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79" r:id="rId3"/>
    <p:sldId id="280" r:id="rId4"/>
    <p:sldId id="257" r:id="rId5"/>
    <p:sldId id="266" r:id="rId6"/>
    <p:sldId id="258" r:id="rId7"/>
    <p:sldId id="267" r:id="rId8"/>
    <p:sldId id="268" r:id="rId9"/>
    <p:sldId id="277" r:id="rId10"/>
    <p:sldId id="271" r:id="rId11"/>
    <p:sldId id="278" r:id="rId12"/>
    <p:sldId id="256" r:id="rId13"/>
    <p:sldId id="276" r:id="rId14"/>
    <p:sldId id="282" r:id="rId15"/>
    <p:sldId id="28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00"/>
    <a:srgbClr val="595959"/>
    <a:srgbClr val="767171"/>
    <a:srgbClr val="AFABAB"/>
    <a:srgbClr val="FFCC00"/>
    <a:srgbClr val="F2ED56"/>
    <a:srgbClr val="F4F276"/>
    <a:srgbClr val="F6F694"/>
    <a:srgbClr val="FBFCDA"/>
    <a:srgbClr val="201C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94660"/>
  </p:normalViewPr>
  <p:slideViewPr>
    <p:cSldViewPr snapToGrid="0">
      <p:cViewPr varScale="1">
        <p:scale>
          <a:sx n="93" d="100"/>
          <a:sy n="93" d="100"/>
        </p:scale>
        <p:origin x="7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FFE600"/>
              </a:solidFill>
              <a:ln w="19050">
                <a:noFill/>
              </a:ln>
              <a:effectLst/>
            </c:spPr>
            <c:extLst>
              <c:ext xmlns:c16="http://schemas.microsoft.com/office/drawing/2014/chart" uri="{C3380CC4-5D6E-409C-BE32-E72D297353CC}">
                <c16:uniqueId val="{00000001-75E0-4099-AF97-FCDB48F735C3}"/>
              </c:ext>
            </c:extLst>
          </c:dPt>
          <c:dPt>
            <c:idx val="1"/>
            <c:bubble3D val="0"/>
            <c:spPr>
              <a:solidFill>
                <a:schemeClr val="tx1"/>
              </a:solidFill>
              <a:ln w="19050">
                <a:noFill/>
              </a:ln>
              <a:effectLst/>
            </c:spPr>
            <c:extLst>
              <c:ext xmlns:c16="http://schemas.microsoft.com/office/drawing/2014/chart" uri="{C3380CC4-5D6E-409C-BE32-E72D297353CC}">
                <c16:uniqueId val="{00000003-75E0-4099-AF97-FCDB48F735C3}"/>
              </c:ext>
            </c:extLst>
          </c:dPt>
          <c:cat>
            <c:strRef>
              <c:f>Sheet1!$A$2:$A$3</c:f>
              <c:strCache>
                <c:ptCount val="2"/>
                <c:pt idx="0">
                  <c:v>1st Qtr</c:v>
                </c:pt>
                <c:pt idx="1">
                  <c:v>2nd Qtr</c:v>
                </c:pt>
              </c:strCache>
            </c:strRef>
          </c:cat>
          <c:val>
            <c:numRef>
              <c:f>Sheet1!$B$2:$B$3</c:f>
              <c:numCache>
                <c:formatCode>0%</c:formatCode>
                <c:ptCount val="2"/>
                <c:pt idx="0">
                  <c:v>0.65</c:v>
                </c:pt>
                <c:pt idx="1">
                  <c:v>0.35</c:v>
                </c:pt>
              </c:numCache>
            </c:numRef>
          </c:val>
          <c:extLst>
            <c:ext xmlns:c16="http://schemas.microsoft.com/office/drawing/2014/chart" uri="{C3380CC4-5D6E-409C-BE32-E72D297353CC}">
              <c16:uniqueId val="{00000004-75E0-4099-AF97-FCDB48F735C3}"/>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FFE600"/>
              </a:solidFill>
              <a:ln w="19050">
                <a:noFill/>
              </a:ln>
              <a:effectLst/>
            </c:spPr>
            <c:extLst>
              <c:ext xmlns:c16="http://schemas.microsoft.com/office/drawing/2014/chart" uri="{C3380CC4-5D6E-409C-BE32-E72D297353CC}">
                <c16:uniqueId val="{00000001-C0FB-4C39-B465-DB99922E6838}"/>
              </c:ext>
            </c:extLst>
          </c:dPt>
          <c:dPt>
            <c:idx val="1"/>
            <c:bubble3D val="0"/>
            <c:spPr>
              <a:solidFill>
                <a:schemeClr val="tx1"/>
              </a:solidFill>
              <a:ln w="19050">
                <a:noFill/>
              </a:ln>
              <a:effectLst/>
            </c:spPr>
            <c:extLst>
              <c:ext xmlns:c16="http://schemas.microsoft.com/office/drawing/2014/chart" uri="{C3380CC4-5D6E-409C-BE32-E72D297353CC}">
                <c16:uniqueId val="{00000003-C0FB-4C39-B465-DB99922E6838}"/>
              </c:ext>
            </c:extLst>
          </c:dPt>
          <c:cat>
            <c:strRef>
              <c:f>Sheet1!$A$2:$A$3</c:f>
              <c:strCache>
                <c:ptCount val="2"/>
                <c:pt idx="0">
                  <c:v>1st Qtr</c:v>
                </c:pt>
                <c:pt idx="1">
                  <c:v>2nd Qtr</c:v>
                </c:pt>
              </c:strCache>
            </c:strRef>
          </c:cat>
          <c:val>
            <c:numRef>
              <c:f>Sheet1!$B$2:$B$3</c:f>
              <c:numCache>
                <c:formatCode>0%</c:formatCode>
                <c:ptCount val="2"/>
                <c:pt idx="0">
                  <c:v>0.47</c:v>
                </c:pt>
                <c:pt idx="1">
                  <c:v>0.53</c:v>
                </c:pt>
              </c:numCache>
            </c:numRef>
          </c:val>
          <c:extLst>
            <c:ext xmlns:c16="http://schemas.microsoft.com/office/drawing/2014/chart" uri="{C3380CC4-5D6E-409C-BE32-E72D297353CC}">
              <c16:uniqueId val="{00000004-C0FB-4C39-B465-DB99922E6838}"/>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FFE600"/>
              </a:solidFill>
              <a:ln w="19050">
                <a:noFill/>
              </a:ln>
              <a:effectLst/>
            </c:spPr>
            <c:extLst>
              <c:ext xmlns:c16="http://schemas.microsoft.com/office/drawing/2014/chart" uri="{C3380CC4-5D6E-409C-BE32-E72D297353CC}">
                <c16:uniqueId val="{00000001-2FA2-41E0-9DAB-7802E62F1944}"/>
              </c:ext>
            </c:extLst>
          </c:dPt>
          <c:dPt>
            <c:idx val="1"/>
            <c:bubble3D val="0"/>
            <c:spPr>
              <a:solidFill>
                <a:schemeClr val="tx1"/>
              </a:solidFill>
              <a:ln w="19050">
                <a:noFill/>
              </a:ln>
              <a:effectLst/>
            </c:spPr>
            <c:extLst>
              <c:ext xmlns:c16="http://schemas.microsoft.com/office/drawing/2014/chart" uri="{C3380CC4-5D6E-409C-BE32-E72D297353CC}">
                <c16:uniqueId val="{00000003-2FA2-41E0-9DAB-7802E62F1944}"/>
              </c:ext>
            </c:extLst>
          </c:dPt>
          <c:cat>
            <c:strRef>
              <c:f>Sheet1!$A$2:$A$3</c:f>
              <c:strCache>
                <c:ptCount val="2"/>
                <c:pt idx="0">
                  <c:v>1st Qtr</c:v>
                </c:pt>
                <c:pt idx="1">
                  <c:v>2nd Qtr</c:v>
                </c:pt>
              </c:strCache>
            </c:strRef>
          </c:cat>
          <c:val>
            <c:numRef>
              <c:f>Sheet1!$B$2:$B$3</c:f>
              <c:numCache>
                <c:formatCode>0%</c:formatCode>
                <c:ptCount val="2"/>
                <c:pt idx="0">
                  <c:v>0.45</c:v>
                </c:pt>
                <c:pt idx="1">
                  <c:v>0.55000000000000004</c:v>
                </c:pt>
              </c:numCache>
            </c:numRef>
          </c:val>
          <c:extLst>
            <c:ext xmlns:c16="http://schemas.microsoft.com/office/drawing/2014/chart" uri="{C3380CC4-5D6E-409C-BE32-E72D297353CC}">
              <c16:uniqueId val="{00000004-2FA2-41E0-9DAB-7802E62F1944}"/>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CAA727-61A9-4622-88F0-B9157DEEC00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B5E8BC1A-BBB3-4289-9F5D-FEE42E8692A3}">
      <dgm:prSet/>
      <dgm:spPr>
        <a:solidFill>
          <a:schemeClr val="tx1"/>
        </a:solidFill>
      </dgm:spPr>
      <dgm:t>
        <a:bodyPr/>
        <a:lstStyle/>
        <a:p>
          <a:r>
            <a:rPr lang="en-US" b="0" dirty="0">
              <a:solidFill>
                <a:srgbClr val="FFE600"/>
              </a:solidFill>
            </a:rPr>
            <a:t>Strategic Objectives of Transformation</a:t>
          </a:r>
          <a:endParaRPr lang="en-IN" b="0" dirty="0">
            <a:solidFill>
              <a:srgbClr val="FFE600"/>
            </a:solidFill>
          </a:endParaRPr>
        </a:p>
      </dgm:t>
    </dgm:pt>
    <dgm:pt modelId="{6D6D6DB5-48CC-4F4F-8222-290DD5BF6C4C}" type="parTrans" cxnId="{E811CD76-DC49-442F-8D75-C4E32A058DA9}">
      <dgm:prSet/>
      <dgm:spPr/>
      <dgm:t>
        <a:bodyPr/>
        <a:lstStyle/>
        <a:p>
          <a:endParaRPr lang="en-IN"/>
        </a:p>
      </dgm:t>
    </dgm:pt>
    <dgm:pt modelId="{E9558F9D-158A-4452-8F7F-F39D26BF4FC3}" type="sibTrans" cxnId="{E811CD76-DC49-442F-8D75-C4E32A058DA9}">
      <dgm:prSet/>
      <dgm:spPr/>
      <dgm:t>
        <a:bodyPr/>
        <a:lstStyle/>
        <a:p>
          <a:endParaRPr lang="en-IN"/>
        </a:p>
      </dgm:t>
    </dgm:pt>
    <dgm:pt modelId="{69F3C69B-F585-43F5-98D6-4950B6B6A735}">
      <dgm:prSet/>
      <dgm:spPr>
        <a:solidFill>
          <a:srgbClr val="FFE600"/>
        </a:solidFill>
      </dgm:spPr>
      <dgm:t>
        <a:bodyPr/>
        <a:lstStyle/>
        <a:p>
          <a:r>
            <a:rPr lang="en-US" b="0" dirty="0">
              <a:solidFill>
                <a:schemeClr val="tx1"/>
              </a:solidFill>
            </a:rPr>
            <a:t>Unlocking New Growth Opportunities</a:t>
          </a:r>
          <a:endParaRPr lang="en-IN" b="0" dirty="0">
            <a:solidFill>
              <a:schemeClr val="tx1"/>
            </a:solidFill>
          </a:endParaRPr>
        </a:p>
      </dgm:t>
    </dgm:pt>
    <dgm:pt modelId="{884E9868-11E9-446A-ADB1-3AAC8E86F373}" type="parTrans" cxnId="{D6989BDD-9864-4196-8441-E5BD7C7B5830}">
      <dgm:prSet/>
      <dgm:spPr/>
      <dgm:t>
        <a:bodyPr/>
        <a:lstStyle/>
        <a:p>
          <a:endParaRPr lang="en-IN"/>
        </a:p>
      </dgm:t>
    </dgm:pt>
    <dgm:pt modelId="{3D36A951-6051-446A-8DC7-EF70FC980532}" type="sibTrans" cxnId="{D6989BDD-9864-4196-8441-E5BD7C7B5830}">
      <dgm:prSet/>
      <dgm:spPr/>
      <dgm:t>
        <a:bodyPr/>
        <a:lstStyle/>
        <a:p>
          <a:endParaRPr lang="en-IN"/>
        </a:p>
      </dgm:t>
    </dgm:pt>
    <dgm:pt modelId="{50B1C1A5-48E6-4515-8FC9-C63D0CB792A4}">
      <dgm:prSet/>
      <dgm:spPr>
        <a:solidFill>
          <a:srgbClr val="FFE600"/>
        </a:solidFill>
      </dgm:spPr>
      <dgm:t>
        <a:bodyPr/>
        <a:lstStyle/>
        <a:p>
          <a:r>
            <a:rPr lang="en-US" b="0" dirty="0">
              <a:solidFill>
                <a:schemeClr val="tx1"/>
              </a:solidFill>
            </a:rPr>
            <a:t>Creating a Competitive Edge</a:t>
          </a:r>
          <a:endParaRPr lang="en-IN" b="0" dirty="0">
            <a:solidFill>
              <a:schemeClr val="tx1"/>
            </a:solidFill>
          </a:endParaRPr>
        </a:p>
      </dgm:t>
    </dgm:pt>
    <dgm:pt modelId="{874F6B9B-F86A-48FB-8934-B82A6DBBE82F}" type="parTrans" cxnId="{91F84501-CCF3-4024-9CD6-4B8492E1169D}">
      <dgm:prSet/>
      <dgm:spPr/>
      <dgm:t>
        <a:bodyPr/>
        <a:lstStyle/>
        <a:p>
          <a:endParaRPr lang="en-IN"/>
        </a:p>
      </dgm:t>
    </dgm:pt>
    <dgm:pt modelId="{8FBCEBA1-3CFC-402A-A5F5-0CB91BEF5D78}" type="sibTrans" cxnId="{91F84501-CCF3-4024-9CD6-4B8492E1169D}">
      <dgm:prSet/>
      <dgm:spPr/>
      <dgm:t>
        <a:bodyPr/>
        <a:lstStyle/>
        <a:p>
          <a:endParaRPr lang="en-IN"/>
        </a:p>
      </dgm:t>
    </dgm:pt>
    <dgm:pt modelId="{8B55296D-CB54-4EB2-AB0E-53A3249FE28E}">
      <dgm:prSet/>
      <dgm:spPr>
        <a:solidFill>
          <a:srgbClr val="FFE600"/>
        </a:solidFill>
      </dgm:spPr>
      <dgm:t>
        <a:bodyPr/>
        <a:lstStyle/>
        <a:p>
          <a:r>
            <a:rPr lang="en-US" b="0" i="0" dirty="0">
              <a:solidFill>
                <a:schemeClr val="tx1"/>
              </a:solidFill>
            </a:rPr>
            <a:t>Empowering Strategic Decision-Making</a:t>
          </a:r>
          <a:endParaRPr lang="en-IN" b="0" i="0" dirty="0">
            <a:solidFill>
              <a:schemeClr val="tx1"/>
            </a:solidFill>
          </a:endParaRPr>
        </a:p>
      </dgm:t>
    </dgm:pt>
    <dgm:pt modelId="{3275D8E2-F143-430A-9BA5-6F43860998D5}" type="parTrans" cxnId="{F3B936A9-ECDA-477D-B2BF-3BDD2D741969}">
      <dgm:prSet/>
      <dgm:spPr/>
      <dgm:t>
        <a:bodyPr/>
        <a:lstStyle/>
        <a:p>
          <a:endParaRPr lang="en-IN"/>
        </a:p>
      </dgm:t>
    </dgm:pt>
    <dgm:pt modelId="{FA167199-0048-41A4-86A5-48C2E2FC26B9}" type="sibTrans" cxnId="{F3B936A9-ECDA-477D-B2BF-3BDD2D741969}">
      <dgm:prSet/>
      <dgm:spPr/>
      <dgm:t>
        <a:bodyPr/>
        <a:lstStyle/>
        <a:p>
          <a:endParaRPr lang="en-IN"/>
        </a:p>
      </dgm:t>
    </dgm:pt>
    <dgm:pt modelId="{672CED4A-D606-4A85-9DB6-3E8B2927919F}" type="pres">
      <dgm:prSet presAssocID="{DDCAA727-61A9-4622-88F0-B9157DEEC001}" presName="Name0" presStyleCnt="0">
        <dgm:presLayoutVars>
          <dgm:dir/>
          <dgm:animLvl val="lvl"/>
          <dgm:resizeHandles val="exact"/>
        </dgm:presLayoutVars>
      </dgm:prSet>
      <dgm:spPr/>
    </dgm:pt>
    <dgm:pt modelId="{627A493A-AB76-4DDE-A709-4E7037B74875}" type="pres">
      <dgm:prSet presAssocID="{B5E8BC1A-BBB3-4289-9F5D-FEE42E8692A3}" presName="parTxOnly" presStyleLbl="node1" presStyleIdx="0" presStyleCnt="4">
        <dgm:presLayoutVars>
          <dgm:chMax val="0"/>
          <dgm:chPref val="0"/>
          <dgm:bulletEnabled val="1"/>
        </dgm:presLayoutVars>
      </dgm:prSet>
      <dgm:spPr/>
    </dgm:pt>
    <dgm:pt modelId="{ADCBAFEB-8F02-4BAB-AC8E-E9EA411055A1}" type="pres">
      <dgm:prSet presAssocID="{E9558F9D-158A-4452-8F7F-F39D26BF4FC3}" presName="parTxOnlySpace" presStyleCnt="0"/>
      <dgm:spPr/>
    </dgm:pt>
    <dgm:pt modelId="{7B031B17-0E8D-4E71-BF8A-2C9DA6DBC419}" type="pres">
      <dgm:prSet presAssocID="{69F3C69B-F585-43F5-98D6-4950B6B6A735}" presName="parTxOnly" presStyleLbl="node1" presStyleIdx="1" presStyleCnt="4">
        <dgm:presLayoutVars>
          <dgm:chMax val="0"/>
          <dgm:chPref val="0"/>
          <dgm:bulletEnabled val="1"/>
        </dgm:presLayoutVars>
      </dgm:prSet>
      <dgm:spPr/>
    </dgm:pt>
    <dgm:pt modelId="{46BDBE72-B4BA-4001-A24C-F6EC335E245D}" type="pres">
      <dgm:prSet presAssocID="{3D36A951-6051-446A-8DC7-EF70FC980532}" presName="parTxOnlySpace" presStyleCnt="0"/>
      <dgm:spPr/>
    </dgm:pt>
    <dgm:pt modelId="{0B569230-9A8E-4437-A0C0-CA60EFB894B8}" type="pres">
      <dgm:prSet presAssocID="{50B1C1A5-48E6-4515-8FC9-C63D0CB792A4}" presName="parTxOnly" presStyleLbl="node1" presStyleIdx="2" presStyleCnt="4">
        <dgm:presLayoutVars>
          <dgm:chMax val="0"/>
          <dgm:chPref val="0"/>
          <dgm:bulletEnabled val="1"/>
        </dgm:presLayoutVars>
      </dgm:prSet>
      <dgm:spPr/>
    </dgm:pt>
    <dgm:pt modelId="{2AD8BAEE-3251-4603-AA10-A96FC5ED0262}" type="pres">
      <dgm:prSet presAssocID="{8FBCEBA1-3CFC-402A-A5F5-0CB91BEF5D78}" presName="parTxOnlySpace" presStyleCnt="0"/>
      <dgm:spPr/>
    </dgm:pt>
    <dgm:pt modelId="{F296C64A-EED0-452A-845C-A4C6F018D3F8}" type="pres">
      <dgm:prSet presAssocID="{8B55296D-CB54-4EB2-AB0E-53A3249FE28E}" presName="parTxOnly" presStyleLbl="node1" presStyleIdx="3" presStyleCnt="4" custScaleX="120093">
        <dgm:presLayoutVars>
          <dgm:chMax val="0"/>
          <dgm:chPref val="0"/>
          <dgm:bulletEnabled val="1"/>
        </dgm:presLayoutVars>
      </dgm:prSet>
      <dgm:spPr/>
    </dgm:pt>
  </dgm:ptLst>
  <dgm:cxnLst>
    <dgm:cxn modelId="{91F84501-CCF3-4024-9CD6-4B8492E1169D}" srcId="{DDCAA727-61A9-4622-88F0-B9157DEEC001}" destId="{50B1C1A5-48E6-4515-8FC9-C63D0CB792A4}" srcOrd="2" destOrd="0" parTransId="{874F6B9B-F86A-48FB-8934-B82A6DBBE82F}" sibTransId="{8FBCEBA1-3CFC-402A-A5F5-0CB91BEF5D78}"/>
    <dgm:cxn modelId="{E4707003-90BA-4184-A12F-811ADE7C6AB8}" type="presOf" srcId="{DDCAA727-61A9-4622-88F0-B9157DEEC001}" destId="{672CED4A-D606-4A85-9DB6-3E8B2927919F}" srcOrd="0" destOrd="0" presId="urn:microsoft.com/office/officeart/2005/8/layout/chevron1"/>
    <dgm:cxn modelId="{55096104-BAA0-4F91-BC7D-82B19C3FA52D}" type="presOf" srcId="{B5E8BC1A-BBB3-4289-9F5D-FEE42E8692A3}" destId="{627A493A-AB76-4DDE-A709-4E7037B74875}" srcOrd="0" destOrd="0" presId="urn:microsoft.com/office/officeart/2005/8/layout/chevron1"/>
    <dgm:cxn modelId="{E811CD76-DC49-442F-8D75-C4E32A058DA9}" srcId="{DDCAA727-61A9-4622-88F0-B9157DEEC001}" destId="{B5E8BC1A-BBB3-4289-9F5D-FEE42E8692A3}" srcOrd="0" destOrd="0" parTransId="{6D6D6DB5-48CC-4F4F-8222-290DD5BF6C4C}" sibTransId="{E9558F9D-158A-4452-8F7F-F39D26BF4FC3}"/>
    <dgm:cxn modelId="{73FA4E86-57A2-44DD-B390-7254A0040B68}" type="presOf" srcId="{8B55296D-CB54-4EB2-AB0E-53A3249FE28E}" destId="{F296C64A-EED0-452A-845C-A4C6F018D3F8}" srcOrd="0" destOrd="0" presId="urn:microsoft.com/office/officeart/2005/8/layout/chevron1"/>
    <dgm:cxn modelId="{D0007A97-EC22-4A16-B3E1-F466140E0300}" type="presOf" srcId="{50B1C1A5-48E6-4515-8FC9-C63D0CB792A4}" destId="{0B569230-9A8E-4437-A0C0-CA60EFB894B8}" srcOrd="0" destOrd="0" presId="urn:microsoft.com/office/officeart/2005/8/layout/chevron1"/>
    <dgm:cxn modelId="{F3B936A9-ECDA-477D-B2BF-3BDD2D741969}" srcId="{DDCAA727-61A9-4622-88F0-B9157DEEC001}" destId="{8B55296D-CB54-4EB2-AB0E-53A3249FE28E}" srcOrd="3" destOrd="0" parTransId="{3275D8E2-F143-430A-9BA5-6F43860998D5}" sibTransId="{FA167199-0048-41A4-86A5-48C2E2FC26B9}"/>
    <dgm:cxn modelId="{D6989BDD-9864-4196-8441-E5BD7C7B5830}" srcId="{DDCAA727-61A9-4622-88F0-B9157DEEC001}" destId="{69F3C69B-F585-43F5-98D6-4950B6B6A735}" srcOrd="1" destOrd="0" parTransId="{884E9868-11E9-446A-ADB1-3AAC8E86F373}" sibTransId="{3D36A951-6051-446A-8DC7-EF70FC980532}"/>
    <dgm:cxn modelId="{EAE3F2E5-0AD2-4888-9B51-2674F08F4C0B}" type="presOf" srcId="{69F3C69B-F585-43F5-98D6-4950B6B6A735}" destId="{7B031B17-0E8D-4E71-BF8A-2C9DA6DBC419}" srcOrd="0" destOrd="0" presId="urn:microsoft.com/office/officeart/2005/8/layout/chevron1"/>
    <dgm:cxn modelId="{6FFC5F56-5408-431B-AD53-B20C24AA14E5}" type="presParOf" srcId="{672CED4A-D606-4A85-9DB6-3E8B2927919F}" destId="{627A493A-AB76-4DDE-A709-4E7037B74875}" srcOrd="0" destOrd="0" presId="urn:microsoft.com/office/officeart/2005/8/layout/chevron1"/>
    <dgm:cxn modelId="{0C37CAA5-1909-424F-97FC-0ACD16AB5A17}" type="presParOf" srcId="{672CED4A-D606-4A85-9DB6-3E8B2927919F}" destId="{ADCBAFEB-8F02-4BAB-AC8E-E9EA411055A1}" srcOrd="1" destOrd="0" presId="urn:microsoft.com/office/officeart/2005/8/layout/chevron1"/>
    <dgm:cxn modelId="{15B6CCF6-8968-4B6C-825F-C7705484249C}" type="presParOf" srcId="{672CED4A-D606-4A85-9DB6-3E8B2927919F}" destId="{7B031B17-0E8D-4E71-BF8A-2C9DA6DBC419}" srcOrd="2" destOrd="0" presId="urn:microsoft.com/office/officeart/2005/8/layout/chevron1"/>
    <dgm:cxn modelId="{CA8C1C0E-FDAB-4A97-BA69-2375F5287127}" type="presParOf" srcId="{672CED4A-D606-4A85-9DB6-3E8B2927919F}" destId="{46BDBE72-B4BA-4001-A24C-F6EC335E245D}" srcOrd="3" destOrd="0" presId="urn:microsoft.com/office/officeart/2005/8/layout/chevron1"/>
    <dgm:cxn modelId="{6578AA91-26EB-4AE0-9C9B-5A5A80F36D48}" type="presParOf" srcId="{672CED4A-D606-4A85-9DB6-3E8B2927919F}" destId="{0B569230-9A8E-4437-A0C0-CA60EFB894B8}" srcOrd="4" destOrd="0" presId="urn:microsoft.com/office/officeart/2005/8/layout/chevron1"/>
    <dgm:cxn modelId="{F226497C-0525-45C2-86B6-2CE386D000FF}" type="presParOf" srcId="{672CED4A-D606-4A85-9DB6-3E8B2927919F}" destId="{2AD8BAEE-3251-4603-AA10-A96FC5ED0262}" srcOrd="5" destOrd="0" presId="urn:microsoft.com/office/officeart/2005/8/layout/chevron1"/>
    <dgm:cxn modelId="{549E93AD-0840-4FE6-ACEF-872DA6235EC6}" type="presParOf" srcId="{672CED4A-D606-4A85-9DB6-3E8B2927919F}" destId="{F296C64A-EED0-452A-845C-A4C6F018D3F8}"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0D9210-4E59-4B5F-B150-4B530C031D9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2776E860-0ED0-4351-90F7-C48034DD2518}">
      <dgm:prSet phldrT="[Text]"/>
      <dgm:spPr>
        <a:solidFill>
          <a:schemeClr val="tx1">
            <a:lumMod val="75000"/>
            <a:lumOff val="25000"/>
          </a:schemeClr>
        </a:solidFill>
        <a:ln>
          <a:solidFill>
            <a:schemeClr val="tx1"/>
          </a:solidFill>
        </a:ln>
      </dgm:spPr>
      <dgm:t>
        <a:bodyPr/>
        <a:lstStyle/>
        <a:p>
          <a:r>
            <a:rPr lang="en-US" dirty="0">
              <a:solidFill>
                <a:schemeClr val="bg1"/>
              </a:solidFill>
            </a:rPr>
            <a:t>Internal Challenges</a:t>
          </a:r>
          <a:br>
            <a:rPr lang="en-US" dirty="0">
              <a:solidFill>
                <a:schemeClr val="bg1"/>
              </a:solidFill>
            </a:rPr>
          </a:br>
          <a:endParaRPr lang="en-IN" dirty="0">
            <a:solidFill>
              <a:schemeClr val="bg1"/>
            </a:solidFill>
          </a:endParaRPr>
        </a:p>
      </dgm:t>
    </dgm:pt>
    <dgm:pt modelId="{92D01E3D-FE8B-4429-BB56-30E455DDE659}" type="parTrans" cxnId="{B9DFF29F-C0E5-49AB-98C3-06FA04D8B133}">
      <dgm:prSet/>
      <dgm:spPr/>
      <dgm:t>
        <a:bodyPr/>
        <a:lstStyle/>
        <a:p>
          <a:endParaRPr lang="en-IN"/>
        </a:p>
      </dgm:t>
    </dgm:pt>
    <dgm:pt modelId="{4BBF06A8-6594-4CA9-BC5E-0D163EA8486A}" type="sibTrans" cxnId="{B9DFF29F-C0E5-49AB-98C3-06FA04D8B133}">
      <dgm:prSet/>
      <dgm:spPr>
        <a:solidFill>
          <a:srgbClr val="FFE600"/>
        </a:solidFill>
      </dgm:spPr>
      <dgm:t>
        <a:bodyPr/>
        <a:lstStyle/>
        <a:p>
          <a:endParaRPr lang="en-IN"/>
        </a:p>
      </dgm:t>
    </dgm:pt>
    <dgm:pt modelId="{6261BEBB-97E4-41F3-9E79-1A18254428FC}">
      <dgm:prSet phldrT="[Text]"/>
      <dgm:spPr>
        <a:ln>
          <a:solidFill>
            <a:schemeClr val="tx1"/>
          </a:solidFill>
        </a:ln>
      </dgm:spPr>
      <dgm:t>
        <a:bodyPr/>
        <a:lstStyle/>
        <a:p>
          <a:r>
            <a:rPr lang="en-US" dirty="0"/>
            <a:t>Manual Processes </a:t>
          </a:r>
          <a:endParaRPr lang="en-IN" dirty="0"/>
        </a:p>
      </dgm:t>
    </dgm:pt>
    <dgm:pt modelId="{B054EBAD-8B5B-45B4-A027-408C48344FD7}" type="parTrans" cxnId="{65C54287-4851-4AAD-8F2E-9AD3288ACDA0}">
      <dgm:prSet/>
      <dgm:spPr/>
      <dgm:t>
        <a:bodyPr/>
        <a:lstStyle/>
        <a:p>
          <a:endParaRPr lang="en-IN"/>
        </a:p>
      </dgm:t>
    </dgm:pt>
    <dgm:pt modelId="{E62CDBC7-A62C-43BD-A440-51D005AC18F9}" type="sibTrans" cxnId="{65C54287-4851-4AAD-8F2E-9AD3288ACDA0}">
      <dgm:prSet/>
      <dgm:spPr/>
      <dgm:t>
        <a:bodyPr/>
        <a:lstStyle/>
        <a:p>
          <a:endParaRPr lang="en-IN"/>
        </a:p>
      </dgm:t>
    </dgm:pt>
    <dgm:pt modelId="{B7FB9A6B-C0D1-4B36-ADB7-5D508A42BD69}">
      <dgm:prSet phldrT="[Text]"/>
      <dgm:spPr>
        <a:solidFill>
          <a:schemeClr val="tx1">
            <a:lumMod val="75000"/>
            <a:lumOff val="25000"/>
          </a:schemeClr>
        </a:solidFill>
        <a:ln>
          <a:solidFill>
            <a:schemeClr val="tx1"/>
          </a:solidFill>
        </a:ln>
      </dgm:spPr>
      <dgm:t>
        <a:bodyPr/>
        <a:lstStyle/>
        <a:p>
          <a:r>
            <a:rPr lang="en-US" dirty="0">
              <a:solidFill>
                <a:schemeClr val="bg1"/>
              </a:solidFill>
            </a:rPr>
            <a:t>External Challenges </a:t>
          </a:r>
          <a:br>
            <a:rPr lang="en-US" dirty="0">
              <a:solidFill>
                <a:schemeClr val="bg1"/>
              </a:solidFill>
            </a:rPr>
          </a:br>
          <a:endParaRPr lang="en-IN" dirty="0">
            <a:solidFill>
              <a:schemeClr val="bg1"/>
            </a:solidFill>
          </a:endParaRPr>
        </a:p>
      </dgm:t>
    </dgm:pt>
    <dgm:pt modelId="{89018667-A325-435A-8D26-EEE2ECDEE844}" type="parTrans" cxnId="{0DD0BCA0-431B-4DFB-9300-8A2CBDE2C872}">
      <dgm:prSet/>
      <dgm:spPr/>
      <dgm:t>
        <a:bodyPr/>
        <a:lstStyle/>
        <a:p>
          <a:endParaRPr lang="en-IN"/>
        </a:p>
      </dgm:t>
    </dgm:pt>
    <dgm:pt modelId="{8350B929-04D1-4608-8B3A-909AFC8431A3}" type="sibTrans" cxnId="{0DD0BCA0-431B-4DFB-9300-8A2CBDE2C872}">
      <dgm:prSet/>
      <dgm:spPr/>
      <dgm:t>
        <a:bodyPr/>
        <a:lstStyle/>
        <a:p>
          <a:endParaRPr lang="en-IN"/>
        </a:p>
      </dgm:t>
    </dgm:pt>
    <dgm:pt modelId="{A5C438E3-BA01-47C0-8AEF-762F67C2AC67}">
      <dgm:prSet phldrT="[Text]"/>
      <dgm:spPr>
        <a:solidFill>
          <a:srgbClr val="FFFFFF"/>
        </a:solidFill>
        <a:ln>
          <a:solidFill>
            <a:schemeClr val="tx1"/>
          </a:solidFill>
        </a:ln>
      </dgm:spPr>
      <dgm:t>
        <a:bodyPr/>
        <a:lstStyle/>
        <a:p>
          <a:r>
            <a:rPr lang="en-US" dirty="0"/>
            <a:t>Volatile Markets</a:t>
          </a:r>
          <a:endParaRPr lang="en-IN" dirty="0"/>
        </a:p>
      </dgm:t>
    </dgm:pt>
    <dgm:pt modelId="{863ABCEE-0F00-400E-8C95-33C41A312E48}" type="parTrans" cxnId="{41A57280-3E99-4EBA-8771-F9A248EBD999}">
      <dgm:prSet/>
      <dgm:spPr/>
      <dgm:t>
        <a:bodyPr/>
        <a:lstStyle/>
        <a:p>
          <a:endParaRPr lang="en-IN"/>
        </a:p>
      </dgm:t>
    </dgm:pt>
    <dgm:pt modelId="{4B4B7041-2124-40F4-9F62-481DBC49CD54}" type="sibTrans" cxnId="{41A57280-3E99-4EBA-8771-F9A248EBD999}">
      <dgm:prSet/>
      <dgm:spPr/>
      <dgm:t>
        <a:bodyPr/>
        <a:lstStyle/>
        <a:p>
          <a:endParaRPr lang="en-IN"/>
        </a:p>
      </dgm:t>
    </dgm:pt>
    <dgm:pt modelId="{58BED151-2B2D-463C-BB90-B8AD777B92E8}">
      <dgm:prSet/>
      <dgm:spPr>
        <a:ln>
          <a:solidFill>
            <a:schemeClr val="tx1"/>
          </a:solidFill>
        </a:ln>
      </dgm:spPr>
      <dgm:t>
        <a:bodyPr/>
        <a:lstStyle/>
        <a:p>
          <a:r>
            <a:rPr lang="en-US"/>
            <a:t>Siloed Systems </a:t>
          </a:r>
          <a:endParaRPr lang="en-US" dirty="0"/>
        </a:p>
      </dgm:t>
    </dgm:pt>
    <dgm:pt modelId="{E63B4491-61BC-4C17-A66C-A9BF8E1D7DDA}" type="parTrans" cxnId="{D6CB71E0-0627-4226-8093-B36A39A428F9}">
      <dgm:prSet/>
      <dgm:spPr/>
      <dgm:t>
        <a:bodyPr/>
        <a:lstStyle/>
        <a:p>
          <a:endParaRPr lang="en-IN"/>
        </a:p>
      </dgm:t>
    </dgm:pt>
    <dgm:pt modelId="{065513A5-4E78-44E5-B560-96B0E2DA5EB7}" type="sibTrans" cxnId="{D6CB71E0-0627-4226-8093-B36A39A428F9}">
      <dgm:prSet/>
      <dgm:spPr/>
      <dgm:t>
        <a:bodyPr/>
        <a:lstStyle/>
        <a:p>
          <a:endParaRPr lang="en-IN"/>
        </a:p>
      </dgm:t>
    </dgm:pt>
    <dgm:pt modelId="{6D6378B2-8976-4AC5-B634-FC90820826A5}">
      <dgm:prSet/>
      <dgm:spPr>
        <a:ln>
          <a:solidFill>
            <a:schemeClr val="tx1"/>
          </a:solidFill>
        </a:ln>
      </dgm:spPr>
      <dgm:t>
        <a:bodyPr/>
        <a:lstStyle/>
        <a:p>
          <a:r>
            <a:rPr lang="en-US" dirty="0"/>
            <a:t>Fragmented Data</a:t>
          </a:r>
          <a:endParaRPr lang="en-IN" dirty="0"/>
        </a:p>
      </dgm:t>
    </dgm:pt>
    <dgm:pt modelId="{31C6CABB-821C-47FF-B4A0-797C7684DB2C}" type="parTrans" cxnId="{1AA0858E-FD9A-4957-B7D1-C15218E01D11}">
      <dgm:prSet/>
      <dgm:spPr/>
      <dgm:t>
        <a:bodyPr/>
        <a:lstStyle/>
        <a:p>
          <a:endParaRPr lang="en-IN"/>
        </a:p>
      </dgm:t>
    </dgm:pt>
    <dgm:pt modelId="{413B2281-B9A6-44B2-BC4C-4EADCB044792}" type="sibTrans" cxnId="{1AA0858E-FD9A-4957-B7D1-C15218E01D11}">
      <dgm:prSet/>
      <dgm:spPr/>
      <dgm:t>
        <a:bodyPr/>
        <a:lstStyle/>
        <a:p>
          <a:endParaRPr lang="en-IN"/>
        </a:p>
      </dgm:t>
    </dgm:pt>
    <dgm:pt modelId="{DA2A840D-32C4-4551-A546-71418EECDFCA}">
      <dgm:prSet/>
      <dgm:spPr>
        <a:ln>
          <a:solidFill>
            <a:schemeClr val="tx1"/>
          </a:solidFill>
        </a:ln>
      </dgm:spPr>
      <dgm:t>
        <a:bodyPr/>
        <a:lstStyle/>
        <a:p>
          <a:r>
            <a:rPr lang="en-US" dirty="0"/>
            <a:t>Disconnected Workflows </a:t>
          </a:r>
          <a:br>
            <a:rPr lang="en-US" dirty="0"/>
          </a:br>
          <a:endParaRPr lang="en-IN" dirty="0"/>
        </a:p>
      </dgm:t>
    </dgm:pt>
    <dgm:pt modelId="{B3D1EBFC-D53C-4810-B87E-F6C447BAFB24}" type="parTrans" cxnId="{871B4A1C-CFC0-45D9-B656-37DC814D9A4A}">
      <dgm:prSet/>
      <dgm:spPr/>
      <dgm:t>
        <a:bodyPr/>
        <a:lstStyle/>
        <a:p>
          <a:endParaRPr lang="en-IN"/>
        </a:p>
      </dgm:t>
    </dgm:pt>
    <dgm:pt modelId="{29BDEFDE-2BA4-40CE-9CDE-687C26AC7DBD}" type="sibTrans" cxnId="{871B4A1C-CFC0-45D9-B656-37DC814D9A4A}">
      <dgm:prSet/>
      <dgm:spPr/>
      <dgm:t>
        <a:bodyPr/>
        <a:lstStyle/>
        <a:p>
          <a:endParaRPr lang="en-IN"/>
        </a:p>
      </dgm:t>
    </dgm:pt>
    <dgm:pt modelId="{7059D44A-6833-4ABB-ABFB-816539648F08}">
      <dgm:prSet/>
      <dgm:spPr>
        <a:solidFill>
          <a:srgbClr val="FFFFFF"/>
        </a:solidFill>
        <a:ln>
          <a:solidFill>
            <a:schemeClr val="tx1"/>
          </a:solidFill>
        </a:ln>
      </dgm:spPr>
      <dgm:t>
        <a:bodyPr/>
        <a:lstStyle/>
        <a:p>
          <a:r>
            <a:rPr lang="en-US" dirty="0"/>
            <a:t>Geopolitical Turmoil</a:t>
          </a:r>
        </a:p>
      </dgm:t>
    </dgm:pt>
    <dgm:pt modelId="{16A499C1-9F48-4084-AA1C-494568A6AEFE}" type="parTrans" cxnId="{66EFBC52-0BDE-48C4-A0E9-E0C6D76FAC8B}">
      <dgm:prSet/>
      <dgm:spPr/>
      <dgm:t>
        <a:bodyPr/>
        <a:lstStyle/>
        <a:p>
          <a:endParaRPr lang="en-IN"/>
        </a:p>
      </dgm:t>
    </dgm:pt>
    <dgm:pt modelId="{2E842A44-9F16-47A9-8796-0ACD714F1436}" type="sibTrans" cxnId="{66EFBC52-0BDE-48C4-A0E9-E0C6D76FAC8B}">
      <dgm:prSet/>
      <dgm:spPr/>
      <dgm:t>
        <a:bodyPr/>
        <a:lstStyle/>
        <a:p>
          <a:endParaRPr lang="en-IN"/>
        </a:p>
      </dgm:t>
    </dgm:pt>
    <dgm:pt modelId="{B567A468-B4B7-4FCB-B0BF-750F2366938E}">
      <dgm:prSet/>
      <dgm:spPr>
        <a:solidFill>
          <a:srgbClr val="FFFFFF"/>
        </a:solidFill>
        <a:ln>
          <a:solidFill>
            <a:schemeClr val="tx1"/>
          </a:solidFill>
        </a:ln>
      </dgm:spPr>
      <dgm:t>
        <a:bodyPr/>
        <a:lstStyle/>
        <a:p>
          <a:r>
            <a:rPr lang="en-US" dirty="0"/>
            <a:t>Sophisticated Hackers </a:t>
          </a:r>
        </a:p>
      </dgm:t>
    </dgm:pt>
    <dgm:pt modelId="{7AF1409E-CE95-4FDB-A151-3172D2E8CF45}" type="parTrans" cxnId="{260744B3-2E04-42DD-818A-7207E88F9EF3}">
      <dgm:prSet/>
      <dgm:spPr/>
      <dgm:t>
        <a:bodyPr/>
        <a:lstStyle/>
        <a:p>
          <a:endParaRPr lang="en-IN"/>
        </a:p>
      </dgm:t>
    </dgm:pt>
    <dgm:pt modelId="{8B952AA3-866A-44F7-BEFA-9968FA7EC8B4}" type="sibTrans" cxnId="{260744B3-2E04-42DD-818A-7207E88F9EF3}">
      <dgm:prSet/>
      <dgm:spPr/>
      <dgm:t>
        <a:bodyPr/>
        <a:lstStyle/>
        <a:p>
          <a:endParaRPr lang="en-IN"/>
        </a:p>
      </dgm:t>
    </dgm:pt>
    <dgm:pt modelId="{FE203AD0-E3EC-490F-9761-5E93B62407C8}">
      <dgm:prSet phldrT="[Text]"/>
      <dgm:spPr>
        <a:ln>
          <a:solidFill>
            <a:schemeClr val="tx1"/>
          </a:solidFill>
        </a:ln>
      </dgm:spPr>
      <dgm:t>
        <a:bodyPr/>
        <a:lstStyle/>
        <a:p>
          <a:r>
            <a:rPr lang="en-US" dirty="0"/>
            <a:t>Expanding Scale</a:t>
          </a:r>
          <a:endParaRPr lang="en-IN" dirty="0"/>
        </a:p>
      </dgm:t>
    </dgm:pt>
    <dgm:pt modelId="{F1857605-8357-4904-942D-6C103C039396}" type="parTrans" cxnId="{C692D172-154F-4491-A9C7-342733DF34B9}">
      <dgm:prSet/>
      <dgm:spPr/>
      <dgm:t>
        <a:bodyPr/>
        <a:lstStyle/>
        <a:p>
          <a:endParaRPr lang="en-IN"/>
        </a:p>
      </dgm:t>
    </dgm:pt>
    <dgm:pt modelId="{5C0A98FA-8545-442E-ACD4-F894BF6C86F9}" type="sibTrans" cxnId="{C692D172-154F-4491-A9C7-342733DF34B9}">
      <dgm:prSet/>
      <dgm:spPr/>
      <dgm:t>
        <a:bodyPr/>
        <a:lstStyle/>
        <a:p>
          <a:endParaRPr lang="en-IN"/>
        </a:p>
      </dgm:t>
    </dgm:pt>
    <dgm:pt modelId="{9738F89F-75FF-4438-9C59-6F2363AFA893}" type="pres">
      <dgm:prSet presAssocID="{310D9210-4E59-4B5F-B150-4B530C031D95}" presName="Name0" presStyleCnt="0">
        <dgm:presLayoutVars>
          <dgm:dir/>
          <dgm:animLvl val="lvl"/>
          <dgm:resizeHandles val="exact"/>
        </dgm:presLayoutVars>
      </dgm:prSet>
      <dgm:spPr/>
    </dgm:pt>
    <dgm:pt modelId="{8CD3EAA2-5E51-4DC3-A783-27DCBFA13CF2}" type="pres">
      <dgm:prSet presAssocID="{310D9210-4E59-4B5F-B150-4B530C031D95}" presName="tSp" presStyleCnt="0"/>
      <dgm:spPr/>
    </dgm:pt>
    <dgm:pt modelId="{50E4F800-E360-4913-BAD7-06EE492690D9}" type="pres">
      <dgm:prSet presAssocID="{310D9210-4E59-4B5F-B150-4B530C031D95}" presName="bSp" presStyleCnt="0"/>
      <dgm:spPr/>
    </dgm:pt>
    <dgm:pt modelId="{77A6E170-B2EB-403D-B5BE-ECA662D5A209}" type="pres">
      <dgm:prSet presAssocID="{310D9210-4E59-4B5F-B150-4B530C031D95}" presName="process" presStyleCnt="0"/>
      <dgm:spPr/>
    </dgm:pt>
    <dgm:pt modelId="{37B989F8-F90F-428C-B000-8B2DFDB6C84C}" type="pres">
      <dgm:prSet presAssocID="{2776E860-0ED0-4351-90F7-C48034DD2518}" presName="composite1" presStyleCnt="0"/>
      <dgm:spPr/>
    </dgm:pt>
    <dgm:pt modelId="{FCA4BAAA-770C-4FC2-A769-56032A9726D8}" type="pres">
      <dgm:prSet presAssocID="{2776E860-0ED0-4351-90F7-C48034DD2518}" presName="dummyNode1" presStyleLbl="node1" presStyleIdx="0" presStyleCnt="2"/>
      <dgm:spPr/>
    </dgm:pt>
    <dgm:pt modelId="{5A2C1015-6E35-4F99-B45B-5FB486B3DEDF}" type="pres">
      <dgm:prSet presAssocID="{2776E860-0ED0-4351-90F7-C48034DD2518}" presName="childNode1" presStyleLbl="bgAcc1" presStyleIdx="0" presStyleCnt="2">
        <dgm:presLayoutVars>
          <dgm:bulletEnabled val="1"/>
        </dgm:presLayoutVars>
      </dgm:prSet>
      <dgm:spPr/>
    </dgm:pt>
    <dgm:pt modelId="{818F272E-EB63-41A7-8D40-34DB55C602A5}" type="pres">
      <dgm:prSet presAssocID="{2776E860-0ED0-4351-90F7-C48034DD2518}" presName="childNode1tx" presStyleLbl="bgAcc1" presStyleIdx="0" presStyleCnt="2">
        <dgm:presLayoutVars>
          <dgm:bulletEnabled val="1"/>
        </dgm:presLayoutVars>
      </dgm:prSet>
      <dgm:spPr/>
    </dgm:pt>
    <dgm:pt modelId="{BC0906D4-B43D-47EC-85CC-4586934D8829}" type="pres">
      <dgm:prSet presAssocID="{2776E860-0ED0-4351-90F7-C48034DD2518}" presName="parentNode1" presStyleLbl="node1" presStyleIdx="0" presStyleCnt="2">
        <dgm:presLayoutVars>
          <dgm:chMax val="1"/>
          <dgm:bulletEnabled val="1"/>
        </dgm:presLayoutVars>
      </dgm:prSet>
      <dgm:spPr/>
    </dgm:pt>
    <dgm:pt modelId="{0F9BF5EF-7086-45B2-A836-E0591E979865}" type="pres">
      <dgm:prSet presAssocID="{2776E860-0ED0-4351-90F7-C48034DD2518}" presName="connSite1" presStyleCnt="0"/>
      <dgm:spPr/>
    </dgm:pt>
    <dgm:pt modelId="{EAD2AB96-0C78-46C0-8B77-17E61400C636}" type="pres">
      <dgm:prSet presAssocID="{4BBF06A8-6594-4CA9-BC5E-0D163EA8486A}" presName="Name9" presStyleLbl="sibTrans2D1" presStyleIdx="0" presStyleCnt="1" custScaleX="99933" custLinFactNeighborX="18141" custLinFactNeighborY="-15810"/>
      <dgm:spPr/>
    </dgm:pt>
    <dgm:pt modelId="{FAB78C2D-461D-467B-A03F-AAB957F41E71}" type="pres">
      <dgm:prSet presAssocID="{B7FB9A6B-C0D1-4B36-ADB7-5D508A42BD69}" presName="composite2" presStyleCnt="0"/>
      <dgm:spPr/>
    </dgm:pt>
    <dgm:pt modelId="{E896D78E-7FD8-4F9E-821F-D7EAC501F7EC}" type="pres">
      <dgm:prSet presAssocID="{B7FB9A6B-C0D1-4B36-ADB7-5D508A42BD69}" presName="dummyNode2" presStyleLbl="node1" presStyleIdx="0" presStyleCnt="2"/>
      <dgm:spPr/>
    </dgm:pt>
    <dgm:pt modelId="{08E83F30-241D-4C7E-8999-0F95BAA42F5A}" type="pres">
      <dgm:prSet presAssocID="{B7FB9A6B-C0D1-4B36-ADB7-5D508A42BD69}" presName="childNode2" presStyleLbl="bgAcc1" presStyleIdx="1" presStyleCnt="2">
        <dgm:presLayoutVars>
          <dgm:bulletEnabled val="1"/>
        </dgm:presLayoutVars>
      </dgm:prSet>
      <dgm:spPr/>
    </dgm:pt>
    <dgm:pt modelId="{04BFD6EF-ABD5-4718-97B6-B9B5A2DD8EF4}" type="pres">
      <dgm:prSet presAssocID="{B7FB9A6B-C0D1-4B36-ADB7-5D508A42BD69}" presName="childNode2tx" presStyleLbl="bgAcc1" presStyleIdx="1" presStyleCnt="2">
        <dgm:presLayoutVars>
          <dgm:bulletEnabled val="1"/>
        </dgm:presLayoutVars>
      </dgm:prSet>
      <dgm:spPr/>
    </dgm:pt>
    <dgm:pt modelId="{906D8485-AA55-4682-A097-732069B689A4}" type="pres">
      <dgm:prSet presAssocID="{B7FB9A6B-C0D1-4B36-ADB7-5D508A42BD69}" presName="parentNode2" presStyleLbl="node1" presStyleIdx="1" presStyleCnt="2">
        <dgm:presLayoutVars>
          <dgm:chMax val="0"/>
          <dgm:bulletEnabled val="1"/>
        </dgm:presLayoutVars>
      </dgm:prSet>
      <dgm:spPr/>
    </dgm:pt>
    <dgm:pt modelId="{FC7A30A1-D134-4D29-90AE-83E495CFC903}" type="pres">
      <dgm:prSet presAssocID="{B7FB9A6B-C0D1-4B36-ADB7-5D508A42BD69}" presName="connSite2" presStyleCnt="0"/>
      <dgm:spPr/>
    </dgm:pt>
  </dgm:ptLst>
  <dgm:cxnLst>
    <dgm:cxn modelId="{8E69D30B-4631-4578-88ED-0CEC403FF0C5}" type="presOf" srcId="{6D6378B2-8976-4AC5-B634-FC90820826A5}" destId="{5A2C1015-6E35-4F99-B45B-5FB486B3DEDF}" srcOrd="0" destOrd="3" presId="urn:microsoft.com/office/officeart/2005/8/layout/hProcess4"/>
    <dgm:cxn modelId="{871B4A1C-CFC0-45D9-B656-37DC814D9A4A}" srcId="{2776E860-0ED0-4351-90F7-C48034DD2518}" destId="{DA2A840D-32C4-4551-A546-71418EECDFCA}" srcOrd="4" destOrd="0" parTransId="{B3D1EBFC-D53C-4810-B87E-F6C447BAFB24}" sibTransId="{29BDEFDE-2BA4-40CE-9CDE-687C26AC7DBD}"/>
    <dgm:cxn modelId="{65EA931C-9686-4C5C-A7D5-45AE3A258396}" type="presOf" srcId="{FE203AD0-E3EC-490F-9761-5E93B62407C8}" destId="{5A2C1015-6E35-4F99-B45B-5FB486B3DEDF}" srcOrd="0" destOrd="0" presId="urn:microsoft.com/office/officeart/2005/8/layout/hProcess4"/>
    <dgm:cxn modelId="{24B2033E-CE04-488A-B42F-ED5D9CA7101B}" type="presOf" srcId="{2776E860-0ED0-4351-90F7-C48034DD2518}" destId="{BC0906D4-B43D-47EC-85CC-4586934D8829}" srcOrd="0" destOrd="0" presId="urn:microsoft.com/office/officeart/2005/8/layout/hProcess4"/>
    <dgm:cxn modelId="{D4160F3E-0985-4C07-87CF-195901A957AA}" type="presOf" srcId="{7059D44A-6833-4ABB-ABFB-816539648F08}" destId="{04BFD6EF-ABD5-4718-97B6-B9B5A2DD8EF4}" srcOrd="1" destOrd="1" presId="urn:microsoft.com/office/officeart/2005/8/layout/hProcess4"/>
    <dgm:cxn modelId="{18BA0A52-6167-4A71-9876-4405FE1130E6}" type="presOf" srcId="{A5C438E3-BA01-47C0-8AEF-762F67C2AC67}" destId="{08E83F30-241D-4C7E-8999-0F95BAA42F5A}" srcOrd="0" destOrd="0" presId="urn:microsoft.com/office/officeart/2005/8/layout/hProcess4"/>
    <dgm:cxn modelId="{66EFBC52-0BDE-48C4-A0E9-E0C6D76FAC8B}" srcId="{B7FB9A6B-C0D1-4B36-ADB7-5D508A42BD69}" destId="{7059D44A-6833-4ABB-ABFB-816539648F08}" srcOrd="1" destOrd="0" parTransId="{16A499C1-9F48-4084-AA1C-494568A6AEFE}" sibTransId="{2E842A44-9F16-47A9-8796-0ACD714F1436}"/>
    <dgm:cxn modelId="{C692D172-154F-4491-A9C7-342733DF34B9}" srcId="{2776E860-0ED0-4351-90F7-C48034DD2518}" destId="{FE203AD0-E3EC-490F-9761-5E93B62407C8}" srcOrd="0" destOrd="0" parTransId="{F1857605-8357-4904-942D-6C103C039396}" sibTransId="{5C0A98FA-8545-442E-ACD4-F894BF6C86F9}"/>
    <dgm:cxn modelId="{29ACA97E-8E22-4941-9964-949C1B4A97A9}" type="presOf" srcId="{6261BEBB-97E4-41F3-9E79-1A18254428FC}" destId="{5A2C1015-6E35-4F99-B45B-5FB486B3DEDF}" srcOrd="0" destOrd="1" presId="urn:microsoft.com/office/officeart/2005/8/layout/hProcess4"/>
    <dgm:cxn modelId="{41A57280-3E99-4EBA-8771-F9A248EBD999}" srcId="{B7FB9A6B-C0D1-4B36-ADB7-5D508A42BD69}" destId="{A5C438E3-BA01-47C0-8AEF-762F67C2AC67}" srcOrd="0" destOrd="0" parTransId="{863ABCEE-0F00-400E-8C95-33C41A312E48}" sibTransId="{4B4B7041-2124-40F4-9F62-481DBC49CD54}"/>
    <dgm:cxn modelId="{65C54287-4851-4AAD-8F2E-9AD3288ACDA0}" srcId="{2776E860-0ED0-4351-90F7-C48034DD2518}" destId="{6261BEBB-97E4-41F3-9E79-1A18254428FC}" srcOrd="1" destOrd="0" parTransId="{B054EBAD-8B5B-45B4-A027-408C48344FD7}" sibTransId="{E62CDBC7-A62C-43BD-A440-51D005AC18F9}"/>
    <dgm:cxn modelId="{A32A4E8C-CAE9-41AB-8478-E4FA73F765B2}" type="presOf" srcId="{B7FB9A6B-C0D1-4B36-ADB7-5D508A42BD69}" destId="{906D8485-AA55-4682-A097-732069B689A4}" srcOrd="0" destOrd="0" presId="urn:microsoft.com/office/officeart/2005/8/layout/hProcess4"/>
    <dgm:cxn modelId="{1AA0858E-FD9A-4957-B7D1-C15218E01D11}" srcId="{2776E860-0ED0-4351-90F7-C48034DD2518}" destId="{6D6378B2-8976-4AC5-B634-FC90820826A5}" srcOrd="3" destOrd="0" parTransId="{31C6CABB-821C-47FF-B4A0-797C7684DB2C}" sibTransId="{413B2281-B9A6-44B2-BC4C-4EADCB044792}"/>
    <dgm:cxn modelId="{7F53E897-153E-4808-B8C3-6E6E384887D2}" type="presOf" srcId="{58BED151-2B2D-463C-BB90-B8AD777B92E8}" destId="{5A2C1015-6E35-4F99-B45B-5FB486B3DEDF}" srcOrd="0" destOrd="2" presId="urn:microsoft.com/office/officeart/2005/8/layout/hProcess4"/>
    <dgm:cxn modelId="{94C02499-AE38-49E1-A05A-5F68AB017E05}" type="presOf" srcId="{58BED151-2B2D-463C-BB90-B8AD777B92E8}" destId="{818F272E-EB63-41A7-8D40-34DB55C602A5}" srcOrd="1" destOrd="2" presId="urn:microsoft.com/office/officeart/2005/8/layout/hProcess4"/>
    <dgm:cxn modelId="{52DCAE9B-C867-4C5C-ABC6-026EC4722AC7}" type="presOf" srcId="{A5C438E3-BA01-47C0-8AEF-762F67C2AC67}" destId="{04BFD6EF-ABD5-4718-97B6-B9B5A2DD8EF4}" srcOrd="1" destOrd="0" presId="urn:microsoft.com/office/officeart/2005/8/layout/hProcess4"/>
    <dgm:cxn modelId="{588F169F-8A48-49E7-93E1-50153A24F165}" type="presOf" srcId="{6D6378B2-8976-4AC5-B634-FC90820826A5}" destId="{818F272E-EB63-41A7-8D40-34DB55C602A5}" srcOrd="1" destOrd="3" presId="urn:microsoft.com/office/officeart/2005/8/layout/hProcess4"/>
    <dgm:cxn modelId="{B9DFF29F-C0E5-49AB-98C3-06FA04D8B133}" srcId="{310D9210-4E59-4B5F-B150-4B530C031D95}" destId="{2776E860-0ED0-4351-90F7-C48034DD2518}" srcOrd="0" destOrd="0" parTransId="{92D01E3D-FE8B-4429-BB56-30E455DDE659}" sibTransId="{4BBF06A8-6594-4CA9-BC5E-0D163EA8486A}"/>
    <dgm:cxn modelId="{0DD0BCA0-431B-4DFB-9300-8A2CBDE2C872}" srcId="{310D9210-4E59-4B5F-B150-4B530C031D95}" destId="{B7FB9A6B-C0D1-4B36-ADB7-5D508A42BD69}" srcOrd="1" destOrd="0" parTransId="{89018667-A325-435A-8D26-EEE2ECDEE844}" sibTransId="{8350B929-04D1-4608-8B3A-909AFC8431A3}"/>
    <dgm:cxn modelId="{6D94F2A3-1003-48BC-BF42-78C522FD42CF}" type="presOf" srcId="{310D9210-4E59-4B5F-B150-4B530C031D95}" destId="{9738F89F-75FF-4438-9C59-6F2363AFA893}" srcOrd="0" destOrd="0" presId="urn:microsoft.com/office/officeart/2005/8/layout/hProcess4"/>
    <dgm:cxn modelId="{260744B3-2E04-42DD-818A-7207E88F9EF3}" srcId="{B7FB9A6B-C0D1-4B36-ADB7-5D508A42BD69}" destId="{B567A468-B4B7-4FCB-B0BF-750F2366938E}" srcOrd="2" destOrd="0" parTransId="{7AF1409E-CE95-4FDB-A151-3172D2E8CF45}" sibTransId="{8B952AA3-866A-44F7-BEFA-9968FA7EC8B4}"/>
    <dgm:cxn modelId="{E6795CB6-3120-42F9-9D68-EB31845FF62C}" type="presOf" srcId="{4BBF06A8-6594-4CA9-BC5E-0D163EA8486A}" destId="{EAD2AB96-0C78-46C0-8B77-17E61400C636}" srcOrd="0" destOrd="0" presId="urn:microsoft.com/office/officeart/2005/8/layout/hProcess4"/>
    <dgm:cxn modelId="{CFC075B7-0118-4967-8AA3-3476BEB60560}" type="presOf" srcId="{6261BEBB-97E4-41F3-9E79-1A18254428FC}" destId="{818F272E-EB63-41A7-8D40-34DB55C602A5}" srcOrd="1" destOrd="1" presId="urn:microsoft.com/office/officeart/2005/8/layout/hProcess4"/>
    <dgm:cxn modelId="{E9F7F1BB-54DD-41BE-A152-EE11B71DFBC8}" type="presOf" srcId="{B567A468-B4B7-4FCB-B0BF-750F2366938E}" destId="{04BFD6EF-ABD5-4718-97B6-B9B5A2DD8EF4}" srcOrd="1" destOrd="2" presId="urn:microsoft.com/office/officeart/2005/8/layout/hProcess4"/>
    <dgm:cxn modelId="{FEDE92BF-5F7D-43DA-BA78-82EC577B38F2}" type="presOf" srcId="{B567A468-B4B7-4FCB-B0BF-750F2366938E}" destId="{08E83F30-241D-4C7E-8999-0F95BAA42F5A}" srcOrd="0" destOrd="2" presId="urn:microsoft.com/office/officeart/2005/8/layout/hProcess4"/>
    <dgm:cxn modelId="{85C37ACC-B58C-49D4-9EED-27BCC63DFA23}" type="presOf" srcId="{DA2A840D-32C4-4551-A546-71418EECDFCA}" destId="{5A2C1015-6E35-4F99-B45B-5FB486B3DEDF}" srcOrd="0" destOrd="4" presId="urn:microsoft.com/office/officeart/2005/8/layout/hProcess4"/>
    <dgm:cxn modelId="{53F69CD0-9510-4A8F-B251-346646BAAC40}" type="presOf" srcId="{FE203AD0-E3EC-490F-9761-5E93B62407C8}" destId="{818F272E-EB63-41A7-8D40-34DB55C602A5}" srcOrd="1" destOrd="0" presId="urn:microsoft.com/office/officeart/2005/8/layout/hProcess4"/>
    <dgm:cxn modelId="{03BF50D6-AB07-4A12-8459-2FBC7E2B063C}" type="presOf" srcId="{7059D44A-6833-4ABB-ABFB-816539648F08}" destId="{08E83F30-241D-4C7E-8999-0F95BAA42F5A}" srcOrd="0" destOrd="1" presId="urn:microsoft.com/office/officeart/2005/8/layout/hProcess4"/>
    <dgm:cxn modelId="{D6CB71E0-0627-4226-8093-B36A39A428F9}" srcId="{2776E860-0ED0-4351-90F7-C48034DD2518}" destId="{58BED151-2B2D-463C-BB90-B8AD777B92E8}" srcOrd="2" destOrd="0" parTransId="{E63B4491-61BC-4C17-A66C-A9BF8E1D7DDA}" sibTransId="{065513A5-4E78-44E5-B560-96B0E2DA5EB7}"/>
    <dgm:cxn modelId="{F97A54F0-AD47-4FF4-AA4C-4B33F1D3F94C}" type="presOf" srcId="{DA2A840D-32C4-4551-A546-71418EECDFCA}" destId="{818F272E-EB63-41A7-8D40-34DB55C602A5}" srcOrd="1" destOrd="4" presId="urn:microsoft.com/office/officeart/2005/8/layout/hProcess4"/>
    <dgm:cxn modelId="{FCF4DBB0-C4E4-4966-AE13-12A6D044CB40}" type="presParOf" srcId="{9738F89F-75FF-4438-9C59-6F2363AFA893}" destId="{8CD3EAA2-5E51-4DC3-A783-27DCBFA13CF2}" srcOrd="0" destOrd="0" presId="urn:microsoft.com/office/officeart/2005/8/layout/hProcess4"/>
    <dgm:cxn modelId="{1C6C5D35-1297-40DD-AE84-69B076DC2230}" type="presParOf" srcId="{9738F89F-75FF-4438-9C59-6F2363AFA893}" destId="{50E4F800-E360-4913-BAD7-06EE492690D9}" srcOrd="1" destOrd="0" presId="urn:microsoft.com/office/officeart/2005/8/layout/hProcess4"/>
    <dgm:cxn modelId="{AC841774-D7FC-41E8-8937-1FA071513C8A}" type="presParOf" srcId="{9738F89F-75FF-4438-9C59-6F2363AFA893}" destId="{77A6E170-B2EB-403D-B5BE-ECA662D5A209}" srcOrd="2" destOrd="0" presId="urn:microsoft.com/office/officeart/2005/8/layout/hProcess4"/>
    <dgm:cxn modelId="{D669FED9-16A0-4DD8-B348-5F294679421B}" type="presParOf" srcId="{77A6E170-B2EB-403D-B5BE-ECA662D5A209}" destId="{37B989F8-F90F-428C-B000-8B2DFDB6C84C}" srcOrd="0" destOrd="0" presId="urn:microsoft.com/office/officeart/2005/8/layout/hProcess4"/>
    <dgm:cxn modelId="{C8FAEE1D-3BAF-4690-83B7-459471B967D1}" type="presParOf" srcId="{37B989F8-F90F-428C-B000-8B2DFDB6C84C}" destId="{FCA4BAAA-770C-4FC2-A769-56032A9726D8}" srcOrd="0" destOrd="0" presId="urn:microsoft.com/office/officeart/2005/8/layout/hProcess4"/>
    <dgm:cxn modelId="{E990499B-CEE4-4CE7-96B9-1FF3F6737517}" type="presParOf" srcId="{37B989F8-F90F-428C-B000-8B2DFDB6C84C}" destId="{5A2C1015-6E35-4F99-B45B-5FB486B3DEDF}" srcOrd="1" destOrd="0" presId="urn:microsoft.com/office/officeart/2005/8/layout/hProcess4"/>
    <dgm:cxn modelId="{2B41CD27-AF9D-4024-AC0D-E3EDDB61F933}" type="presParOf" srcId="{37B989F8-F90F-428C-B000-8B2DFDB6C84C}" destId="{818F272E-EB63-41A7-8D40-34DB55C602A5}" srcOrd="2" destOrd="0" presId="urn:microsoft.com/office/officeart/2005/8/layout/hProcess4"/>
    <dgm:cxn modelId="{5084C8F1-73AD-4AC2-BA38-9A178BE19827}" type="presParOf" srcId="{37B989F8-F90F-428C-B000-8B2DFDB6C84C}" destId="{BC0906D4-B43D-47EC-85CC-4586934D8829}" srcOrd="3" destOrd="0" presId="urn:microsoft.com/office/officeart/2005/8/layout/hProcess4"/>
    <dgm:cxn modelId="{4AC32C28-CB03-4B13-AC77-53E9B27D6620}" type="presParOf" srcId="{37B989F8-F90F-428C-B000-8B2DFDB6C84C}" destId="{0F9BF5EF-7086-45B2-A836-E0591E979865}" srcOrd="4" destOrd="0" presId="urn:microsoft.com/office/officeart/2005/8/layout/hProcess4"/>
    <dgm:cxn modelId="{70613D99-5D33-497B-B877-85FEAB153C82}" type="presParOf" srcId="{77A6E170-B2EB-403D-B5BE-ECA662D5A209}" destId="{EAD2AB96-0C78-46C0-8B77-17E61400C636}" srcOrd="1" destOrd="0" presId="urn:microsoft.com/office/officeart/2005/8/layout/hProcess4"/>
    <dgm:cxn modelId="{7F09BF21-D16B-4BC2-A204-3CD9071810A3}" type="presParOf" srcId="{77A6E170-B2EB-403D-B5BE-ECA662D5A209}" destId="{FAB78C2D-461D-467B-A03F-AAB957F41E71}" srcOrd="2" destOrd="0" presId="urn:microsoft.com/office/officeart/2005/8/layout/hProcess4"/>
    <dgm:cxn modelId="{C6868F3F-003A-4823-84A4-BAA836E2508A}" type="presParOf" srcId="{FAB78C2D-461D-467B-A03F-AAB957F41E71}" destId="{E896D78E-7FD8-4F9E-821F-D7EAC501F7EC}" srcOrd="0" destOrd="0" presId="urn:microsoft.com/office/officeart/2005/8/layout/hProcess4"/>
    <dgm:cxn modelId="{CC446B0E-B7B6-4B71-B815-4CC9DE0FAE96}" type="presParOf" srcId="{FAB78C2D-461D-467B-A03F-AAB957F41E71}" destId="{08E83F30-241D-4C7E-8999-0F95BAA42F5A}" srcOrd="1" destOrd="0" presId="urn:microsoft.com/office/officeart/2005/8/layout/hProcess4"/>
    <dgm:cxn modelId="{EF6CD392-04E4-4D19-BF16-3E6835DF6476}" type="presParOf" srcId="{FAB78C2D-461D-467B-A03F-AAB957F41E71}" destId="{04BFD6EF-ABD5-4718-97B6-B9B5A2DD8EF4}" srcOrd="2" destOrd="0" presId="urn:microsoft.com/office/officeart/2005/8/layout/hProcess4"/>
    <dgm:cxn modelId="{76B3BB24-2555-4E22-AD45-4B7FC75002B9}" type="presParOf" srcId="{FAB78C2D-461D-467B-A03F-AAB957F41E71}" destId="{906D8485-AA55-4682-A097-732069B689A4}" srcOrd="3" destOrd="0" presId="urn:microsoft.com/office/officeart/2005/8/layout/hProcess4"/>
    <dgm:cxn modelId="{10265E19-EC12-4882-B721-101A398C2F58}" type="presParOf" srcId="{FAB78C2D-461D-467B-A03F-AAB957F41E71}" destId="{FC7A30A1-D134-4D29-90AE-83E495CFC903}" srcOrd="4" destOrd="0" presId="urn:microsoft.com/office/officeart/2005/8/layout/h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CAA727-61A9-4622-88F0-B9157DEEC001}"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IN"/>
        </a:p>
      </dgm:t>
    </dgm:pt>
    <dgm:pt modelId="{B5E8BC1A-BBB3-4289-9F5D-FEE42E8692A3}">
      <dgm:prSet/>
      <dgm:spPr>
        <a:solidFill>
          <a:schemeClr val="bg2">
            <a:lumMod val="50000"/>
          </a:schemeClr>
        </a:solidFill>
      </dgm:spPr>
      <dgm:t>
        <a:bodyPr/>
        <a:lstStyle/>
        <a:p>
          <a:r>
            <a:rPr lang="en-US" b="0" dirty="0">
              <a:solidFill>
                <a:schemeClr val="bg1"/>
              </a:solidFill>
            </a:rPr>
            <a:t>Revolutionizing </a:t>
          </a:r>
          <a:r>
            <a:rPr lang="en-US" dirty="0">
              <a:solidFill>
                <a:schemeClr val="bg1"/>
              </a:solidFill>
            </a:rPr>
            <a:t>XYZ Co.'s Treasury </a:t>
          </a:r>
          <a:r>
            <a:rPr lang="en-US" b="0" dirty="0">
              <a:solidFill>
                <a:schemeClr val="bg1"/>
              </a:solidFill>
            </a:rPr>
            <a:t> </a:t>
          </a:r>
          <a:endParaRPr lang="en-IN" b="0" dirty="0">
            <a:solidFill>
              <a:schemeClr val="bg1"/>
            </a:solidFill>
          </a:endParaRPr>
        </a:p>
      </dgm:t>
    </dgm:pt>
    <dgm:pt modelId="{6D6D6DB5-48CC-4F4F-8222-290DD5BF6C4C}" type="parTrans" cxnId="{E811CD76-DC49-442F-8D75-C4E32A058DA9}">
      <dgm:prSet/>
      <dgm:spPr/>
      <dgm:t>
        <a:bodyPr/>
        <a:lstStyle/>
        <a:p>
          <a:endParaRPr lang="en-IN"/>
        </a:p>
      </dgm:t>
    </dgm:pt>
    <dgm:pt modelId="{E9558F9D-158A-4452-8F7F-F39D26BF4FC3}" type="sibTrans" cxnId="{E811CD76-DC49-442F-8D75-C4E32A058DA9}">
      <dgm:prSet/>
      <dgm:spPr/>
      <dgm:t>
        <a:bodyPr/>
        <a:lstStyle/>
        <a:p>
          <a:endParaRPr lang="en-IN"/>
        </a:p>
      </dgm:t>
    </dgm:pt>
    <dgm:pt modelId="{69F3C69B-F585-43F5-98D6-4950B6B6A735}">
      <dgm:prSet/>
      <dgm:spPr>
        <a:solidFill>
          <a:schemeClr val="accent4">
            <a:lumMod val="20000"/>
            <a:lumOff val="80000"/>
          </a:schemeClr>
        </a:solidFill>
      </dgm:spPr>
      <dgm:t>
        <a:bodyPr/>
        <a:lstStyle/>
        <a:p>
          <a:r>
            <a:rPr lang="en-US" b="0" dirty="0">
              <a:solidFill>
                <a:schemeClr val="tx1">
                  <a:lumMod val="85000"/>
                  <a:lumOff val="15000"/>
                </a:schemeClr>
              </a:solidFill>
            </a:rPr>
            <a:t>Agile Planning</a:t>
          </a:r>
          <a:endParaRPr lang="en-IN" b="0" dirty="0">
            <a:solidFill>
              <a:schemeClr val="tx1">
                <a:lumMod val="85000"/>
                <a:lumOff val="15000"/>
              </a:schemeClr>
            </a:solidFill>
          </a:endParaRPr>
        </a:p>
      </dgm:t>
    </dgm:pt>
    <dgm:pt modelId="{884E9868-11E9-446A-ADB1-3AAC8E86F373}" type="parTrans" cxnId="{D6989BDD-9864-4196-8441-E5BD7C7B5830}">
      <dgm:prSet/>
      <dgm:spPr/>
      <dgm:t>
        <a:bodyPr/>
        <a:lstStyle/>
        <a:p>
          <a:endParaRPr lang="en-IN"/>
        </a:p>
      </dgm:t>
    </dgm:pt>
    <dgm:pt modelId="{3D36A951-6051-446A-8DC7-EF70FC980532}" type="sibTrans" cxnId="{D6989BDD-9864-4196-8441-E5BD7C7B5830}">
      <dgm:prSet/>
      <dgm:spPr/>
      <dgm:t>
        <a:bodyPr/>
        <a:lstStyle/>
        <a:p>
          <a:endParaRPr lang="en-IN"/>
        </a:p>
      </dgm:t>
    </dgm:pt>
    <dgm:pt modelId="{50B1C1A5-48E6-4515-8FC9-C63D0CB792A4}">
      <dgm:prSet/>
      <dgm:spPr>
        <a:solidFill>
          <a:schemeClr val="accent4">
            <a:lumMod val="20000"/>
            <a:lumOff val="80000"/>
          </a:schemeClr>
        </a:solidFill>
      </dgm:spPr>
      <dgm:t>
        <a:bodyPr/>
        <a:lstStyle/>
        <a:p>
          <a:r>
            <a:rPr lang="en-US" b="0" dirty="0">
              <a:solidFill>
                <a:schemeClr val="tx1">
                  <a:lumMod val="85000"/>
                  <a:lumOff val="15000"/>
                </a:schemeClr>
              </a:solidFill>
            </a:rPr>
            <a:t>Data Driven Decisions</a:t>
          </a:r>
          <a:endParaRPr lang="en-IN" b="0" dirty="0">
            <a:solidFill>
              <a:schemeClr val="tx1">
                <a:lumMod val="85000"/>
                <a:lumOff val="15000"/>
              </a:schemeClr>
            </a:solidFill>
          </a:endParaRPr>
        </a:p>
      </dgm:t>
    </dgm:pt>
    <dgm:pt modelId="{874F6B9B-F86A-48FB-8934-B82A6DBBE82F}" type="parTrans" cxnId="{91F84501-CCF3-4024-9CD6-4B8492E1169D}">
      <dgm:prSet/>
      <dgm:spPr/>
      <dgm:t>
        <a:bodyPr/>
        <a:lstStyle/>
        <a:p>
          <a:endParaRPr lang="en-IN"/>
        </a:p>
      </dgm:t>
    </dgm:pt>
    <dgm:pt modelId="{8FBCEBA1-3CFC-402A-A5F5-0CB91BEF5D78}" type="sibTrans" cxnId="{91F84501-CCF3-4024-9CD6-4B8492E1169D}">
      <dgm:prSet/>
      <dgm:spPr/>
      <dgm:t>
        <a:bodyPr/>
        <a:lstStyle/>
        <a:p>
          <a:endParaRPr lang="en-IN"/>
        </a:p>
      </dgm:t>
    </dgm:pt>
    <dgm:pt modelId="{8B55296D-CB54-4EB2-AB0E-53A3249FE28E}">
      <dgm:prSet/>
      <dgm:spPr>
        <a:solidFill>
          <a:schemeClr val="accent4">
            <a:lumMod val="20000"/>
            <a:lumOff val="80000"/>
          </a:schemeClr>
        </a:solidFill>
      </dgm:spPr>
      <dgm:t>
        <a:bodyPr/>
        <a:lstStyle/>
        <a:p>
          <a:r>
            <a:rPr lang="en-US" b="0" i="0" dirty="0">
              <a:solidFill>
                <a:schemeClr val="tx1">
                  <a:lumMod val="85000"/>
                  <a:lumOff val="15000"/>
                </a:schemeClr>
              </a:solidFill>
            </a:rPr>
            <a:t>Collaboration</a:t>
          </a:r>
          <a:endParaRPr lang="en-IN" b="0" i="0" dirty="0">
            <a:solidFill>
              <a:schemeClr val="tx1">
                <a:lumMod val="85000"/>
                <a:lumOff val="15000"/>
              </a:schemeClr>
            </a:solidFill>
          </a:endParaRPr>
        </a:p>
      </dgm:t>
    </dgm:pt>
    <dgm:pt modelId="{3275D8E2-F143-430A-9BA5-6F43860998D5}" type="parTrans" cxnId="{F3B936A9-ECDA-477D-B2BF-3BDD2D741969}">
      <dgm:prSet/>
      <dgm:spPr/>
      <dgm:t>
        <a:bodyPr/>
        <a:lstStyle/>
        <a:p>
          <a:endParaRPr lang="en-IN"/>
        </a:p>
      </dgm:t>
    </dgm:pt>
    <dgm:pt modelId="{FA167199-0048-41A4-86A5-48C2E2FC26B9}" type="sibTrans" cxnId="{F3B936A9-ECDA-477D-B2BF-3BDD2D741969}">
      <dgm:prSet/>
      <dgm:spPr/>
      <dgm:t>
        <a:bodyPr/>
        <a:lstStyle/>
        <a:p>
          <a:endParaRPr lang="en-IN"/>
        </a:p>
      </dgm:t>
    </dgm:pt>
    <dgm:pt modelId="{672CED4A-D606-4A85-9DB6-3E8B2927919F}" type="pres">
      <dgm:prSet presAssocID="{DDCAA727-61A9-4622-88F0-B9157DEEC001}" presName="Name0" presStyleCnt="0">
        <dgm:presLayoutVars>
          <dgm:dir/>
          <dgm:animLvl val="lvl"/>
          <dgm:resizeHandles val="exact"/>
        </dgm:presLayoutVars>
      </dgm:prSet>
      <dgm:spPr/>
    </dgm:pt>
    <dgm:pt modelId="{627A493A-AB76-4DDE-A709-4E7037B74875}" type="pres">
      <dgm:prSet presAssocID="{B5E8BC1A-BBB3-4289-9F5D-FEE42E8692A3}" presName="parTxOnly" presStyleLbl="node1" presStyleIdx="0" presStyleCnt="4">
        <dgm:presLayoutVars>
          <dgm:chMax val="0"/>
          <dgm:chPref val="0"/>
          <dgm:bulletEnabled val="1"/>
        </dgm:presLayoutVars>
      </dgm:prSet>
      <dgm:spPr/>
    </dgm:pt>
    <dgm:pt modelId="{ADCBAFEB-8F02-4BAB-AC8E-E9EA411055A1}" type="pres">
      <dgm:prSet presAssocID="{E9558F9D-158A-4452-8F7F-F39D26BF4FC3}" presName="parTxOnlySpace" presStyleCnt="0"/>
      <dgm:spPr/>
    </dgm:pt>
    <dgm:pt modelId="{7B031B17-0E8D-4E71-BF8A-2C9DA6DBC419}" type="pres">
      <dgm:prSet presAssocID="{69F3C69B-F585-43F5-98D6-4950B6B6A735}" presName="parTxOnly" presStyleLbl="node1" presStyleIdx="1" presStyleCnt="4">
        <dgm:presLayoutVars>
          <dgm:chMax val="0"/>
          <dgm:chPref val="0"/>
          <dgm:bulletEnabled val="1"/>
        </dgm:presLayoutVars>
      </dgm:prSet>
      <dgm:spPr/>
    </dgm:pt>
    <dgm:pt modelId="{46BDBE72-B4BA-4001-A24C-F6EC335E245D}" type="pres">
      <dgm:prSet presAssocID="{3D36A951-6051-446A-8DC7-EF70FC980532}" presName="parTxOnlySpace" presStyleCnt="0"/>
      <dgm:spPr/>
    </dgm:pt>
    <dgm:pt modelId="{0B569230-9A8E-4437-A0C0-CA60EFB894B8}" type="pres">
      <dgm:prSet presAssocID="{50B1C1A5-48E6-4515-8FC9-C63D0CB792A4}" presName="parTxOnly" presStyleLbl="node1" presStyleIdx="2" presStyleCnt="4">
        <dgm:presLayoutVars>
          <dgm:chMax val="0"/>
          <dgm:chPref val="0"/>
          <dgm:bulletEnabled val="1"/>
        </dgm:presLayoutVars>
      </dgm:prSet>
      <dgm:spPr/>
    </dgm:pt>
    <dgm:pt modelId="{2AD8BAEE-3251-4603-AA10-A96FC5ED0262}" type="pres">
      <dgm:prSet presAssocID="{8FBCEBA1-3CFC-402A-A5F5-0CB91BEF5D78}" presName="parTxOnlySpace" presStyleCnt="0"/>
      <dgm:spPr/>
    </dgm:pt>
    <dgm:pt modelId="{F296C64A-EED0-452A-845C-A4C6F018D3F8}" type="pres">
      <dgm:prSet presAssocID="{8B55296D-CB54-4EB2-AB0E-53A3249FE28E}" presName="parTxOnly" presStyleLbl="node1" presStyleIdx="3" presStyleCnt="4" custScaleX="120093">
        <dgm:presLayoutVars>
          <dgm:chMax val="0"/>
          <dgm:chPref val="0"/>
          <dgm:bulletEnabled val="1"/>
        </dgm:presLayoutVars>
      </dgm:prSet>
      <dgm:spPr/>
    </dgm:pt>
  </dgm:ptLst>
  <dgm:cxnLst>
    <dgm:cxn modelId="{91F84501-CCF3-4024-9CD6-4B8492E1169D}" srcId="{DDCAA727-61A9-4622-88F0-B9157DEEC001}" destId="{50B1C1A5-48E6-4515-8FC9-C63D0CB792A4}" srcOrd="2" destOrd="0" parTransId="{874F6B9B-F86A-48FB-8934-B82A6DBBE82F}" sibTransId="{8FBCEBA1-3CFC-402A-A5F5-0CB91BEF5D78}"/>
    <dgm:cxn modelId="{E4707003-90BA-4184-A12F-811ADE7C6AB8}" type="presOf" srcId="{DDCAA727-61A9-4622-88F0-B9157DEEC001}" destId="{672CED4A-D606-4A85-9DB6-3E8B2927919F}" srcOrd="0" destOrd="0" presId="urn:microsoft.com/office/officeart/2005/8/layout/chevron1"/>
    <dgm:cxn modelId="{55096104-BAA0-4F91-BC7D-82B19C3FA52D}" type="presOf" srcId="{B5E8BC1A-BBB3-4289-9F5D-FEE42E8692A3}" destId="{627A493A-AB76-4DDE-A709-4E7037B74875}" srcOrd="0" destOrd="0" presId="urn:microsoft.com/office/officeart/2005/8/layout/chevron1"/>
    <dgm:cxn modelId="{E811CD76-DC49-442F-8D75-C4E32A058DA9}" srcId="{DDCAA727-61A9-4622-88F0-B9157DEEC001}" destId="{B5E8BC1A-BBB3-4289-9F5D-FEE42E8692A3}" srcOrd="0" destOrd="0" parTransId="{6D6D6DB5-48CC-4F4F-8222-290DD5BF6C4C}" sibTransId="{E9558F9D-158A-4452-8F7F-F39D26BF4FC3}"/>
    <dgm:cxn modelId="{73FA4E86-57A2-44DD-B390-7254A0040B68}" type="presOf" srcId="{8B55296D-CB54-4EB2-AB0E-53A3249FE28E}" destId="{F296C64A-EED0-452A-845C-A4C6F018D3F8}" srcOrd="0" destOrd="0" presId="urn:microsoft.com/office/officeart/2005/8/layout/chevron1"/>
    <dgm:cxn modelId="{D0007A97-EC22-4A16-B3E1-F466140E0300}" type="presOf" srcId="{50B1C1A5-48E6-4515-8FC9-C63D0CB792A4}" destId="{0B569230-9A8E-4437-A0C0-CA60EFB894B8}" srcOrd="0" destOrd="0" presId="urn:microsoft.com/office/officeart/2005/8/layout/chevron1"/>
    <dgm:cxn modelId="{F3B936A9-ECDA-477D-B2BF-3BDD2D741969}" srcId="{DDCAA727-61A9-4622-88F0-B9157DEEC001}" destId="{8B55296D-CB54-4EB2-AB0E-53A3249FE28E}" srcOrd="3" destOrd="0" parTransId="{3275D8E2-F143-430A-9BA5-6F43860998D5}" sibTransId="{FA167199-0048-41A4-86A5-48C2E2FC26B9}"/>
    <dgm:cxn modelId="{D6989BDD-9864-4196-8441-E5BD7C7B5830}" srcId="{DDCAA727-61A9-4622-88F0-B9157DEEC001}" destId="{69F3C69B-F585-43F5-98D6-4950B6B6A735}" srcOrd="1" destOrd="0" parTransId="{884E9868-11E9-446A-ADB1-3AAC8E86F373}" sibTransId="{3D36A951-6051-446A-8DC7-EF70FC980532}"/>
    <dgm:cxn modelId="{EAE3F2E5-0AD2-4888-9B51-2674F08F4C0B}" type="presOf" srcId="{69F3C69B-F585-43F5-98D6-4950B6B6A735}" destId="{7B031B17-0E8D-4E71-BF8A-2C9DA6DBC419}" srcOrd="0" destOrd="0" presId="urn:microsoft.com/office/officeart/2005/8/layout/chevron1"/>
    <dgm:cxn modelId="{6FFC5F56-5408-431B-AD53-B20C24AA14E5}" type="presParOf" srcId="{672CED4A-D606-4A85-9DB6-3E8B2927919F}" destId="{627A493A-AB76-4DDE-A709-4E7037B74875}" srcOrd="0" destOrd="0" presId="urn:microsoft.com/office/officeart/2005/8/layout/chevron1"/>
    <dgm:cxn modelId="{0C37CAA5-1909-424F-97FC-0ACD16AB5A17}" type="presParOf" srcId="{672CED4A-D606-4A85-9DB6-3E8B2927919F}" destId="{ADCBAFEB-8F02-4BAB-AC8E-E9EA411055A1}" srcOrd="1" destOrd="0" presId="urn:microsoft.com/office/officeart/2005/8/layout/chevron1"/>
    <dgm:cxn modelId="{15B6CCF6-8968-4B6C-825F-C7705484249C}" type="presParOf" srcId="{672CED4A-D606-4A85-9DB6-3E8B2927919F}" destId="{7B031B17-0E8D-4E71-BF8A-2C9DA6DBC419}" srcOrd="2" destOrd="0" presId="urn:microsoft.com/office/officeart/2005/8/layout/chevron1"/>
    <dgm:cxn modelId="{CA8C1C0E-FDAB-4A97-BA69-2375F5287127}" type="presParOf" srcId="{672CED4A-D606-4A85-9DB6-3E8B2927919F}" destId="{46BDBE72-B4BA-4001-A24C-F6EC335E245D}" srcOrd="3" destOrd="0" presId="urn:microsoft.com/office/officeart/2005/8/layout/chevron1"/>
    <dgm:cxn modelId="{6578AA91-26EB-4AE0-9C9B-5A5A80F36D48}" type="presParOf" srcId="{672CED4A-D606-4A85-9DB6-3E8B2927919F}" destId="{0B569230-9A8E-4437-A0C0-CA60EFB894B8}" srcOrd="4" destOrd="0" presId="urn:microsoft.com/office/officeart/2005/8/layout/chevron1"/>
    <dgm:cxn modelId="{F226497C-0525-45C2-86B6-2CE386D000FF}" type="presParOf" srcId="{672CED4A-D606-4A85-9DB6-3E8B2927919F}" destId="{2AD8BAEE-3251-4603-AA10-A96FC5ED0262}" srcOrd="5" destOrd="0" presId="urn:microsoft.com/office/officeart/2005/8/layout/chevron1"/>
    <dgm:cxn modelId="{549E93AD-0840-4FE6-ACEF-872DA6235EC6}" type="presParOf" srcId="{672CED4A-D606-4A85-9DB6-3E8B2927919F}" destId="{F296C64A-EED0-452A-845C-A4C6F018D3F8}" srcOrd="6" destOrd="0" presId="urn:microsoft.com/office/officeart/2005/8/layout/chevron1"/>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D75E9A9-8A64-4C69-BE85-28A13BDB86C9}"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IN"/>
        </a:p>
      </dgm:t>
    </dgm:pt>
    <dgm:pt modelId="{DF424326-5334-426B-B265-989FC570D4F2}">
      <dgm:prSet phldrT="[Text]"/>
      <dgm:spPr>
        <a:solidFill>
          <a:schemeClr val="bg1">
            <a:lumMod val="65000"/>
          </a:schemeClr>
        </a:solidFill>
      </dgm:spPr>
      <dgm:t>
        <a:bodyPr/>
        <a:lstStyle/>
        <a:p>
          <a:r>
            <a:rPr lang="en-IN" dirty="0"/>
            <a:t>Regression Analysis </a:t>
          </a:r>
        </a:p>
      </dgm:t>
    </dgm:pt>
    <dgm:pt modelId="{C9F384D1-B070-47AB-9147-D4EA197AA3EA}" type="parTrans" cxnId="{4C5BC654-38F8-4B52-B512-2BA2EB8E6D15}">
      <dgm:prSet/>
      <dgm:spPr/>
      <dgm:t>
        <a:bodyPr/>
        <a:lstStyle/>
        <a:p>
          <a:endParaRPr lang="en-IN"/>
        </a:p>
      </dgm:t>
    </dgm:pt>
    <dgm:pt modelId="{C5802660-2259-4214-8EF8-960C3395C61D}" type="sibTrans" cxnId="{4C5BC654-38F8-4B52-B512-2BA2EB8E6D15}">
      <dgm:prSet/>
      <dgm:spPr/>
      <dgm:t>
        <a:bodyPr/>
        <a:lstStyle/>
        <a:p>
          <a:endParaRPr lang="en-IN"/>
        </a:p>
      </dgm:t>
    </dgm:pt>
    <dgm:pt modelId="{F00564D8-9F37-4D81-865B-4E73DCD694DB}">
      <dgm:prSet phldrT="[Text]"/>
      <dgm:spPr>
        <a:noFill/>
      </dgm:spPr>
      <dgm:t>
        <a:bodyPr/>
        <a:lstStyle/>
        <a:p>
          <a:r>
            <a:rPr lang="en-US" b="0" i="0" dirty="0"/>
            <a:t>Utilized to understand relationships between financial variables (e.g., liabilities and income) and predict outcomes. </a:t>
          </a:r>
          <a:endParaRPr lang="en-IN" dirty="0"/>
        </a:p>
      </dgm:t>
    </dgm:pt>
    <dgm:pt modelId="{77AA39C6-C7AC-4FC8-A10D-04287543E7AD}" type="parTrans" cxnId="{9C099ABD-2B5A-4123-9BAA-BDA84E8EE28B}">
      <dgm:prSet/>
      <dgm:spPr/>
      <dgm:t>
        <a:bodyPr/>
        <a:lstStyle/>
        <a:p>
          <a:endParaRPr lang="en-IN"/>
        </a:p>
      </dgm:t>
    </dgm:pt>
    <dgm:pt modelId="{C146EE24-7477-4241-B324-2A01A114A9FD}" type="sibTrans" cxnId="{9C099ABD-2B5A-4123-9BAA-BDA84E8EE28B}">
      <dgm:prSet/>
      <dgm:spPr/>
      <dgm:t>
        <a:bodyPr/>
        <a:lstStyle/>
        <a:p>
          <a:endParaRPr lang="en-IN"/>
        </a:p>
      </dgm:t>
    </dgm:pt>
    <dgm:pt modelId="{70382151-C73C-439A-85A8-B3F47EA2303A}">
      <dgm:prSet phldrT="[Text]"/>
      <dgm:spPr>
        <a:solidFill>
          <a:schemeClr val="bg2">
            <a:lumMod val="50000"/>
          </a:schemeClr>
        </a:solidFill>
      </dgm:spPr>
      <dgm:t>
        <a:bodyPr/>
        <a:lstStyle/>
        <a:p>
          <a:r>
            <a:rPr lang="en-IN" dirty="0"/>
            <a:t>Forecasting Methods</a:t>
          </a:r>
        </a:p>
      </dgm:t>
    </dgm:pt>
    <dgm:pt modelId="{AB3B535A-81A3-4FB0-BA43-83776DE052C9}" type="parTrans" cxnId="{3792F4EC-EDE5-4D8C-A293-D1D692089BE7}">
      <dgm:prSet/>
      <dgm:spPr/>
      <dgm:t>
        <a:bodyPr/>
        <a:lstStyle/>
        <a:p>
          <a:endParaRPr lang="en-IN"/>
        </a:p>
      </dgm:t>
    </dgm:pt>
    <dgm:pt modelId="{9DD3AFC5-4F09-46DE-A9AF-2B2AD4A3E529}" type="sibTrans" cxnId="{3792F4EC-EDE5-4D8C-A293-D1D692089BE7}">
      <dgm:prSet/>
      <dgm:spPr/>
      <dgm:t>
        <a:bodyPr/>
        <a:lstStyle/>
        <a:p>
          <a:endParaRPr lang="en-IN"/>
        </a:p>
      </dgm:t>
    </dgm:pt>
    <dgm:pt modelId="{EF4C0BBF-199D-496F-A95B-1B01ED385446}">
      <dgm:prSet phldrT="[Text]"/>
      <dgm:spPr>
        <a:noFill/>
      </dgm:spPr>
      <dgm:t>
        <a:bodyPr/>
        <a:lstStyle/>
        <a:p>
          <a:r>
            <a:rPr lang="en-US" b="0" i="0" dirty="0"/>
            <a:t>Cash flow forecasting and trend analysis for predicting future financial health and stability.</a:t>
          </a:r>
          <a:endParaRPr lang="en-IN" dirty="0"/>
        </a:p>
      </dgm:t>
    </dgm:pt>
    <dgm:pt modelId="{729ADDC0-1DB4-4943-8FB9-CD2437692C81}" type="parTrans" cxnId="{203826FF-BECC-49F8-AF72-18AA532306A1}">
      <dgm:prSet/>
      <dgm:spPr/>
      <dgm:t>
        <a:bodyPr/>
        <a:lstStyle/>
        <a:p>
          <a:endParaRPr lang="en-IN"/>
        </a:p>
      </dgm:t>
    </dgm:pt>
    <dgm:pt modelId="{2FE158CC-018C-442F-AFC4-7EA39846101A}" type="sibTrans" cxnId="{203826FF-BECC-49F8-AF72-18AA532306A1}">
      <dgm:prSet/>
      <dgm:spPr/>
      <dgm:t>
        <a:bodyPr/>
        <a:lstStyle/>
        <a:p>
          <a:endParaRPr lang="en-IN"/>
        </a:p>
      </dgm:t>
    </dgm:pt>
    <dgm:pt modelId="{C9B11EB4-05F7-4ED5-A0B6-16C0506207FD}">
      <dgm:prSet phldrT="[Text]"/>
      <dgm:spPr>
        <a:solidFill>
          <a:schemeClr val="tx1">
            <a:lumMod val="75000"/>
            <a:lumOff val="25000"/>
          </a:schemeClr>
        </a:solidFill>
      </dgm:spPr>
      <dgm:t>
        <a:bodyPr/>
        <a:lstStyle/>
        <a:p>
          <a:r>
            <a:rPr lang="en-IN" dirty="0"/>
            <a:t>Key Performance Indicators </a:t>
          </a:r>
        </a:p>
      </dgm:t>
    </dgm:pt>
    <dgm:pt modelId="{441D36F0-2435-4547-AF41-59A886656CFD}" type="parTrans" cxnId="{8F544496-210D-4E9F-8600-60F3712B3E69}">
      <dgm:prSet/>
      <dgm:spPr/>
      <dgm:t>
        <a:bodyPr/>
        <a:lstStyle/>
        <a:p>
          <a:endParaRPr lang="en-IN"/>
        </a:p>
      </dgm:t>
    </dgm:pt>
    <dgm:pt modelId="{78A3A10C-C288-4092-AE31-8910E59327CC}" type="sibTrans" cxnId="{8F544496-210D-4E9F-8600-60F3712B3E69}">
      <dgm:prSet/>
      <dgm:spPr/>
      <dgm:t>
        <a:bodyPr/>
        <a:lstStyle/>
        <a:p>
          <a:endParaRPr lang="en-IN"/>
        </a:p>
      </dgm:t>
    </dgm:pt>
    <dgm:pt modelId="{1D989512-DE85-49E6-81D0-59A6C9A07499}">
      <dgm:prSet phldrT="[Text]"/>
      <dgm:spPr>
        <a:noFill/>
      </dgm:spPr>
      <dgm:t>
        <a:bodyPr/>
        <a:lstStyle/>
        <a:p>
          <a:r>
            <a:rPr lang="en-US" b="0" i="0" dirty="0"/>
            <a:t>Track critical financial metrics such as debt-to-equity ratio, current ratio, and EBITDA growth.</a:t>
          </a:r>
          <a:endParaRPr lang="en-IN" dirty="0"/>
        </a:p>
      </dgm:t>
    </dgm:pt>
    <dgm:pt modelId="{06ECED16-CE43-48AE-A21E-8A86B1A604B0}" type="parTrans" cxnId="{42A01BAE-56C8-4639-AD5A-8533FF62BCBF}">
      <dgm:prSet/>
      <dgm:spPr/>
      <dgm:t>
        <a:bodyPr/>
        <a:lstStyle/>
        <a:p>
          <a:endParaRPr lang="en-IN"/>
        </a:p>
      </dgm:t>
    </dgm:pt>
    <dgm:pt modelId="{05CFA38A-03A4-4AD4-B1CA-CA7716113D89}" type="sibTrans" cxnId="{42A01BAE-56C8-4639-AD5A-8533FF62BCBF}">
      <dgm:prSet/>
      <dgm:spPr/>
      <dgm:t>
        <a:bodyPr/>
        <a:lstStyle/>
        <a:p>
          <a:endParaRPr lang="en-IN"/>
        </a:p>
      </dgm:t>
    </dgm:pt>
    <dgm:pt modelId="{95A740C8-BF97-4551-95B4-6DD07A3FF895}">
      <dgm:prSet phldrT="[Text]"/>
      <dgm:spPr>
        <a:solidFill>
          <a:schemeClr val="tx1">
            <a:lumMod val="85000"/>
            <a:lumOff val="15000"/>
          </a:schemeClr>
        </a:solidFill>
      </dgm:spPr>
      <dgm:t>
        <a:bodyPr/>
        <a:lstStyle/>
        <a:p>
          <a:r>
            <a:rPr lang="en-IN" dirty="0"/>
            <a:t>What If Scenario Analysis </a:t>
          </a:r>
        </a:p>
      </dgm:t>
    </dgm:pt>
    <dgm:pt modelId="{D811E220-9A87-4E81-B0EA-2BF78E6A03EC}" type="parTrans" cxnId="{7B5E8BB3-D0E5-4781-98B4-88396A0C4176}">
      <dgm:prSet/>
      <dgm:spPr/>
      <dgm:t>
        <a:bodyPr/>
        <a:lstStyle/>
        <a:p>
          <a:endParaRPr lang="en-IN"/>
        </a:p>
      </dgm:t>
    </dgm:pt>
    <dgm:pt modelId="{8D59D6DC-3EBE-4B5E-97CA-C157A47B6ACE}" type="sibTrans" cxnId="{7B5E8BB3-D0E5-4781-98B4-88396A0C4176}">
      <dgm:prSet/>
      <dgm:spPr/>
      <dgm:t>
        <a:bodyPr/>
        <a:lstStyle/>
        <a:p>
          <a:endParaRPr lang="en-IN"/>
        </a:p>
      </dgm:t>
    </dgm:pt>
    <dgm:pt modelId="{387E95BE-3857-41CE-BC17-1CA5D3050A8F}">
      <dgm:prSet phldrT="[Text]"/>
      <dgm:spPr>
        <a:solidFill>
          <a:schemeClr val="tx1"/>
        </a:solidFill>
        <a:ln>
          <a:solidFill>
            <a:srgbClr val="FFCC00"/>
          </a:solidFill>
        </a:ln>
      </dgm:spPr>
      <dgm:t>
        <a:bodyPr/>
        <a:lstStyle/>
        <a:p>
          <a:r>
            <a:rPr lang="en-IN" dirty="0"/>
            <a:t>Automatic Data Integration</a:t>
          </a:r>
        </a:p>
      </dgm:t>
    </dgm:pt>
    <dgm:pt modelId="{A4DED36A-3CE2-4474-9FFB-1E1A022A6B28}" type="parTrans" cxnId="{8B10C1DC-B101-488A-ACAE-EB9EAC2194A6}">
      <dgm:prSet/>
      <dgm:spPr/>
      <dgm:t>
        <a:bodyPr/>
        <a:lstStyle/>
        <a:p>
          <a:endParaRPr lang="en-IN"/>
        </a:p>
      </dgm:t>
    </dgm:pt>
    <dgm:pt modelId="{5D13B5BE-293E-401C-AA7D-7A9FB10059E2}" type="sibTrans" cxnId="{8B10C1DC-B101-488A-ACAE-EB9EAC2194A6}">
      <dgm:prSet/>
      <dgm:spPr/>
      <dgm:t>
        <a:bodyPr/>
        <a:lstStyle/>
        <a:p>
          <a:endParaRPr lang="en-IN"/>
        </a:p>
      </dgm:t>
    </dgm:pt>
    <dgm:pt modelId="{A468895F-B149-4A58-98F4-B72D15C4CCFE}">
      <dgm:prSet/>
      <dgm:spPr>
        <a:noFill/>
      </dgm:spPr>
      <dgm:t>
        <a:bodyPr/>
        <a:lstStyle/>
        <a:p>
          <a:r>
            <a:rPr lang="en-US" b="0" i="0" dirty="0"/>
            <a:t>Model different financial outcomes based on strategic decisions</a:t>
          </a:r>
          <a:endParaRPr lang="en-IN" dirty="0"/>
        </a:p>
      </dgm:t>
    </dgm:pt>
    <dgm:pt modelId="{AB6A3BC1-0D3A-4A89-A633-CE53213F5768}" type="parTrans" cxnId="{6F4166EE-1570-4531-B5CC-F3229AAF57F8}">
      <dgm:prSet/>
      <dgm:spPr/>
      <dgm:t>
        <a:bodyPr/>
        <a:lstStyle/>
        <a:p>
          <a:endParaRPr lang="en-IN"/>
        </a:p>
      </dgm:t>
    </dgm:pt>
    <dgm:pt modelId="{4DDEEAAF-9F22-4CB0-A7E8-2B7E8940AEF9}" type="sibTrans" cxnId="{6F4166EE-1570-4531-B5CC-F3229AAF57F8}">
      <dgm:prSet/>
      <dgm:spPr/>
      <dgm:t>
        <a:bodyPr/>
        <a:lstStyle/>
        <a:p>
          <a:endParaRPr lang="en-IN"/>
        </a:p>
      </dgm:t>
    </dgm:pt>
    <dgm:pt modelId="{BFF5C73F-B0B0-4DAD-A051-F206772797C1}">
      <dgm:prSet/>
      <dgm:spPr>
        <a:noFill/>
      </dgm:spPr>
      <dgm:t>
        <a:bodyPr/>
        <a:lstStyle/>
        <a:p>
          <a:r>
            <a:rPr lang="en-US" b="0" i="0"/>
            <a:t>Automate data feeds by using on premises data gateway in power BI to ensure up-to-date financial performance tracking.</a:t>
          </a:r>
          <a:endParaRPr lang="en-IN"/>
        </a:p>
      </dgm:t>
    </dgm:pt>
    <dgm:pt modelId="{E0AB2143-9F20-43FD-AFE2-5D19FD145A51}" type="parTrans" cxnId="{A79829DB-F1FA-4901-A5CE-C2A5B123ED33}">
      <dgm:prSet/>
      <dgm:spPr/>
      <dgm:t>
        <a:bodyPr/>
        <a:lstStyle/>
        <a:p>
          <a:endParaRPr lang="en-IN"/>
        </a:p>
      </dgm:t>
    </dgm:pt>
    <dgm:pt modelId="{8035DD6D-3B8E-4B39-B737-701E5FFBF888}" type="sibTrans" cxnId="{A79829DB-F1FA-4901-A5CE-C2A5B123ED33}">
      <dgm:prSet/>
      <dgm:spPr/>
      <dgm:t>
        <a:bodyPr/>
        <a:lstStyle/>
        <a:p>
          <a:endParaRPr lang="en-IN"/>
        </a:p>
      </dgm:t>
    </dgm:pt>
    <dgm:pt modelId="{3D2FE0A1-E22E-4944-954E-2331C508C764}" type="pres">
      <dgm:prSet presAssocID="{0D75E9A9-8A64-4C69-BE85-28A13BDB86C9}" presName="Name0" presStyleCnt="0">
        <dgm:presLayoutVars>
          <dgm:dir/>
          <dgm:animLvl val="lvl"/>
          <dgm:resizeHandles val="exact"/>
        </dgm:presLayoutVars>
      </dgm:prSet>
      <dgm:spPr/>
    </dgm:pt>
    <dgm:pt modelId="{A0055C83-DA63-4F14-92FF-392E2A726022}" type="pres">
      <dgm:prSet presAssocID="{DF424326-5334-426B-B265-989FC570D4F2}" presName="composite" presStyleCnt="0"/>
      <dgm:spPr/>
    </dgm:pt>
    <dgm:pt modelId="{D492BE69-3CFC-4606-B14A-11A98363B55C}" type="pres">
      <dgm:prSet presAssocID="{DF424326-5334-426B-B265-989FC570D4F2}" presName="parTx" presStyleLbl="alignNode1" presStyleIdx="0" presStyleCnt="5">
        <dgm:presLayoutVars>
          <dgm:chMax val="0"/>
          <dgm:chPref val="0"/>
          <dgm:bulletEnabled val="1"/>
        </dgm:presLayoutVars>
      </dgm:prSet>
      <dgm:spPr/>
    </dgm:pt>
    <dgm:pt modelId="{C923B77D-9AD3-4DA0-A363-2EF264D25D00}" type="pres">
      <dgm:prSet presAssocID="{DF424326-5334-426B-B265-989FC570D4F2}" presName="desTx" presStyleLbl="alignAccFollowNode1" presStyleIdx="0" presStyleCnt="5">
        <dgm:presLayoutVars>
          <dgm:bulletEnabled val="1"/>
        </dgm:presLayoutVars>
      </dgm:prSet>
      <dgm:spPr/>
    </dgm:pt>
    <dgm:pt modelId="{42BB38F3-8A8C-4CE5-8950-65C5A036202D}" type="pres">
      <dgm:prSet presAssocID="{C5802660-2259-4214-8EF8-960C3395C61D}" presName="space" presStyleCnt="0"/>
      <dgm:spPr/>
    </dgm:pt>
    <dgm:pt modelId="{57592AE0-13AA-4EA9-AEF9-D6B8036376E8}" type="pres">
      <dgm:prSet presAssocID="{70382151-C73C-439A-85A8-B3F47EA2303A}" presName="composite" presStyleCnt="0"/>
      <dgm:spPr/>
    </dgm:pt>
    <dgm:pt modelId="{24F85CFD-94A1-4C84-B44D-04FAD18C5648}" type="pres">
      <dgm:prSet presAssocID="{70382151-C73C-439A-85A8-B3F47EA2303A}" presName="parTx" presStyleLbl="alignNode1" presStyleIdx="1" presStyleCnt="5">
        <dgm:presLayoutVars>
          <dgm:chMax val="0"/>
          <dgm:chPref val="0"/>
          <dgm:bulletEnabled val="1"/>
        </dgm:presLayoutVars>
      </dgm:prSet>
      <dgm:spPr/>
    </dgm:pt>
    <dgm:pt modelId="{C0458265-03A3-4A74-BF16-E770C1A22AFC}" type="pres">
      <dgm:prSet presAssocID="{70382151-C73C-439A-85A8-B3F47EA2303A}" presName="desTx" presStyleLbl="alignAccFollowNode1" presStyleIdx="1" presStyleCnt="5">
        <dgm:presLayoutVars>
          <dgm:bulletEnabled val="1"/>
        </dgm:presLayoutVars>
      </dgm:prSet>
      <dgm:spPr/>
    </dgm:pt>
    <dgm:pt modelId="{B9A234CD-B2B8-433A-A2BB-512F242AE559}" type="pres">
      <dgm:prSet presAssocID="{9DD3AFC5-4F09-46DE-A9AF-2B2AD4A3E529}" presName="space" presStyleCnt="0"/>
      <dgm:spPr/>
    </dgm:pt>
    <dgm:pt modelId="{0350540E-0E0B-4CEB-BFB1-5A364BC987E5}" type="pres">
      <dgm:prSet presAssocID="{C9B11EB4-05F7-4ED5-A0B6-16C0506207FD}" presName="composite" presStyleCnt="0"/>
      <dgm:spPr/>
    </dgm:pt>
    <dgm:pt modelId="{6ECFB331-51D7-4E4D-BE86-0412C78E7F6B}" type="pres">
      <dgm:prSet presAssocID="{C9B11EB4-05F7-4ED5-A0B6-16C0506207FD}" presName="parTx" presStyleLbl="alignNode1" presStyleIdx="2" presStyleCnt="5">
        <dgm:presLayoutVars>
          <dgm:chMax val="0"/>
          <dgm:chPref val="0"/>
          <dgm:bulletEnabled val="1"/>
        </dgm:presLayoutVars>
      </dgm:prSet>
      <dgm:spPr/>
    </dgm:pt>
    <dgm:pt modelId="{76AAB52E-470B-424F-B0D4-50D6D415CBFC}" type="pres">
      <dgm:prSet presAssocID="{C9B11EB4-05F7-4ED5-A0B6-16C0506207FD}" presName="desTx" presStyleLbl="alignAccFollowNode1" presStyleIdx="2" presStyleCnt="5">
        <dgm:presLayoutVars>
          <dgm:bulletEnabled val="1"/>
        </dgm:presLayoutVars>
      </dgm:prSet>
      <dgm:spPr/>
    </dgm:pt>
    <dgm:pt modelId="{4CBB949B-8CF4-46F2-95F2-047FB7DFFC9B}" type="pres">
      <dgm:prSet presAssocID="{78A3A10C-C288-4092-AE31-8910E59327CC}" presName="space" presStyleCnt="0"/>
      <dgm:spPr/>
    </dgm:pt>
    <dgm:pt modelId="{9B534146-7E31-4090-8DF6-FCDDFFE335AF}" type="pres">
      <dgm:prSet presAssocID="{95A740C8-BF97-4551-95B4-6DD07A3FF895}" presName="composite" presStyleCnt="0"/>
      <dgm:spPr/>
    </dgm:pt>
    <dgm:pt modelId="{05181A18-612F-4C25-BE36-B8AB4957410C}" type="pres">
      <dgm:prSet presAssocID="{95A740C8-BF97-4551-95B4-6DD07A3FF895}" presName="parTx" presStyleLbl="alignNode1" presStyleIdx="3" presStyleCnt="5">
        <dgm:presLayoutVars>
          <dgm:chMax val="0"/>
          <dgm:chPref val="0"/>
          <dgm:bulletEnabled val="1"/>
        </dgm:presLayoutVars>
      </dgm:prSet>
      <dgm:spPr/>
    </dgm:pt>
    <dgm:pt modelId="{5183E14C-1822-4FDF-8276-97C205FD0B58}" type="pres">
      <dgm:prSet presAssocID="{95A740C8-BF97-4551-95B4-6DD07A3FF895}" presName="desTx" presStyleLbl="alignAccFollowNode1" presStyleIdx="3" presStyleCnt="5">
        <dgm:presLayoutVars>
          <dgm:bulletEnabled val="1"/>
        </dgm:presLayoutVars>
      </dgm:prSet>
      <dgm:spPr/>
    </dgm:pt>
    <dgm:pt modelId="{44FEDA34-535E-42E6-A105-50DD908D38D0}" type="pres">
      <dgm:prSet presAssocID="{8D59D6DC-3EBE-4B5E-97CA-C157A47B6ACE}" presName="space" presStyleCnt="0"/>
      <dgm:spPr/>
    </dgm:pt>
    <dgm:pt modelId="{18EF96DF-F8FE-4A2B-9D3A-E4D003AA0963}" type="pres">
      <dgm:prSet presAssocID="{387E95BE-3857-41CE-BC17-1CA5D3050A8F}" presName="composite" presStyleCnt="0"/>
      <dgm:spPr/>
    </dgm:pt>
    <dgm:pt modelId="{678E27D3-49B5-4A10-A8B1-DACC51121183}" type="pres">
      <dgm:prSet presAssocID="{387E95BE-3857-41CE-BC17-1CA5D3050A8F}" presName="parTx" presStyleLbl="alignNode1" presStyleIdx="4" presStyleCnt="5">
        <dgm:presLayoutVars>
          <dgm:chMax val="0"/>
          <dgm:chPref val="0"/>
          <dgm:bulletEnabled val="1"/>
        </dgm:presLayoutVars>
      </dgm:prSet>
      <dgm:spPr/>
    </dgm:pt>
    <dgm:pt modelId="{B4A8423C-3AF1-4D6C-B39D-E9577275680C}" type="pres">
      <dgm:prSet presAssocID="{387E95BE-3857-41CE-BC17-1CA5D3050A8F}" presName="desTx" presStyleLbl="alignAccFollowNode1" presStyleIdx="4" presStyleCnt="5">
        <dgm:presLayoutVars>
          <dgm:bulletEnabled val="1"/>
        </dgm:presLayoutVars>
      </dgm:prSet>
      <dgm:spPr/>
    </dgm:pt>
  </dgm:ptLst>
  <dgm:cxnLst>
    <dgm:cxn modelId="{172A7E00-50BB-4662-94C9-833A5F1E2DE9}" type="presOf" srcId="{EF4C0BBF-199D-496F-A95B-1B01ED385446}" destId="{C0458265-03A3-4A74-BF16-E770C1A22AFC}" srcOrd="0" destOrd="0" presId="urn:microsoft.com/office/officeart/2005/8/layout/hList1"/>
    <dgm:cxn modelId="{6FB79501-B01D-476E-AF7B-0D97C2EA9C7A}" type="presOf" srcId="{C9B11EB4-05F7-4ED5-A0B6-16C0506207FD}" destId="{6ECFB331-51D7-4E4D-BE86-0412C78E7F6B}" srcOrd="0" destOrd="0" presId="urn:microsoft.com/office/officeart/2005/8/layout/hList1"/>
    <dgm:cxn modelId="{BB412006-7390-46F9-BEA6-BC9A9FA35836}" type="presOf" srcId="{0D75E9A9-8A64-4C69-BE85-28A13BDB86C9}" destId="{3D2FE0A1-E22E-4944-954E-2331C508C764}" srcOrd="0" destOrd="0" presId="urn:microsoft.com/office/officeart/2005/8/layout/hList1"/>
    <dgm:cxn modelId="{C7D81616-73F8-442F-BF2E-FC0EAC6B8DA0}" type="presOf" srcId="{F00564D8-9F37-4D81-865B-4E73DCD694DB}" destId="{C923B77D-9AD3-4DA0-A363-2EF264D25D00}" srcOrd="0" destOrd="0" presId="urn:microsoft.com/office/officeart/2005/8/layout/hList1"/>
    <dgm:cxn modelId="{03D67C31-B6DD-4BEA-8385-1ABE4E7AA825}" type="presOf" srcId="{387E95BE-3857-41CE-BC17-1CA5D3050A8F}" destId="{678E27D3-49B5-4A10-A8B1-DACC51121183}" srcOrd="0" destOrd="0" presId="urn:microsoft.com/office/officeart/2005/8/layout/hList1"/>
    <dgm:cxn modelId="{FFCD4F5D-D624-45E0-B154-3FE40556CB1D}" type="presOf" srcId="{70382151-C73C-439A-85A8-B3F47EA2303A}" destId="{24F85CFD-94A1-4C84-B44D-04FAD18C5648}" srcOrd="0" destOrd="0" presId="urn:microsoft.com/office/officeart/2005/8/layout/hList1"/>
    <dgm:cxn modelId="{E3664649-1494-4A8F-A71C-9A9A9A4B611A}" type="presOf" srcId="{95A740C8-BF97-4551-95B4-6DD07A3FF895}" destId="{05181A18-612F-4C25-BE36-B8AB4957410C}" srcOrd="0" destOrd="0" presId="urn:microsoft.com/office/officeart/2005/8/layout/hList1"/>
    <dgm:cxn modelId="{4C5BC654-38F8-4B52-B512-2BA2EB8E6D15}" srcId="{0D75E9A9-8A64-4C69-BE85-28A13BDB86C9}" destId="{DF424326-5334-426B-B265-989FC570D4F2}" srcOrd="0" destOrd="0" parTransId="{C9F384D1-B070-47AB-9147-D4EA197AA3EA}" sibTransId="{C5802660-2259-4214-8EF8-960C3395C61D}"/>
    <dgm:cxn modelId="{CE999E7C-2260-488C-97A6-B565F93B6415}" type="presOf" srcId="{1D989512-DE85-49E6-81D0-59A6C9A07499}" destId="{76AAB52E-470B-424F-B0D4-50D6D415CBFC}" srcOrd="0" destOrd="0" presId="urn:microsoft.com/office/officeart/2005/8/layout/hList1"/>
    <dgm:cxn modelId="{BB27AE84-ECFC-4473-B68C-6599F19FF0D0}" type="presOf" srcId="{A468895F-B149-4A58-98F4-B72D15C4CCFE}" destId="{5183E14C-1822-4FDF-8276-97C205FD0B58}" srcOrd="0" destOrd="0" presId="urn:microsoft.com/office/officeart/2005/8/layout/hList1"/>
    <dgm:cxn modelId="{8F544496-210D-4E9F-8600-60F3712B3E69}" srcId="{0D75E9A9-8A64-4C69-BE85-28A13BDB86C9}" destId="{C9B11EB4-05F7-4ED5-A0B6-16C0506207FD}" srcOrd="2" destOrd="0" parTransId="{441D36F0-2435-4547-AF41-59A886656CFD}" sibTransId="{78A3A10C-C288-4092-AE31-8910E59327CC}"/>
    <dgm:cxn modelId="{42A01BAE-56C8-4639-AD5A-8533FF62BCBF}" srcId="{C9B11EB4-05F7-4ED5-A0B6-16C0506207FD}" destId="{1D989512-DE85-49E6-81D0-59A6C9A07499}" srcOrd="0" destOrd="0" parTransId="{06ECED16-CE43-48AE-A21E-8A86B1A604B0}" sibTransId="{05CFA38A-03A4-4AD4-B1CA-CA7716113D89}"/>
    <dgm:cxn modelId="{7B5E8BB3-D0E5-4781-98B4-88396A0C4176}" srcId="{0D75E9A9-8A64-4C69-BE85-28A13BDB86C9}" destId="{95A740C8-BF97-4551-95B4-6DD07A3FF895}" srcOrd="3" destOrd="0" parTransId="{D811E220-9A87-4E81-B0EA-2BF78E6A03EC}" sibTransId="{8D59D6DC-3EBE-4B5E-97CA-C157A47B6ACE}"/>
    <dgm:cxn modelId="{9C099ABD-2B5A-4123-9BAA-BDA84E8EE28B}" srcId="{DF424326-5334-426B-B265-989FC570D4F2}" destId="{F00564D8-9F37-4D81-865B-4E73DCD694DB}" srcOrd="0" destOrd="0" parTransId="{77AA39C6-C7AC-4FC8-A10D-04287543E7AD}" sibTransId="{C146EE24-7477-4241-B324-2A01A114A9FD}"/>
    <dgm:cxn modelId="{E31CE1C2-EAE3-4668-87D5-7EFC67052D48}" type="presOf" srcId="{DF424326-5334-426B-B265-989FC570D4F2}" destId="{D492BE69-3CFC-4606-B14A-11A98363B55C}" srcOrd="0" destOrd="0" presId="urn:microsoft.com/office/officeart/2005/8/layout/hList1"/>
    <dgm:cxn modelId="{BB79D0D6-AD41-439B-B3EE-C66B7CD86213}" type="presOf" srcId="{BFF5C73F-B0B0-4DAD-A051-F206772797C1}" destId="{B4A8423C-3AF1-4D6C-B39D-E9577275680C}" srcOrd="0" destOrd="0" presId="urn:microsoft.com/office/officeart/2005/8/layout/hList1"/>
    <dgm:cxn modelId="{A79829DB-F1FA-4901-A5CE-C2A5B123ED33}" srcId="{387E95BE-3857-41CE-BC17-1CA5D3050A8F}" destId="{BFF5C73F-B0B0-4DAD-A051-F206772797C1}" srcOrd="0" destOrd="0" parTransId="{E0AB2143-9F20-43FD-AFE2-5D19FD145A51}" sibTransId="{8035DD6D-3B8E-4B39-B737-701E5FFBF888}"/>
    <dgm:cxn modelId="{8B10C1DC-B101-488A-ACAE-EB9EAC2194A6}" srcId="{0D75E9A9-8A64-4C69-BE85-28A13BDB86C9}" destId="{387E95BE-3857-41CE-BC17-1CA5D3050A8F}" srcOrd="4" destOrd="0" parTransId="{A4DED36A-3CE2-4474-9FFB-1E1A022A6B28}" sibTransId="{5D13B5BE-293E-401C-AA7D-7A9FB10059E2}"/>
    <dgm:cxn modelId="{3792F4EC-EDE5-4D8C-A293-D1D692089BE7}" srcId="{0D75E9A9-8A64-4C69-BE85-28A13BDB86C9}" destId="{70382151-C73C-439A-85A8-B3F47EA2303A}" srcOrd="1" destOrd="0" parTransId="{AB3B535A-81A3-4FB0-BA43-83776DE052C9}" sibTransId="{9DD3AFC5-4F09-46DE-A9AF-2B2AD4A3E529}"/>
    <dgm:cxn modelId="{6F4166EE-1570-4531-B5CC-F3229AAF57F8}" srcId="{95A740C8-BF97-4551-95B4-6DD07A3FF895}" destId="{A468895F-B149-4A58-98F4-B72D15C4CCFE}" srcOrd="0" destOrd="0" parTransId="{AB6A3BC1-0D3A-4A89-A633-CE53213F5768}" sibTransId="{4DDEEAAF-9F22-4CB0-A7E8-2B7E8940AEF9}"/>
    <dgm:cxn modelId="{203826FF-BECC-49F8-AF72-18AA532306A1}" srcId="{70382151-C73C-439A-85A8-B3F47EA2303A}" destId="{EF4C0BBF-199D-496F-A95B-1B01ED385446}" srcOrd="0" destOrd="0" parTransId="{729ADDC0-1DB4-4943-8FB9-CD2437692C81}" sibTransId="{2FE158CC-018C-442F-AFC4-7EA39846101A}"/>
    <dgm:cxn modelId="{7C896E43-22C6-4D72-8ABE-ACF577D50BF5}" type="presParOf" srcId="{3D2FE0A1-E22E-4944-954E-2331C508C764}" destId="{A0055C83-DA63-4F14-92FF-392E2A726022}" srcOrd="0" destOrd="0" presId="urn:microsoft.com/office/officeart/2005/8/layout/hList1"/>
    <dgm:cxn modelId="{65ED8198-AD03-4171-A010-1E8A27C39341}" type="presParOf" srcId="{A0055C83-DA63-4F14-92FF-392E2A726022}" destId="{D492BE69-3CFC-4606-B14A-11A98363B55C}" srcOrd="0" destOrd="0" presId="urn:microsoft.com/office/officeart/2005/8/layout/hList1"/>
    <dgm:cxn modelId="{115D819D-1869-484B-9514-405490947486}" type="presParOf" srcId="{A0055C83-DA63-4F14-92FF-392E2A726022}" destId="{C923B77D-9AD3-4DA0-A363-2EF264D25D00}" srcOrd="1" destOrd="0" presId="urn:microsoft.com/office/officeart/2005/8/layout/hList1"/>
    <dgm:cxn modelId="{CA234E52-DFFC-4CA5-8C10-1CFC2218623C}" type="presParOf" srcId="{3D2FE0A1-E22E-4944-954E-2331C508C764}" destId="{42BB38F3-8A8C-4CE5-8950-65C5A036202D}" srcOrd="1" destOrd="0" presId="urn:microsoft.com/office/officeart/2005/8/layout/hList1"/>
    <dgm:cxn modelId="{B5F7EF91-EF8F-4695-87BA-128658232BDF}" type="presParOf" srcId="{3D2FE0A1-E22E-4944-954E-2331C508C764}" destId="{57592AE0-13AA-4EA9-AEF9-D6B8036376E8}" srcOrd="2" destOrd="0" presId="urn:microsoft.com/office/officeart/2005/8/layout/hList1"/>
    <dgm:cxn modelId="{6FA8F15A-FEF9-48B7-A12E-58E617F0F8C7}" type="presParOf" srcId="{57592AE0-13AA-4EA9-AEF9-D6B8036376E8}" destId="{24F85CFD-94A1-4C84-B44D-04FAD18C5648}" srcOrd="0" destOrd="0" presId="urn:microsoft.com/office/officeart/2005/8/layout/hList1"/>
    <dgm:cxn modelId="{21C2C574-98F5-4324-B180-539C0B8B6D28}" type="presParOf" srcId="{57592AE0-13AA-4EA9-AEF9-D6B8036376E8}" destId="{C0458265-03A3-4A74-BF16-E770C1A22AFC}" srcOrd="1" destOrd="0" presId="urn:microsoft.com/office/officeart/2005/8/layout/hList1"/>
    <dgm:cxn modelId="{27769BD2-1FCE-4EF2-A3A0-D8ABC4BCBDC4}" type="presParOf" srcId="{3D2FE0A1-E22E-4944-954E-2331C508C764}" destId="{B9A234CD-B2B8-433A-A2BB-512F242AE559}" srcOrd="3" destOrd="0" presId="urn:microsoft.com/office/officeart/2005/8/layout/hList1"/>
    <dgm:cxn modelId="{C85929B8-0F2E-41EB-9E2E-795CB3A84707}" type="presParOf" srcId="{3D2FE0A1-E22E-4944-954E-2331C508C764}" destId="{0350540E-0E0B-4CEB-BFB1-5A364BC987E5}" srcOrd="4" destOrd="0" presId="urn:microsoft.com/office/officeart/2005/8/layout/hList1"/>
    <dgm:cxn modelId="{A304339D-A9A6-4B0D-B57C-8AA884438C71}" type="presParOf" srcId="{0350540E-0E0B-4CEB-BFB1-5A364BC987E5}" destId="{6ECFB331-51D7-4E4D-BE86-0412C78E7F6B}" srcOrd="0" destOrd="0" presId="urn:microsoft.com/office/officeart/2005/8/layout/hList1"/>
    <dgm:cxn modelId="{E34EF228-474F-4523-8135-090289CBD235}" type="presParOf" srcId="{0350540E-0E0B-4CEB-BFB1-5A364BC987E5}" destId="{76AAB52E-470B-424F-B0D4-50D6D415CBFC}" srcOrd="1" destOrd="0" presId="urn:microsoft.com/office/officeart/2005/8/layout/hList1"/>
    <dgm:cxn modelId="{3BFCDD2D-42A4-488C-90EB-6F82EE492770}" type="presParOf" srcId="{3D2FE0A1-E22E-4944-954E-2331C508C764}" destId="{4CBB949B-8CF4-46F2-95F2-047FB7DFFC9B}" srcOrd="5" destOrd="0" presId="urn:microsoft.com/office/officeart/2005/8/layout/hList1"/>
    <dgm:cxn modelId="{24A22398-E55A-4FB4-9F1F-00574BD72155}" type="presParOf" srcId="{3D2FE0A1-E22E-4944-954E-2331C508C764}" destId="{9B534146-7E31-4090-8DF6-FCDDFFE335AF}" srcOrd="6" destOrd="0" presId="urn:microsoft.com/office/officeart/2005/8/layout/hList1"/>
    <dgm:cxn modelId="{84F077F9-EB10-45C9-9A87-0E94F0E42437}" type="presParOf" srcId="{9B534146-7E31-4090-8DF6-FCDDFFE335AF}" destId="{05181A18-612F-4C25-BE36-B8AB4957410C}" srcOrd="0" destOrd="0" presId="urn:microsoft.com/office/officeart/2005/8/layout/hList1"/>
    <dgm:cxn modelId="{E535A098-46E7-4FF1-829B-3E8C95BD06CA}" type="presParOf" srcId="{9B534146-7E31-4090-8DF6-FCDDFFE335AF}" destId="{5183E14C-1822-4FDF-8276-97C205FD0B58}" srcOrd="1" destOrd="0" presId="urn:microsoft.com/office/officeart/2005/8/layout/hList1"/>
    <dgm:cxn modelId="{78B12E24-D42F-44CB-8B7D-4777EE50B769}" type="presParOf" srcId="{3D2FE0A1-E22E-4944-954E-2331C508C764}" destId="{44FEDA34-535E-42E6-A105-50DD908D38D0}" srcOrd="7" destOrd="0" presId="urn:microsoft.com/office/officeart/2005/8/layout/hList1"/>
    <dgm:cxn modelId="{44A6D0EC-70F3-43C8-9096-86AB41DAA258}" type="presParOf" srcId="{3D2FE0A1-E22E-4944-954E-2331C508C764}" destId="{18EF96DF-F8FE-4A2B-9D3A-E4D003AA0963}" srcOrd="8" destOrd="0" presId="urn:microsoft.com/office/officeart/2005/8/layout/hList1"/>
    <dgm:cxn modelId="{0C2DCE23-8517-4868-92C4-F2F0FA792A7B}" type="presParOf" srcId="{18EF96DF-F8FE-4A2B-9D3A-E4D003AA0963}" destId="{678E27D3-49B5-4A10-A8B1-DACC51121183}" srcOrd="0" destOrd="0" presId="urn:microsoft.com/office/officeart/2005/8/layout/hList1"/>
    <dgm:cxn modelId="{4245ECAB-5275-44DE-B525-17EF547099E5}" type="presParOf" srcId="{18EF96DF-F8FE-4A2B-9D3A-E4D003AA0963}" destId="{B4A8423C-3AF1-4D6C-B39D-E9577275680C}" srcOrd="1" destOrd="0" presId="urn:microsoft.com/office/officeart/2005/8/layout/hList1"/>
  </dgm:cxnLst>
  <dgm:bg>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A493A-AB76-4DDE-A709-4E7037B74875}">
      <dsp:nvSpPr>
        <dsp:cNvPr id="0" name=""/>
        <dsp:cNvSpPr/>
      </dsp:nvSpPr>
      <dsp:spPr>
        <a:xfrm>
          <a:off x="28" y="887074"/>
          <a:ext cx="2514805" cy="1005922"/>
        </a:xfrm>
        <a:prstGeom prst="chevron">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rgbClr val="FFE600"/>
              </a:solidFill>
            </a:rPr>
            <a:t>Strategic Objectives of Transformation</a:t>
          </a:r>
          <a:endParaRPr lang="en-IN" sz="1700" b="0" kern="1200" dirty="0">
            <a:solidFill>
              <a:srgbClr val="FFE600"/>
            </a:solidFill>
          </a:endParaRPr>
        </a:p>
      </dsp:txBody>
      <dsp:txXfrm>
        <a:off x="502989" y="887074"/>
        <a:ext cx="1508883" cy="1005922"/>
      </dsp:txXfrm>
    </dsp:sp>
    <dsp:sp modelId="{7B031B17-0E8D-4E71-BF8A-2C9DA6DBC419}">
      <dsp:nvSpPr>
        <dsp:cNvPr id="0" name=""/>
        <dsp:cNvSpPr/>
      </dsp:nvSpPr>
      <dsp:spPr>
        <a:xfrm>
          <a:off x="2263352" y="887074"/>
          <a:ext cx="2514805" cy="1005922"/>
        </a:xfrm>
        <a:prstGeom prst="chevron">
          <a:avLst/>
        </a:prstGeom>
        <a:solidFill>
          <a:srgbClr val="FFE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solidFill>
            </a:rPr>
            <a:t>Unlocking New Growth Opportunities</a:t>
          </a:r>
          <a:endParaRPr lang="en-IN" sz="1700" b="0" kern="1200" dirty="0">
            <a:solidFill>
              <a:schemeClr val="tx1"/>
            </a:solidFill>
          </a:endParaRPr>
        </a:p>
      </dsp:txBody>
      <dsp:txXfrm>
        <a:off x="2766313" y="887074"/>
        <a:ext cx="1508883" cy="1005922"/>
      </dsp:txXfrm>
    </dsp:sp>
    <dsp:sp modelId="{0B569230-9A8E-4437-A0C0-CA60EFB894B8}">
      <dsp:nvSpPr>
        <dsp:cNvPr id="0" name=""/>
        <dsp:cNvSpPr/>
      </dsp:nvSpPr>
      <dsp:spPr>
        <a:xfrm>
          <a:off x="4526677" y="887074"/>
          <a:ext cx="2514805" cy="1005922"/>
        </a:xfrm>
        <a:prstGeom prst="chevron">
          <a:avLst/>
        </a:prstGeom>
        <a:solidFill>
          <a:srgbClr val="FFE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solidFill>
            </a:rPr>
            <a:t>Creating a Competitive Edge</a:t>
          </a:r>
          <a:endParaRPr lang="en-IN" sz="1700" b="0" kern="1200" dirty="0">
            <a:solidFill>
              <a:schemeClr val="tx1"/>
            </a:solidFill>
          </a:endParaRPr>
        </a:p>
      </dsp:txBody>
      <dsp:txXfrm>
        <a:off x="5029638" y="887074"/>
        <a:ext cx="1508883" cy="1005922"/>
      </dsp:txXfrm>
    </dsp:sp>
    <dsp:sp modelId="{F296C64A-EED0-452A-845C-A4C6F018D3F8}">
      <dsp:nvSpPr>
        <dsp:cNvPr id="0" name=""/>
        <dsp:cNvSpPr/>
      </dsp:nvSpPr>
      <dsp:spPr>
        <a:xfrm>
          <a:off x="6790001" y="887074"/>
          <a:ext cx="3020104" cy="1005922"/>
        </a:xfrm>
        <a:prstGeom prst="chevron">
          <a:avLst/>
        </a:prstGeom>
        <a:solidFill>
          <a:srgbClr val="FFE6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tx1"/>
              </a:solidFill>
            </a:rPr>
            <a:t>Empowering Strategic Decision-Making</a:t>
          </a:r>
          <a:endParaRPr lang="en-IN" sz="1700" b="0" i="0" kern="1200" dirty="0">
            <a:solidFill>
              <a:schemeClr val="tx1"/>
            </a:solidFill>
          </a:endParaRPr>
        </a:p>
      </dsp:txBody>
      <dsp:txXfrm>
        <a:off x="7292962" y="887074"/>
        <a:ext cx="2014182" cy="100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1015-6E35-4F99-B45B-5FB486B3DEDF}">
      <dsp:nvSpPr>
        <dsp:cNvPr id="0" name=""/>
        <dsp:cNvSpPr/>
      </dsp:nvSpPr>
      <dsp:spPr>
        <a:xfrm>
          <a:off x="2453" y="992078"/>
          <a:ext cx="2169645" cy="1789503"/>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Expanding Scale</a:t>
          </a:r>
          <a:endParaRPr lang="en-IN" sz="1300" kern="1200" dirty="0"/>
        </a:p>
        <a:p>
          <a:pPr marL="114300" lvl="1" indent="-114300" algn="l" defTabSz="577850">
            <a:lnSpc>
              <a:spcPct val="90000"/>
            </a:lnSpc>
            <a:spcBef>
              <a:spcPct val="0"/>
            </a:spcBef>
            <a:spcAft>
              <a:spcPct val="15000"/>
            </a:spcAft>
            <a:buChar char="•"/>
          </a:pPr>
          <a:r>
            <a:rPr lang="en-US" sz="1300" kern="1200" dirty="0"/>
            <a:t>Manual Processes </a:t>
          </a:r>
          <a:endParaRPr lang="en-IN" sz="1300" kern="1200" dirty="0"/>
        </a:p>
        <a:p>
          <a:pPr marL="114300" lvl="1" indent="-114300" algn="l" defTabSz="577850">
            <a:lnSpc>
              <a:spcPct val="90000"/>
            </a:lnSpc>
            <a:spcBef>
              <a:spcPct val="0"/>
            </a:spcBef>
            <a:spcAft>
              <a:spcPct val="15000"/>
            </a:spcAft>
            <a:buChar char="•"/>
          </a:pPr>
          <a:r>
            <a:rPr lang="en-US" sz="1300" kern="1200"/>
            <a:t>Siloed Systems </a:t>
          </a:r>
          <a:endParaRPr lang="en-US" sz="1300" kern="1200" dirty="0"/>
        </a:p>
        <a:p>
          <a:pPr marL="114300" lvl="1" indent="-114300" algn="l" defTabSz="577850">
            <a:lnSpc>
              <a:spcPct val="90000"/>
            </a:lnSpc>
            <a:spcBef>
              <a:spcPct val="0"/>
            </a:spcBef>
            <a:spcAft>
              <a:spcPct val="15000"/>
            </a:spcAft>
            <a:buChar char="•"/>
          </a:pPr>
          <a:r>
            <a:rPr lang="en-US" sz="1300" kern="1200" dirty="0"/>
            <a:t>Fragmented Data</a:t>
          </a:r>
          <a:endParaRPr lang="en-IN" sz="1300" kern="1200" dirty="0"/>
        </a:p>
        <a:p>
          <a:pPr marL="114300" lvl="1" indent="-114300" algn="l" defTabSz="577850">
            <a:lnSpc>
              <a:spcPct val="90000"/>
            </a:lnSpc>
            <a:spcBef>
              <a:spcPct val="0"/>
            </a:spcBef>
            <a:spcAft>
              <a:spcPct val="15000"/>
            </a:spcAft>
            <a:buChar char="•"/>
          </a:pPr>
          <a:r>
            <a:rPr lang="en-US" sz="1300" kern="1200" dirty="0"/>
            <a:t>Disconnected Workflows </a:t>
          </a:r>
          <a:br>
            <a:rPr lang="en-US" sz="1300" kern="1200" dirty="0"/>
          </a:br>
          <a:endParaRPr lang="en-IN" sz="1300" kern="1200" dirty="0"/>
        </a:p>
      </dsp:txBody>
      <dsp:txXfrm>
        <a:off x="43634" y="1033259"/>
        <a:ext cx="2087283" cy="1323676"/>
      </dsp:txXfrm>
    </dsp:sp>
    <dsp:sp modelId="{EAD2AB96-0C78-46C0-8B77-17E61400C636}">
      <dsp:nvSpPr>
        <dsp:cNvPr id="0" name=""/>
        <dsp:cNvSpPr/>
      </dsp:nvSpPr>
      <dsp:spPr>
        <a:xfrm>
          <a:off x="1657833" y="1192761"/>
          <a:ext cx="2208284" cy="2209765"/>
        </a:xfrm>
        <a:prstGeom prst="leftCircularArrow">
          <a:avLst>
            <a:gd name="adj1" fmla="val 2332"/>
            <a:gd name="adj2" fmla="val 281559"/>
            <a:gd name="adj3" fmla="val 2057070"/>
            <a:gd name="adj4" fmla="val 9024489"/>
            <a:gd name="adj5" fmla="val 2721"/>
          </a:avLst>
        </a:prstGeom>
        <a:solidFill>
          <a:srgbClr val="FFE600"/>
        </a:solidFill>
        <a:ln>
          <a:noFill/>
        </a:ln>
        <a:effectLst/>
      </dsp:spPr>
      <dsp:style>
        <a:lnRef idx="0">
          <a:scrgbClr r="0" g="0" b="0"/>
        </a:lnRef>
        <a:fillRef idx="1">
          <a:scrgbClr r="0" g="0" b="0"/>
        </a:fillRef>
        <a:effectRef idx="0">
          <a:scrgbClr r="0" g="0" b="0"/>
        </a:effectRef>
        <a:fontRef idx="minor">
          <a:schemeClr val="lt1"/>
        </a:fontRef>
      </dsp:style>
    </dsp:sp>
    <dsp:sp modelId="{BC0906D4-B43D-47EC-85CC-4586934D8829}">
      <dsp:nvSpPr>
        <dsp:cNvPr id="0" name=""/>
        <dsp:cNvSpPr/>
      </dsp:nvSpPr>
      <dsp:spPr>
        <a:xfrm>
          <a:off x="484597" y="2398117"/>
          <a:ext cx="1928573" cy="766930"/>
        </a:xfrm>
        <a:prstGeom prst="roundRect">
          <a:avLst>
            <a:gd name="adj" fmla="val 10000"/>
          </a:avLst>
        </a:prstGeom>
        <a:solidFill>
          <a:schemeClr val="tx1">
            <a:lumMod val="75000"/>
            <a:lumOff val="2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Internal Challenges</a:t>
          </a:r>
          <a:br>
            <a:rPr lang="en-US" sz="1800" kern="1200" dirty="0">
              <a:solidFill>
                <a:schemeClr val="bg1"/>
              </a:solidFill>
            </a:rPr>
          </a:br>
          <a:endParaRPr lang="en-IN" sz="1800" kern="1200" dirty="0">
            <a:solidFill>
              <a:schemeClr val="bg1"/>
            </a:solidFill>
          </a:endParaRPr>
        </a:p>
      </dsp:txBody>
      <dsp:txXfrm>
        <a:off x="507060" y="2420580"/>
        <a:ext cx="1883647" cy="722004"/>
      </dsp:txXfrm>
    </dsp:sp>
    <dsp:sp modelId="{08E83F30-241D-4C7E-8999-0F95BAA42F5A}">
      <dsp:nvSpPr>
        <dsp:cNvPr id="0" name=""/>
        <dsp:cNvSpPr/>
      </dsp:nvSpPr>
      <dsp:spPr>
        <a:xfrm>
          <a:off x="2658586" y="992078"/>
          <a:ext cx="2169645" cy="1789503"/>
        </a:xfrm>
        <a:prstGeom prst="roundRect">
          <a:avLst>
            <a:gd name="adj" fmla="val 10000"/>
          </a:avLst>
        </a:prstGeom>
        <a:solidFill>
          <a:srgbClr val="FFFFFF"/>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 tIns="24765" rIns="24765" bIns="2476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Volatile Markets</a:t>
          </a:r>
          <a:endParaRPr lang="en-IN" sz="1300" kern="1200" dirty="0"/>
        </a:p>
        <a:p>
          <a:pPr marL="114300" lvl="1" indent="-114300" algn="l" defTabSz="577850">
            <a:lnSpc>
              <a:spcPct val="90000"/>
            </a:lnSpc>
            <a:spcBef>
              <a:spcPct val="0"/>
            </a:spcBef>
            <a:spcAft>
              <a:spcPct val="15000"/>
            </a:spcAft>
            <a:buChar char="•"/>
          </a:pPr>
          <a:r>
            <a:rPr lang="en-US" sz="1300" kern="1200" dirty="0"/>
            <a:t>Geopolitical Turmoil</a:t>
          </a:r>
        </a:p>
        <a:p>
          <a:pPr marL="114300" lvl="1" indent="-114300" algn="l" defTabSz="577850">
            <a:lnSpc>
              <a:spcPct val="90000"/>
            </a:lnSpc>
            <a:spcBef>
              <a:spcPct val="0"/>
            </a:spcBef>
            <a:spcAft>
              <a:spcPct val="15000"/>
            </a:spcAft>
            <a:buChar char="•"/>
          </a:pPr>
          <a:r>
            <a:rPr lang="en-US" sz="1300" kern="1200" dirty="0"/>
            <a:t>Sophisticated Hackers </a:t>
          </a:r>
        </a:p>
      </dsp:txBody>
      <dsp:txXfrm>
        <a:off x="2699767" y="1416724"/>
        <a:ext cx="2087283" cy="1323676"/>
      </dsp:txXfrm>
    </dsp:sp>
    <dsp:sp modelId="{906D8485-AA55-4682-A097-732069B689A4}">
      <dsp:nvSpPr>
        <dsp:cNvPr id="0" name=""/>
        <dsp:cNvSpPr/>
      </dsp:nvSpPr>
      <dsp:spPr>
        <a:xfrm>
          <a:off x="3140730" y="608613"/>
          <a:ext cx="1928573" cy="766930"/>
        </a:xfrm>
        <a:prstGeom prst="roundRect">
          <a:avLst>
            <a:gd name="adj" fmla="val 10000"/>
          </a:avLst>
        </a:prstGeom>
        <a:solidFill>
          <a:schemeClr val="tx1">
            <a:lumMod val="75000"/>
            <a:lumOff val="2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External Challenges </a:t>
          </a:r>
          <a:br>
            <a:rPr lang="en-US" sz="1800" kern="1200" dirty="0">
              <a:solidFill>
                <a:schemeClr val="bg1"/>
              </a:solidFill>
            </a:rPr>
          </a:br>
          <a:endParaRPr lang="en-IN" sz="1800" kern="1200" dirty="0">
            <a:solidFill>
              <a:schemeClr val="bg1"/>
            </a:solidFill>
          </a:endParaRPr>
        </a:p>
      </dsp:txBody>
      <dsp:txXfrm>
        <a:off x="3163193" y="631076"/>
        <a:ext cx="1883647" cy="7220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A493A-AB76-4DDE-A709-4E7037B74875}">
      <dsp:nvSpPr>
        <dsp:cNvPr id="0" name=""/>
        <dsp:cNvSpPr/>
      </dsp:nvSpPr>
      <dsp:spPr>
        <a:xfrm>
          <a:off x="28" y="887074"/>
          <a:ext cx="2514805" cy="1005922"/>
        </a:xfrm>
        <a:prstGeom prst="chevron">
          <a:avLst/>
        </a:prstGeom>
        <a:solidFill>
          <a:schemeClr val="bg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bg1"/>
              </a:solidFill>
            </a:rPr>
            <a:t>Revolutionizing </a:t>
          </a:r>
          <a:r>
            <a:rPr lang="en-US" sz="1700" kern="1200" dirty="0">
              <a:solidFill>
                <a:schemeClr val="bg1"/>
              </a:solidFill>
            </a:rPr>
            <a:t>XYZ Co.'s Treasury </a:t>
          </a:r>
          <a:r>
            <a:rPr lang="en-US" sz="1700" b="0" kern="1200" dirty="0">
              <a:solidFill>
                <a:schemeClr val="bg1"/>
              </a:solidFill>
            </a:rPr>
            <a:t> </a:t>
          </a:r>
          <a:endParaRPr lang="en-IN" sz="1700" b="0" kern="1200" dirty="0">
            <a:solidFill>
              <a:schemeClr val="bg1"/>
            </a:solidFill>
          </a:endParaRPr>
        </a:p>
      </dsp:txBody>
      <dsp:txXfrm>
        <a:off x="502989" y="887074"/>
        <a:ext cx="1508883" cy="1005922"/>
      </dsp:txXfrm>
    </dsp:sp>
    <dsp:sp modelId="{7B031B17-0E8D-4E71-BF8A-2C9DA6DBC419}">
      <dsp:nvSpPr>
        <dsp:cNvPr id="0" name=""/>
        <dsp:cNvSpPr/>
      </dsp:nvSpPr>
      <dsp:spPr>
        <a:xfrm>
          <a:off x="2263352" y="887074"/>
          <a:ext cx="2514805" cy="1005922"/>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lumMod val="85000"/>
                  <a:lumOff val="15000"/>
                </a:schemeClr>
              </a:solidFill>
            </a:rPr>
            <a:t>Agile Planning</a:t>
          </a:r>
          <a:endParaRPr lang="en-IN" sz="1700" b="0" kern="1200" dirty="0">
            <a:solidFill>
              <a:schemeClr val="tx1">
                <a:lumMod val="85000"/>
                <a:lumOff val="15000"/>
              </a:schemeClr>
            </a:solidFill>
          </a:endParaRPr>
        </a:p>
      </dsp:txBody>
      <dsp:txXfrm>
        <a:off x="2766313" y="887074"/>
        <a:ext cx="1508883" cy="1005922"/>
      </dsp:txXfrm>
    </dsp:sp>
    <dsp:sp modelId="{0B569230-9A8E-4437-A0C0-CA60EFB894B8}">
      <dsp:nvSpPr>
        <dsp:cNvPr id="0" name=""/>
        <dsp:cNvSpPr/>
      </dsp:nvSpPr>
      <dsp:spPr>
        <a:xfrm>
          <a:off x="4526677" y="887074"/>
          <a:ext cx="2514805" cy="1005922"/>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kern="1200" dirty="0">
              <a:solidFill>
                <a:schemeClr val="tx1">
                  <a:lumMod val="85000"/>
                  <a:lumOff val="15000"/>
                </a:schemeClr>
              </a:solidFill>
            </a:rPr>
            <a:t>Data Driven Decisions</a:t>
          </a:r>
          <a:endParaRPr lang="en-IN" sz="1700" b="0" kern="1200" dirty="0">
            <a:solidFill>
              <a:schemeClr val="tx1">
                <a:lumMod val="85000"/>
                <a:lumOff val="15000"/>
              </a:schemeClr>
            </a:solidFill>
          </a:endParaRPr>
        </a:p>
      </dsp:txBody>
      <dsp:txXfrm>
        <a:off x="5029638" y="887074"/>
        <a:ext cx="1508883" cy="1005922"/>
      </dsp:txXfrm>
    </dsp:sp>
    <dsp:sp modelId="{F296C64A-EED0-452A-845C-A4C6F018D3F8}">
      <dsp:nvSpPr>
        <dsp:cNvPr id="0" name=""/>
        <dsp:cNvSpPr/>
      </dsp:nvSpPr>
      <dsp:spPr>
        <a:xfrm>
          <a:off x="6790001" y="887074"/>
          <a:ext cx="3020104" cy="1005922"/>
        </a:xfrm>
        <a:prstGeom prst="chevron">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b="0" i="0" kern="1200" dirty="0">
              <a:solidFill>
                <a:schemeClr val="tx1">
                  <a:lumMod val="85000"/>
                  <a:lumOff val="15000"/>
                </a:schemeClr>
              </a:solidFill>
            </a:rPr>
            <a:t>Collaboration</a:t>
          </a:r>
          <a:endParaRPr lang="en-IN" sz="1700" b="0" i="0" kern="1200" dirty="0">
            <a:solidFill>
              <a:schemeClr val="tx1">
                <a:lumMod val="85000"/>
                <a:lumOff val="15000"/>
              </a:schemeClr>
            </a:solidFill>
          </a:endParaRPr>
        </a:p>
      </dsp:txBody>
      <dsp:txXfrm>
        <a:off x="7292962" y="887074"/>
        <a:ext cx="2014182" cy="10059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92BE69-3CFC-4606-B14A-11A98363B55C}">
      <dsp:nvSpPr>
        <dsp:cNvPr id="0" name=""/>
        <dsp:cNvSpPr/>
      </dsp:nvSpPr>
      <dsp:spPr>
        <a:xfrm>
          <a:off x="5594" y="35545"/>
          <a:ext cx="2144450" cy="551750"/>
        </a:xfrm>
        <a:prstGeom prst="rect">
          <a:avLst/>
        </a:prstGeom>
        <a:solidFill>
          <a:schemeClr val="bg1">
            <a:lumMod val="65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Regression Analysis </a:t>
          </a:r>
        </a:p>
      </dsp:txBody>
      <dsp:txXfrm>
        <a:off x="5594" y="35545"/>
        <a:ext cx="2144450" cy="551750"/>
      </dsp:txXfrm>
    </dsp:sp>
    <dsp:sp modelId="{C923B77D-9AD3-4DA0-A363-2EF264D25D00}">
      <dsp:nvSpPr>
        <dsp:cNvPr id="0" name=""/>
        <dsp:cNvSpPr/>
      </dsp:nvSpPr>
      <dsp:spPr>
        <a:xfrm>
          <a:off x="5594" y="587295"/>
          <a:ext cx="2144450" cy="1491307"/>
        </a:xfrm>
        <a:prstGeom prst="rect">
          <a:avLst/>
        </a:prstGeom>
        <a:no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Utilized to understand relationships between financial variables (e.g., liabilities and income) and predict outcomes. </a:t>
          </a:r>
          <a:endParaRPr lang="en-IN" sz="1500" kern="1200" dirty="0"/>
        </a:p>
      </dsp:txBody>
      <dsp:txXfrm>
        <a:off x="5594" y="587295"/>
        <a:ext cx="2144450" cy="1491307"/>
      </dsp:txXfrm>
    </dsp:sp>
    <dsp:sp modelId="{24F85CFD-94A1-4C84-B44D-04FAD18C5648}">
      <dsp:nvSpPr>
        <dsp:cNvPr id="0" name=""/>
        <dsp:cNvSpPr/>
      </dsp:nvSpPr>
      <dsp:spPr>
        <a:xfrm>
          <a:off x="2450267" y="35545"/>
          <a:ext cx="2144450" cy="551750"/>
        </a:xfrm>
        <a:prstGeom prst="rect">
          <a:avLst/>
        </a:prstGeom>
        <a:solidFill>
          <a:schemeClr val="bg2">
            <a:lumMod val="50000"/>
          </a:schemeClr>
        </a:solidFill>
        <a:ln w="12700" cap="flat" cmpd="sng" algn="ctr">
          <a:solidFill>
            <a:schemeClr val="accent3">
              <a:hueOff val="677650"/>
              <a:satOff val="25000"/>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Forecasting Methods</a:t>
          </a:r>
        </a:p>
      </dsp:txBody>
      <dsp:txXfrm>
        <a:off x="2450267" y="35545"/>
        <a:ext cx="2144450" cy="551750"/>
      </dsp:txXfrm>
    </dsp:sp>
    <dsp:sp modelId="{C0458265-03A3-4A74-BF16-E770C1A22AFC}">
      <dsp:nvSpPr>
        <dsp:cNvPr id="0" name=""/>
        <dsp:cNvSpPr/>
      </dsp:nvSpPr>
      <dsp:spPr>
        <a:xfrm>
          <a:off x="2450267" y="587295"/>
          <a:ext cx="2144450" cy="1491307"/>
        </a:xfrm>
        <a:prstGeom prst="rect">
          <a:avLst/>
        </a:prstGeom>
        <a:noFill/>
        <a:ln w="12700" cap="flat" cmpd="sng" algn="ctr">
          <a:solidFill>
            <a:schemeClr val="accent3">
              <a:tint val="40000"/>
              <a:alpha val="90000"/>
              <a:hueOff val="507285"/>
              <a:satOff val="25000"/>
              <a:lumOff val="44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Cash flow forecasting and trend analysis for predicting future financial health and stability.</a:t>
          </a:r>
          <a:endParaRPr lang="en-IN" sz="1500" kern="1200" dirty="0"/>
        </a:p>
      </dsp:txBody>
      <dsp:txXfrm>
        <a:off x="2450267" y="587295"/>
        <a:ext cx="2144450" cy="1491307"/>
      </dsp:txXfrm>
    </dsp:sp>
    <dsp:sp modelId="{6ECFB331-51D7-4E4D-BE86-0412C78E7F6B}">
      <dsp:nvSpPr>
        <dsp:cNvPr id="0" name=""/>
        <dsp:cNvSpPr/>
      </dsp:nvSpPr>
      <dsp:spPr>
        <a:xfrm>
          <a:off x="4894941" y="35545"/>
          <a:ext cx="2144450" cy="551750"/>
        </a:xfrm>
        <a:prstGeom prst="rect">
          <a:avLst/>
        </a:prstGeom>
        <a:solidFill>
          <a:schemeClr val="tx1">
            <a:lumMod val="75000"/>
            <a:lumOff val="2500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Key Performance Indicators </a:t>
          </a:r>
        </a:p>
      </dsp:txBody>
      <dsp:txXfrm>
        <a:off x="4894941" y="35545"/>
        <a:ext cx="2144450" cy="551750"/>
      </dsp:txXfrm>
    </dsp:sp>
    <dsp:sp modelId="{76AAB52E-470B-424F-B0D4-50D6D415CBFC}">
      <dsp:nvSpPr>
        <dsp:cNvPr id="0" name=""/>
        <dsp:cNvSpPr/>
      </dsp:nvSpPr>
      <dsp:spPr>
        <a:xfrm>
          <a:off x="4894941" y="587295"/>
          <a:ext cx="2144450" cy="1491307"/>
        </a:xfrm>
        <a:prstGeom prst="rect">
          <a:avLst/>
        </a:prstGeom>
        <a:no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Track critical financial metrics such as debt-to-equity ratio, current ratio, and EBITDA growth.</a:t>
          </a:r>
          <a:endParaRPr lang="en-IN" sz="1500" kern="1200" dirty="0"/>
        </a:p>
      </dsp:txBody>
      <dsp:txXfrm>
        <a:off x="4894941" y="587295"/>
        <a:ext cx="2144450" cy="1491307"/>
      </dsp:txXfrm>
    </dsp:sp>
    <dsp:sp modelId="{05181A18-612F-4C25-BE36-B8AB4957410C}">
      <dsp:nvSpPr>
        <dsp:cNvPr id="0" name=""/>
        <dsp:cNvSpPr/>
      </dsp:nvSpPr>
      <dsp:spPr>
        <a:xfrm>
          <a:off x="7339615" y="35545"/>
          <a:ext cx="2144450" cy="551750"/>
        </a:xfrm>
        <a:prstGeom prst="rect">
          <a:avLst/>
        </a:prstGeom>
        <a:solidFill>
          <a:schemeClr val="tx1">
            <a:lumMod val="85000"/>
            <a:lumOff val="15000"/>
          </a:schemeClr>
        </a:solidFill>
        <a:ln w="12700" cap="flat" cmpd="sng" algn="ctr">
          <a:solidFill>
            <a:schemeClr val="accent3">
              <a:hueOff val="2032949"/>
              <a:satOff val="75000"/>
              <a:lumOff val="-110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What If Scenario Analysis </a:t>
          </a:r>
        </a:p>
      </dsp:txBody>
      <dsp:txXfrm>
        <a:off x="7339615" y="35545"/>
        <a:ext cx="2144450" cy="551750"/>
      </dsp:txXfrm>
    </dsp:sp>
    <dsp:sp modelId="{5183E14C-1822-4FDF-8276-97C205FD0B58}">
      <dsp:nvSpPr>
        <dsp:cNvPr id="0" name=""/>
        <dsp:cNvSpPr/>
      </dsp:nvSpPr>
      <dsp:spPr>
        <a:xfrm>
          <a:off x="7339615" y="587295"/>
          <a:ext cx="2144450" cy="1491307"/>
        </a:xfrm>
        <a:prstGeom prst="rect">
          <a:avLst/>
        </a:prstGeom>
        <a:noFill/>
        <a:ln w="12700" cap="flat" cmpd="sng" algn="ctr">
          <a:solidFill>
            <a:schemeClr val="accent3">
              <a:tint val="40000"/>
              <a:alpha val="90000"/>
              <a:hueOff val="1521856"/>
              <a:satOff val="75000"/>
              <a:lumOff val="13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Model different financial outcomes based on strategic decisions</a:t>
          </a:r>
          <a:endParaRPr lang="en-IN" sz="1500" kern="1200" dirty="0"/>
        </a:p>
      </dsp:txBody>
      <dsp:txXfrm>
        <a:off x="7339615" y="587295"/>
        <a:ext cx="2144450" cy="1491307"/>
      </dsp:txXfrm>
    </dsp:sp>
    <dsp:sp modelId="{678E27D3-49B5-4A10-A8B1-DACC51121183}">
      <dsp:nvSpPr>
        <dsp:cNvPr id="0" name=""/>
        <dsp:cNvSpPr/>
      </dsp:nvSpPr>
      <dsp:spPr>
        <a:xfrm>
          <a:off x="9784289" y="35545"/>
          <a:ext cx="2144450" cy="551750"/>
        </a:xfrm>
        <a:prstGeom prst="rect">
          <a:avLst/>
        </a:prstGeom>
        <a:solidFill>
          <a:schemeClr val="tx1"/>
        </a:solidFill>
        <a:ln w="12700" cap="flat" cmpd="sng" algn="ctr">
          <a:solidFill>
            <a:srgbClr val="FFCC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IN" sz="1500" kern="1200" dirty="0"/>
            <a:t>Automatic Data Integration</a:t>
          </a:r>
        </a:p>
      </dsp:txBody>
      <dsp:txXfrm>
        <a:off x="9784289" y="35545"/>
        <a:ext cx="2144450" cy="551750"/>
      </dsp:txXfrm>
    </dsp:sp>
    <dsp:sp modelId="{B4A8423C-3AF1-4D6C-B39D-E9577275680C}">
      <dsp:nvSpPr>
        <dsp:cNvPr id="0" name=""/>
        <dsp:cNvSpPr/>
      </dsp:nvSpPr>
      <dsp:spPr>
        <a:xfrm>
          <a:off x="9784289" y="587295"/>
          <a:ext cx="2144450" cy="1491307"/>
        </a:xfrm>
        <a:prstGeom prst="rect">
          <a:avLst/>
        </a:prstGeom>
        <a:no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a:t>Automate data feeds by using on premises data gateway in power BI to ensure up-to-date financial performance tracking.</a:t>
          </a:r>
          <a:endParaRPr lang="en-IN" sz="1500" kern="1200"/>
        </a:p>
      </dsp:txBody>
      <dsp:txXfrm>
        <a:off x="9784289" y="587295"/>
        <a:ext cx="2144450" cy="14913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90E0-87C6-CF55-892E-E90B9C1ED1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D668645-B307-3F43-8265-127D173C9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56E66E-FE9F-FFA3-838D-4EEB74544FA2}"/>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5" name="Footer Placeholder 4">
            <a:extLst>
              <a:ext uri="{FF2B5EF4-FFF2-40B4-BE49-F238E27FC236}">
                <a16:creationId xmlns:a16="http://schemas.microsoft.com/office/drawing/2014/main" id="{1878E85E-8307-8DB2-7458-3857578E70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A71428-34DF-8780-B6D0-3D37AD12D485}"/>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750544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ABB9F-CBA6-DD9E-FFD9-D44A6F9958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AB9646-BA1E-82F0-2A58-71BE5C4A86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8DDF49-1B12-57C7-09C2-31ACFA2B287D}"/>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5" name="Footer Placeholder 4">
            <a:extLst>
              <a:ext uri="{FF2B5EF4-FFF2-40B4-BE49-F238E27FC236}">
                <a16:creationId xmlns:a16="http://schemas.microsoft.com/office/drawing/2014/main" id="{4944118E-1A2D-5534-8647-832ADBEFE2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2E2A24-E158-D684-0AE1-468E32CFE908}"/>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213470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C7F864-3C66-2780-5C9C-54B755748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B512-3C67-34EA-466A-32C35F2F8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BE4C5B-6980-D178-BCBF-3A87AABA3303}"/>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5" name="Footer Placeholder 4">
            <a:extLst>
              <a:ext uri="{FF2B5EF4-FFF2-40B4-BE49-F238E27FC236}">
                <a16:creationId xmlns:a16="http://schemas.microsoft.com/office/drawing/2014/main" id="{4DBF1506-946B-FA43-C21B-AA9A6C115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CFCA1-F3F2-0794-62D8-54BB41611BA4}"/>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776184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940591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E390-1B55-3265-DF1E-42ED05B995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33B4003-E6BB-B5E5-92DF-E3C516704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C2BE9-CF85-47FE-F706-2F4B1F770CDF}"/>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5" name="Footer Placeholder 4">
            <a:extLst>
              <a:ext uri="{FF2B5EF4-FFF2-40B4-BE49-F238E27FC236}">
                <a16:creationId xmlns:a16="http://schemas.microsoft.com/office/drawing/2014/main" id="{01DB3493-08F1-2474-66B4-FF70F659A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133F5-8EFD-3539-6C6D-D325D45A50A0}"/>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2354875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E17B-E26D-A0D1-0726-1342EA347D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13CC4E-E2A0-DDD6-B64A-D78219E02F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8E8DBD-07C3-CFDE-DCBE-5A20B4AAD630}"/>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5" name="Footer Placeholder 4">
            <a:extLst>
              <a:ext uri="{FF2B5EF4-FFF2-40B4-BE49-F238E27FC236}">
                <a16:creationId xmlns:a16="http://schemas.microsoft.com/office/drawing/2014/main" id="{7D77427F-0A4E-BF3F-B911-5DE1DA1EF4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B0D35C-A8FE-5683-59B5-76E3BC30C76B}"/>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425124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E253-DBE1-AE28-90B5-4655CE16D8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99B1B1-691F-BCEF-2783-1F6CBB39BA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0C1A95-6B89-1BB1-FD22-84945627F2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0C5300-BB2D-BF92-C00C-6CD73C3A23E4}"/>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6" name="Footer Placeholder 5">
            <a:extLst>
              <a:ext uri="{FF2B5EF4-FFF2-40B4-BE49-F238E27FC236}">
                <a16:creationId xmlns:a16="http://schemas.microsoft.com/office/drawing/2014/main" id="{06D48FC0-B557-606C-119B-B2A9EF0748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5B2A1-B018-D34A-B55D-E7800DE0AA84}"/>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4151532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EBB6-CC8A-69A3-EE08-63E711609C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21CFF-3B61-AB0D-2B38-49452D35C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570FE3-E979-FA26-FB53-76B3DB4232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CB928B-9987-F039-2638-ACB9F847A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D62BE7-2B66-1445-F719-EC9B18FB10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6FD6BC-BE55-5ED8-9A43-8508FD670AB5}"/>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8" name="Footer Placeholder 7">
            <a:extLst>
              <a:ext uri="{FF2B5EF4-FFF2-40B4-BE49-F238E27FC236}">
                <a16:creationId xmlns:a16="http://schemas.microsoft.com/office/drawing/2014/main" id="{7243A6D2-EA0E-F72D-8DEB-808E8258E6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FD268F-A5CC-AFAA-828F-03EAF7BB84D4}"/>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403286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68D8A-14CD-92E1-867A-41AB687804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5502B25-0519-9C89-272E-54C8A4577ED6}"/>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4" name="Footer Placeholder 3">
            <a:extLst>
              <a:ext uri="{FF2B5EF4-FFF2-40B4-BE49-F238E27FC236}">
                <a16:creationId xmlns:a16="http://schemas.microsoft.com/office/drawing/2014/main" id="{6923A00E-4D48-B16D-7B95-1023A464A9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FC190D-990F-AC54-25A2-95FDA2C2094E}"/>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723406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6B5A02-8FAF-27B1-B7C9-A3AFB70FA423}"/>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3" name="Footer Placeholder 2">
            <a:extLst>
              <a:ext uri="{FF2B5EF4-FFF2-40B4-BE49-F238E27FC236}">
                <a16:creationId xmlns:a16="http://schemas.microsoft.com/office/drawing/2014/main" id="{21A1C25B-5B4C-ED9D-6F59-28D7CF0ECF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0686FD-532F-FAA9-0690-81198C8BDF6C}"/>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178835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B9EE-4390-3E93-AB22-E49A6FE51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D3C76A-F53F-B80E-6063-842D634D03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F136F5-D431-5D7C-1D3F-890D86770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8650AF-7712-E831-6C7D-35C3C5D82BC8}"/>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6" name="Footer Placeholder 5">
            <a:extLst>
              <a:ext uri="{FF2B5EF4-FFF2-40B4-BE49-F238E27FC236}">
                <a16:creationId xmlns:a16="http://schemas.microsoft.com/office/drawing/2014/main" id="{C55D9790-EDCE-82F7-8689-2C17029FE7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5335E4-27CE-576D-5BB4-FFCE109414EA}"/>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4148622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AF936-9A18-60BC-7CF1-000B877F8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C3D573-4746-2C06-12F8-CA099B7D3C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D3FA2D-AEC0-8B8F-38A5-F4BEDFEEF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3D2E76-6EEE-C069-5B39-EBC3C4DD2390}"/>
              </a:ext>
            </a:extLst>
          </p:cNvPr>
          <p:cNvSpPr>
            <a:spLocks noGrp="1"/>
          </p:cNvSpPr>
          <p:nvPr>
            <p:ph type="dt" sz="half" idx="10"/>
          </p:nvPr>
        </p:nvSpPr>
        <p:spPr/>
        <p:txBody>
          <a:bodyPr/>
          <a:lstStyle/>
          <a:p>
            <a:fld id="{2E8848B7-18FD-4190-8D4F-8942E935A54D}" type="datetimeFigureOut">
              <a:rPr lang="en-IN" smtClean="0"/>
              <a:t>13-10-2024</a:t>
            </a:fld>
            <a:endParaRPr lang="en-IN"/>
          </a:p>
        </p:txBody>
      </p:sp>
      <p:sp>
        <p:nvSpPr>
          <p:cNvPr id="6" name="Footer Placeholder 5">
            <a:extLst>
              <a:ext uri="{FF2B5EF4-FFF2-40B4-BE49-F238E27FC236}">
                <a16:creationId xmlns:a16="http://schemas.microsoft.com/office/drawing/2014/main" id="{99E1B4F8-0DBD-662E-E6D8-16792BCC80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E21D1E-E9D8-F8AD-0A3C-DA74C351B3E1}"/>
              </a:ext>
            </a:extLst>
          </p:cNvPr>
          <p:cNvSpPr>
            <a:spLocks noGrp="1"/>
          </p:cNvSpPr>
          <p:nvPr>
            <p:ph type="sldNum" sz="quarter" idx="12"/>
          </p:nvPr>
        </p:nvSpPr>
        <p:spPr/>
        <p:txBody>
          <a:bodyPr/>
          <a:lstStyle/>
          <a:p>
            <a:fld id="{4275B0E4-343D-4CC3-93DA-32A2BE4A9500}" type="slidenum">
              <a:rPr lang="en-IN" smtClean="0"/>
              <a:t>‹#›</a:t>
            </a:fld>
            <a:endParaRPr lang="en-IN"/>
          </a:p>
        </p:txBody>
      </p:sp>
    </p:spTree>
    <p:extLst>
      <p:ext uri="{BB962C8B-B14F-4D97-AF65-F5344CB8AC3E}">
        <p14:creationId xmlns:p14="http://schemas.microsoft.com/office/powerpoint/2010/main" val="389599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64EDE-D2C6-43FF-A665-A4CE1910A2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3F3E31-A76A-34D0-354D-A432B3E80F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D8F427-2451-BCFC-D16D-5F45CD7EC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48B7-18FD-4190-8D4F-8942E935A54D}" type="datetimeFigureOut">
              <a:rPr lang="en-IN" smtClean="0"/>
              <a:t>13-10-2024</a:t>
            </a:fld>
            <a:endParaRPr lang="en-IN"/>
          </a:p>
        </p:txBody>
      </p:sp>
      <p:sp>
        <p:nvSpPr>
          <p:cNvPr id="5" name="Footer Placeholder 4">
            <a:extLst>
              <a:ext uri="{FF2B5EF4-FFF2-40B4-BE49-F238E27FC236}">
                <a16:creationId xmlns:a16="http://schemas.microsoft.com/office/drawing/2014/main" id="{7A6D656D-407D-A858-A9BD-C71B5CFE6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29288D-7F10-9922-0EAC-A6FE8957BF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5B0E4-343D-4CC3-93DA-32A2BE4A9500}" type="slidenum">
              <a:rPr lang="en-IN" smtClean="0"/>
              <a:t>‹#›</a:t>
            </a:fld>
            <a:endParaRPr lang="en-IN"/>
          </a:p>
        </p:txBody>
      </p:sp>
    </p:spTree>
    <p:extLst>
      <p:ext uri="{BB962C8B-B14F-4D97-AF65-F5344CB8AC3E}">
        <p14:creationId xmlns:p14="http://schemas.microsoft.com/office/powerpoint/2010/main" val="2063257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ixabay.com/en/architecture-blue-building-business-22039/"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4.xml"/><Relationship Id="rId7" Type="http://schemas.openxmlformats.org/officeDocument/2006/relationships/image" Target="../media/image25.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ixabay.com/en/abstract-architecture-blue-building-21613/"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blogs.opentext.com/its-time-to-modernize-corporate-treasury-departments/" TargetMode="External"/><Relationship Id="rId3" Type="http://schemas.openxmlformats.org/officeDocument/2006/relationships/hyperlink" Target="https://pwc.com/gx/en/services/audit-assurance/publications/global-treasury-benchmarking-survey-2019.html" TargetMode="External"/><Relationship Id="rId7" Type="http://schemas.openxmlformats.org/officeDocument/2006/relationships/hyperlink" Target="https://www.cfo.com/news/working-capital-cash-accounts-payable-supplier-payments-credit-cards-invoices/694730/" TargetMode="External"/><Relationship Id="rId2" Type="http://schemas.openxmlformats.org/officeDocument/2006/relationships/hyperlink" Target="https://www.pwc.be/en/news-publications/2023/global-treasury-survey-2023.html" TargetMode="External"/><Relationship Id="rId1" Type="http://schemas.openxmlformats.org/officeDocument/2006/relationships/slideLayout" Target="../slideLayouts/slideLayout2.xml"/><Relationship Id="rId6" Type="http://schemas.openxmlformats.org/officeDocument/2006/relationships/hyperlink" Target="https://trovata.io/blog/treasury-management-for-the-technology-industry/" TargetMode="External"/><Relationship Id="rId11" Type="http://schemas.openxmlformats.org/officeDocument/2006/relationships/hyperlink" Target="https://www.bcg.com/publications/2024/bcg-treasury-benchmarking-survey-fortifying-the-balance-sheet" TargetMode="External"/><Relationship Id="rId5" Type="http://schemas.openxmlformats.org/officeDocument/2006/relationships/hyperlink" Target="https://www.gartner.com/en/industries/high-tech" TargetMode="External"/><Relationship Id="rId10" Type="http://schemas.openxmlformats.org/officeDocument/2006/relationships/hyperlink" Target="https://www.mckinsey.com/capabilities/strategy-and-corporate-finance/our-insights/five-steps-to-a-more-effective-global-treasury" TargetMode="External"/><Relationship Id="rId4" Type="http://schemas.openxmlformats.org/officeDocument/2006/relationships/hyperlink" Target="https://www.kyriba.com/solutions/enterprise/" TargetMode="External"/><Relationship Id="rId9" Type="http://schemas.openxmlformats.org/officeDocument/2006/relationships/hyperlink" Target="https://www2.deloitte.com/content/dam/Deloitte/us/Documents/public-sector/Public-Sector-Treasury-Brochure.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abstract-architecture-blue-building-21613/"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chart" Target="../charts/chart2.xml"/><Relationship Id="rId18" Type="http://schemas.openxmlformats.org/officeDocument/2006/relationships/diagramColors" Target="../diagrams/colors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hart" Target="../charts/chart1.xml"/><Relationship Id="rId17" Type="http://schemas.openxmlformats.org/officeDocument/2006/relationships/diagramQuickStyle" Target="../diagrams/quickStyle3.xml"/><Relationship Id="rId2" Type="http://schemas.openxmlformats.org/officeDocument/2006/relationships/diagramData" Target="../diagrams/data1.xml"/><Relationship Id="rId16" Type="http://schemas.openxmlformats.org/officeDocument/2006/relationships/diagramLayout" Target="../diagrams/layout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Data" Target="../diagrams/data3.xml"/><Relationship Id="rId10" Type="http://schemas.openxmlformats.org/officeDocument/2006/relationships/diagramColors" Target="../diagrams/colors2.xml"/><Relationship Id="rId19" Type="http://schemas.microsoft.com/office/2007/relationships/diagramDrawing" Target="../diagrams/drawing3.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chart" Target="../charts/chart3.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B623EB0-D581-A02B-0F4E-54F92E43CF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E356738B-3561-F776-8BFC-035F60AD163B}"/>
              </a:ext>
            </a:extLst>
          </p:cNvPr>
          <p:cNvGrpSpPr/>
          <p:nvPr/>
        </p:nvGrpSpPr>
        <p:grpSpPr>
          <a:xfrm>
            <a:off x="1641765" y="1349616"/>
            <a:ext cx="4454236" cy="3650959"/>
            <a:chOff x="1233055" y="1606841"/>
            <a:chExt cx="3844636" cy="3408504"/>
          </a:xfrm>
          <a:solidFill>
            <a:srgbClr val="FFE600"/>
          </a:solidFill>
        </p:grpSpPr>
        <p:sp>
          <p:nvSpPr>
            <p:cNvPr id="4" name="Rectangle 3">
              <a:extLst>
                <a:ext uri="{FF2B5EF4-FFF2-40B4-BE49-F238E27FC236}">
                  <a16:creationId xmlns:a16="http://schemas.microsoft.com/office/drawing/2014/main" id="{857D92E6-5435-0B9E-8A89-4790F874B819}"/>
                </a:ext>
              </a:extLst>
            </p:cNvPr>
            <p:cNvSpPr/>
            <p:nvPr/>
          </p:nvSpPr>
          <p:spPr>
            <a:xfrm>
              <a:off x="1233055" y="2660073"/>
              <a:ext cx="3844636" cy="2355272"/>
            </a:xfrm>
            <a:prstGeom prst="rect">
              <a:avLst/>
            </a:prstGeom>
            <a:grp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07C3B193-5983-0361-0FC9-94D1EAA28C42}"/>
                </a:ext>
              </a:extLst>
            </p:cNvPr>
            <p:cNvSpPr/>
            <p:nvPr/>
          </p:nvSpPr>
          <p:spPr>
            <a:xfrm>
              <a:off x="1233055" y="1606841"/>
              <a:ext cx="3844636" cy="1053231"/>
            </a:xfrm>
            <a:custGeom>
              <a:avLst/>
              <a:gdLst>
                <a:gd name="connsiteX0" fmla="*/ 0 w 5895109"/>
                <a:gd name="connsiteY0" fmla="*/ 0 h 3380509"/>
                <a:gd name="connsiteX1" fmla="*/ 5895109 w 5895109"/>
                <a:gd name="connsiteY1" fmla="*/ 0 h 3380509"/>
                <a:gd name="connsiteX2" fmla="*/ 5895109 w 5895109"/>
                <a:gd name="connsiteY2" fmla="*/ 3380509 h 3380509"/>
                <a:gd name="connsiteX3" fmla="*/ 0 w 5895109"/>
                <a:gd name="connsiteY3" fmla="*/ 3380509 h 3380509"/>
                <a:gd name="connsiteX4" fmla="*/ 0 w 5895109"/>
                <a:gd name="connsiteY4" fmla="*/ 0 h 3380509"/>
                <a:gd name="connsiteX0" fmla="*/ 3713018 w 5895109"/>
                <a:gd name="connsiteY0" fmla="*/ 1253836 h 3380509"/>
                <a:gd name="connsiteX1" fmla="*/ 5895109 w 5895109"/>
                <a:gd name="connsiteY1" fmla="*/ 0 h 3380509"/>
                <a:gd name="connsiteX2" fmla="*/ 5895109 w 5895109"/>
                <a:gd name="connsiteY2" fmla="*/ 3380509 h 3380509"/>
                <a:gd name="connsiteX3" fmla="*/ 0 w 5895109"/>
                <a:gd name="connsiteY3" fmla="*/ 3380509 h 3380509"/>
                <a:gd name="connsiteX4" fmla="*/ 3713018 w 5895109"/>
                <a:gd name="connsiteY4" fmla="*/ 1253836 h 3380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5109" h="3380509">
                  <a:moveTo>
                    <a:pt x="3713018" y="1253836"/>
                  </a:moveTo>
                  <a:lnTo>
                    <a:pt x="5895109" y="0"/>
                  </a:lnTo>
                  <a:lnTo>
                    <a:pt x="5895109" y="3380509"/>
                  </a:lnTo>
                  <a:lnTo>
                    <a:pt x="0" y="3380509"/>
                  </a:lnTo>
                  <a:lnTo>
                    <a:pt x="3713018" y="1253836"/>
                  </a:lnTo>
                  <a:close/>
                </a:path>
              </a:pathLst>
            </a:custGeom>
            <a:grp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TextBox 7">
            <a:extLst>
              <a:ext uri="{FF2B5EF4-FFF2-40B4-BE49-F238E27FC236}">
                <a16:creationId xmlns:a16="http://schemas.microsoft.com/office/drawing/2014/main" id="{5DA00B94-D888-3BFB-5C7E-DA73C21B8DD9}"/>
              </a:ext>
            </a:extLst>
          </p:cNvPr>
          <p:cNvSpPr txBox="1"/>
          <p:nvPr/>
        </p:nvSpPr>
        <p:spPr>
          <a:xfrm>
            <a:off x="2351167" y="4196357"/>
            <a:ext cx="3035431" cy="707886"/>
          </a:xfrm>
          <a:prstGeom prst="rect">
            <a:avLst/>
          </a:prstGeom>
          <a:noFill/>
        </p:spPr>
        <p:txBody>
          <a:bodyPr wrap="square" rtlCol="0">
            <a:spAutoFit/>
          </a:bodyPr>
          <a:lstStyle/>
          <a:p>
            <a:pPr algn="ctr"/>
            <a:r>
              <a:rPr lang="en-IN" sz="2000" dirty="0">
                <a:cs typeface="Times New Roman" panose="02020603050405020304" pitchFamily="18" charset="0"/>
              </a:rPr>
              <a:t>Aishani Katyal </a:t>
            </a:r>
            <a:br>
              <a:rPr lang="en-IN" sz="2000" dirty="0">
                <a:cs typeface="Times New Roman" panose="02020603050405020304" pitchFamily="18" charset="0"/>
              </a:rPr>
            </a:br>
            <a:r>
              <a:rPr lang="en-IN" sz="2000" dirty="0">
                <a:cs typeface="Times New Roman" panose="02020603050405020304" pitchFamily="18" charset="0"/>
              </a:rPr>
              <a:t>Abhigya Asmi Pandey</a:t>
            </a:r>
          </a:p>
        </p:txBody>
      </p:sp>
      <p:sp>
        <p:nvSpPr>
          <p:cNvPr id="9" name="Title 1">
            <a:extLst>
              <a:ext uri="{FF2B5EF4-FFF2-40B4-BE49-F238E27FC236}">
                <a16:creationId xmlns:a16="http://schemas.microsoft.com/office/drawing/2014/main" id="{253C3673-E6F0-6F8C-7882-05828616B05A}"/>
              </a:ext>
            </a:extLst>
          </p:cNvPr>
          <p:cNvSpPr txBox="1">
            <a:spLocks/>
          </p:cNvSpPr>
          <p:nvPr/>
        </p:nvSpPr>
        <p:spPr>
          <a:xfrm>
            <a:off x="1777150" y="2581671"/>
            <a:ext cx="4658286" cy="97970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dirty="0">
                <a:latin typeface="+mn-lt"/>
              </a:rPr>
              <a:t>STRATEGY &amp; INNOVATION</a:t>
            </a:r>
          </a:p>
        </p:txBody>
      </p:sp>
    </p:spTree>
    <p:extLst>
      <p:ext uri="{BB962C8B-B14F-4D97-AF65-F5344CB8AC3E}">
        <p14:creationId xmlns:p14="http://schemas.microsoft.com/office/powerpoint/2010/main" val="3641171217"/>
      </p:ext>
    </p:extLst>
  </p:cSld>
  <p:clrMapOvr>
    <a:masterClrMapping/>
  </p:clrMapOvr>
  <mc:AlternateContent xmlns:mc="http://schemas.openxmlformats.org/markup-compatibility/2006" xmlns:p14="http://schemas.microsoft.com/office/powerpoint/2010/main">
    <mc:Choice Requires="p14">
      <p:transition spd="slow" p14:dur="2000" advTm="10965"/>
    </mc:Choice>
    <mc:Fallback xmlns="">
      <p:transition spd="slow" advTm="109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E9019A26-D506-7F46-DAE5-4B288C8EF60D}"/>
              </a:ext>
            </a:extLst>
          </p:cNvPr>
          <p:cNvGraphicFramePr/>
          <p:nvPr>
            <p:extLst>
              <p:ext uri="{D42A27DB-BD31-4B8C-83A1-F6EECF244321}">
                <p14:modId xmlns:p14="http://schemas.microsoft.com/office/powerpoint/2010/main" val="1985359038"/>
              </p:ext>
            </p:extLst>
          </p:nvPr>
        </p:nvGraphicFramePr>
        <p:xfrm>
          <a:off x="116430" y="169949"/>
          <a:ext cx="11934334" cy="21141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a:extLst>
              <a:ext uri="{FF2B5EF4-FFF2-40B4-BE49-F238E27FC236}">
                <a16:creationId xmlns:a16="http://schemas.microsoft.com/office/drawing/2014/main" id="{0F754699-17E8-BFC3-9BDB-84E7E8A3B21D}"/>
              </a:ext>
            </a:extLst>
          </p:cNvPr>
          <p:cNvSpPr/>
          <p:nvPr/>
        </p:nvSpPr>
        <p:spPr>
          <a:xfrm>
            <a:off x="259449" y="2337405"/>
            <a:ext cx="4542243" cy="256208"/>
          </a:xfrm>
          <a:prstGeom prst="rect">
            <a:avLst/>
          </a:prstGeom>
          <a:solidFill>
            <a:srgbClr val="FFE600"/>
          </a:solidFill>
          <a:ln>
            <a:solidFill>
              <a:srgbClr val="FFCC00"/>
            </a:solid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400" b="1" i="0" dirty="0">
                <a:solidFill>
                  <a:schemeClr val="tx1"/>
                </a:solidFill>
                <a:effectLst/>
              </a:rPr>
              <a:t>1. Optimize Capital Structure</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14" name="TextBox 13">
            <a:extLst>
              <a:ext uri="{FF2B5EF4-FFF2-40B4-BE49-F238E27FC236}">
                <a16:creationId xmlns:a16="http://schemas.microsoft.com/office/drawing/2014/main" id="{64B42AED-757B-460D-8C59-D105E4D4B1FA}"/>
              </a:ext>
            </a:extLst>
          </p:cNvPr>
          <p:cNvSpPr txBox="1"/>
          <p:nvPr/>
        </p:nvSpPr>
        <p:spPr>
          <a:xfrm>
            <a:off x="267689" y="2593612"/>
            <a:ext cx="4542243" cy="95410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The debt-to-equity ratio of </a:t>
            </a:r>
            <a:r>
              <a:rPr lang="en-US" sz="1400" b="1" i="0" dirty="0">
                <a:effectLst/>
                <a:latin typeface="Times New Roman" panose="02020603050405020304" pitchFamily="18" charset="0"/>
                <a:cs typeface="Times New Roman" panose="02020603050405020304" pitchFamily="18" charset="0"/>
              </a:rPr>
              <a:t>0.53</a:t>
            </a:r>
            <a:r>
              <a:rPr lang="en-US" sz="1400" b="0" i="0" dirty="0">
                <a:effectLst/>
                <a:latin typeface="Times New Roman" panose="02020603050405020304" pitchFamily="18" charset="0"/>
                <a:cs typeface="Times New Roman" panose="02020603050405020304" pitchFamily="18" charset="0"/>
              </a:rPr>
              <a:t> suggests a relatively healthy balance, but with a targeted goal of 2, there's room to increase equity issuance to finance growth without significantly increasing debt risk.</a:t>
            </a:r>
          </a:p>
        </p:txBody>
      </p:sp>
      <p:pic>
        <p:nvPicPr>
          <p:cNvPr id="22" name="Picture 21">
            <a:extLst>
              <a:ext uri="{FF2B5EF4-FFF2-40B4-BE49-F238E27FC236}">
                <a16:creationId xmlns:a16="http://schemas.microsoft.com/office/drawing/2014/main" id="{23112EFC-30E9-BBC3-1449-F7ECD74C24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1234" y="1763741"/>
            <a:ext cx="1098961" cy="823525"/>
          </a:xfrm>
          <a:prstGeom prst="rect">
            <a:avLst/>
          </a:prstGeom>
        </p:spPr>
      </p:pic>
      <p:sp>
        <p:nvSpPr>
          <p:cNvPr id="25" name="Rectangle 24">
            <a:extLst>
              <a:ext uri="{FF2B5EF4-FFF2-40B4-BE49-F238E27FC236}">
                <a16:creationId xmlns:a16="http://schemas.microsoft.com/office/drawing/2014/main" id="{ADE02BE5-9E76-7311-B689-4E588882B541}"/>
              </a:ext>
            </a:extLst>
          </p:cNvPr>
          <p:cNvSpPr/>
          <p:nvPr/>
        </p:nvSpPr>
        <p:spPr>
          <a:xfrm>
            <a:off x="267688" y="4480340"/>
            <a:ext cx="4542242" cy="263512"/>
          </a:xfrm>
          <a:prstGeom prst="rect">
            <a:avLst/>
          </a:prstGeom>
          <a:solidFill>
            <a:srgbClr val="FFE600"/>
          </a:solidFill>
          <a:ln>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400" b="1" i="0" dirty="0">
                <a:solidFill>
                  <a:schemeClr val="tx1"/>
                </a:solidFill>
                <a:effectLst/>
              </a:rPr>
              <a:t>2. Improve Liquidity Management</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26" name="TextBox 25">
            <a:extLst>
              <a:ext uri="{FF2B5EF4-FFF2-40B4-BE49-F238E27FC236}">
                <a16:creationId xmlns:a16="http://schemas.microsoft.com/office/drawing/2014/main" id="{56574CBD-0441-F35B-3FEE-8884F2428038}"/>
              </a:ext>
            </a:extLst>
          </p:cNvPr>
          <p:cNvSpPr txBox="1"/>
          <p:nvPr/>
        </p:nvSpPr>
        <p:spPr>
          <a:xfrm>
            <a:off x="275895" y="4743852"/>
            <a:ext cx="4534037" cy="116955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en-US" sz="1400" b="0" i="0" dirty="0">
                <a:effectLst/>
                <a:latin typeface="Times New Roman" panose="02020603050405020304" pitchFamily="18" charset="0"/>
                <a:cs typeface="Times New Roman" panose="02020603050405020304" pitchFamily="18" charset="0"/>
              </a:rPr>
              <a:t>A current ratio of </a:t>
            </a:r>
            <a:r>
              <a:rPr lang="en-US" sz="1400" b="1" i="0" dirty="0">
                <a:effectLst/>
                <a:latin typeface="Times New Roman" panose="02020603050405020304" pitchFamily="18" charset="0"/>
                <a:cs typeface="Times New Roman" panose="02020603050405020304" pitchFamily="18" charset="0"/>
              </a:rPr>
              <a:t>4.78</a:t>
            </a:r>
            <a:r>
              <a:rPr lang="en-US" sz="1400" b="0" i="0" dirty="0">
                <a:effectLst/>
                <a:latin typeface="Times New Roman" panose="02020603050405020304" pitchFamily="18" charset="0"/>
                <a:cs typeface="Times New Roman" panose="02020603050405020304" pitchFamily="18" charset="0"/>
              </a:rPr>
              <a:t> indicates strong short-term liquidity, meaning the company has more than enough current assets to cover its liabilities. This high liquidity provides a cushion against any immediate financial risks but may suggest underutilized cash or overcapitalization.</a:t>
            </a:r>
          </a:p>
        </p:txBody>
      </p:sp>
      <p:sp>
        <p:nvSpPr>
          <p:cNvPr id="3" name="TextBox 2">
            <a:extLst>
              <a:ext uri="{FF2B5EF4-FFF2-40B4-BE49-F238E27FC236}">
                <a16:creationId xmlns:a16="http://schemas.microsoft.com/office/drawing/2014/main" id="{74C35953-AECD-BBDD-C607-2E19DD0C00F4}"/>
              </a:ext>
            </a:extLst>
          </p:cNvPr>
          <p:cNvSpPr txBox="1"/>
          <p:nvPr/>
        </p:nvSpPr>
        <p:spPr>
          <a:xfrm>
            <a:off x="275894" y="3526234"/>
            <a:ext cx="4534038" cy="892552"/>
          </a:xfrm>
          <a:prstGeom prst="rect">
            <a:avLst/>
          </a:prstGeom>
          <a:noFill/>
        </p:spPr>
        <p:txBody>
          <a:bodyPr wrap="square">
            <a:spAutoFit/>
          </a:bodyPr>
          <a:lstStyle/>
          <a:p>
            <a:pPr algn="just"/>
            <a:r>
              <a:rPr lang="en-US" sz="1300" b="1" i="0" dirty="0">
                <a:effectLst/>
              </a:rPr>
              <a:t>Mitigation</a:t>
            </a:r>
            <a:r>
              <a:rPr lang="en-US" sz="1300" b="0" i="0" dirty="0">
                <a:effectLst/>
              </a:rPr>
              <a:t>: Issue new equity to improve the capital structure and provide flexibility for future investments, especially in high-growth opportunities. Monitor debt-to-equity to maintain the balance while reducing interest rate risks from rising debt levels.</a:t>
            </a:r>
            <a:endParaRPr lang="en-IN" sz="1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6496F3-5665-61BF-19BB-C2CB36C95EFB}"/>
              </a:ext>
            </a:extLst>
          </p:cNvPr>
          <p:cNvSpPr txBox="1"/>
          <p:nvPr/>
        </p:nvSpPr>
        <p:spPr>
          <a:xfrm>
            <a:off x="186172" y="5883255"/>
            <a:ext cx="4631998" cy="892552"/>
          </a:xfrm>
          <a:prstGeom prst="rect">
            <a:avLst/>
          </a:prstGeom>
          <a:noFill/>
        </p:spPr>
        <p:txBody>
          <a:bodyPr wrap="square">
            <a:spAutoFit/>
          </a:bodyPr>
          <a:lstStyle/>
          <a:p>
            <a:pPr algn="just"/>
            <a:r>
              <a:rPr lang="en-US" sz="1300" b="1" i="0" dirty="0">
                <a:effectLst/>
                <a:latin typeface="Times New Roman" panose="02020603050405020304" pitchFamily="18" charset="0"/>
                <a:cs typeface="Times New Roman" panose="02020603050405020304" pitchFamily="18" charset="0"/>
              </a:rPr>
              <a:t>Mitigation</a:t>
            </a:r>
            <a:r>
              <a:rPr lang="en-US" sz="1300" b="0" i="0" dirty="0">
                <a:effectLst/>
                <a:latin typeface="Times New Roman" panose="02020603050405020304" pitchFamily="18" charset="0"/>
                <a:cs typeface="Times New Roman" panose="02020603050405020304" pitchFamily="18" charset="0"/>
              </a:rPr>
              <a:t>: Redistribute excess liquidity into higher-yield investments, ensuring the treasury manages liquidity to meet operational needs without holding excess idle cash. Use predictive analytics to forecast future cash needs more effectively.</a:t>
            </a:r>
            <a:endParaRPr lang="en-IN" sz="1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47733F1-60F1-F8C5-5A48-6C716C6D8D48}"/>
              </a:ext>
            </a:extLst>
          </p:cNvPr>
          <p:cNvSpPr txBox="1"/>
          <p:nvPr/>
        </p:nvSpPr>
        <p:spPr>
          <a:xfrm>
            <a:off x="4895490" y="2593612"/>
            <a:ext cx="7155274" cy="5232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400" b="0" i="0" dirty="0">
                <a:effectLst/>
                <a:latin typeface="Times New Roman" panose="02020603050405020304" pitchFamily="18" charset="0"/>
                <a:cs typeface="Times New Roman" panose="02020603050405020304" pitchFamily="18" charset="0"/>
              </a:rPr>
              <a:t>Cashflow forecasts show fluctuations over time with some volatility in future years (2026 onward). Highlighting the importance of maintaining liquidity buffers and forecasting accurately.</a:t>
            </a:r>
            <a:endParaRPr lang="en-IN" sz="1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5D403DA-FD37-58E5-3C4E-9140318AB654}"/>
              </a:ext>
            </a:extLst>
          </p:cNvPr>
          <p:cNvSpPr txBox="1"/>
          <p:nvPr/>
        </p:nvSpPr>
        <p:spPr>
          <a:xfrm>
            <a:off x="4880755" y="3096150"/>
            <a:ext cx="6584399" cy="292388"/>
          </a:xfrm>
          <a:prstGeom prst="rect">
            <a:avLst/>
          </a:prstGeom>
          <a:noFill/>
        </p:spPr>
        <p:txBody>
          <a:bodyPr wrap="square">
            <a:spAutoFit/>
          </a:bodyPr>
          <a:lstStyle/>
          <a:p>
            <a:r>
              <a:rPr lang="en-US" sz="1300" b="1" i="0" dirty="0">
                <a:effectLst/>
                <a:latin typeface="Times New Roman" panose="02020603050405020304" pitchFamily="18" charset="0"/>
                <a:cs typeface="Times New Roman" panose="02020603050405020304" pitchFamily="18" charset="0"/>
              </a:rPr>
              <a:t>Mitigation</a:t>
            </a:r>
            <a:r>
              <a:rPr lang="en-US" sz="1300" b="0" i="0" dirty="0">
                <a:effectLst/>
                <a:latin typeface="Times New Roman" panose="02020603050405020304" pitchFamily="18" charset="0"/>
                <a:cs typeface="Times New Roman" panose="02020603050405020304" pitchFamily="18" charset="0"/>
              </a:rPr>
              <a:t>: Enhance cash flow forecasting accuracy by integrating advanced analytics tools</a:t>
            </a:r>
            <a:endParaRPr lang="en-IN" sz="1300" dirty="0"/>
          </a:p>
        </p:txBody>
      </p:sp>
      <p:pic>
        <p:nvPicPr>
          <p:cNvPr id="8" name="Picture 7">
            <a:extLst>
              <a:ext uri="{FF2B5EF4-FFF2-40B4-BE49-F238E27FC236}">
                <a16:creationId xmlns:a16="http://schemas.microsoft.com/office/drawing/2014/main" id="{62541B5B-D41F-D9B8-789F-841AD40CF3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40118" y="3469463"/>
            <a:ext cx="3666643" cy="1528262"/>
          </a:xfrm>
          <a:prstGeom prst="rect">
            <a:avLst/>
          </a:prstGeom>
        </p:spPr>
      </p:pic>
      <p:sp>
        <p:nvSpPr>
          <p:cNvPr id="9" name="TextBox 8">
            <a:extLst>
              <a:ext uri="{FF2B5EF4-FFF2-40B4-BE49-F238E27FC236}">
                <a16:creationId xmlns:a16="http://schemas.microsoft.com/office/drawing/2014/main" id="{73C7B2EB-503E-A763-FBA1-F61C78EF9CB8}"/>
              </a:ext>
            </a:extLst>
          </p:cNvPr>
          <p:cNvSpPr txBox="1"/>
          <p:nvPr/>
        </p:nvSpPr>
        <p:spPr>
          <a:xfrm>
            <a:off x="4895490" y="5390183"/>
            <a:ext cx="7155274" cy="5232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400" b="0" i="0" dirty="0">
                <a:effectLst/>
                <a:latin typeface="Times New Roman" panose="02020603050405020304" pitchFamily="18" charset="0"/>
                <a:cs typeface="Times New Roman" panose="02020603050405020304" pitchFamily="18" charset="0"/>
              </a:rPr>
              <a:t>Gradual increase in liabilities over the years (2020–2024) is not alarming but should be managed with a refinancing strategy to ensure that future debt can be secured at favorable rates.</a:t>
            </a:r>
            <a:endParaRPr lang="en-US" sz="1400" dirty="0">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880DCC1-A040-3396-4AA8-34756DEA928C}"/>
              </a:ext>
            </a:extLst>
          </p:cNvPr>
          <p:cNvSpPr txBox="1"/>
          <p:nvPr/>
        </p:nvSpPr>
        <p:spPr>
          <a:xfrm>
            <a:off x="4820158" y="5883255"/>
            <a:ext cx="7230606" cy="692497"/>
          </a:xfrm>
          <a:prstGeom prst="rect">
            <a:avLst/>
          </a:prstGeom>
          <a:noFill/>
        </p:spPr>
        <p:txBody>
          <a:bodyPr wrap="square">
            <a:spAutoFit/>
          </a:bodyPr>
          <a:lstStyle/>
          <a:p>
            <a:pPr algn="just"/>
            <a:r>
              <a:rPr lang="en-US" sz="1300" b="1" i="0" dirty="0">
                <a:effectLst/>
                <a:latin typeface="Times New Roman" panose="02020603050405020304" pitchFamily="18" charset="0"/>
                <a:cs typeface="Times New Roman" panose="02020603050405020304" pitchFamily="18" charset="0"/>
              </a:rPr>
              <a:t>Mitigation</a:t>
            </a:r>
            <a:r>
              <a:rPr lang="en-US" sz="1300" b="0" i="0" dirty="0">
                <a:effectLst/>
                <a:latin typeface="Times New Roman" panose="02020603050405020304" pitchFamily="18" charset="0"/>
                <a:cs typeface="Times New Roman" panose="02020603050405020304" pitchFamily="18" charset="0"/>
              </a:rPr>
              <a:t>: Consider refinancing long-term debt when interest rates are favorable. Implement a debt maturity ladder to prevent a significant portion of liabilities coming due at the same time, reducing refinancing risk.</a:t>
            </a:r>
            <a:endParaRPr lang="en-US" sz="1300" dirty="0">
              <a:effectLst/>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DCBD0FB8-ECD1-55E2-FA96-B864A9229A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09645" y="3454750"/>
            <a:ext cx="3206460" cy="1568845"/>
          </a:xfrm>
          <a:prstGeom prst="rect">
            <a:avLst/>
          </a:prstGeom>
        </p:spPr>
      </p:pic>
      <p:sp>
        <p:nvSpPr>
          <p:cNvPr id="16" name="Rectangle 15">
            <a:extLst>
              <a:ext uri="{FF2B5EF4-FFF2-40B4-BE49-F238E27FC236}">
                <a16:creationId xmlns:a16="http://schemas.microsoft.com/office/drawing/2014/main" id="{2FAD3E32-EF82-30A8-DE65-E20EBB32436F}"/>
              </a:ext>
            </a:extLst>
          </p:cNvPr>
          <p:cNvSpPr/>
          <p:nvPr/>
        </p:nvSpPr>
        <p:spPr>
          <a:xfrm>
            <a:off x="4895489" y="2351012"/>
            <a:ext cx="7155273" cy="256208"/>
          </a:xfrm>
          <a:prstGeom prst="rect">
            <a:avLst/>
          </a:prstGeom>
          <a:solidFill>
            <a:srgbClr val="FFE600"/>
          </a:solidFill>
          <a:ln>
            <a:solidFill>
              <a:srgbClr val="FFCC00"/>
            </a:solid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b="1" i="0" dirty="0">
                <a:solidFill>
                  <a:schemeClr val="tx1"/>
                </a:solidFill>
                <a:effectLst/>
              </a:rPr>
              <a:t>3. Cash Flow Forecasting and Liquidity Buffers</a:t>
            </a:r>
            <a:endParaRPr lang="en-IN" sz="1400" dirty="0">
              <a:ln w="0"/>
              <a:solidFill>
                <a:schemeClr val="tx1"/>
              </a:solidFill>
              <a:effectLst>
                <a:outerShdw blurRad="38100" dist="19050" dir="2700000" algn="tl" rotWithShape="0">
                  <a:schemeClr val="dk1">
                    <a:alpha val="40000"/>
                  </a:schemeClr>
                </a:outerShdw>
              </a:effectLst>
            </a:endParaRPr>
          </a:p>
        </p:txBody>
      </p:sp>
      <p:sp>
        <p:nvSpPr>
          <p:cNvPr id="17" name="Rectangle 16">
            <a:extLst>
              <a:ext uri="{FF2B5EF4-FFF2-40B4-BE49-F238E27FC236}">
                <a16:creationId xmlns:a16="http://schemas.microsoft.com/office/drawing/2014/main" id="{6D213494-F150-CB3D-6CC5-905E7864CE1D}"/>
              </a:ext>
            </a:extLst>
          </p:cNvPr>
          <p:cNvSpPr/>
          <p:nvPr/>
        </p:nvSpPr>
        <p:spPr>
          <a:xfrm>
            <a:off x="4895490" y="5134430"/>
            <a:ext cx="7155274" cy="242600"/>
          </a:xfrm>
          <a:prstGeom prst="rect">
            <a:avLst/>
          </a:prstGeom>
          <a:solidFill>
            <a:srgbClr val="FFE600"/>
          </a:solidFill>
          <a:ln>
            <a:solidFill>
              <a:srgbClr val="FFCC00"/>
            </a:solidFill>
            <a:headEnd type="none" w="med" len="med"/>
            <a:tailEnd type="none" w="med" len="med"/>
          </a:ln>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400" b="1" i="0" dirty="0">
                <a:solidFill>
                  <a:schemeClr val="tx1"/>
                </a:solidFill>
                <a:effectLst/>
              </a:rPr>
              <a:t>4. Debt Management and Refinancing</a:t>
            </a:r>
            <a:endParaRPr lang="en-IN" sz="140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96248755"/>
      </p:ext>
    </p:extLst>
  </p:cSld>
  <p:clrMapOvr>
    <a:masterClrMapping/>
  </p:clrMapOvr>
  <mc:AlternateContent xmlns:mc="http://schemas.openxmlformats.org/markup-compatibility/2006" xmlns:p14="http://schemas.microsoft.com/office/powerpoint/2010/main">
    <mc:Choice Requires="p14">
      <p:transition spd="slow" p14:dur="2000" advTm="7105"/>
    </mc:Choice>
    <mc:Fallback xmlns="">
      <p:transition spd="slow" advTm="710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849FE-9A23-7C84-BFAD-7270EC7CE13E}"/>
            </a:ext>
          </a:extLst>
        </p:cNvPr>
        <p:cNvGrpSpPr/>
        <p:nvPr/>
      </p:nvGrpSpPr>
      <p:grpSpPr>
        <a:xfrm>
          <a:off x="0" y="0"/>
          <a:ext cx="0" cy="0"/>
          <a:chOff x="0" y="0"/>
          <a:chExt cx="0" cy="0"/>
        </a:xfrm>
      </p:grpSpPr>
      <p:pic>
        <p:nvPicPr>
          <p:cNvPr id="19" name="Picture 18" descr="A graph of a graph showing the number of the same graph&#10;&#10;Description automatically generated with medium confidence">
            <a:extLst>
              <a:ext uri="{FF2B5EF4-FFF2-40B4-BE49-F238E27FC236}">
                <a16:creationId xmlns:a16="http://schemas.microsoft.com/office/drawing/2014/main" id="{441E5310-0139-0E80-81A0-B1FF45345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9985" y="626881"/>
            <a:ext cx="4637987" cy="2164727"/>
          </a:xfrm>
          <a:prstGeom prst="rect">
            <a:avLst/>
          </a:prstGeom>
        </p:spPr>
      </p:pic>
      <p:pic>
        <p:nvPicPr>
          <p:cNvPr id="3" name="Picture 2">
            <a:extLst>
              <a:ext uri="{FF2B5EF4-FFF2-40B4-BE49-F238E27FC236}">
                <a16:creationId xmlns:a16="http://schemas.microsoft.com/office/drawing/2014/main" id="{2EC694F6-BA7B-3439-3511-B79AC3421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30" y="257549"/>
            <a:ext cx="6615726" cy="2534059"/>
          </a:xfrm>
          <a:prstGeom prst="rect">
            <a:avLst/>
          </a:prstGeom>
          <a:ln>
            <a:solidFill>
              <a:schemeClr val="tx1"/>
            </a:solidFill>
          </a:ln>
        </p:spPr>
      </p:pic>
      <p:sp>
        <p:nvSpPr>
          <p:cNvPr id="27" name="TextBox 26">
            <a:extLst>
              <a:ext uri="{FF2B5EF4-FFF2-40B4-BE49-F238E27FC236}">
                <a16:creationId xmlns:a16="http://schemas.microsoft.com/office/drawing/2014/main" id="{83A4B316-9659-5744-FE11-49286F9D94B5}"/>
              </a:ext>
            </a:extLst>
          </p:cNvPr>
          <p:cNvSpPr txBox="1"/>
          <p:nvPr/>
        </p:nvSpPr>
        <p:spPr>
          <a:xfrm>
            <a:off x="7269984" y="257549"/>
            <a:ext cx="4637987" cy="369332"/>
          </a:xfrm>
          <a:prstGeom prst="rect">
            <a:avLst/>
          </a:prstGeom>
          <a:solidFill>
            <a:srgbClr val="FFE600"/>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IN" dirty="0"/>
              <a:t>Forecasted Ratios</a:t>
            </a:r>
          </a:p>
        </p:txBody>
      </p:sp>
      <p:sp>
        <p:nvSpPr>
          <p:cNvPr id="2" name="Rectangle 1">
            <a:extLst>
              <a:ext uri="{FF2B5EF4-FFF2-40B4-BE49-F238E27FC236}">
                <a16:creationId xmlns:a16="http://schemas.microsoft.com/office/drawing/2014/main" id="{360896B3-440C-C7EF-8919-A6A54F3DF3E5}"/>
              </a:ext>
            </a:extLst>
          </p:cNvPr>
          <p:cNvSpPr/>
          <p:nvPr/>
        </p:nvSpPr>
        <p:spPr>
          <a:xfrm>
            <a:off x="1256148" y="3429000"/>
            <a:ext cx="2382981" cy="3101109"/>
          </a:xfrm>
          <a:prstGeom prst="rect">
            <a:avLst/>
          </a:prstGeom>
          <a:noFill/>
          <a:ln>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EBB0229B-016F-A4FD-FBDF-F071487B0A78}"/>
              </a:ext>
            </a:extLst>
          </p:cNvPr>
          <p:cNvSpPr/>
          <p:nvPr/>
        </p:nvSpPr>
        <p:spPr>
          <a:xfrm>
            <a:off x="107878" y="2900217"/>
            <a:ext cx="1466815" cy="1466815"/>
          </a:xfrm>
          <a:prstGeom prst="ellipse">
            <a:avLst/>
          </a:prstGeom>
          <a:solidFill>
            <a:srgbClr val="AFABAB"/>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05195AEA-8975-002A-F2AA-AC95262B4C78}"/>
              </a:ext>
            </a:extLst>
          </p:cNvPr>
          <p:cNvSpPr/>
          <p:nvPr/>
        </p:nvSpPr>
        <p:spPr>
          <a:xfrm>
            <a:off x="5140045" y="3429000"/>
            <a:ext cx="2382981" cy="3101109"/>
          </a:xfrm>
          <a:prstGeom prst="rect">
            <a:avLst/>
          </a:prstGeom>
          <a:noFill/>
          <a:ln>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1F0E5BC6-D1AA-6069-BC32-EF2910B8BA08}"/>
              </a:ext>
            </a:extLst>
          </p:cNvPr>
          <p:cNvSpPr/>
          <p:nvPr/>
        </p:nvSpPr>
        <p:spPr>
          <a:xfrm>
            <a:off x="3991775" y="2900217"/>
            <a:ext cx="1466815" cy="1466815"/>
          </a:xfrm>
          <a:prstGeom prst="ellipse">
            <a:avLst/>
          </a:prstGeom>
          <a:solidFill>
            <a:srgbClr val="76717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005534B-DCA8-5581-DA58-1C4095837DE9}"/>
              </a:ext>
            </a:extLst>
          </p:cNvPr>
          <p:cNvSpPr/>
          <p:nvPr/>
        </p:nvSpPr>
        <p:spPr>
          <a:xfrm>
            <a:off x="9192483" y="3429000"/>
            <a:ext cx="2382981" cy="3101109"/>
          </a:xfrm>
          <a:prstGeom prst="rect">
            <a:avLst/>
          </a:prstGeom>
          <a:noFill/>
          <a:ln>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148C0B03-FF72-044D-231E-24AD13A21F6F}"/>
              </a:ext>
            </a:extLst>
          </p:cNvPr>
          <p:cNvSpPr/>
          <p:nvPr/>
        </p:nvSpPr>
        <p:spPr>
          <a:xfrm>
            <a:off x="8044213" y="2900217"/>
            <a:ext cx="1466815" cy="1466815"/>
          </a:xfrm>
          <a:prstGeom prst="ellipse">
            <a:avLst/>
          </a:prstGeom>
          <a:solidFill>
            <a:srgbClr val="59595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036D7A2F-EC43-2BEB-6FE9-D94C316EC1A1}"/>
              </a:ext>
            </a:extLst>
          </p:cNvPr>
          <p:cNvSpPr txBox="1"/>
          <p:nvPr/>
        </p:nvSpPr>
        <p:spPr>
          <a:xfrm>
            <a:off x="107878" y="3171959"/>
            <a:ext cx="1466815" cy="923330"/>
          </a:xfrm>
          <a:prstGeom prst="rect">
            <a:avLst/>
          </a:prstGeom>
          <a:noFill/>
        </p:spPr>
        <p:txBody>
          <a:bodyPr wrap="square">
            <a:spAutoFit/>
          </a:bodyPr>
          <a:lstStyle/>
          <a:p>
            <a:pPr lvl="0" algn="ctr"/>
            <a:r>
              <a:rPr lang="en-IN" b="1" dirty="0">
                <a:solidFill>
                  <a:schemeClr val="bg1"/>
                </a:solidFill>
              </a:rPr>
              <a:t>Improving Profitability &amp; Efficiency</a:t>
            </a:r>
          </a:p>
        </p:txBody>
      </p:sp>
      <p:sp>
        <p:nvSpPr>
          <p:cNvPr id="13" name="TextBox 12">
            <a:extLst>
              <a:ext uri="{FF2B5EF4-FFF2-40B4-BE49-F238E27FC236}">
                <a16:creationId xmlns:a16="http://schemas.microsoft.com/office/drawing/2014/main" id="{5A96496A-8A59-C25E-EB29-E9A3BC2A374D}"/>
              </a:ext>
            </a:extLst>
          </p:cNvPr>
          <p:cNvSpPr txBox="1"/>
          <p:nvPr/>
        </p:nvSpPr>
        <p:spPr>
          <a:xfrm>
            <a:off x="3991775" y="3088833"/>
            <a:ext cx="1466815" cy="923330"/>
          </a:xfrm>
          <a:prstGeom prst="rect">
            <a:avLst/>
          </a:prstGeom>
          <a:noFill/>
        </p:spPr>
        <p:txBody>
          <a:bodyPr wrap="square">
            <a:spAutoFit/>
          </a:bodyPr>
          <a:lstStyle/>
          <a:p>
            <a:pPr lvl="0" algn="ctr"/>
            <a:r>
              <a:rPr lang="en-IN" b="1" dirty="0">
                <a:solidFill>
                  <a:schemeClr val="bg1"/>
                </a:solidFill>
              </a:rPr>
              <a:t>Capital Structure Optimization</a:t>
            </a:r>
          </a:p>
        </p:txBody>
      </p:sp>
      <p:sp>
        <p:nvSpPr>
          <p:cNvPr id="18" name="TextBox 17">
            <a:extLst>
              <a:ext uri="{FF2B5EF4-FFF2-40B4-BE49-F238E27FC236}">
                <a16:creationId xmlns:a16="http://schemas.microsoft.com/office/drawing/2014/main" id="{F5134645-9595-D64D-05FD-F76B8C681C51}"/>
              </a:ext>
            </a:extLst>
          </p:cNvPr>
          <p:cNvSpPr txBox="1"/>
          <p:nvPr/>
        </p:nvSpPr>
        <p:spPr>
          <a:xfrm>
            <a:off x="8044213" y="3226815"/>
            <a:ext cx="1466815" cy="646331"/>
          </a:xfrm>
          <a:prstGeom prst="rect">
            <a:avLst/>
          </a:prstGeom>
          <a:noFill/>
        </p:spPr>
        <p:txBody>
          <a:bodyPr wrap="square">
            <a:spAutoFit/>
          </a:bodyPr>
          <a:lstStyle/>
          <a:p>
            <a:pPr lvl="0" algn="ctr"/>
            <a:r>
              <a:rPr lang="en-IN" b="1" dirty="0">
                <a:solidFill>
                  <a:schemeClr val="bg1"/>
                </a:solidFill>
              </a:rPr>
              <a:t>Focus on Liquidity</a:t>
            </a:r>
          </a:p>
        </p:txBody>
      </p:sp>
      <p:sp>
        <p:nvSpPr>
          <p:cNvPr id="21" name="TextBox 20">
            <a:extLst>
              <a:ext uri="{FF2B5EF4-FFF2-40B4-BE49-F238E27FC236}">
                <a16:creationId xmlns:a16="http://schemas.microsoft.com/office/drawing/2014/main" id="{472F7B8A-1F57-1CAB-F164-DC54D7C04F21}"/>
              </a:ext>
            </a:extLst>
          </p:cNvPr>
          <p:cNvSpPr txBox="1"/>
          <p:nvPr/>
        </p:nvSpPr>
        <p:spPr>
          <a:xfrm>
            <a:off x="1441387" y="3489868"/>
            <a:ext cx="2168299" cy="1754326"/>
          </a:xfrm>
          <a:prstGeom prst="rect">
            <a:avLst/>
          </a:prstGeom>
          <a:noFill/>
        </p:spPr>
        <p:txBody>
          <a:bodyPr wrap="square">
            <a:spAutoFit/>
          </a:bodyPr>
          <a:lstStyle/>
          <a:p>
            <a:pPr lvl="0" algn="ctr"/>
            <a:r>
              <a:rPr lang="en-IN" sz="1200" dirty="0"/>
              <a:t>T</a:t>
            </a:r>
            <a:r>
              <a:rPr lang="en-US" sz="1200" dirty="0"/>
              <a:t>he positive trend in ROE and operating margins shows XYZ Co.'s ability to enhance operational efficiency and generate more profit from its resources. </a:t>
            </a:r>
          </a:p>
          <a:p>
            <a:pPr lvl="0" algn="ctr"/>
            <a:r>
              <a:rPr lang="en-US" sz="1200" dirty="0"/>
              <a:t>Investments should continue focusing on sectors or areas that are profitable and scalable.</a:t>
            </a:r>
          </a:p>
        </p:txBody>
      </p:sp>
      <p:sp>
        <p:nvSpPr>
          <p:cNvPr id="23" name="TextBox 22">
            <a:extLst>
              <a:ext uri="{FF2B5EF4-FFF2-40B4-BE49-F238E27FC236}">
                <a16:creationId xmlns:a16="http://schemas.microsoft.com/office/drawing/2014/main" id="{4AD6CD5A-0C4A-719D-F940-45E0E9540A52}"/>
              </a:ext>
            </a:extLst>
          </p:cNvPr>
          <p:cNvSpPr txBox="1"/>
          <p:nvPr/>
        </p:nvSpPr>
        <p:spPr>
          <a:xfrm>
            <a:off x="1315032" y="5145114"/>
            <a:ext cx="2265211" cy="1384995"/>
          </a:xfrm>
          <a:prstGeom prst="rect">
            <a:avLst/>
          </a:prstGeom>
          <a:noFill/>
        </p:spPr>
        <p:txBody>
          <a:bodyPr wrap="square">
            <a:spAutoFit/>
          </a:bodyPr>
          <a:lstStyle/>
          <a:p>
            <a:pPr lvl="0" algn="ctr"/>
            <a:r>
              <a:rPr lang="en-US" sz="1200" dirty="0"/>
              <a:t>Leverage technology to streamline operations and improve productivity. Automation can reduce labor costs and increase production efficiency, which contributes to better operating margins.</a:t>
            </a:r>
          </a:p>
        </p:txBody>
      </p:sp>
      <p:sp>
        <p:nvSpPr>
          <p:cNvPr id="25" name="TextBox 24">
            <a:extLst>
              <a:ext uri="{FF2B5EF4-FFF2-40B4-BE49-F238E27FC236}">
                <a16:creationId xmlns:a16="http://schemas.microsoft.com/office/drawing/2014/main" id="{6AC94E71-B52C-0DD7-75A1-3AA34B6E8D8E}"/>
              </a:ext>
            </a:extLst>
          </p:cNvPr>
          <p:cNvSpPr txBox="1"/>
          <p:nvPr/>
        </p:nvSpPr>
        <p:spPr>
          <a:xfrm>
            <a:off x="5398023" y="3529287"/>
            <a:ext cx="2153821" cy="1615827"/>
          </a:xfrm>
          <a:prstGeom prst="rect">
            <a:avLst/>
          </a:prstGeom>
          <a:noFill/>
        </p:spPr>
        <p:txBody>
          <a:bodyPr wrap="square">
            <a:spAutoFit/>
          </a:bodyPr>
          <a:lstStyle/>
          <a:p>
            <a:pPr lvl="0" algn="ctr"/>
            <a:r>
              <a:rPr lang="en-US" sz="1100" dirty="0"/>
              <a:t>The significant reduction in debt-to-equity and leverage ratios reflects XYZ Co.'s effort to lower financial risk and debt dependency. This reduction should be maintained or further improved to enhance financial stability, especially in uncertain economic conditions.</a:t>
            </a:r>
            <a:endParaRPr lang="en-IN" sz="1100" dirty="0"/>
          </a:p>
        </p:txBody>
      </p:sp>
      <p:sp>
        <p:nvSpPr>
          <p:cNvPr id="28" name="TextBox 27">
            <a:extLst>
              <a:ext uri="{FF2B5EF4-FFF2-40B4-BE49-F238E27FC236}">
                <a16:creationId xmlns:a16="http://schemas.microsoft.com/office/drawing/2014/main" id="{EBDE946D-FBBD-3704-3A65-3091DBEC9CA5}"/>
              </a:ext>
            </a:extLst>
          </p:cNvPr>
          <p:cNvSpPr txBox="1"/>
          <p:nvPr/>
        </p:nvSpPr>
        <p:spPr>
          <a:xfrm>
            <a:off x="5123519" y="5136337"/>
            <a:ext cx="2382981" cy="1277273"/>
          </a:xfrm>
          <a:prstGeom prst="rect">
            <a:avLst/>
          </a:prstGeom>
          <a:noFill/>
        </p:spPr>
        <p:txBody>
          <a:bodyPr wrap="square">
            <a:spAutoFit/>
          </a:bodyPr>
          <a:lstStyle/>
          <a:p>
            <a:pPr lvl="0" algn="ctr"/>
            <a:r>
              <a:rPr lang="en-US" sz="1100" dirty="0"/>
              <a:t>Establish a clear policy for debt management, including setting limits on acceptable debt levels and prioritizing the repayment of high-interest debts. This ensures the capital structure remains healthy while maximizing growth opportunities.</a:t>
            </a:r>
            <a:endParaRPr lang="en-IN" sz="1100" dirty="0"/>
          </a:p>
        </p:txBody>
      </p:sp>
      <p:sp>
        <p:nvSpPr>
          <p:cNvPr id="30" name="TextBox 29">
            <a:extLst>
              <a:ext uri="{FF2B5EF4-FFF2-40B4-BE49-F238E27FC236}">
                <a16:creationId xmlns:a16="http://schemas.microsoft.com/office/drawing/2014/main" id="{2240CFF1-972F-1CE2-E6F4-612B1ADC92CB}"/>
              </a:ext>
            </a:extLst>
          </p:cNvPr>
          <p:cNvSpPr txBox="1"/>
          <p:nvPr/>
        </p:nvSpPr>
        <p:spPr>
          <a:xfrm>
            <a:off x="9448800" y="3529287"/>
            <a:ext cx="2126664" cy="1569660"/>
          </a:xfrm>
          <a:prstGeom prst="rect">
            <a:avLst/>
          </a:prstGeom>
          <a:noFill/>
        </p:spPr>
        <p:txBody>
          <a:bodyPr wrap="square">
            <a:spAutoFit/>
          </a:bodyPr>
          <a:lstStyle/>
          <a:p>
            <a:pPr lvl="0" algn="ctr"/>
            <a:r>
              <a:rPr lang="en-US" sz="1200" dirty="0"/>
              <a:t>While there’s improvement in ROE and margins, the liquidity ratio remains a concern, especially its forecasted dip in 2025. Strategies should be adopted to bolster cash reserves or improve short-term asset management.</a:t>
            </a:r>
            <a:endParaRPr lang="en-IN" sz="1200" dirty="0"/>
          </a:p>
        </p:txBody>
      </p:sp>
      <p:sp>
        <p:nvSpPr>
          <p:cNvPr id="32" name="TextBox 31">
            <a:extLst>
              <a:ext uri="{FF2B5EF4-FFF2-40B4-BE49-F238E27FC236}">
                <a16:creationId xmlns:a16="http://schemas.microsoft.com/office/drawing/2014/main" id="{EC8D58D8-5F3B-692A-DE53-339C3F5767E3}"/>
              </a:ext>
            </a:extLst>
          </p:cNvPr>
          <p:cNvSpPr txBox="1"/>
          <p:nvPr/>
        </p:nvSpPr>
        <p:spPr>
          <a:xfrm>
            <a:off x="9192482" y="5098947"/>
            <a:ext cx="2382981" cy="1200329"/>
          </a:xfrm>
          <a:prstGeom prst="rect">
            <a:avLst/>
          </a:prstGeom>
          <a:noFill/>
        </p:spPr>
        <p:txBody>
          <a:bodyPr wrap="square">
            <a:spAutoFit/>
          </a:bodyPr>
          <a:lstStyle/>
          <a:p>
            <a:pPr lvl="0" algn="ctr"/>
            <a:r>
              <a:rPr lang="en-US" sz="1200" dirty="0"/>
              <a:t>Set aside a liquidity reserve (e.g., a certain percentage of profits) to cushion against unforeseen financial strains, ensuring that the company can meet its short-term obligations.</a:t>
            </a:r>
            <a:endParaRPr lang="en-IN" sz="1200" dirty="0"/>
          </a:p>
        </p:txBody>
      </p:sp>
    </p:spTree>
    <p:extLst>
      <p:ext uri="{BB962C8B-B14F-4D97-AF65-F5344CB8AC3E}">
        <p14:creationId xmlns:p14="http://schemas.microsoft.com/office/powerpoint/2010/main" val="2371171406"/>
      </p:ext>
    </p:extLst>
  </p:cSld>
  <p:clrMapOvr>
    <a:masterClrMapping/>
  </p:clrMapOvr>
  <mc:AlternateContent xmlns:mc="http://schemas.openxmlformats.org/markup-compatibility/2006" xmlns:p14="http://schemas.microsoft.com/office/powerpoint/2010/main">
    <mc:Choice Requires="p14">
      <p:transition spd="slow" p14:dur="2000" advTm="14721"/>
    </mc:Choice>
    <mc:Fallback xmlns="">
      <p:transition spd="slow" advTm="1472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88801E-89AF-EADD-EF58-0B995F9800E6}"/>
              </a:ext>
            </a:extLst>
          </p:cNvPr>
          <p:cNvSpPr/>
          <p:nvPr/>
        </p:nvSpPr>
        <p:spPr>
          <a:xfrm>
            <a:off x="0" y="0"/>
            <a:ext cx="12192000" cy="717273"/>
          </a:xfrm>
          <a:prstGeom prst="rect">
            <a:avLst/>
          </a:prstGeom>
          <a:solidFill>
            <a:srgbClr val="FFE600">
              <a:alpha val="28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itle 3"/>
          <p:cNvSpPr>
            <a:spLocks noGrp="1"/>
          </p:cNvSpPr>
          <p:nvPr>
            <p:ph type="title"/>
          </p:nvPr>
        </p:nvSpPr>
        <p:spPr>
          <a:xfrm>
            <a:off x="0" y="18602"/>
            <a:ext cx="12192000" cy="775778"/>
          </a:xfrm>
        </p:spPr>
        <p:txBody>
          <a:bodyPr>
            <a:noAutofit/>
          </a:bodyPr>
          <a:lstStyle/>
          <a:p>
            <a:r>
              <a:rPr lang="en-US" sz="1600" dirty="0">
                <a:solidFill>
                  <a:schemeClr val="tx1"/>
                </a:solidFill>
              </a:rPr>
              <a:t>How can the Treasury Office contribute to XYZ Co.'s strategic growth by identifying and pursuing new investment opportunities? Outline the process for evaluating potential investments and ensuring they align with the company's long-term goals.</a:t>
            </a:r>
          </a:p>
        </p:txBody>
      </p:sp>
      <p:sp>
        <p:nvSpPr>
          <p:cNvPr id="1360" name="Rectangle 29">
            <a:extLst>
              <a:ext uri="{FF2B5EF4-FFF2-40B4-BE49-F238E27FC236}">
                <a16:creationId xmlns:a16="http://schemas.microsoft.com/office/drawing/2014/main" id="{24760331-11E4-4F62-8F9D-FCF73ADCA690}"/>
              </a:ext>
            </a:extLst>
          </p:cNvPr>
          <p:cNvSpPr/>
          <p:nvPr/>
        </p:nvSpPr>
        <p:spPr>
          <a:xfrm rot="5400000">
            <a:off x="359762" y="3163862"/>
            <a:ext cx="192596" cy="912121"/>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1" name="Rectangle 2">
            <a:extLst>
              <a:ext uri="{FF2B5EF4-FFF2-40B4-BE49-F238E27FC236}">
                <a16:creationId xmlns:a16="http://schemas.microsoft.com/office/drawing/2014/main" id="{9B4DDB23-3195-443B-9B80-CE472CB3D529}"/>
              </a:ext>
            </a:extLst>
          </p:cNvPr>
          <p:cNvSpPr/>
          <p:nvPr/>
        </p:nvSpPr>
        <p:spPr>
          <a:xfrm>
            <a:off x="2679676" y="3523624"/>
            <a:ext cx="1692000" cy="192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2" name="Rectangle 4">
            <a:extLst>
              <a:ext uri="{FF2B5EF4-FFF2-40B4-BE49-F238E27FC236}">
                <a16:creationId xmlns:a16="http://schemas.microsoft.com/office/drawing/2014/main" id="{EEFFC4F1-83F0-4E00-9E5A-E679B8E7948E}"/>
              </a:ext>
            </a:extLst>
          </p:cNvPr>
          <p:cNvSpPr/>
          <p:nvPr/>
        </p:nvSpPr>
        <p:spPr>
          <a:xfrm>
            <a:off x="4409454" y="3523624"/>
            <a:ext cx="1692000" cy="192596"/>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3" name="Rectangle 5">
            <a:extLst>
              <a:ext uri="{FF2B5EF4-FFF2-40B4-BE49-F238E27FC236}">
                <a16:creationId xmlns:a16="http://schemas.microsoft.com/office/drawing/2014/main" id="{65A54057-1830-47C5-8855-5860CD23C438}"/>
              </a:ext>
            </a:extLst>
          </p:cNvPr>
          <p:cNvSpPr/>
          <p:nvPr/>
        </p:nvSpPr>
        <p:spPr>
          <a:xfrm>
            <a:off x="6139232" y="3523624"/>
            <a:ext cx="1692000" cy="192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4" name="Rectangle 6">
            <a:extLst>
              <a:ext uri="{FF2B5EF4-FFF2-40B4-BE49-F238E27FC236}">
                <a16:creationId xmlns:a16="http://schemas.microsoft.com/office/drawing/2014/main" id="{1D2668B1-102E-4FF3-AD53-71B6113EEA4B}"/>
              </a:ext>
            </a:extLst>
          </p:cNvPr>
          <p:cNvSpPr/>
          <p:nvPr/>
        </p:nvSpPr>
        <p:spPr>
          <a:xfrm>
            <a:off x="7869010" y="3523624"/>
            <a:ext cx="1692000" cy="192596"/>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5" name="Rectangle 7">
            <a:extLst>
              <a:ext uri="{FF2B5EF4-FFF2-40B4-BE49-F238E27FC236}">
                <a16:creationId xmlns:a16="http://schemas.microsoft.com/office/drawing/2014/main" id="{7978DD62-5378-4545-9DC6-683A6719F61F}"/>
              </a:ext>
            </a:extLst>
          </p:cNvPr>
          <p:cNvSpPr/>
          <p:nvPr/>
        </p:nvSpPr>
        <p:spPr>
          <a:xfrm rot="16200000">
            <a:off x="11663986" y="3188206"/>
            <a:ext cx="192596" cy="8634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6" name="Rectangle 6">
            <a:extLst>
              <a:ext uri="{FF2B5EF4-FFF2-40B4-BE49-F238E27FC236}">
                <a16:creationId xmlns:a16="http://schemas.microsoft.com/office/drawing/2014/main" id="{D498104E-E2B3-4800-A29C-696EDAB0331B}"/>
              </a:ext>
            </a:extLst>
          </p:cNvPr>
          <p:cNvSpPr/>
          <p:nvPr/>
        </p:nvSpPr>
        <p:spPr>
          <a:xfrm>
            <a:off x="9598788" y="3523624"/>
            <a:ext cx="1692000" cy="192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7" name="Rectangle 2">
            <a:extLst>
              <a:ext uri="{FF2B5EF4-FFF2-40B4-BE49-F238E27FC236}">
                <a16:creationId xmlns:a16="http://schemas.microsoft.com/office/drawing/2014/main" id="{96CCF730-BD9E-49F5-B34C-E02C99E38229}"/>
              </a:ext>
            </a:extLst>
          </p:cNvPr>
          <p:cNvSpPr/>
          <p:nvPr/>
        </p:nvSpPr>
        <p:spPr>
          <a:xfrm>
            <a:off x="949898" y="3523624"/>
            <a:ext cx="1692000" cy="192596"/>
          </a:xfrm>
          <a:prstGeom prst="rect">
            <a:avLst/>
          </a:pr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75000"/>
                  <a:lumOff val="25000"/>
                </a:schemeClr>
              </a:solidFill>
            </a:endParaRPr>
          </a:p>
        </p:txBody>
      </p:sp>
      <p:sp>
        <p:nvSpPr>
          <p:cNvPr id="1368" name="타원 1367">
            <a:extLst>
              <a:ext uri="{FF2B5EF4-FFF2-40B4-BE49-F238E27FC236}">
                <a16:creationId xmlns:a16="http://schemas.microsoft.com/office/drawing/2014/main" id="{03917E81-7175-442B-87E4-CD7F3106626A}"/>
              </a:ext>
            </a:extLst>
          </p:cNvPr>
          <p:cNvSpPr/>
          <p:nvPr/>
        </p:nvSpPr>
        <p:spPr>
          <a:xfrm>
            <a:off x="1695750" y="3515923"/>
            <a:ext cx="200297" cy="200297"/>
          </a:xfrm>
          <a:prstGeom prst="ellipse">
            <a:avLst/>
          </a:prstGeom>
          <a:solidFill>
            <a:srgbClr val="FFE600"/>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69" name="타원 1368">
            <a:extLst>
              <a:ext uri="{FF2B5EF4-FFF2-40B4-BE49-F238E27FC236}">
                <a16:creationId xmlns:a16="http://schemas.microsoft.com/office/drawing/2014/main" id="{2C9C77CE-796A-4ED5-A75D-CB38B3B04B96}"/>
              </a:ext>
            </a:extLst>
          </p:cNvPr>
          <p:cNvSpPr/>
          <p:nvPr/>
        </p:nvSpPr>
        <p:spPr>
          <a:xfrm>
            <a:off x="3425528" y="3515923"/>
            <a:ext cx="200297" cy="200297"/>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0" name="타원 1369">
            <a:extLst>
              <a:ext uri="{FF2B5EF4-FFF2-40B4-BE49-F238E27FC236}">
                <a16:creationId xmlns:a16="http://schemas.microsoft.com/office/drawing/2014/main" id="{878EF831-7907-431E-97C6-210D78F5F959}"/>
              </a:ext>
            </a:extLst>
          </p:cNvPr>
          <p:cNvSpPr/>
          <p:nvPr/>
        </p:nvSpPr>
        <p:spPr>
          <a:xfrm>
            <a:off x="5155306" y="3515923"/>
            <a:ext cx="200297" cy="200297"/>
          </a:xfrm>
          <a:prstGeom prst="ellipse">
            <a:avLst/>
          </a:prstGeom>
          <a:solidFill>
            <a:srgbClr val="FFE600"/>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1" name="타원 1370">
            <a:extLst>
              <a:ext uri="{FF2B5EF4-FFF2-40B4-BE49-F238E27FC236}">
                <a16:creationId xmlns:a16="http://schemas.microsoft.com/office/drawing/2014/main" id="{64A5BBA9-7EB9-4C3E-8414-F8B7B266FCE7}"/>
              </a:ext>
            </a:extLst>
          </p:cNvPr>
          <p:cNvSpPr/>
          <p:nvPr/>
        </p:nvSpPr>
        <p:spPr>
          <a:xfrm>
            <a:off x="6885084" y="3515923"/>
            <a:ext cx="200297" cy="200297"/>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2" name="타원 1371">
            <a:extLst>
              <a:ext uri="{FF2B5EF4-FFF2-40B4-BE49-F238E27FC236}">
                <a16:creationId xmlns:a16="http://schemas.microsoft.com/office/drawing/2014/main" id="{C28BE2DF-5900-49C3-B041-66723FD40D87}"/>
              </a:ext>
            </a:extLst>
          </p:cNvPr>
          <p:cNvSpPr/>
          <p:nvPr/>
        </p:nvSpPr>
        <p:spPr>
          <a:xfrm>
            <a:off x="8614862" y="3515923"/>
            <a:ext cx="200297" cy="200297"/>
          </a:xfrm>
          <a:prstGeom prst="ellipse">
            <a:avLst/>
          </a:prstGeom>
          <a:solidFill>
            <a:srgbClr val="FFE600"/>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3" name="타원 1372">
            <a:extLst>
              <a:ext uri="{FF2B5EF4-FFF2-40B4-BE49-F238E27FC236}">
                <a16:creationId xmlns:a16="http://schemas.microsoft.com/office/drawing/2014/main" id="{ECC1621C-3714-408B-BEC8-FBD265F90BF1}"/>
              </a:ext>
            </a:extLst>
          </p:cNvPr>
          <p:cNvSpPr/>
          <p:nvPr/>
        </p:nvSpPr>
        <p:spPr>
          <a:xfrm>
            <a:off x="10344640" y="3515923"/>
            <a:ext cx="200297" cy="200297"/>
          </a:xfrm>
          <a:prstGeom prst="ellipse">
            <a:avLst/>
          </a:prstGeom>
          <a:solidFill>
            <a:schemeClr val="tx1"/>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74" name="직선 연결선 1373">
            <a:extLst>
              <a:ext uri="{FF2B5EF4-FFF2-40B4-BE49-F238E27FC236}">
                <a16:creationId xmlns:a16="http://schemas.microsoft.com/office/drawing/2014/main" id="{8A58CCF1-BF97-4C70-82A1-F34CE981A3D1}"/>
              </a:ext>
            </a:extLst>
          </p:cNvPr>
          <p:cNvCxnSpPr>
            <a:cxnSpLocks/>
          </p:cNvCxnSpPr>
          <p:nvPr/>
        </p:nvCxnSpPr>
        <p:spPr>
          <a:xfrm>
            <a:off x="1795898" y="3634659"/>
            <a:ext cx="0" cy="905688"/>
          </a:xfrm>
          <a:prstGeom prst="line">
            <a:avLst/>
          </a:prstGeom>
          <a:ln w="19050">
            <a:solidFill>
              <a:srgbClr val="FFE600"/>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375" name="직선 연결선 1374">
            <a:extLst>
              <a:ext uri="{FF2B5EF4-FFF2-40B4-BE49-F238E27FC236}">
                <a16:creationId xmlns:a16="http://schemas.microsoft.com/office/drawing/2014/main" id="{C66D59DB-3E86-47D7-9874-EE818FB0BA1B}"/>
              </a:ext>
            </a:extLst>
          </p:cNvPr>
          <p:cNvCxnSpPr>
            <a:cxnSpLocks/>
          </p:cNvCxnSpPr>
          <p:nvPr/>
        </p:nvCxnSpPr>
        <p:spPr>
          <a:xfrm flipV="1">
            <a:off x="3525676" y="2659293"/>
            <a:ext cx="0" cy="905688"/>
          </a:xfrm>
          <a:prstGeom prst="line">
            <a:avLst/>
          </a:prstGeom>
          <a:ln w="190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376" name="직선 연결선 1375">
            <a:extLst>
              <a:ext uri="{FF2B5EF4-FFF2-40B4-BE49-F238E27FC236}">
                <a16:creationId xmlns:a16="http://schemas.microsoft.com/office/drawing/2014/main" id="{DCA55C91-D4F7-4B49-B10D-FE9CDC4C9700}"/>
              </a:ext>
            </a:extLst>
          </p:cNvPr>
          <p:cNvCxnSpPr>
            <a:cxnSpLocks/>
          </p:cNvCxnSpPr>
          <p:nvPr/>
        </p:nvCxnSpPr>
        <p:spPr>
          <a:xfrm>
            <a:off x="5255454" y="3634659"/>
            <a:ext cx="0" cy="905688"/>
          </a:xfrm>
          <a:prstGeom prst="line">
            <a:avLst/>
          </a:prstGeom>
          <a:ln w="19050">
            <a:solidFill>
              <a:srgbClr val="FFE600"/>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377" name="직선 연결선 1376">
            <a:extLst>
              <a:ext uri="{FF2B5EF4-FFF2-40B4-BE49-F238E27FC236}">
                <a16:creationId xmlns:a16="http://schemas.microsoft.com/office/drawing/2014/main" id="{6337E7CF-1D75-4195-ABD8-D631155B0DCD}"/>
              </a:ext>
            </a:extLst>
          </p:cNvPr>
          <p:cNvCxnSpPr>
            <a:cxnSpLocks/>
          </p:cNvCxnSpPr>
          <p:nvPr/>
        </p:nvCxnSpPr>
        <p:spPr>
          <a:xfrm flipV="1">
            <a:off x="6985232" y="2659293"/>
            <a:ext cx="0" cy="905688"/>
          </a:xfrm>
          <a:prstGeom prst="line">
            <a:avLst/>
          </a:prstGeom>
          <a:ln w="190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378" name="직선 연결선 1377">
            <a:extLst>
              <a:ext uri="{FF2B5EF4-FFF2-40B4-BE49-F238E27FC236}">
                <a16:creationId xmlns:a16="http://schemas.microsoft.com/office/drawing/2014/main" id="{B6D40277-3939-4788-A3FD-B7CB1B6607CA}"/>
              </a:ext>
            </a:extLst>
          </p:cNvPr>
          <p:cNvCxnSpPr>
            <a:cxnSpLocks/>
          </p:cNvCxnSpPr>
          <p:nvPr/>
        </p:nvCxnSpPr>
        <p:spPr>
          <a:xfrm>
            <a:off x="8715010" y="3634659"/>
            <a:ext cx="0" cy="905688"/>
          </a:xfrm>
          <a:prstGeom prst="line">
            <a:avLst/>
          </a:prstGeom>
          <a:ln w="19050">
            <a:solidFill>
              <a:srgbClr val="FFE600"/>
            </a:solidFill>
            <a:headEnd type="none"/>
            <a:tailEnd type="oval" w="lg" len="lg"/>
          </a:ln>
        </p:spPr>
        <p:style>
          <a:lnRef idx="1">
            <a:schemeClr val="accent1"/>
          </a:lnRef>
          <a:fillRef idx="0">
            <a:schemeClr val="accent1"/>
          </a:fillRef>
          <a:effectRef idx="0">
            <a:schemeClr val="accent1"/>
          </a:effectRef>
          <a:fontRef idx="minor">
            <a:schemeClr val="tx1"/>
          </a:fontRef>
        </p:style>
      </p:cxnSp>
      <p:cxnSp>
        <p:nvCxnSpPr>
          <p:cNvPr id="1379" name="직선 연결선 1378">
            <a:extLst>
              <a:ext uri="{FF2B5EF4-FFF2-40B4-BE49-F238E27FC236}">
                <a16:creationId xmlns:a16="http://schemas.microsoft.com/office/drawing/2014/main" id="{E532ABD6-26E2-4632-8C80-CC32E3361934}"/>
              </a:ext>
            </a:extLst>
          </p:cNvPr>
          <p:cNvCxnSpPr>
            <a:cxnSpLocks/>
          </p:cNvCxnSpPr>
          <p:nvPr/>
        </p:nvCxnSpPr>
        <p:spPr>
          <a:xfrm flipV="1">
            <a:off x="10444788" y="2659293"/>
            <a:ext cx="0" cy="905688"/>
          </a:xfrm>
          <a:prstGeom prst="line">
            <a:avLst/>
          </a:prstGeom>
          <a:ln w="19050">
            <a:solidFill>
              <a:schemeClr val="tx1"/>
            </a:solidFill>
            <a:headEnd type="none"/>
            <a:tailEnd type="oval" w="lg" len="lg"/>
          </a:ln>
        </p:spPr>
        <p:style>
          <a:lnRef idx="1">
            <a:schemeClr val="accent1"/>
          </a:lnRef>
          <a:fillRef idx="0">
            <a:schemeClr val="accent1"/>
          </a:fillRef>
          <a:effectRef idx="0">
            <a:schemeClr val="accent1"/>
          </a:effectRef>
          <a:fontRef idx="minor">
            <a:schemeClr val="tx1"/>
          </a:fontRef>
        </p:style>
      </p:cxnSp>
      <p:sp>
        <p:nvSpPr>
          <p:cNvPr id="1380" name="TextBox 1379">
            <a:extLst>
              <a:ext uri="{FF2B5EF4-FFF2-40B4-BE49-F238E27FC236}">
                <a16:creationId xmlns:a16="http://schemas.microsoft.com/office/drawing/2014/main" id="{D1E7F024-BB07-40D5-B054-3C2EDD963391}"/>
              </a:ext>
            </a:extLst>
          </p:cNvPr>
          <p:cNvSpPr txBox="1"/>
          <p:nvPr/>
        </p:nvSpPr>
        <p:spPr>
          <a:xfrm>
            <a:off x="2843760" y="1698508"/>
            <a:ext cx="1384192" cy="830997"/>
          </a:xfrm>
          <a:prstGeom prst="rect">
            <a:avLst/>
          </a:prstGeom>
          <a:noFill/>
        </p:spPr>
        <p:txBody>
          <a:bodyPr wrap="square" rtlCol="0">
            <a:spAutoFit/>
          </a:bodyPr>
          <a:lstStyle/>
          <a:p>
            <a:pPr lvl="0" algn="ctr"/>
            <a:r>
              <a:rPr lang="en-IN" sz="1600" b="1" i="0" dirty="0">
                <a:solidFill>
                  <a:schemeClr val="accent4"/>
                </a:solidFill>
              </a:rPr>
              <a:t>Outline Rationale For Investment</a:t>
            </a:r>
            <a:endParaRPr lang="en-IN" sz="1600" dirty="0">
              <a:solidFill>
                <a:schemeClr val="accent4"/>
              </a:solidFill>
            </a:endParaRPr>
          </a:p>
        </p:txBody>
      </p:sp>
      <p:sp>
        <p:nvSpPr>
          <p:cNvPr id="1381" name="TextBox 1380">
            <a:extLst>
              <a:ext uri="{FF2B5EF4-FFF2-40B4-BE49-F238E27FC236}">
                <a16:creationId xmlns:a16="http://schemas.microsoft.com/office/drawing/2014/main" id="{AAB0F1DF-BF06-4A55-8C51-D5E735647A5C}"/>
              </a:ext>
            </a:extLst>
          </p:cNvPr>
          <p:cNvSpPr txBox="1"/>
          <p:nvPr/>
        </p:nvSpPr>
        <p:spPr>
          <a:xfrm>
            <a:off x="6369878" y="1672886"/>
            <a:ext cx="1254172" cy="1446550"/>
          </a:xfrm>
          <a:prstGeom prst="rect">
            <a:avLst/>
          </a:prstGeom>
          <a:noFill/>
        </p:spPr>
        <p:txBody>
          <a:bodyPr wrap="square" rtlCol="0">
            <a:spAutoFit/>
          </a:bodyPr>
          <a:lstStyle/>
          <a:p>
            <a:pPr algn="ctr"/>
            <a:r>
              <a:rPr lang="en-IN" sz="1600" b="1" i="0" dirty="0">
                <a:solidFill>
                  <a:schemeClr val="accent4"/>
                </a:solidFill>
              </a:rPr>
              <a:t>Identify The Preferred Option</a:t>
            </a:r>
            <a:br>
              <a:rPr lang="en-IN" sz="1600" b="1" i="0" dirty="0">
                <a:solidFill>
                  <a:schemeClr val="accent4"/>
                </a:solidFill>
              </a:rPr>
            </a:br>
            <a:endParaRPr lang="en-IN" sz="1600" b="1" i="0" dirty="0">
              <a:solidFill>
                <a:schemeClr val="accent4"/>
              </a:solidFill>
            </a:endParaRPr>
          </a:p>
          <a:p>
            <a:pPr algn="ctr"/>
            <a:endParaRPr lang="ko-KR" altLang="en-US" sz="2400" b="1" dirty="0">
              <a:solidFill>
                <a:schemeClr val="accent3"/>
              </a:solidFill>
            </a:endParaRPr>
          </a:p>
        </p:txBody>
      </p:sp>
      <p:sp>
        <p:nvSpPr>
          <p:cNvPr id="1382" name="TextBox 1381">
            <a:extLst>
              <a:ext uri="{FF2B5EF4-FFF2-40B4-BE49-F238E27FC236}">
                <a16:creationId xmlns:a16="http://schemas.microsoft.com/office/drawing/2014/main" id="{C477DFF1-EBAC-4CA4-ACB5-CE195EA16158}"/>
              </a:ext>
            </a:extLst>
          </p:cNvPr>
          <p:cNvSpPr txBox="1"/>
          <p:nvPr/>
        </p:nvSpPr>
        <p:spPr>
          <a:xfrm>
            <a:off x="4636696" y="4670674"/>
            <a:ext cx="1254172" cy="584775"/>
          </a:xfrm>
          <a:prstGeom prst="rect">
            <a:avLst/>
          </a:prstGeom>
          <a:noFill/>
        </p:spPr>
        <p:txBody>
          <a:bodyPr wrap="square" rtlCol="0">
            <a:spAutoFit/>
          </a:bodyPr>
          <a:lstStyle/>
          <a:p>
            <a:pPr lvl="0" algn="ctr"/>
            <a:r>
              <a:rPr lang="en-IN" sz="1600" b="1" i="0" dirty="0"/>
              <a:t>Consider The Options</a:t>
            </a:r>
            <a:endParaRPr lang="en-IN" sz="1600" dirty="0"/>
          </a:p>
        </p:txBody>
      </p:sp>
      <p:sp>
        <p:nvSpPr>
          <p:cNvPr id="1383" name="TextBox 1382">
            <a:extLst>
              <a:ext uri="{FF2B5EF4-FFF2-40B4-BE49-F238E27FC236}">
                <a16:creationId xmlns:a16="http://schemas.microsoft.com/office/drawing/2014/main" id="{68803999-A5B5-4AF3-9532-FAFE71D5697E}"/>
              </a:ext>
            </a:extLst>
          </p:cNvPr>
          <p:cNvSpPr txBox="1"/>
          <p:nvPr/>
        </p:nvSpPr>
        <p:spPr>
          <a:xfrm>
            <a:off x="8104580" y="4670674"/>
            <a:ext cx="1254172" cy="584775"/>
          </a:xfrm>
          <a:prstGeom prst="rect">
            <a:avLst/>
          </a:prstGeom>
          <a:noFill/>
        </p:spPr>
        <p:txBody>
          <a:bodyPr wrap="square" rtlCol="0">
            <a:spAutoFit/>
          </a:bodyPr>
          <a:lstStyle/>
          <a:p>
            <a:pPr lvl="0" algn="ctr"/>
            <a:r>
              <a:rPr lang="en-IN" sz="1600" b="1" i="0" dirty="0"/>
              <a:t>Secure Funding</a:t>
            </a:r>
          </a:p>
        </p:txBody>
      </p:sp>
      <p:sp>
        <p:nvSpPr>
          <p:cNvPr id="1384" name="TextBox 1383">
            <a:extLst>
              <a:ext uri="{FF2B5EF4-FFF2-40B4-BE49-F238E27FC236}">
                <a16:creationId xmlns:a16="http://schemas.microsoft.com/office/drawing/2014/main" id="{910E7B85-124C-45FD-9E28-2F8150C9B231}"/>
              </a:ext>
            </a:extLst>
          </p:cNvPr>
          <p:cNvSpPr txBox="1"/>
          <p:nvPr/>
        </p:nvSpPr>
        <p:spPr>
          <a:xfrm>
            <a:off x="9768211" y="1832585"/>
            <a:ext cx="1353149" cy="861774"/>
          </a:xfrm>
          <a:prstGeom prst="rect">
            <a:avLst/>
          </a:prstGeom>
          <a:noFill/>
        </p:spPr>
        <p:txBody>
          <a:bodyPr wrap="square" rtlCol="0">
            <a:spAutoFit/>
          </a:bodyPr>
          <a:lstStyle/>
          <a:p>
            <a:pPr algn="ctr"/>
            <a:r>
              <a:rPr lang="en-IN" sz="1600" b="1" i="0" dirty="0">
                <a:solidFill>
                  <a:schemeClr val="accent4"/>
                </a:solidFill>
              </a:rPr>
              <a:t>Finalise The Delivery Plan</a:t>
            </a:r>
          </a:p>
          <a:p>
            <a:pPr algn="ctr"/>
            <a:endParaRPr lang="ko-KR" altLang="en-US" sz="1600" b="1" dirty="0">
              <a:solidFill>
                <a:schemeClr val="accent1"/>
              </a:solidFill>
            </a:endParaRPr>
          </a:p>
        </p:txBody>
      </p:sp>
      <p:sp>
        <p:nvSpPr>
          <p:cNvPr id="1385" name="TextBox 1384">
            <a:extLst>
              <a:ext uri="{FF2B5EF4-FFF2-40B4-BE49-F238E27FC236}">
                <a16:creationId xmlns:a16="http://schemas.microsoft.com/office/drawing/2014/main" id="{5A29F2D7-78D1-4491-97E8-879B0AAD25C1}"/>
              </a:ext>
            </a:extLst>
          </p:cNvPr>
          <p:cNvSpPr txBox="1"/>
          <p:nvPr/>
        </p:nvSpPr>
        <p:spPr>
          <a:xfrm>
            <a:off x="1168812" y="4670674"/>
            <a:ext cx="1254172" cy="830997"/>
          </a:xfrm>
          <a:prstGeom prst="rect">
            <a:avLst/>
          </a:prstGeom>
          <a:noFill/>
        </p:spPr>
        <p:txBody>
          <a:bodyPr wrap="square" rtlCol="0">
            <a:spAutoFit/>
          </a:bodyPr>
          <a:lstStyle/>
          <a:p>
            <a:pPr lvl="0" algn="ctr"/>
            <a:r>
              <a:rPr lang="en-IN" sz="1600" b="1" i="0" dirty="0"/>
              <a:t>Gather The Project Team</a:t>
            </a:r>
            <a:endParaRPr lang="en-IN" sz="1600" dirty="0"/>
          </a:p>
        </p:txBody>
      </p:sp>
      <p:sp>
        <p:nvSpPr>
          <p:cNvPr id="1387" name="TextBox 1386">
            <a:extLst>
              <a:ext uri="{FF2B5EF4-FFF2-40B4-BE49-F238E27FC236}">
                <a16:creationId xmlns:a16="http://schemas.microsoft.com/office/drawing/2014/main" id="{7A11C5A9-076E-448D-A5DD-E2075FFBED47}"/>
              </a:ext>
            </a:extLst>
          </p:cNvPr>
          <p:cNvSpPr txBox="1"/>
          <p:nvPr/>
        </p:nvSpPr>
        <p:spPr>
          <a:xfrm>
            <a:off x="9358752" y="3767075"/>
            <a:ext cx="2513405" cy="2308324"/>
          </a:xfrm>
          <a:prstGeom prst="rect">
            <a:avLst/>
          </a:prstGeom>
          <a:noFill/>
          <a:ln>
            <a:solidFill>
              <a:schemeClr val="tx1"/>
            </a:solidFill>
          </a:ln>
        </p:spPr>
        <p:txBody>
          <a:bodyPr wrap="square" rtlCol="0">
            <a:spAutoFit/>
          </a:bodyPr>
          <a:lstStyle/>
          <a:p>
            <a:pPr algn="ctr"/>
            <a:r>
              <a:rPr lang="en-US" sz="1200" b="1" dirty="0"/>
              <a:t>Request for Proposals (RFP) Process:</a:t>
            </a:r>
            <a:r>
              <a:rPr lang="en-US" sz="1200" dirty="0"/>
              <a:t> For investments requiring significant procurement, conduct an RFP to confirm delivery costs before final approval.</a:t>
            </a:r>
          </a:p>
          <a:p>
            <a:pPr algn="ctr"/>
            <a:r>
              <a:rPr lang="en-US" sz="1200" b="1" dirty="0"/>
              <a:t>Implementation Business Case (IBC):</a:t>
            </a:r>
            <a:r>
              <a:rPr lang="en-US" sz="1200" dirty="0"/>
              <a:t> Recommends the preferred supplier and seeks approval to enter a commercial contract, forming the foundation for the delivery phase’s Project or Program Management Plan.</a:t>
            </a:r>
          </a:p>
        </p:txBody>
      </p:sp>
      <p:sp>
        <p:nvSpPr>
          <p:cNvPr id="1390" name="TextBox 1389">
            <a:extLst>
              <a:ext uri="{FF2B5EF4-FFF2-40B4-BE49-F238E27FC236}">
                <a16:creationId xmlns:a16="http://schemas.microsoft.com/office/drawing/2014/main" id="{F4B46947-F7E4-4C74-A281-A2F58E67DEF0}"/>
              </a:ext>
            </a:extLst>
          </p:cNvPr>
          <p:cNvSpPr txBox="1"/>
          <p:nvPr/>
        </p:nvSpPr>
        <p:spPr>
          <a:xfrm>
            <a:off x="6008836" y="3881926"/>
            <a:ext cx="1977775" cy="1754326"/>
          </a:xfrm>
          <a:prstGeom prst="rect">
            <a:avLst/>
          </a:prstGeom>
          <a:noFill/>
          <a:ln>
            <a:solidFill>
              <a:schemeClr val="tx1"/>
            </a:solidFill>
          </a:ln>
        </p:spPr>
        <p:txBody>
          <a:bodyPr wrap="square" rtlCol="0">
            <a:spAutoFit/>
          </a:bodyPr>
          <a:lstStyle/>
          <a:p>
            <a:pPr algn="ctr"/>
            <a:r>
              <a:rPr lang="en-US" sz="1200" b="1" dirty="0"/>
              <a:t>Detailed Business Case (DBC):</a:t>
            </a:r>
            <a:r>
              <a:rPr lang="en-US" sz="1200" dirty="0"/>
              <a:t> Provides an in-depth assessment of short-listed options and recommends the one offering the most public value, allowing Ministers and Cabinet to confirm the preferred option and delivery method.</a:t>
            </a:r>
            <a:endParaRPr lang="en-US" altLang="ko-KR" sz="1200" dirty="0">
              <a:solidFill>
                <a:schemeClr val="tx1">
                  <a:lumMod val="75000"/>
                  <a:lumOff val="25000"/>
                </a:schemeClr>
              </a:solidFill>
              <a:cs typeface="Arial" pitchFamily="34" charset="0"/>
            </a:endParaRPr>
          </a:p>
        </p:txBody>
      </p:sp>
      <p:sp>
        <p:nvSpPr>
          <p:cNvPr id="1393" name="TextBox 1392">
            <a:extLst>
              <a:ext uri="{FF2B5EF4-FFF2-40B4-BE49-F238E27FC236}">
                <a16:creationId xmlns:a16="http://schemas.microsoft.com/office/drawing/2014/main" id="{0C80B8DA-EE56-4FEA-9F9C-BEEC7896D96B}"/>
              </a:ext>
            </a:extLst>
          </p:cNvPr>
          <p:cNvSpPr txBox="1"/>
          <p:nvPr/>
        </p:nvSpPr>
        <p:spPr>
          <a:xfrm>
            <a:off x="7608154" y="1751870"/>
            <a:ext cx="2213711" cy="1569660"/>
          </a:xfrm>
          <a:prstGeom prst="rect">
            <a:avLst/>
          </a:prstGeom>
          <a:noFill/>
          <a:ln>
            <a:solidFill>
              <a:schemeClr val="tx1"/>
            </a:solidFill>
          </a:ln>
        </p:spPr>
        <p:txBody>
          <a:bodyPr wrap="square" rtlCol="0">
            <a:spAutoFit/>
          </a:bodyPr>
          <a:lstStyle/>
          <a:p>
            <a:pPr lvl="0" algn="ctr"/>
            <a:r>
              <a:rPr lang="en-US" sz="1200" b="0" i="0" dirty="0"/>
              <a:t>Follow the Budget process if new Crowd funding is needed to deliver your investment. At this stage you should have an approved DBC, and have been reporting your investment through Treasury’s Quarterly Investment Reporting.</a:t>
            </a:r>
            <a:endParaRPr lang="en-IN" sz="1200" dirty="0"/>
          </a:p>
        </p:txBody>
      </p:sp>
      <p:sp>
        <p:nvSpPr>
          <p:cNvPr id="1399" name="TextBox 1398">
            <a:extLst>
              <a:ext uri="{FF2B5EF4-FFF2-40B4-BE49-F238E27FC236}">
                <a16:creationId xmlns:a16="http://schemas.microsoft.com/office/drawing/2014/main" id="{42ED03AC-8730-40FF-AEF5-DDD70E1ADE22}"/>
              </a:ext>
            </a:extLst>
          </p:cNvPr>
          <p:cNvSpPr txBox="1"/>
          <p:nvPr/>
        </p:nvSpPr>
        <p:spPr>
          <a:xfrm>
            <a:off x="2388766" y="3789593"/>
            <a:ext cx="2294180" cy="1938992"/>
          </a:xfrm>
          <a:prstGeom prst="rect">
            <a:avLst/>
          </a:prstGeom>
          <a:noFill/>
          <a:ln>
            <a:solidFill>
              <a:schemeClr val="tx1"/>
            </a:solidFill>
          </a:ln>
        </p:spPr>
        <p:txBody>
          <a:bodyPr wrap="square" rtlCol="0">
            <a:spAutoFit/>
          </a:bodyPr>
          <a:lstStyle/>
          <a:p>
            <a:pPr algn="ctr"/>
            <a:r>
              <a:rPr lang="en-US" sz="1200" b="1" dirty="0"/>
              <a:t>Risk Profile Assessment:</a:t>
            </a:r>
            <a:r>
              <a:rPr lang="en-US" sz="1200" dirty="0"/>
              <a:t> </a:t>
            </a:r>
          </a:p>
          <a:p>
            <a:pPr algn="ctr"/>
            <a:r>
              <a:rPr lang="en-US" sz="1200" dirty="0"/>
              <a:t>The investment must be included in Treasury’s quarterly reports to Ministers and Cabinet, and complete Gateway reviews.</a:t>
            </a:r>
          </a:p>
          <a:p>
            <a:pPr algn="ctr"/>
            <a:r>
              <a:rPr lang="en-US" sz="1200" b="1" dirty="0"/>
              <a:t>Strategic Assessment:</a:t>
            </a:r>
            <a:r>
              <a:rPr lang="en-US" sz="1200" dirty="0"/>
              <a:t> Outlines how the investment aligns with priorities, addresses a need, and supports required outcomes for Cabinet's initial decision.</a:t>
            </a:r>
          </a:p>
        </p:txBody>
      </p:sp>
      <p:sp>
        <p:nvSpPr>
          <p:cNvPr id="1402" name="TextBox 1401">
            <a:extLst>
              <a:ext uri="{FF2B5EF4-FFF2-40B4-BE49-F238E27FC236}">
                <a16:creationId xmlns:a16="http://schemas.microsoft.com/office/drawing/2014/main" id="{BA0B573A-0B05-4EEE-A208-AEB74448AC44}"/>
              </a:ext>
            </a:extLst>
          </p:cNvPr>
          <p:cNvSpPr txBox="1"/>
          <p:nvPr/>
        </p:nvSpPr>
        <p:spPr>
          <a:xfrm>
            <a:off x="600121" y="1914017"/>
            <a:ext cx="2294180" cy="1384995"/>
          </a:xfrm>
          <a:prstGeom prst="rect">
            <a:avLst/>
          </a:prstGeom>
          <a:noFill/>
          <a:ln>
            <a:solidFill>
              <a:schemeClr val="tx1"/>
            </a:solidFill>
          </a:ln>
        </p:spPr>
        <p:txBody>
          <a:bodyPr wrap="square" rtlCol="0">
            <a:spAutoFit/>
          </a:bodyPr>
          <a:lstStyle/>
          <a:p>
            <a:pPr lvl="0" algn="ctr"/>
            <a:r>
              <a:rPr lang="en-US" sz="1200" b="0" i="0" dirty="0"/>
              <a:t>The following roles are important to fill before continuing with the planning phase: </a:t>
            </a:r>
            <a:endParaRPr lang="en-IN" sz="1200" dirty="0"/>
          </a:p>
          <a:p>
            <a:pPr lvl="0" algn="ctr">
              <a:buFont typeface="Arial" panose="020B0604020202020204" pitchFamily="34" charset="0"/>
              <a:buChar char="•"/>
            </a:pPr>
            <a:r>
              <a:rPr lang="en-IN" sz="1200" b="0" i="0" dirty="0"/>
              <a:t>Senior Responsible Officer (SRO)</a:t>
            </a:r>
          </a:p>
          <a:p>
            <a:pPr lvl="0" algn="ctr">
              <a:buFont typeface="Arial" panose="020B0604020202020204" pitchFamily="34" charset="0"/>
              <a:buChar char="•"/>
            </a:pPr>
            <a:r>
              <a:rPr lang="en-IN" sz="1200" b="0" i="0" dirty="0"/>
              <a:t>Governance authority</a:t>
            </a:r>
          </a:p>
          <a:p>
            <a:pPr lvl="0" algn="ctr">
              <a:buFont typeface="Arial" panose="020B0604020202020204" pitchFamily="34" charset="0"/>
              <a:buChar char="•"/>
            </a:pPr>
            <a:r>
              <a:rPr lang="en-IN" sz="1200" b="0" i="0" dirty="0"/>
              <a:t>Project director or manager</a:t>
            </a:r>
          </a:p>
          <a:p>
            <a:pPr lvl="0" algn="ctr">
              <a:buFont typeface="Arial" panose="020B0604020202020204" pitchFamily="34" charset="0"/>
              <a:buChar char="•"/>
            </a:pPr>
            <a:r>
              <a:rPr lang="en-IN" sz="1200" b="0" i="0" dirty="0"/>
              <a:t>Project team</a:t>
            </a:r>
          </a:p>
        </p:txBody>
      </p:sp>
      <p:sp>
        <p:nvSpPr>
          <p:cNvPr id="7" name="TextBox 6">
            <a:extLst>
              <a:ext uri="{FF2B5EF4-FFF2-40B4-BE49-F238E27FC236}">
                <a16:creationId xmlns:a16="http://schemas.microsoft.com/office/drawing/2014/main" id="{01EBBB9C-5F0E-0DF2-79FE-4857A8F218F7}"/>
              </a:ext>
            </a:extLst>
          </p:cNvPr>
          <p:cNvSpPr txBox="1"/>
          <p:nvPr/>
        </p:nvSpPr>
        <p:spPr>
          <a:xfrm>
            <a:off x="4148599" y="1277657"/>
            <a:ext cx="2213711" cy="2123658"/>
          </a:xfrm>
          <a:prstGeom prst="rect">
            <a:avLst/>
          </a:prstGeom>
          <a:noFill/>
          <a:ln>
            <a:solidFill>
              <a:schemeClr val="tx1"/>
            </a:solidFill>
          </a:ln>
        </p:spPr>
        <p:txBody>
          <a:bodyPr wrap="square" rtlCol="0">
            <a:spAutoFit/>
          </a:bodyPr>
          <a:lstStyle/>
          <a:p>
            <a:pPr lvl="0" algn="ctr"/>
            <a:r>
              <a:rPr lang="en-IN" sz="1200" b="1" i="0" dirty="0"/>
              <a:t>Indicative Business Case (IBC): </a:t>
            </a:r>
            <a:r>
              <a:rPr lang="en-IN" sz="1200" b="0" i="0" dirty="0"/>
              <a:t>It</a:t>
            </a:r>
            <a:r>
              <a:rPr lang="en-US" sz="1200" b="0" i="1" dirty="0"/>
              <a:t> </a:t>
            </a:r>
            <a:r>
              <a:rPr lang="en-US" sz="1200" b="0" i="0" dirty="0"/>
              <a:t>sets out the rationale for investment and outlines the list of options to meet the investment need for decision-makers to confirm and approve. </a:t>
            </a:r>
            <a:endParaRPr lang="en-IN" sz="1200" dirty="0"/>
          </a:p>
          <a:p>
            <a:pPr lvl="0" algn="ctr"/>
            <a:r>
              <a:rPr lang="en-IN" sz="1200" b="1" i="0" dirty="0"/>
              <a:t>Single-stage Business Case (SSBC): </a:t>
            </a:r>
            <a:r>
              <a:rPr lang="en-US" sz="1200" b="0" i="0" dirty="0"/>
              <a:t>If an investment is low-risk and funded from agency baselines, you can complete an (SSBC) instead.</a:t>
            </a:r>
            <a:endParaRPr lang="en-IN" sz="1200" dirty="0"/>
          </a:p>
        </p:txBody>
      </p:sp>
    </p:spTree>
    <p:extLst>
      <p:ext uri="{BB962C8B-B14F-4D97-AF65-F5344CB8AC3E}">
        <p14:creationId xmlns:p14="http://schemas.microsoft.com/office/powerpoint/2010/main" val="144145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350C6E-1E48-0F3E-877C-20AB448C0D50}"/>
              </a:ext>
            </a:extLst>
          </p:cNvPr>
          <p:cNvSpPr/>
          <p:nvPr/>
        </p:nvSpPr>
        <p:spPr>
          <a:xfrm>
            <a:off x="0" y="0"/>
            <a:ext cx="12192000" cy="838200"/>
          </a:xfrm>
          <a:prstGeom prst="rect">
            <a:avLst/>
          </a:prstGeom>
          <a:solidFill>
            <a:srgbClr val="FFE600">
              <a:alpha val="28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E0FE2D37-6ACF-A74A-02A3-511B404B0F99}"/>
              </a:ext>
            </a:extLst>
          </p:cNvPr>
          <p:cNvSpPr>
            <a:spLocks noGrp="1"/>
          </p:cNvSpPr>
          <p:nvPr>
            <p:ph type="title"/>
          </p:nvPr>
        </p:nvSpPr>
        <p:spPr>
          <a:xfrm>
            <a:off x="1" y="-233391"/>
            <a:ext cx="12319462" cy="1325563"/>
          </a:xfrm>
        </p:spPr>
        <p:txBody>
          <a:bodyPr>
            <a:noAutofit/>
          </a:bodyPr>
          <a:lstStyle/>
          <a:p>
            <a:pPr algn="ctr"/>
            <a:r>
              <a:rPr lang="en-US" sz="1800" dirty="0">
                <a:latin typeface="Times New Roman" panose="02020603050405020304" pitchFamily="18" charset="0"/>
                <a:cs typeface="Times New Roman" panose="02020603050405020304" pitchFamily="18" charset="0"/>
              </a:rPr>
              <a:t>What key performance indicators (KPIs) should be established to measure the effectiveness of the Treasury Office's new strategic and innovative initiatives? Explain how these KPIs will be used to drive continuous improvement and support the company’s objectives.</a:t>
            </a:r>
            <a:endParaRPr lang="en-IN" sz="18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90D42D28-555A-BABC-9576-26C7D0D2E379}"/>
              </a:ext>
            </a:extLst>
          </p:cNvPr>
          <p:cNvGraphicFramePr>
            <a:graphicFrameLocks noGrp="1"/>
          </p:cNvGraphicFramePr>
          <p:nvPr>
            <p:ph idx="1"/>
            <p:extLst>
              <p:ext uri="{D42A27DB-BD31-4B8C-83A1-F6EECF244321}">
                <p14:modId xmlns:p14="http://schemas.microsoft.com/office/powerpoint/2010/main" val="2107036969"/>
              </p:ext>
            </p:extLst>
          </p:nvPr>
        </p:nvGraphicFramePr>
        <p:xfrm>
          <a:off x="179110" y="1092172"/>
          <a:ext cx="11832209" cy="5595506"/>
        </p:xfrm>
        <a:graphic>
          <a:graphicData uri="http://schemas.openxmlformats.org/drawingml/2006/table">
            <a:tbl>
              <a:tblPr firstRow="1" bandRow="1">
                <a:tableStyleId>{17292A2E-F333-43FB-9621-5CBBE7FDCDCB}</a:tableStyleId>
              </a:tblPr>
              <a:tblGrid>
                <a:gridCol w="3938829">
                  <a:extLst>
                    <a:ext uri="{9D8B030D-6E8A-4147-A177-3AD203B41FA5}">
                      <a16:colId xmlns:a16="http://schemas.microsoft.com/office/drawing/2014/main" val="1684800146"/>
                    </a:ext>
                  </a:extLst>
                </a:gridCol>
                <a:gridCol w="3946690">
                  <a:extLst>
                    <a:ext uri="{9D8B030D-6E8A-4147-A177-3AD203B41FA5}">
                      <a16:colId xmlns:a16="http://schemas.microsoft.com/office/drawing/2014/main" val="3433958700"/>
                    </a:ext>
                  </a:extLst>
                </a:gridCol>
                <a:gridCol w="3946690">
                  <a:extLst>
                    <a:ext uri="{9D8B030D-6E8A-4147-A177-3AD203B41FA5}">
                      <a16:colId xmlns:a16="http://schemas.microsoft.com/office/drawing/2014/main" val="2958217911"/>
                    </a:ext>
                  </a:extLst>
                </a:gridCol>
              </a:tblGrid>
              <a:tr h="392352">
                <a:tc>
                  <a:txBody>
                    <a:bodyPr/>
                    <a:lstStyle/>
                    <a:p>
                      <a:pPr algn="ctr"/>
                      <a:r>
                        <a:rPr lang="en-IN" sz="1600" b="1" dirty="0">
                          <a:solidFill>
                            <a:sysClr val="windowText" lastClr="000000"/>
                          </a:solidFill>
                        </a:rPr>
                        <a:t>Category</a:t>
                      </a:r>
                      <a:endParaRPr lang="en-IN" sz="1600" b="1" dirty="0">
                        <a:solidFill>
                          <a:sysClr val="windowText" lastClr="000000"/>
                        </a:solidFill>
                        <a:latin typeface="Times New Roman" panose="02020603050405020304" pitchFamily="18" charset="0"/>
                        <a:cs typeface="Times New Roman" panose="02020603050405020304" pitchFamily="18" charset="0"/>
                      </a:endParaRPr>
                    </a:p>
                  </a:txBody>
                  <a:tcPr>
                    <a:solidFill>
                      <a:srgbClr val="FFE600"/>
                    </a:solidFill>
                  </a:tcPr>
                </a:tc>
                <a:tc>
                  <a:txBody>
                    <a:bodyPr/>
                    <a:lstStyle/>
                    <a:p>
                      <a:pPr algn="ctr"/>
                      <a:r>
                        <a:rPr lang="en-IN" sz="1600" b="1" dirty="0">
                          <a:solidFill>
                            <a:schemeClr val="bg1"/>
                          </a:solidFill>
                        </a:rPr>
                        <a:t>Key Performance Indicators (KPIs)</a:t>
                      </a:r>
                      <a:endParaRPr lang="en-IN" sz="1600" b="1" dirty="0">
                        <a:solidFill>
                          <a:schemeClr val="bg1"/>
                        </a:solidFill>
                        <a:latin typeface="Times New Roman" panose="02020603050405020304" pitchFamily="18" charset="0"/>
                        <a:cs typeface="Times New Roman" panose="02020603050405020304" pitchFamily="18" charset="0"/>
                      </a:endParaRPr>
                    </a:p>
                  </a:txBody>
                  <a:tcPr>
                    <a:solidFill>
                      <a:schemeClr val="tx1"/>
                    </a:solidFill>
                  </a:tcPr>
                </a:tc>
                <a:tc>
                  <a:txBody>
                    <a:bodyPr/>
                    <a:lstStyle/>
                    <a:p>
                      <a:pPr algn="ctr"/>
                      <a:r>
                        <a:rPr lang="en-IN" sz="1600" b="1" dirty="0">
                          <a:solidFill>
                            <a:sysClr val="windowText" lastClr="000000"/>
                          </a:solidFill>
                        </a:rPr>
                        <a:t>Purpose</a:t>
                      </a:r>
                      <a:endParaRPr lang="en-IN" sz="1600" b="1" dirty="0">
                        <a:solidFill>
                          <a:sysClr val="windowText" lastClr="000000"/>
                        </a:solidFill>
                        <a:latin typeface="Times New Roman" panose="02020603050405020304" pitchFamily="18" charset="0"/>
                        <a:cs typeface="Times New Roman" panose="02020603050405020304" pitchFamily="18" charset="0"/>
                      </a:endParaRPr>
                    </a:p>
                  </a:txBody>
                  <a:tcPr>
                    <a:solidFill>
                      <a:srgbClr val="FFE600"/>
                    </a:solidFill>
                  </a:tcPr>
                </a:tc>
                <a:extLst>
                  <a:ext uri="{0D108BD9-81ED-4DB2-BD59-A6C34878D82A}">
                    <a16:rowId xmlns:a16="http://schemas.microsoft.com/office/drawing/2014/main" val="4238271930"/>
                  </a:ext>
                </a:extLst>
              </a:tr>
              <a:tr h="1065022">
                <a:tc>
                  <a:txBody>
                    <a:bodyPr/>
                    <a:lstStyle/>
                    <a:p>
                      <a:r>
                        <a:rPr lang="en-IN" sz="1500" dirty="0">
                          <a:solidFill>
                            <a:sysClr val="windowText" lastClr="000000"/>
                          </a:solidFill>
                        </a:rPr>
                        <a:t>Digital Transformation</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500" b="1" dirty="0">
                          <a:solidFill>
                            <a:sysClr val="windowText" lastClr="000000"/>
                          </a:solidFill>
                        </a:rPr>
                        <a:t>Automation Rate</a:t>
                      </a:r>
                      <a:r>
                        <a:rPr lang="en-IN" sz="1500" dirty="0">
                          <a:solidFill>
                            <a:sysClr val="windowText" lastClr="000000"/>
                          </a:solidFill>
                        </a:rPr>
                        <a:t>: Percentage of processes automated</a:t>
                      </a:r>
                    </a:p>
                    <a:p>
                      <a:pPr marL="342900" indent="-342900">
                        <a:buAutoNum type="arabicPeriod"/>
                      </a:pPr>
                      <a:r>
                        <a:rPr lang="en-IN" sz="1500" b="1" dirty="0">
                          <a:solidFill>
                            <a:sysClr val="windowText" lastClr="000000"/>
                          </a:solidFill>
                        </a:rPr>
                        <a:t>Time to Decision</a:t>
                      </a:r>
                      <a:r>
                        <a:rPr lang="en-IN" sz="1500" dirty="0">
                          <a:solidFill>
                            <a:sysClr val="windowText" lastClr="000000"/>
                          </a:solidFill>
                        </a:rPr>
                        <a:t>: Average decision time for cash management </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IN" sz="1500" dirty="0">
                          <a:solidFill>
                            <a:sysClr val="windowText" lastClr="000000"/>
                          </a:solidFill>
                        </a:rPr>
                        <a:t>Improves operational efficiency and speed in decision making </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5817574"/>
                  </a:ext>
                </a:extLst>
              </a:tr>
              <a:tr h="1056481">
                <a:tc>
                  <a:txBody>
                    <a:bodyPr/>
                    <a:lstStyle/>
                    <a:p>
                      <a:r>
                        <a:rPr lang="en-IN" sz="1500" dirty="0">
                          <a:solidFill>
                            <a:sysClr val="windowText" lastClr="000000"/>
                          </a:solidFill>
                        </a:rPr>
                        <a:t>Innovation</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500" b="1" dirty="0">
                          <a:solidFill>
                            <a:sysClr val="windowText" lastClr="000000"/>
                          </a:solidFill>
                        </a:rPr>
                        <a:t>Innovation Adoption Rate</a:t>
                      </a:r>
                      <a:r>
                        <a:rPr lang="en-IN" sz="1500" dirty="0">
                          <a:solidFill>
                            <a:sysClr val="windowText" lastClr="000000"/>
                          </a:solidFill>
                        </a:rPr>
                        <a:t>: Percentage of teams using new tools </a:t>
                      </a:r>
                    </a:p>
                    <a:p>
                      <a:pPr marL="342900" indent="-342900">
                        <a:buAutoNum type="arabicPeriod"/>
                      </a:pPr>
                      <a:r>
                        <a:rPr lang="en-IN" sz="1500" b="1" dirty="0">
                          <a:solidFill>
                            <a:sysClr val="windowText" lastClr="000000"/>
                          </a:solidFill>
                        </a:rPr>
                        <a:t>No. of Innovation Projects</a:t>
                      </a:r>
                      <a:r>
                        <a:rPr lang="en-IN" sz="1500" dirty="0">
                          <a:solidFill>
                            <a:sysClr val="windowText" lastClr="000000"/>
                          </a:solidFill>
                        </a:rPr>
                        <a:t>: New initiatives launched</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IN" sz="1500" dirty="0">
                          <a:solidFill>
                            <a:sysClr val="windowText" lastClr="000000"/>
                          </a:solidFill>
                        </a:rPr>
                        <a:t>Fosters a culture of innovation and adapts to industry changes</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81067349"/>
                  </a:ext>
                </a:extLst>
              </a:tr>
              <a:tr h="986001">
                <a:tc>
                  <a:txBody>
                    <a:bodyPr/>
                    <a:lstStyle/>
                    <a:p>
                      <a:r>
                        <a:rPr lang="en-IN" sz="1500" dirty="0">
                          <a:solidFill>
                            <a:sysClr val="windowText" lastClr="000000"/>
                          </a:solidFill>
                        </a:rPr>
                        <a:t>Financial Performance </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500" b="1" dirty="0">
                          <a:solidFill>
                            <a:sysClr val="windowText" lastClr="000000"/>
                          </a:solidFill>
                        </a:rPr>
                        <a:t>ROI on Treasury Investments</a:t>
                      </a:r>
                      <a:r>
                        <a:rPr lang="en-IN" sz="1500" dirty="0">
                          <a:solidFill>
                            <a:sysClr val="windowText" lastClr="000000"/>
                          </a:solidFill>
                        </a:rPr>
                        <a:t>: Returns on Investments</a:t>
                      </a:r>
                    </a:p>
                    <a:p>
                      <a:pPr marL="342900" indent="-342900">
                        <a:buAutoNum type="arabicPeriod"/>
                      </a:pPr>
                      <a:r>
                        <a:rPr lang="en-IN" sz="1500" b="1" dirty="0">
                          <a:solidFill>
                            <a:sysClr val="windowText" lastClr="000000"/>
                          </a:solidFill>
                        </a:rPr>
                        <a:t>Cost of Funds</a:t>
                      </a:r>
                      <a:r>
                        <a:rPr lang="en-IN" sz="1500" dirty="0">
                          <a:solidFill>
                            <a:sysClr val="windowText" lastClr="000000"/>
                          </a:solidFill>
                        </a:rPr>
                        <a:t>: Effective cost of capital raised</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IN" sz="1500" dirty="0">
                          <a:solidFill>
                            <a:sysClr val="windowText" lastClr="000000"/>
                          </a:solidFill>
                        </a:rPr>
                        <a:t>Enhances profitability and capital utilization </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9969369"/>
                  </a:ext>
                </a:extLst>
              </a:tr>
              <a:tr h="1069971">
                <a:tc>
                  <a:txBody>
                    <a:bodyPr/>
                    <a:lstStyle/>
                    <a:p>
                      <a:r>
                        <a:rPr lang="en-IN" sz="1500" dirty="0">
                          <a:solidFill>
                            <a:sysClr val="windowText" lastClr="000000"/>
                          </a:solidFill>
                        </a:rPr>
                        <a:t>Risk Management</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500" b="1" dirty="0">
                          <a:solidFill>
                            <a:sysClr val="windowText" lastClr="000000"/>
                          </a:solidFill>
                        </a:rPr>
                        <a:t>Cash Flow Forecast Accuracy</a:t>
                      </a:r>
                      <a:r>
                        <a:rPr lang="en-IN" sz="1500" dirty="0">
                          <a:solidFill>
                            <a:sysClr val="windowText" lastClr="000000"/>
                          </a:solidFill>
                        </a:rPr>
                        <a:t>: % deviation from actuals </a:t>
                      </a:r>
                    </a:p>
                    <a:p>
                      <a:pPr marL="342900" indent="-342900">
                        <a:buAutoNum type="arabicPeriod"/>
                      </a:pPr>
                      <a:r>
                        <a:rPr lang="en-IN" sz="1500" b="1" dirty="0">
                          <a:solidFill>
                            <a:sysClr val="windowText" lastClr="000000"/>
                          </a:solidFill>
                        </a:rPr>
                        <a:t>Hedging Effectiveness Ratio</a:t>
                      </a:r>
                      <a:r>
                        <a:rPr lang="en-IN" sz="1500" dirty="0">
                          <a:solidFill>
                            <a:sysClr val="windowText" lastClr="000000"/>
                          </a:solidFill>
                        </a:rPr>
                        <a:t>: Hedged vs unhedged exposure </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IN" sz="1500" dirty="0">
                          <a:solidFill>
                            <a:sysClr val="windowText" lastClr="000000"/>
                          </a:solidFill>
                        </a:rPr>
                        <a:t>Stabilizes cash flows and minimizes risks</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26139511"/>
                  </a:ext>
                </a:extLst>
              </a:tr>
              <a:tr h="986001">
                <a:tc>
                  <a:txBody>
                    <a:bodyPr/>
                    <a:lstStyle/>
                    <a:p>
                      <a:r>
                        <a:rPr lang="en-IN" sz="1500" dirty="0">
                          <a:solidFill>
                            <a:sysClr val="windowText" lastClr="000000"/>
                          </a:solidFill>
                        </a:rPr>
                        <a:t>Operational Efficiency</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pPr marL="342900" indent="-342900">
                        <a:buAutoNum type="arabicPeriod"/>
                      </a:pPr>
                      <a:r>
                        <a:rPr lang="en-IN" sz="1500" b="1" dirty="0">
                          <a:solidFill>
                            <a:sysClr val="windowText" lastClr="000000"/>
                          </a:solidFill>
                        </a:rPr>
                        <a:t>Treasury Expense Ratio</a:t>
                      </a:r>
                      <a:r>
                        <a:rPr lang="en-IN" sz="1500" dirty="0">
                          <a:solidFill>
                            <a:sysClr val="windowText" lastClr="000000"/>
                          </a:solidFill>
                        </a:rPr>
                        <a:t>: Operating costs as % of revenue</a:t>
                      </a:r>
                    </a:p>
                    <a:p>
                      <a:pPr marL="342900" indent="-342900">
                        <a:buAutoNum type="arabicPeriod"/>
                      </a:pPr>
                      <a:r>
                        <a:rPr lang="en-IN" sz="1500" b="1" dirty="0">
                          <a:solidFill>
                            <a:sysClr val="windowText" lastClr="000000"/>
                          </a:solidFill>
                        </a:rPr>
                        <a:t>Daily Cash Position Accuracy</a:t>
                      </a:r>
                      <a:r>
                        <a:rPr lang="en-IN" sz="1500" dirty="0">
                          <a:solidFill>
                            <a:sysClr val="windowText" lastClr="000000"/>
                          </a:solidFill>
                        </a:rPr>
                        <a:t>: Predictive Accuracy</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tc>
                  <a:txBody>
                    <a:bodyPr/>
                    <a:lstStyle/>
                    <a:p>
                      <a:r>
                        <a:rPr lang="en-IN" sz="1500" dirty="0">
                          <a:solidFill>
                            <a:sysClr val="windowText" lastClr="000000"/>
                          </a:solidFill>
                        </a:rPr>
                        <a:t>Identifies efficiencies and optimizes cash management </a:t>
                      </a:r>
                      <a:endParaRPr lang="en-IN" sz="1500" dirty="0">
                        <a:solidFill>
                          <a:sysClr val="windowText" lastClr="00000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90469293"/>
                  </a:ext>
                </a:extLst>
              </a:tr>
            </a:tbl>
          </a:graphicData>
        </a:graphic>
      </p:graphicFrame>
    </p:spTree>
    <p:extLst>
      <p:ext uri="{BB962C8B-B14F-4D97-AF65-F5344CB8AC3E}">
        <p14:creationId xmlns:p14="http://schemas.microsoft.com/office/powerpoint/2010/main" val="362960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645205-D439-D185-3E6F-32B80A0F31D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grpSp>
        <p:nvGrpSpPr>
          <p:cNvPr id="5" name="Group 4">
            <a:extLst>
              <a:ext uri="{FF2B5EF4-FFF2-40B4-BE49-F238E27FC236}">
                <a16:creationId xmlns:a16="http://schemas.microsoft.com/office/drawing/2014/main" id="{D6C19622-1F99-309D-E1A5-E54785A0E9A5}"/>
              </a:ext>
            </a:extLst>
          </p:cNvPr>
          <p:cNvGrpSpPr/>
          <p:nvPr/>
        </p:nvGrpSpPr>
        <p:grpSpPr>
          <a:xfrm>
            <a:off x="3868882" y="1107162"/>
            <a:ext cx="4454236" cy="3650959"/>
            <a:chOff x="1233055" y="1606841"/>
            <a:chExt cx="3844636" cy="3408504"/>
          </a:xfrm>
          <a:solidFill>
            <a:srgbClr val="FFE600"/>
          </a:solidFill>
        </p:grpSpPr>
        <p:sp>
          <p:nvSpPr>
            <p:cNvPr id="6" name="Rectangle 5">
              <a:extLst>
                <a:ext uri="{FF2B5EF4-FFF2-40B4-BE49-F238E27FC236}">
                  <a16:creationId xmlns:a16="http://schemas.microsoft.com/office/drawing/2014/main" id="{3580955F-10A1-FCDD-E7FB-C919D3938803}"/>
                </a:ext>
              </a:extLst>
            </p:cNvPr>
            <p:cNvSpPr/>
            <p:nvPr/>
          </p:nvSpPr>
          <p:spPr>
            <a:xfrm>
              <a:off x="1233055" y="2660073"/>
              <a:ext cx="3844636" cy="2355272"/>
            </a:xfrm>
            <a:prstGeom prst="rect">
              <a:avLst/>
            </a:prstGeom>
            <a:grp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1">
              <a:extLst>
                <a:ext uri="{FF2B5EF4-FFF2-40B4-BE49-F238E27FC236}">
                  <a16:creationId xmlns:a16="http://schemas.microsoft.com/office/drawing/2014/main" id="{BE42C7A4-A381-B4A6-18AD-87FD872E1172}"/>
                </a:ext>
              </a:extLst>
            </p:cNvPr>
            <p:cNvSpPr/>
            <p:nvPr/>
          </p:nvSpPr>
          <p:spPr>
            <a:xfrm>
              <a:off x="1233055" y="1606841"/>
              <a:ext cx="3844636" cy="1053231"/>
            </a:xfrm>
            <a:custGeom>
              <a:avLst/>
              <a:gdLst>
                <a:gd name="connsiteX0" fmla="*/ 0 w 5895109"/>
                <a:gd name="connsiteY0" fmla="*/ 0 h 3380509"/>
                <a:gd name="connsiteX1" fmla="*/ 5895109 w 5895109"/>
                <a:gd name="connsiteY1" fmla="*/ 0 h 3380509"/>
                <a:gd name="connsiteX2" fmla="*/ 5895109 w 5895109"/>
                <a:gd name="connsiteY2" fmla="*/ 3380509 h 3380509"/>
                <a:gd name="connsiteX3" fmla="*/ 0 w 5895109"/>
                <a:gd name="connsiteY3" fmla="*/ 3380509 h 3380509"/>
                <a:gd name="connsiteX4" fmla="*/ 0 w 5895109"/>
                <a:gd name="connsiteY4" fmla="*/ 0 h 3380509"/>
                <a:gd name="connsiteX0" fmla="*/ 3713018 w 5895109"/>
                <a:gd name="connsiteY0" fmla="*/ 1253836 h 3380509"/>
                <a:gd name="connsiteX1" fmla="*/ 5895109 w 5895109"/>
                <a:gd name="connsiteY1" fmla="*/ 0 h 3380509"/>
                <a:gd name="connsiteX2" fmla="*/ 5895109 w 5895109"/>
                <a:gd name="connsiteY2" fmla="*/ 3380509 h 3380509"/>
                <a:gd name="connsiteX3" fmla="*/ 0 w 5895109"/>
                <a:gd name="connsiteY3" fmla="*/ 3380509 h 3380509"/>
                <a:gd name="connsiteX4" fmla="*/ 3713018 w 5895109"/>
                <a:gd name="connsiteY4" fmla="*/ 1253836 h 3380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5109" h="3380509">
                  <a:moveTo>
                    <a:pt x="3713018" y="1253836"/>
                  </a:moveTo>
                  <a:lnTo>
                    <a:pt x="5895109" y="0"/>
                  </a:lnTo>
                  <a:lnTo>
                    <a:pt x="5895109" y="3380509"/>
                  </a:lnTo>
                  <a:lnTo>
                    <a:pt x="0" y="3380509"/>
                  </a:lnTo>
                  <a:lnTo>
                    <a:pt x="3713018" y="1253836"/>
                  </a:lnTo>
                  <a:close/>
                </a:path>
              </a:pathLst>
            </a:custGeom>
            <a:grp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46B5E14F-4E9C-4C82-8F9D-D2449BEBCE2B}"/>
              </a:ext>
            </a:extLst>
          </p:cNvPr>
          <p:cNvSpPr txBox="1"/>
          <p:nvPr/>
        </p:nvSpPr>
        <p:spPr>
          <a:xfrm>
            <a:off x="4630882" y="2849480"/>
            <a:ext cx="2930236" cy="707886"/>
          </a:xfrm>
          <a:prstGeom prst="rect">
            <a:avLst/>
          </a:prstGeom>
          <a:noFill/>
        </p:spPr>
        <p:txBody>
          <a:bodyPr wrap="square">
            <a:spAutoFit/>
          </a:bodyPr>
          <a:lstStyle/>
          <a:p>
            <a:r>
              <a:rPr lang="en-IN" sz="4000" b="1" dirty="0">
                <a:latin typeface="+mn-lt"/>
              </a:rPr>
              <a:t>THANKYOU!</a:t>
            </a:r>
          </a:p>
        </p:txBody>
      </p:sp>
    </p:spTree>
    <p:extLst>
      <p:ext uri="{BB962C8B-B14F-4D97-AF65-F5344CB8AC3E}">
        <p14:creationId xmlns:p14="http://schemas.microsoft.com/office/powerpoint/2010/main" val="380989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FBCB6-4A9A-03A9-20DF-906329DC4634}"/>
              </a:ext>
            </a:extLst>
          </p:cNvPr>
          <p:cNvSpPr>
            <a:spLocks noGrp="1"/>
          </p:cNvSpPr>
          <p:nvPr>
            <p:ph type="title"/>
          </p:nvPr>
        </p:nvSpPr>
        <p:spPr>
          <a:xfrm>
            <a:off x="889571" y="164779"/>
            <a:ext cx="10515600" cy="1325563"/>
          </a:xfrm>
        </p:spPr>
        <p:txBody>
          <a:bodyPr/>
          <a:lstStyle/>
          <a:p>
            <a:r>
              <a:rPr lang="en-US" dirty="0">
                <a:latin typeface="+mn-lt"/>
              </a:rPr>
              <a:t>References</a:t>
            </a:r>
            <a:endParaRPr lang="en-IN" dirty="0">
              <a:latin typeface="+mn-lt"/>
            </a:endParaRPr>
          </a:p>
        </p:txBody>
      </p:sp>
      <p:sp>
        <p:nvSpPr>
          <p:cNvPr id="3" name="Content Placeholder 2">
            <a:extLst>
              <a:ext uri="{FF2B5EF4-FFF2-40B4-BE49-F238E27FC236}">
                <a16:creationId xmlns:a16="http://schemas.microsoft.com/office/drawing/2014/main" id="{4DDC8EC5-14D8-D785-1BA4-5FC48946D43E}"/>
              </a:ext>
            </a:extLst>
          </p:cNvPr>
          <p:cNvSpPr>
            <a:spLocks noGrp="1"/>
          </p:cNvSpPr>
          <p:nvPr>
            <p:ph idx="1"/>
          </p:nvPr>
        </p:nvSpPr>
        <p:spPr>
          <a:xfrm>
            <a:off x="786829" y="1373562"/>
            <a:ext cx="10515600" cy="4780658"/>
          </a:xfrm>
        </p:spPr>
        <p:txBody>
          <a:bodyPr>
            <a:normAutofit fontScale="92500" lnSpcReduction="10000"/>
          </a:bodyPr>
          <a:lstStyle/>
          <a:p>
            <a:r>
              <a:rPr lang="en-IN" sz="2000" dirty="0">
                <a:hlinkClick r:id="rId2"/>
              </a:rPr>
              <a:t>https://www.pwc.be/en/news-publications/2023/global-treasury-survey-2023.html</a:t>
            </a:r>
            <a:endParaRPr lang="en-IN" sz="2000" dirty="0"/>
          </a:p>
          <a:p>
            <a:r>
              <a:rPr lang="en-IN" sz="2000" dirty="0">
                <a:hlinkClick r:id="rId3"/>
              </a:rPr>
              <a:t>https://pwc.com/gx/en/services/audit-assurance/publications/global-treasury-benchmarking-survey-2019.html</a:t>
            </a:r>
            <a:endParaRPr lang="en-IN" sz="2000" dirty="0"/>
          </a:p>
          <a:p>
            <a:r>
              <a:rPr lang="en-IN" sz="2000" dirty="0">
                <a:hlinkClick r:id="rId4"/>
              </a:rPr>
              <a:t>https://www.kyriba.com/solutions/enterprise/</a:t>
            </a:r>
            <a:endParaRPr lang="en-IN" sz="2000" dirty="0"/>
          </a:p>
          <a:p>
            <a:r>
              <a:rPr lang="en-IN" sz="2000" dirty="0">
                <a:hlinkClick r:id="rId5"/>
              </a:rPr>
              <a:t>https://www.gartner.com/en/industries/high-tech</a:t>
            </a:r>
            <a:endParaRPr lang="en-IN" sz="2000" dirty="0"/>
          </a:p>
          <a:p>
            <a:r>
              <a:rPr lang="en-IN" sz="2000" dirty="0">
                <a:hlinkClick r:id="rId6"/>
              </a:rPr>
              <a:t>https://trovata.io/blog/treasury-management-for-the-technology-industry/</a:t>
            </a:r>
            <a:endParaRPr lang="en-IN" sz="2000" dirty="0"/>
          </a:p>
          <a:p>
            <a:r>
              <a:rPr lang="en-IN" sz="2000" dirty="0">
                <a:hlinkClick r:id="rId7"/>
              </a:rPr>
              <a:t>https://www.cfo.com/news/working-capital-cash-accounts-payable-supplier-payments-credit-cards-invoices/694730/</a:t>
            </a:r>
            <a:endParaRPr lang="en-IN" sz="2000" dirty="0"/>
          </a:p>
          <a:p>
            <a:r>
              <a:rPr lang="en-IN" sz="2000" dirty="0">
                <a:hlinkClick r:id="rId8"/>
              </a:rPr>
              <a:t>https://blogs.opentext.com/its-time-to-modernize-corporate-treasury-departments/</a:t>
            </a:r>
            <a:endParaRPr lang="en-IN" sz="2000" dirty="0"/>
          </a:p>
          <a:p>
            <a:r>
              <a:rPr lang="en-IN" sz="2000" dirty="0">
                <a:hlinkClick r:id="rId9"/>
              </a:rPr>
              <a:t>https://www2.deloitte.com/content/dam/Deloitte/us/Documents/public-sector/Public-Sector-Treasury-Brochure.pdf</a:t>
            </a:r>
            <a:endParaRPr lang="en-IN" sz="2000" dirty="0"/>
          </a:p>
          <a:p>
            <a:r>
              <a:rPr lang="en-IN" sz="2000" dirty="0">
                <a:hlinkClick r:id="rId10"/>
              </a:rPr>
              <a:t>https://www.mckinsey.com/capabilities/strategy-and-corporate-finance/our-insights/five-steps-to-a-more-effective-global-treasury</a:t>
            </a:r>
            <a:endParaRPr lang="en-IN" sz="2000" dirty="0"/>
          </a:p>
          <a:p>
            <a:r>
              <a:rPr lang="en-IN" sz="2000" dirty="0">
                <a:hlinkClick r:id="rId11"/>
              </a:rPr>
              <a:t>https://www.bcg.com/publications/2024/bcg-treasury-benchmarking-survey-fortifying-the-balance-sheet</a:t>
            </a:r>
            <a:endParaRPr lang="en-IN" sz="2000" dirty="0"/>
          </a:p>
          <a:p>
            <a:endParaRPr lang="en-IN" sz="2000" dirty="0"/>
          </a:p>
          <a:p>
            <a:endParaRPr lang="en-IN" sz="2000" dirty="0"/>
          </a:p>
        </p:txBody>
      </p:sp>
    </p:spTree>
    <p:extLst>
      <p:ext uri="{BB962C8B-B14F-4D97-AF65-F5344CB8AC3E}">
        <p14:creationId xmlns:p14="http://schemas.microsoft.com/office/powerpoint/2010/main" val="3934859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0777C1-CE2B-B7ED-A37C-82634B3E07D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7" name="Rectangle 6">
            <a:extLst>
              <a:ext uri="{FF2B5EF4-FFF2-40B4-BE49-F238E27FC236}">
                <a16:creationId xmlns:a16="http://schemas.microsoft.com/office/drawing/2014/main" id="{65BC7EA0-4EA2-E8FA-AAE8-FD7BF4B981B9}"/>
              </a:ext>
            </a:extLst>
          </p:cNvPr>
          <p:cNvSpPr/>
          <p:nvPr/>
        </p:nvSpPr>
        <p:spPr>
          <a:xfrm>
            <a:off x="333203" y="129619"/>
            <a:ext cx="11525593" cy="6598763"/>
          </a:xfrm>
          <a:prstGeom prst="rect">
            <a:avLst/>
          </a:prstGeom>
          <a:solidFill>
            <a:srgbClr val="404040">
              <a:alpha val="7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b="0" cap="none" spc="0" dirty="0">
              <a:ln w="0"/>
              <a:solidFill>
                <a:srgbClr val="FFE600"/>
              </a:solidFill>
              <a:effectLst>
                <a:outerShdw blurRad="38100" dist="19050" dir="2700000" algn="tl" rotWithShape="0">
                  <a:schemeClr val="dk1">
                    <a:alpha val="40000"/>
                  </a:schemeClr>
                </a:outerShdw>
              </a:effectLst>
              <a:cs typeface="Times New Roman" panose="02020603050405020304" pitchFamily="18" charset="0"/>
            </a:endParaRPr>
          </a:p>
        </p:txBody>
      </p:sp>
      <p:sp>
        <p:nvSpPr>
          <p:cNvPr id="8" name="Rectangle 7">
            <a:extLst>
              <a:ext uri="{FF2B5EF4-FFF2-40B4-BE49-F238E27FC236}">
                <a16:creationId xmlns:a16="http://schemas.microsoft.com/office/drawing/2014/main" id="{CB17B01B-74BB-3929-61F6-533A582847B0}"/>
              </a:ext>
            </a:extLst>
          </p:cNvPr>
          <p:cNvSpPr/>
          <p:nvPr/>
        </p:nvSpPr>
        <p:spPr>
          <a:xfrm>
            <a:off x="4523324" y="129618"/>
            <a:ext cx="2589170" cy="923330"/>
          </a:xfrm>
          <a:prstGeom prst="rect">
            <a:avLst/>
          </a:prstGeom>
          <a:noFill/>
        </p:spPr>
        <p:txBody>
          <a:bodyPr wrap="none" lIns="91440" tIns="45720" rIns="91440" bIns="45720">
            <a:spAutoFit/>
          </a:bodyPr>
          <a:lstStyle/>
          <a:p>
            <a:pPr algn="ctr"/>
            <a:r>
              <a:rPr lang="en-US" sz="5400" b="1" cap="none" spc="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INDEX </a:t>
            </a:r>
          </a:p>
        </p:txBody>
      </p:sp>
      <p:sp>
        <p:nvSpPr>
          <p:cNvPr id="11" name="TextBox 10">
            <a:extLst>
              <a:ext uri="{FF2B5EF4-FFF2-40B4-BE49-F238E27FC236}">
                <a16:creationId xmlns:a16="http://schemas.microsoft.com/office/drawing/2014/main" id="{5020AA95-2E65-E8A1-81D3-A69A59A970E8}"/>
              </a:ext>
            </a:extLst>
          </p:cNvPr>
          <p:cNvSpPr txBox="1"/>
          <p:nvPr/>
        </p:nvSpPr>
        <p:spPr>
          <a:xfrm>
            <a:off x="1822638" y="1280842"/>
            <a:ext cx="2063385" cy="784830"/>
          </a:xfrm>
          <a:prstGeom prst="rect">
            <a:avLst/>
          </a:prstGeom>
          <a:noFill/>
        </p:spPr>
        <p:txBody>
          <a:bodyPr wrap="none" rtlCol="0">
            <a:spAutoFit/>
          </a:bodyPr>
          <a:lstStyle/>
          <a:p>
            <a:pPr>
              <a:lnSpc>
                <a:spcPct val="150000"/>
              </a:lnSpc>
            </a:pPr>
            <a:r>
              <a:rPr lang="en-IN" dirty="0">
                <a:solidFill>
                  <a:schemeClr val="bg1"/>
                </a:solidFill>
                <a:cs typeface="Times New Roman" panose="02020603050405020304" pitchFamily="18" charset="0"/>
              </a:rPr>
              <a:t>Executive Summary</a:t>
            </a:r>
          </a:p>
          <a:p>
            <a:endParaRPr lang="en-IN" dirty="0">
              <a:solidFill>
                <a:schemeClr val="bg1"/>
              </a:solidFill>
            </a:endParaRPr>
          </a:p>
        </p:txBody>
      </p:sp>
      <p:sp>
        <p:nvSpPr>
          <p:cNvPr id="22" name="TextBox 21">
            <a:extLst>
              <a:ext uri="{FF2B5EF4-FFF2-40B4-BE49-F238E27FC236}">
                <a16:creationId xmlns:a16="http://schemas.microsoft.com/office/drawing/2014/main" id="{242AB3EE-6FC8-1160-6881-866B7838B0A3}"/>
              </a:ext>
            </a:extLst>
          </p:cNvPr>
          <p:cNvSpPr txBox="1"/>
          <p:nvPr/>
        </p:nvSpPr>
        <p:spPr>
          <a:xfrm>
            <a:off x="1822638" y="2402991"/>
            <a:ext cx="3018775" cy="369332"/>
          </a:xfrm>
          <a:prstGeom prst="rect">
            <a:avLst/>
          </a:prstGeom>
          <a:noFill/>
        </p:spPr>
        <p:txBody>
          <a:bodyPr wrap="none" rtlCol="0">
            <a:spAutoFit/>
          </a:bodyPr>
          <a:lstStyle/>
          <a:p>
            <a:r>
              <a:rPr lang="en-IN" dirty="0">
                <a:solidFill>
                  <a:schemeClr val="bg1"/>
                </a:solidFill>
                <a:cs typeface="Times New Roman" panose="02020603050405020304" pitchFamily="18" charset="0"/>
              </a:rPr>
              <a:t>Redesigning Financial Process</a:t>
            </a:r>
          </a:p>
        </p:txBody>
      </p:sp>
      <p:sp>
        <p:nvSpPr>
          <p:cNvPr id="24" name="TextBox 23">
            <a:extLst>
              <a:ext uri="{FF2B5EF4-FFF2-40B4-BE49-F238E27FC236}">
                <a16:creationId xmlns:a16="http://schemas.microsoft.com/office/drawing/2014/main" id="{BC2314C4-2485-90CF-A892-ECB674B8BE77}"/>
              </a:ext>
            </a:extLst>
          </p:cNvPr>
          <p:cNvSpPr txBox="1"/>
          <p:nvPr/>
        </p:nvSpPr>
        <p:spPr>
          <a:xfrm>
            <a:off x="1837461" y="3459182"/>
            <a:ext cx="5226303" cy="369332"/>
          </a:xfrm>
          <a:prstGeom prst="rect">
            <a:avLst/>
          </a:prstGeom>
          <a:noFill/>
        </p:spPr>
        <p:txBody>
          <a:bodyPr wrap="none" rtlCol="0">
            <a:spAutoFit/>
          </a:bodyPr>
          <a:lstStyle/>
          <a:p>
            <a:r>
              <a:rPr lang="en-IN" dirty="0">
                <a:solidFill>
                  <a:schemeClr val="bg1"/>
                </a:solidFill>
                <a:cs typeface="Times New Roman" panose="02020603050405020304" pitchFamily="18" charset="0"/>
              </a:rPr>
              <a:t>Emerging technologies and Implementation Roadmap</a:t>
            </a:r>
            <a:endParaRPr lang="en-IN" dirty="0">
              <a:solidFill>
                <a:schemeClr val="bg1"/>
              </a:solidFill>
            </a:endParaRPr>
          </a:p>
        </p:txBody>
      </p:sp>
      <p:sp>
        <p:nvSpPr>
          <p:cNvPr id="25" name="TextBox 24">
            <a:extLst>
              <a:ext uri="{FF2B5EF4-FFF2-40B4-BE49-F238E27FC236}">
                <a16:creationId xmlns:a16="http://schemas.microsoft.com/office/drawing/2014/main" id="{B7A76265-9971-F20D-7710-AD9C5CFF90E1}"/>
              </a:ext>
            </a:extLst>
          </p:cNvPr>
          <p:cNvSpPr txBox="1"/>
          <p:nvPr/>
        </p:nvSpPr>
        <p:spPr>
          <a:xfrm>
            <a:off x="1822638" y="4532226"/>
            <a:ext cx="3143681" cy="646331"/>
          </a:xfrm>
          <a:prstGeom prst="rect">
            <a:avLst/>
          </a:prstGeom>
          <a:noFill/>
        </p:spPr>
        <p:txBody>
          <a:bodyPr wrap="none" rtlCol="0">
            <a:spAutoFit/>
          </a:bodyPr>
          <a:lstStyle/>
          <a:p>
            <a:r>
              <a:rPr lang="en-IN" dirty="0">
                <a:solidFill>
                  <a:schemeClr val="bg1"/>
                </a:solidFill>
                <a:cs typeface="Times New Roman" panose="02020603050405020304" pitchFamily="18" charset="0"/>
              </a:rPr>
              <a:t>Fostering Culture of Innovation </a:t>
            </a:r>
          </a:p>
          <a:p>
            <a:endParaRPr lang="en-IN" dirty="0">
              <a:solidFill>
                <a:schemeClr val="bg1"/>
              </a:solidFill>
            </a:endParaRPr>
          </a:p>
        </p:txBody>
      </p:sp>
      <p:sp>
        <p:nvSpPr>
          <p:cNvPr id="26" name="TextBox 25">
            <a:extLst>
              <a:ext uri="{FF2B5EF4-FFF2-40B4-BE49-F238E27FC236}">
                <a16:creationId xmlns:a16="http://schemas.microsoft.com/office/drawing/2014/main" id="{E0A5F250-7BC2-37B2-3B06-78DF8643846F}"/>
              </a:ext>
            </a:extLst>
          </p:cNvPr>
          <p:cNvSpPr txBox="1"/>
          <p:nvPr/>
        </p:nvSpPr>
        <p:spPr>
          <a:xfrm>
            <a:off x="1822638" y="5765524"/>
            <a:ext cx="4609019" cy="646331"/>
          </a:xfrm>
          <a:prstGeom prst="rect">
            <a:avLst/>
          </a:prstGeom>
          <a:noFill/>
        </p:spPr>
        <p:txBody>
          <a:bodyPr wrap="none" rtlCol="0">
            <a:spAutoFit/>
          </a:bodyPr>
          <a:lstStyle/>
          <a:p>
            <a:r>
              <a:rPr lang="en-IN" dirty="0">
                <a:solidFill>
                  <a:schemeClr val="bg1"/>
                </a:solidFill>
                <a:cs typeface="Times New Roman" panose="02020603050405020304" pitchFamily="18" charset="0"/>
              </a:rPr>
              <a:t>Risk Management Strategy Dashboard Analysis</a:t>
            </a:r>
          </a:p>
          <a:p>
            <a:endParaRPr lang="en-IN" dirty="0">
              <a:solidFill>
                <a:schemeClr val="bg1"/>
              </a:solidFill>
            </a:endParaRPr>
          </a:p>
        </p:txBody>
      </p:sp>
      <p:sp>
        <p:nvSpPr>
          <p:cNvPr id="28" name="TextBox 27">
            <a:extLst>
              <a:ext uri="{FF2B5EF4-FFF2-40B4-BE49-F238E27FC236}">
                <a16:creationId xmlns:a16="http://schemas.microsoft.com/office/drawing/2014/main" id="{3540C2DC-935F-5378-286C-0F33EF9EDDA0}"/>
              </a:ext>
            </a:extLst>
          </p:cNvPr>
          <p:cNvSpPr txBox="1"/>
          <p:nvPr/>
        </p:nvSpPr>
        <p:spPr>
          <a:xfrm>
            <a:off x="7589925" y="1299756"/>
            <a:ext cx="3948483" cy="923330"/>
          </a:xfrm>
          <a:prstGeom prst="rect">
            <a:avLst/>
          </a:prstGeom>
          <a:noFill/>
        </p:spPr>
        <p:txBody>
          <a:bodyPr wrap="square" rtlCol="0">
            <a:spAutoFit/>
          </a:bodyPr>
          <a:lstStyle/>
          <a:p>
            <a:r>
              <a:rPr lang="en-IN" dirty="0">
                <a:solidFill>
                  <a:schemeClr val="bg1"/>
                </a:solidFill>
                <a:cs typeface="Times New Roman" panose="02020603050405020304" pitchFamily="18" charset="0"/>
              </a:rPr>
              <a:t>Process of evaluation of New Investment Opportunities</a:t>
            </a:r>
          </a:p>
          <a:p>
            <a:endParaRPr lang="en-IN" dirty="0">
              <a:solidFill>
                <a:schemeClr val="bg1"/>
              </a:solidFill>
            </a:endParaRPr>
          </a:p>
        </p:txBody>
      </p:sp>
      <p:sp>
        <p:nvSpPr>
          <p:cNvPr id="30" name="TextBox 29">
            <a:extLst>
              <a:ext uri="{FF2B5EF4-FFF2-40B4-BE49-F238E27FC236}">
                <a16:creationId xmlns:a16="http://schemas.microsoft.com/office/drawing/2014/main" id="{8A49F8D4-E4B2-C6EF-E9A1-A309BEEDB9B2}"/>
              </a:ext>
            </a:extLst>
          </p:cNvPr>
          <p:cNvSpPr txBox="1"/>
          <p:nvPr/>
        </p:nvSpPr>
        <p:spPr>
          <a:xfrm>
            <a:off x="7523711" y="2323745"/>
            <a:ext cx="2845651" cy="646331"/>
          </a:xfrm>
          <a:prstGeom prst="rect">
            <a:avLst/>
          </a:prstGeom>
          <a:noFill/>
        </p:spPr>
        <p:txBody>
          <a:bodyPr wrap="none" rtlCol="0">
            <a:spAutoFit/>
          </a:bodyPr>
          <a:lstStyle/>
          <a:p>
            <a:r>
              <a:rPr lang="en-IN" dirty="0">
                <a:solidFill>
                  <a:schemeClr val="bg1"/>
                </a:solidFill>
                <a:cs typeface="Times New Roman" panose="02020603050405020304" pitchFamily="18" charset="0"/>
              </a:rPr>
              <a:t>Key Performance Indicators </a:t>
            </a:r>
          </a:p>
          <a:p>
            <a:endParaRPr lang="en-IN" dirty="0">
              <a:solidFill>
                <a:schemeClr val="bg1"/>
              </a:solidFill>
            </a:endParaRPr>
          </a:p>
        </p:txBody>
      </p:sp>
      <p:sp>
        <p:nvSpPr>
          <p:cNvPr id="4" name="Oval 3">
            <a:extLst>
              <a:ext uri="{FF2B5EF4-FFF2-40B4-BE49-F238E27FC236}">
                <a16:creationId xmlns:a16="http://schemas.microsoft.com/office/drawing/2014/main" id="{B24A5B07-8E11-FC6D-8CD6-FA868C9A4D23}"/>
              </a:ext>
            </a:extLst>
          </p:cNvPr>
          <p:cNvSpPr/>
          <p:nvPr/>
        </p:nvSpPr>
        <p:spPr>
          <a:xfrm>
            <a:off x="1377934" y="1314222"/>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27F29EB-4EE1-A1AD-541D-6188DC267B41}"/>
              </a:ext>
            </a:extLst>
          </p:cNvPr>
          <p:cNvSpPr txBox="1"/>
          <p:nvPr/>
        </p:nvSpPr>
        <p:spPr>
          <a:xfrm>
            <a:off x="1435690" y="1346800"/>
            <a:ext cx="325182" cy="369332"/>
          </a:xfrm>
          <a:prstGeom prst="rect">
            <a:avLst/>
          </a:prstGeom>
          <a:noFill/>
        </p:spPr>
        <p:txBody>
          <a:bodyPr wrap="square" rtlCol="0">
            <a:spAutoFit/>
          </a:bodyPr>
          <a:lstStyle/>
          <a:p>
            <a:pPr algn="ctr"/>
            <a:r>
              <a:rPr lang="en-US" dirty="0">
                <a:solidFill>
                  <a:srgbClr val="FFE600"/>
                </a:solidFill>
              </a:rPr>
              <a:t>1</a:t>
            </a:r>
            <a:endParaRPr lang="en-IN" dirty="0">
              <a:solidFill>
                <a:srgbClr val="FFE600"/>
              </a:solidFill>
            </a:endParaRPr>
          </a:p>
        </p:txBody>
      </p:sp>
      <p:sp>
        <p:nvSpPr>
          <p:cNvPr id="10" name="Oval 9">
            <a:extLst>
              <a:ext uri="{FF2B5EF4-FFF2-40B4-BE49-F238E27FC236}">
                <a16:creationId xmlns:a16="http://schemas.microsoft.com/office/drawing/2014/main" id="{87CC356F-645C-7FF5-1695-5F0D3F179CCE}"/>
              </a:ext>
            </a:extLst>
          </p:cNvPr>
          <p:cNvSpPr/>
          <p:nvPr/>
        </p:nvSpPr>
        <p:spPr>
          <a:xfrm>
            <a:off x="1377934" y="2381942"/>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4F8749C5-607A-859D-B43F-F4FF46B6BC92}"/>
              </a:ext>
            </a:extLst>
          </p:cNvPr>
          <p:cNvSpPr txBox="1"/>
          <p:nvPr/>
        </p:nvSpPr>
        <p:spPr>
          <a:xfrm>
            <a:off x="1435690" y="2414520"/>
            <a:ext cx="325182" cy="369332"/>
          </a:xfrm>
          <a:prstGeom prst="rect">
            <a:avLst/>
          </a:prstGeom>
          <a:noFill/>
        </p:spPr>
        <p:txBody>
          <a:bodyPr wrap="square" rtlCol="0">
            <a:spAutoFit/>
          </a:bodyPr>
          <a:lstStyle/>
          <a:p>
            <a:pPr algn="ctr"/>
            <a:r>
              <a:rPr lang="en-US" dirty="0">
                <a:solidFill>
                  <a:srgbClr val="FFE600"/>
                </a:solidFill>
              </a:rPr>
              <a:t>2</a:t>
            </a:r>
            <a:endParaRPr lang="en-IN" dirty="0">
              <a:solidFill>
                <a:srgbClr val="FFE600"/>
              </a:solidFill>
            </a:endParaRPr>
          </a:p>
        </p:txBody>
      </p:sp>
      <p:sp>
        <p:nvSpPr>
          <p:cNvPr id="13" name="Oval 12">
            <a:extLst>
              <a:ext uri="{FF2B5EF4-FFF2-40B4-BE49-F238E27FC236}">
                <a16:creationId xmlns:a16="http://schemas.microsoft.com/office/drawing/2014/main" id="{536085FE-1FB6-839F-A662-A97C4BEA2FEE}"/>
              </a:ext>
            </a:extLst>
          </p:cNvPr>
          <p:cNvSpPr/>
          <p:nvPr/>
        </p:nvSpPr>
        <p:spPr>
          <a:xfrm>
            <a:off x="1391788" y="3399333"/>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E435782-6675-0D2B-D644-1AF0854C992E}"/>
              </a:ext>
            </a:extLst>
          </p:cNvPr>
          <p:cNvSpPr txBox="1"/>
          <p:nvPr/>
        </p:nvSpPr>
        <p:spPr>
          <a:xfrm>
            <a:off x="1449544" y="3431911"/>
            <a:ext cx="325182" cy="369332"/>
          </a:xfrm>
          <a:prstGeom prst="rect">
            <a:avLst/>
          </a:prstGeom>
          <a:noFill/>
        </p:spPr>
        <p:txBody>
          <a:bodyPr wrap="square" rtlCol="0">
            <a:spAutoFit/>
          </a:bodyPr>
          <a:lstStyle/>
          <a:p>
            <a:pPr algn="ctr"/>
            <a:r>
              <a:rPr lang="en-US" dirty="0">
                <a:solidFill>
                  <a:srgbClr val="FFE600"/>
                </a:solidFill>
              </a:rPr>
              <a:t>3</a:t>
            </a:r>
            <a:endParaRPr lang="en-IN" dirty="0">
              <a:solidFill>
                <a:srgbClr val="FFE600"/>
              </a:solidFill>
            </a:endParaRPr>
          </a:p>
        </p:txBody>
      </p:sp>
      <p:sp>
        <p:nvSpPr>
          <p:cNvPr id="20" name="Oval 19">
            <a:extLst>
              <a:ext uri="{FF2B5EF4-FFF2-40B4-BE49-F238E27FC236}">
                <a16:creationId xmlns:a16="http://schemas.microsoft.com/office/drawing/2014/main" id="{EFB3E74F-0E1B-AA11-BB52-8B722C9BD20B}"/>
              </a:ext>
            </a:extLst>
          </p:cNvPr>
          <p:cNvSpPr/>
          <p:nvPr/>
        </p:nvSpPr>
        <p:spPr>
          <a:xfrm>
            <a:off x="1372350" y="4492089"/>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961DD93E-1C5A-9B40-0DEF-5AD5812F6239}"/>
              </a:ext>
            </a:extLst>
          </p:cNvPr>
          <p:cNvSpPr txBox="1"/>
          <p:nvPr/>
        </p:nvSpPr>
        <p:spPr>
          <a:xfrm>
            <a:off x="1430106" y="4524667"/>
            <a:ext cx="325182" cy="369332"/>
          </a:xfrm>
          <a:prstGeom prst="rect">
            <a:avLst/>
          </a:prstGeom>
          <a:noFill/>
        </p:spPr>
        <p:txBody>
          <a:bodyPr wrap="square" rtlCol="0">
            <a:spAutoFit/>
          </a:bodyPr>
          <a:lstStyle/>
          <a:p>
            <a:pPr algn="ctr"/>
            <a:r>
              <a:rPr lang="en-US" dirty="0">
                <a:solidFill>
                  <a:srgbClr val="FFE600"/>
                </a:solidFill>
              </a:rPr>
              <a:t>4</a:t>
            </a:r>
            <a:endParaRPr lang="en-IN" dirty="0">
              <a:solidFill>
                <a:srgbClr val="FFE600"/>
              </a:solidFill>
            </a:endParaRPr>
          </a:p>
        </p:txBody>
      </p:sp>
      <p:sp>
        <p:nvSpPr>
          <p:cNvPr id="40" name="Oval 39">
            <a:extLst>
              <a:ext uri="{FF2B5EF4-FFF2-40B4-BE49-F238E27FC236}">
                <a16:creationId xmlns:a16="http://schemas.microsoft.com/office/drawing/2014/main" id="{E37C224D-19FA-AA42-07FA-6B501D6E424D}"/>
              </a:ext>
            </a:extLst>
          </p:cNvPr>
          <p:cNvSpPr/>
          <p:nvPr/>
        </p:nvSpPr>
        <p:spPr>
          <a:xfrm>
            <a:off x="1372350" y="5715476"/>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8D7EE0E3-F75E-5904-70EC-E464BA06F6D1}"/>
              </a:ext>
            </a:extLst>
          </p:cNvPr>
          <p:cNvSpPr txBox="1"/>
          <p:nvPr/>
        </p:nvSpPr>
        <p:spPr>
          <a:xfrm>
            <a:off x="1430106" y="5748054"/>
            <a:ext cx="325182" cy="369332"/>
          </a:xfrm>
          <a:prstGeom prst="rect">
            <a:avLst/>
          </a:prstGeom>
          <a:noFill/>
        </p:spPr>
        <p:txBody>
          <a:bodyPr wrap="square" rtlCol="0">
            <a:spAutoFit/>
          </a:bodyPr>
          <a:lstStyle/>
          <a:p>
            <a:pPr algn="ctr"/>
            <a:r>
              <a:rPr lang="en-US" dirty="0">
                <a:solidFill>
                  <a:srgbClr val="FFE600"/>
                </a:solidFill>
              </a:rPr>
              <a:t>5</a:t>
            </a:r>
            <a:endParaRPr lang="en-IN" dirty="0">
              <a:solidFill>
                <a:srgbClr val="FFE600"/>
              </a:solidFill>
            </a:endParaRPr>
          </a:p>
        </p:txBody>
      </p:sp>
      <p:sp>
        <p:nvSpPr>
          <p:cNvPr id="42" name="Oval 41">
            <a:extLst>
              <a:ext uri="{FF2B5EF4-FFF2-40B4-BE49-F238E27FC236}">
                <a16:creationId xmlns:a16="http://schemas.microsoft.com/office/drawing/2014/main" id="{59E61CEC-E91F-A037-0246-F990775A85BC}"/>
              </a:ext>
            </a:extLst>
          </p:cNvPr>
          <p:cNvSpPr/>
          <p:nvPr/>
        </p:nvSpPr>
        <p:spPr>
          <a:xfrm>
            <a:off x="7070507" y="1353006"/>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7571831B-0E58-8C26-53D7-434C87A9122F}"/>
              </a:ext>
            </a:extLst>
          </p:cNvPr>
          <p:cNvSpPr txBox="1"/>
          <p:nvPr/>
        </p:nvSpPr>
        <p:spPr>
          <a:xfrm>
            <a:off x="7128263" y="1385584"/>
            <a:ext cx="325182" cy="369332"/>
          </a:xfrm>
          <a:prstGeom prst="rect">
            <a:avLst/>
          </a:prstGeom>
          <a:noFill/>
        </p:spPr>
        <p:txBody>
          <a:bodyPr wrap="square" rtlCol="0">
            <a:spAutoFit/>
          </a:bodyPr>
          <a:lstStyle/>
          <a:p>
            <a:pPr algn="ctr"/>
            <a:r>
              <a:rPr lang="en-US" dirty="0">
                <a:solidFill>
                  <a:srgbClr val="FFE600"/>
                </a:solidFill>
              </a:rPr>
              <a:t>6</a:t>
            </a:r>
            <a:endParaRPr lang="en-IN" dirty="0">
              <a:solidFill>
                <a:srgbClr val="FFE600"/>
              </a:solidFill>
            </a:endParaRPr>
          </a:p>
        </p:txBody>
      </p:sp>
      <p:sp>
        <p:nvSpPr>
          <p:cNvPr id="44" name="Oval 43">
            <a:extLst>
              <a:ext uri="{FF2B5EF4-FFF2-40B4-BE49-F238E27FC236}">
                <a16:creationId xmlns:a16="http://schemas.microsoft.com/office/drawing/2014/main" id="{D4F85A79-664F-B4E6-23DF-340F74D3E1DA}"/>
              </a:ext>
            </a:extLst>
          </p:cNvPr>
          <p:cNvSpPr/>
          <p:nvPr/>
        </p:nvSpPr>
        <p:spPr>
          <a:xfrm>
            <a:off x="7070507" y="2291167"/>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9D50271D-0F77-44C1-FCAC-473710FC2084}"/>
              </a:ext>
            </a:extLst>
          </p:cNvPr>
          <p:cNvSpPr txBox="1"/>
          <p:nvPr/>
        </p:nvSpPr>
        <p:spPr>
          <a:xfrm>
            <a:off x="7128263" y="2323745"/>
            <a:ext cx="325182" cy="369332"/>
          </a:xfrm>
          <a:prstGeom prst="rect">
            <a:avLst/>
          </a:prstGeom>
          <a:noFill/>
        </p:spPr>
        <p:txBody>
          <a:bodyPr wrap="square" rtlCol="0">
            <a:spAutoFit/>
          </a:bodyPr>
          <a:lstStyle/>
          <a:p>
            <a:pPr algn="ctr"/>
            <a:r>
              <a:rPr lang="en-US" dirty="0">
                <a:solidFill>
                  <a:srgbClr val="FFE600"/>
                </a:solidFill>
              </a:rPr>
              <a:t>7</a:t>
            </a:r>
            <a:endParaRPr lang="en-IN" dirty="0">
              <a:solidFill>
                <a:srgbClr val="FFE600"/>
              </a:solidFill>
            </a:endParaRPr>
          </a:p>
        </p:txBody>
      </p:sp>
    </p:spTree>
    <p:extLst>
      <p:ext uri="{BB962C8B-B14F-4D97-AF65-F5344CB8AC3E}">
        <p14:creationId xmlns:p14="http://schemas.microsoft.com/office/powerpoint/2010/main" val="712735733"/>
      </p:ext>
    </p:extLst>
  </p:cSld>
  <p:clrMapOvr>
    <a:masterClrMapping/>
  </p:clrMapOvr>
  <mc:AlternateContent xmlns:mc="http://schemas.openxmlformats.org/markup-compatibility/2006" xmlns:p14="http://schemas.microsoft.com/office/powerpoint/2010/main">
    <mc:Choice Requires="p14">
      <p:transition spd="slow" p14:dur="2000" advTm="9622"/>
    </mc:Choice>
    <mc:Fallback xmlns="">
      <p:transition spd="slow" advTm="962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DC06A6-C133-A3DC-6667-419EB04202C1}"/>
              </a:ext>
            </a:extLst>
          </p:cNvPr>
          <p:cNvSpPr/>
          <p:nvPr/>
        </p:nvSpPr>
        <p:spPr>
          <a:xfrm>
            <a:off x="234885" y="245819"/>
            <a:ext cx="11229528" cy="591287"/>
          </a:xfrm>
          <a:prstGeom prst="rect">
            <a:avLst/>
          </a:prstGeom>
          <a:solidFill>
            <a:srgbClr val="FFFFFF"/>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3CB68246-0D25-B0D5-F343-AA7DFFB6074D}"/>
              </a:ext>
            </a:extLst>
          </p:cNvPr>
          <p:cNvSpPr>
            <a:spLocks noGrp="1"/>
          </p:cNvSpPr>
          <p:nvPr>
            <p:ph type="title"/>
          </p:nvPr>
        </p:nvSpPr>
        <p:spPr>
          <a:xfrm>
            <a:off x="321145" y="124873"/>
            <a:ext cx="11143268" cy="612366"/>
          </a:xfrm>
          <a:solidFill>
            <a:srgbClr val="FFE600"/>
          </a:solidFill>
        </p:spPr>
        <p:txBody>
          <a:bodyPr>
            <a:normAutofit fontScale="90000"/>
          </a:bodyPr>
          <a:lstStyle/>
          <a:p>
            <a:r>
              <a:rPr lang="en-IN" dirty="0">
                <a:latin typeface="Times New Roman" panose="02020603050405020304" pitchFamily="18" charset="0"/>
                <a:cs typeface="Times New Roman" panose="02020603050405020304" pitchFamily="18" charset="0"/>
              </a:rPr>
              <a:t>Executive Summary</a:t>
            </a:r>
          </a:p>
        </p:txBody>
      </p:sp>
      <p:sp>
        <p:nvSpPr>
          <p:cNvPr id="3" name="TextBox 2">
            <a:extLst>
              <a:ext uri="{FF2B5EF4-FFF2-40B4-BE49-F238E27FC236}">
                <a16:creationId xmlns:a16="http://schemas.microsoft.com/office/drawing/2014/main" id="{F4E68E53-D2EF-7645-4E08-38ED33A8D680}"/>
              </a:ext>
            </a:extLst>
          </p:cNvPr>
          <p:cNvSpPr txBox="1"/>
          <p:nvPr/>
        </p:nvSpPr>
        <p:spPr>
          <a:xfrm>
            <a:off x="234884" y="837107"/>
            <a:ext cx="11334363" cy="5432256"/>
          </a:xfrm>
          <a:prstGeom prst="rect">
            <a:avLst/>
          </a:prstGeom>
          <a:noFill/>
        </p:spPr>
        <p:txBody>
          <a:bodyPr wrap="square" rtlCol="0">
            <a:spAutoFit/>
          </a:bodyPr>
          <a:lstStyle/>
          <a:p>
            <a:pPr algn="just"/>
            <a:r>
              <a:rPr lang="en-US" sz="1500" dirty="0">
                <a:cs typeface="Times New Roman" panose="02020603050405020304" pitchFamily="18" charset="0"/>
              </a:rPr>
              <a:t>XYZ Co.’s Treasury Office faces both internal and external challenges, including manual processes, siloed systems, volatile markets, and fragmented data. These issues hinder the Treasury’s ability to support the company’s strategic objectives, especially in a rapidly evolving tech industry. To address these challenges, XYZ Co.’s Treasury Office aims to undergo a strategic transformation focused on: Unlocking new growth opportunities, creating a competitive edge and empowering strategic decision-making through data-driven processes and real-time financial planning. </a:t>
            </a:r>
          </a:p>
          <a:p>
            <a:endParaRPr lang="en-US" sz="1500" dirty="0">
              <a:cs typeface="Times New Roman" panose="02020603050405020304" pitchFamily="18" charset="0"/>
            </a:endParaRPr>
          </a:p>
          <a:p>
            <a:r>
              <a:rPr lang="en-US" sz="1600" b="1" dirty="0">
                <a:cs typeface="Times New Roman" panose="02020603050405020304" pitchFamily="18" charset="0"/>
              </a:rPr>
              <a:t>The Proposed Solution</a:t>
            </a:r>
            <a:br>
              <a:rPr lang="en-US" sz="1500" dirty="0">
                <a:cs typeface="Times New Roman" panose="02020603050405020304" pitchFamily="18" charset="0"/>
              </a:rPr>
            </a:br>
            <a:r>
              <a:rPr lang="en-US" sz="1500" dirty="0">
                <a:cs typeface="Times New Roman" panose="02020603050405020304" pitchFamily="18" charset="0"/>
              </a:rPr>
              <a:t>Revolutionizing the treasury office involves a comprehensive transformation aimed at integrating cutting-edge technologies and shifting towards data-driven, agile financial management processes. Central to this transformation is the adoption of </a:t>
            </a:r>
            <a:r>
              <a:rPr lang="en-US" sz="1500" b="1" dirty="0">
                <a:cs typeface="Times New Roman" panose="02020603050405020304" pitchFamily="18" charset="0"/>
              </a:rPr>
              <a:t>AI-driven forecasting</a:t>
            </a:r>
            <a:r>
              <a:rPr lang="en-US" sz="1500" dirty="0">
                <a:cs typeface="Times New Roman" panose="02020603050405020304" pitchFamily="18" charset="0"/>
              </a:rPr>
              <a:t> to replace manual forecasting methods. By incorporating </a:t>
            </a:r>
            <a:r>
              <a:rPr lang="en-US" sz="1500" b="1" dirty="0">
                <a:cs typeface="Times New Roman" panose="02020603050405020304" pitchFamily="18" charset="0"/>
              </a:rPr>
              <a:t>blockchain technology</a:t>
            </a:r>
            <a:r>
              <a:rPr lang="en-US" sz="1500" dirty="0">
                <a:cs typeface="Times New Roman" panose="02020603050405020304" pitchFamily="18" charset="0"/>
              </a:rPr>
              <a:t>, XYZ Co. can ensure </a:t>
            </a:r>
            <a:r>
              <a:rPr lang="en-US" sz="1500" b="1" dirty="0">
                <a:cs typeface="Times New Roman" panose="02020603050405020304" pitchFamily="18" charset="0"/>
              </a:rPr>
              <a:t>real-time reporting</a:t>
            </a:r>
            <a:r>
              <a:rPr lang="en-US" sz="1500" dirty="0">
                <a:cs typeface="Times New Roman" panose="02020603050405020304" pitchFamily="18" charset="0"/>
              </a:rPr>
              <a:t>, transparency, and compliance in its financial operations, making its treasury processes more secure and efficient. This shift is further enhanced by </a:t>
            </a:r>
            <a:r>
              <a:rPr lang="en-US" sz="1500" b="1" dirty="0">
                <a:cs typeface="Times New Roman" panose="02020603050405020304" pitchFamily="18" charset="0"/>
              </a:rPr>
              <a:t>Robotic Process Automation (RPA)</a:t>
            </a:r>
            <a:r>
              <a:rPr lang="en-US" sz="1500" dirty="0">
                <a:cs typeface="Times New Roman" panose="02020603050405020304" pitchFamily="18" charset="0"/>
              </a:rPr>
              <a:t>, which automates routine tasks like payment reconciliations and data entry, allowing treasury staff to focus on higher-value, strategic initiatives. The KPIs will track metrics such as </a:t>
            </a:r>
            <a:r>
              <a:rPr lang="en-US" sz="1500" b="1" dirty="0">
                <a:cs typeface="Times New Roman" panose="02020603050405020304" pitchFamily="18" charset="0"/>
              </a:rPr>
              <a:t>automation rates</a:t>
            </a:r>
            <a:r>
              <a:rPr lang="en-US" sz="1500" dirty="0">
                <a:cs typeface="Times New Roman" panose="02020603050405020304" pitchFamily="18" charset="0"/>
              </a:rPr>
              <a:t>, </a:t>
            </a:r>
            <a:r>
              <a:rPr lang="en-US" sz="1500" b="1" dirty="0">
                <a:cs typeface="Times New Roman" panose="02020603050405020304" pitchFamily="18" charset="0"/>
              </a:rPr>
              <a:t>cash flow forecast accuracy</a:t>
            </a:r>
            <a:r>
              <a:rPr lang="en-US" sz="1500" dirty="0">
                <a:cs typeface="Times New Roman" panose="02020603050405020304" pitchFamily="18" charset="0"/>
              </a:rPr>
              <a:t>, </a:t>
            </a:r>
            <a:r>
              <a:rPr lang="en-US" sz="1500" b="1" dirty="0">
                <a:cs typeface="Times New Roman" panose="02020603050405020304" pitchFamily="18" charset="0"/>
              </a:rPr>
              <a:t>ROI on investments</a:t>
            </a:r>
            <a:r>
              <a:rPr lang="en-US" sz="1500" dirty="0">
                <a:cs typeface="Times New Roman" panose="02020603050405020304" pitchFamily="18" charset="0"/>
              </a:rPr>
              <a:t>, and operational efficiency, ensuring continuous improvement and alignment with strategic objectives.</a:t>
            </a:r>
          </a:p>
          <a:p>
            <a:endParaRPr lang="en-US" sz="1500" dirty="0">
              <a:cs typeface="Times New Roman" panose="02020603050405020304" pitchFamily="18" charset="0"/>
            </a:endParaRPr>
          </a:p>
          <a:p>
            <a:r>
              <a:rPr lang="en-US" sz="1600" b="1" dirty="0">
                <a:cs typeface="Times New Roman" panose="02020603050405020304" pitchFamily="18" charset="0"/>
              </a:rPr>
              <a:t>Value </a:t>
            </a:r>
          </a:p>
          <a:p>
            <a:pPr algn="just"/>
            <a:r>
              <a:rPr lang="en-US" sz="1500" dirty="0">
                <a:cs typeface="Times New Roman" panose="02020603050405020304" pitchFamily="18" charset="0"/>
              </a:rPr>
              <a:t>By implementing a robust risk management framework with key risk indicators (KRIs) and predictive models, XYZ Co. can mitigate potential financial threats more effectively. This reduces vulnerability to market volatility and geopolitical challenges, ultimately safeguarding the company’s financial stability. By minimizing manual errors and optimizing capital allocation, XYZ Co. can reduce operational costs while maximizing the return on its financial resources.</a:t>
            </a:r>
          </a:p>
          <a:p>
            <a:pPr algn="just"/>
            <a:endParaRPr lang="en-US" sz="1500" b="1" dirty="0">
              <a:cs typeface="Times New Roman" panose="02020603050405020304" pitchFamily="18" charset="0"/>
            </a:endParaRPr>
          </a:p>
          <a:p>
            <a:pPr algn="just"/>
            <a:r>
              <a:rPr lang="en-US" sz="1500" b="1" dirty="0">
                <a:cs typeface="Times New Roman" panose="02020603050405020304" pitchFamily="18" charset="0"/>
              </a:rPr>
              <a:t>In summary, the value of the proposed solution for XYZ Co.'s Treasury Office lies in its ability to create a more efficient, strategic, and risk-aware treasury function that not only supports but actively drives the company's growth and competitive positioning in the market.</a:t>
            </a:r>
            <a:endParaRPr lang="en-IN" sz="1500" b="1" dirty="0">
              <a:cs typeface="Times New Roman" panose="02020603050405020304" pitchFamily="18" charset="0"/>
            </a:endParaRPr>
          </a:p>
        </p:txBody>
      </p:sp>
      <p:cxnSp>
        <p:nvCxnSpPr>
          <p:cNvPr id="8" name="Straight Connector 7">
            <a:extLst>
              <a:ext uri="{FF2B5EF4-FFF2-40B4-BE49-F238E27FC236}">
                <a16:creationId xmlns:a16="http://schemas.microsoft.com/office/drawing/2014/main" id="{CA9264A2-E302-87C3-E33F-77225F1CB95D}"/>
              </a:ext>
            </a:extLst>
          </p:cNvPr>
          <p:cNvCxnSpPr>
            <a:cxnSpLocks/>
          </p:cNvCxnSpPr>
          <p:nvPr/>
        </p:nvCxnSpPr>
        <p:spPr>
          <a:xfrm>
            <a:off x="321144" y="2113936"/>
            <a:ext cx="1124810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0429364"/>
      </p:ext>
    </p:extLst>
  </p:cSld>
  <p:clrMapOvr>
    <a:masterClrMapping/>
  </p:clrMapOvr>
  <mc:AlternateContent xmlns:mc="http://schemas.openxmlformats.org/markup-compatibility/2006" xmlns:p14="http://schemas.microsoft.com/office/powerpoint/2010/main">
    <mc:Choice Requires="p14">
      <p:transition spd="slow" p14:dur="2000" advTm="630"/>
    </mc:Choice>
    <mc:Fallback xmlns="">
      <p:transition spd="slow" advTm="6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4C87A10F-1F05-98A5-0F18-3E25CD89673B}"/>
              </a:ext>
            </a:extLst>
          </p:cNvPr>
          <p:cNvSpPr/>
          <p:nvPr/>
        </p:nvSpPr>
        <p:spPr>
          <a:xfrm>
            <a:off x="0" y="0"/>
            <a:ext cx="12192000" cy="666681"/>
          </a:xfrm>
          <a:prstGeom prst="rect">
            <a:avLst/>
          </a:prstGeom>
          <a:solidFill>
            <a:srgbClr val="FFE600">
              <a:alpha val="28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F7F8735C-199B-8AD0-EB03-14B23228691F}"/>
              </a:ext>
            </a:extLst>
          </p:cNvPr>
          <p:cNvSpPr>
            <a:spLocks noGrp="1"/>
          </p:cNvSpPr>
          <p:nvPr>
            <p:ph type="title"/>
          </p:nvPr>
        </p:nvSpPr>
        <p:spPr>
          <a:xfrm>
            <a:off x="69273" y="1"/>
            <a:ext cx="12105752" cy="685800"/>
          </a:xfrm>
        </p:spPr>
        <p:txBody>
          <a:bodyPr>
            <a:noAutofit/>
          </a:bodyPr>
          <a:lstStyle/>
          <a:p>
            <a:pPr algn="ctr"/>
            <a:r>
              <a:rPr lang="en-US" sz="1800" dirty="0"/>
              <a:t>How should XYZ Co.'s Treasury Office redesign its financial planning processes to better support the company's strategic objectives and adapt to the fast-paced tech industry?</a:t>
            </a:r>
            <a:endParaRPr lang="en-IN" sz="1800" dirty="0"/>
          </a:p>
        </p:txBody>
      </p:sp>
      <p:graphicFrame>
        <p:nvGraphicFramePr>
          <p:cNvPr id="9" name="Content Placeholder 8">
            <a:extLst>
              <a:ext uri="{FF2B5EF4-FFF2-40B4-BE49-F238E27FC236}">
                <a16:creationId xmlns:a16="http://schemas.microsoft.com/office/drawing/2014/main" id="{176F2BA8-7523-90FA-AD23-892CB93980A1}"/>
              </a:ext>
            </a:extLst>
          </p:cNvPr>
          <p:cNvGraphicFramePr>
            <a:graphicFrameLocks noGrp="1"/>
          </p:cNvGraphicFramePr>
          <p:nvPr>
            <p:ph idx="1"/>
            <p:extLst>
              <p:ext uri="{D42A27DB-BD31-4B8C-83A1-F6EECF244321}">
                <p14:modId xmlns:p14="http://schemas.microsoft.com/office/powerpoint/2010/main" val="1797814396"/>
              </p:ext>
            </p:extLst>
          </p:nvPr>
        </p:nvGraphicFramePr>
        <p:xfrm>
          <a:off x="1189232" y="4642277"/>
          <a:ext cx="9810135" cy="27800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0213BE98-D06C-54E7-7F88-C69FC5BE6F90}"/>
              </a:ext>
            </a:extLst>
          </p:cNvPr>
          <p:cNvGraphicFramePr/>
          <p:nvPr>
            <p:extLst>
              <p:ext uri="{D42A27DB-BD31-4B8C-83A1-F6EECF244321}">
                <p14:modId xmlns:p14="http://schemas.microsoft.com/office/powerpoint/2010/main" val="3032242924"/>
              </p:ext>
            </p:extLst>
          </p:nvPr>
        </p:nvGraphicFramePr>
        <p:xfrm>
          <a:off x="175004" y="666681"/>
          <a:ext cx="5071758" cy="377366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8" name="Chart 17">
            <a:extLst>
              <a:ext uri="{FF2B5EF4-FFF2-40B4-BE49-F238E27FC236}">
                <a16:creationId xmlns:a16="http://schemas.microsoft.com/office/drawing/2014/main" id="{984B3C65-8502-3303-8564-80209382BAB4}"/>
              </a:ext>
            </a:extLst>
          </p:cNvPr>
          <p:cNvGraphicFramePr/>
          <p:nvPr>
            <p:extLst>
              <p:ext uri="{D42A27DB-BD31-4B8C-83A1-F6EECF244321}">
                <p14:modId xmlns:p14="http://schemas.microsoft.com/office/powerpoint/2010/main" val="3938788588"/>
              </p:ext>
            </p:extLst>
          </p:nvPr>
        </p:nvGraphicFramePr>
        <p:xfrm>
          <a:off x="5204754" y="1446238"/>
          <a:ext cx="2738474" cy="1965979"/>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19" name="Chart 18">
            <a:extLst>
              <a:ext uri="{FF2B5EF4-FFF2-40B4-BE49-F238E27FC236}">
                <a16:creationId xmlns:a16="http://schemas.microsoft.com/office/drawing/2014/main" id="{167D8C3A-4011-9367-1040-F5DE776AA982}"/>
              </a:ext>
            </a:extLst>
          </p:cNvPr>
          <p:cNvGraphicFramePr/>
          <p:nvPr>
            <p:extLst>
              <p:ext uri="{D42A27DB-BD31-4B8C-83A1-F6EECF244321}">
                <p14:modId xmlns:p14="http://schemas.microsoft.com/office/powerpoint/2010/main" val="4167981061"/>
              </p:ext>
            </p:extLst>
          </p:nvPr>
        </p:nvGraphicFramePr>
        <p:xfrm>
          <a:off x="7376992" y="1446238"/>
          <a:ext cx="2738474" cy="1965979"/>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0" name="Chart 19">
            <a:extLst>
              <a:ext uri="{FF2B5EF4-FFF2-40B4-BE49-F238E27FC236}">
                <a16:creationId xmlns:a16="http://schemas.microsoft.com/office/drawing/2014/main" id="{A72CE6D1-25B7-B001-51BD-9839ED1E13BE}"/>
              </a:ext>
            </a:extLst>
          </p:cNvPr>
          <p:cNvGraphicFramePr/>
          <p:nvPr>
            <p:extLst>
              <p:ext uri="{D42A27DB-BD31-4B8C-83A1-F6EECF244321}">
                <p14:modId xmlns:p14="http://schemas.microsoft.com/office/powerpoint/2010/main" val="2423852624"/>
              </p:ext>
            </p:extLst>
          </p:nvPr>
        </p:nvGraphicFramePr>
        <p:xfrm>
          <a:off x="9583675" y="1432590"/>
          <a:ext cx="2738474" cy="1965979"/>
        </p:xfrm>
        <a:graphic>
          <a:graphicData uri="http://schemas.openxmlformats.org/drawingml/2006/chart">
            <c:chart xmlns:c="http://schemas.openxmlformats.org/drawingml/2006/chart" xmlns:r="http://schemas.openxmlformats.org/officeDocument/2006/relationships" r:id="rId14"/>
          </a:graphicData>
        </a:graphic>
      </p:graphicFrame>
      <p:sp>
        <p:nvSpPr>
          <p:cNvPr id="21" name="Content Placeholder 2">
            <a:extLst>
              <a:ext uri="{FF2B5EF4-FFF2-40B4-BE49-F238E27FC236}">
                <a16:creationId xmlns:a16="http://schemas.microsoft.com/office/drawing/2014/main" id="{0C248E8E-01FE-45EB-6369-01AC174FE7BC}"/>
              </a:ext>
            </a:extLst>
          </p:cNvPr>
          <p:cNvSpPr txBox="1">
            <a:spLocks/>
          </p:cNvSpPr>
          <p:nvPr/>
        </p:nvSpPr>
        <p:spPr>
          <a:xfrm>
            <a:off x="6251767" y="2225908"/>
            <a:ext cx="797561" cy="369259"/>
          </a:xfrm>
          <a:prstGeom prst="rect">
            <a:avLst/>
          </a:prstGeom>
        </p:spPr>
        <p:txBody>
          <a:bodyPr vert="horz" lIns="0" tIns="0" rIns="0" bIns="0" rtlCol="0" anchor="ctr" anchorCtr="0">
            <a:noAutofit/>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kern="1200">
                <a:solidFill>
                  <a:schemeClr val="bg1"/>
                </a:solidFill>
                <a:latin typeface="EYInterstate Light" panose="02000506000000020004" pitchFamily="2" charset="0"/>
                <a:ea typeface="+mn-ea"/>
                <a:cs typeface="+mn-cs"/>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kern="1200">
                <a:solidFill>
                  <a:schemeClr val="bg1"/>
                </a:solidFill>
                <a:latin typeface="EYInterstate Light" panose="02000506000000020004" pitchFamily="2" charset="0"/>
                <a:ea typeface="+mn-ea"/>
                <a:cs typeface="+mn-cs"/>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kern="1200">
                <a:solidFill>
                  <a:schemeClr val="bg1"/>
                </a:solidFill>
                <a:latin typeface="EYInterstate Light" panose="02000506000000020004" pitchFamily="2" charset="0"/>
                <a:ea typeface="+mn-ea"/>
                <a:cs typeface="+mn-cs"/>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kern="1200">
                <a:solidFill>
                  <a:schemeClr val="bg1"/>
                </a:solidFill>
                <a:latin typeface="EYInterstate Light" panose="02000506000000020004" pitchFamily="2" charset="0"/>
                <a:ea typeface="+mn-ea"/>
                <a:cs typeface="+mn-cs"/>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tx1"/>
                </a:solidFill>
              </a:rPr>
              <a:t>65%</a:t>
            </a:r>
          </a:p>
        </p:txBody>
      </p:sp>
      <p:sp>
        <p:nvSpPr>
          <p:cNvPr id="22" name="Content Placeholder 2">
            <a:extLst>
              <a:ext uri="{FF2B5EF4-FFF2-40B4-BE49-F238E27FC236}">
                <a16:creationId xmlns:a16="http://schemas.microsoft.com/office/drawing/2014/main" id="{AE786F15-31C6-A498-5947-64C83D3944D8}"/>
              </a:ext>
            </a:extLst>
          </p:cNvPr>
          <p:cNvSpPr txBox="1">
            <a:spLocks/>
          </p:cNvSpPr>
          <p:nvPr/>
        </p:nvSpPr>
        <p:spPr>
          <a:xfrm>
            <a:off x="8397878" y="2225907"/>
            <a:ext cx="797561" cy="369259"/>
          </a:xfrm>
          <a:prstGeom prst="rect">
            <a:avLst/>
          </a:prstGeom>
        </p:spPr>
        <p:txBody>
          <a:bodyPr vert="horz" lIns="0" tIns="0" rIns="0" bIns="0" rtlCol="0" anchor="ctr" anchorCtr="0">
            <a:noAutofit/>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kern="1200">
                <a:solidFill>
                  <a:schemeClr val="bg1"/>
                </a:solidFill>
                <a:latin typeface="EYInterstate Light" panose="02000506000000020004" pitchFamily="2" charset="0"/>
                <a:ea typeface="+mn-ea"/>
                <a:cs typeface="+mn-cs"/>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kern="1200">
                <a:solidFill>
                  <a:schemeClr val="bg1"/>
                </a:solidFill>
                <a:latin typeface="EYInterstate Light" panose="02000506000000020004" pitchFamily="2" charset="0"/>
                <a:ea typeface="+mn-ea"/>
                <a:cs typeface="+mn-cs"/>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kern="1200">
                <a:solidFill>
                  <a:schemeClr val="bg1"/>
                </a:solidFill>
                <a:latin typeface="EYInterstate Light" panose="02000506000000020004" pitchFamily="2" charset="0"/>
                <a:ea typeface="+mn-ea"/>
                <a:cs typeface="+mn-cs"/>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kern="1200">
                <a:solidFill>
                  <a:schemeClr val="bg1"/>
                </a:solidFill>
                <a:latin typeface="EYInterstate Light" panose="02000506000000020004" pitchFamily="2" charset="0"/>
                <a:ea typeface="+mn-ea"/>
                <a:cs typeface="+mn-cs"/>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tx1"/>
                </a:solidFill>
              </a:rPr>
              <a:t>47%</a:t>
            </a:r>
          </a:p>
        </p:txBody>
      </p:sp>
      <p:sp>
        <p:nvSpPr>
          <p:cNvPr id="23" name="Content Placeholder 2">
            <a:extLst>
              <a:ext uri="{FF2B5EF4-FFF2-40B4-BE49-F238E27FC236}">
                <a16:creationId xmlns:a16="http://schemas.microsoft.com/office/drawing/2014/main" id="{965AAB3E-F4D0-9BC1-51B7-60B291A14085}"/>
              </a:ext>
            </a:extLst>
          </p:cNvPr>
          <p:cNvSpPr txBox="1">
            <a:spLocks/>
          </p:cNvSpPr>
          <p:nvPr/>
        </p:nvSpPr>
        <p:spPr>
          <a:xfrm>
            <a:off x="10616367" y="2238067"/>
            <a:ext cx="752477" cy="344941"/>
          </a:xfrm>
          <a:prstGeom prst="rect">
            <a:avLst/>
          </a:prstGeom>
        </p:spPr>
        <p:txBody>
          <a:bodyPr vert="horz" lIns="0" tIns="0" rIns="0" bIns="0" rtlCol="0" anchor="ctr" anchorCtr="0">
            <a:noAutofit/>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kern="1200">
                <a:solidFill>
                  <a:schemeClr val="bg1"/>
                </a:solidFill>
                <a:latin typeface="EYInterstate Light" panose="02000506000000020004" pitchFamily="2" charset="0"/>
                <a:ea typeface="+mn-ea"/>
                <a:cs typeface="+mn-cs"/>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kern="1200">
                <a:solidFill>
                  <a:schemeClr val="bg1"/>
                </a:solidFill>
                <a:latin typeface="EYInterstate Light" panose="02000506000000020004" pitchFamily="2" charset="0"/>
                <a:ea typeface="+mn-ea"/>
                <a:cs typeface="+mn-cs"/>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kern="1200">
                <a:solidFill>
                  <a:schemeClr val="bg1"/>
                </a:solidFill>
                <a:latin typeface="EYInterstate Light" panose="02000506000000020004" pitchFamily="2" charset="0"/>
                <a:ea typeface="+mn-ea"/>
                <a:cs typeface="+mn-cs"/>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kern="1200">
                <a:solidFill>
                  <a:schemeClr val="bg1"/>
                </a:solidFill>
                <a:latin typeface="EYInterstate Light" panose="02000506000000020004" pitchFamily="2" charset="0"/>
                <a:ea typeface="+mn-ea"/>
                <a:cs typeface="+mn-cs"/>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3200" dirty="0">
                <a:solidFill>
                  <a:schemeClr val="tx1"/>
                </a:solidFill>
              </a:rPr>
              <a:t>45%</a:t>
            </a:r>
          </a:p>
        </p:txBody>
      </p:sp>
      <p:sp>
        <p:nvSpPr>
          <p:cNvPr id="25" name="TextBox 24">
            <a:extLst>
              <a:ext uri="{FF2B5EF4-FFF2-40B4-BE49-F238E27FC236}">
                <a16:creationId xmlns:a16="http://schemas.microsoft.com/office/drawing/2014/main" id="{B3634F43-DA2D-2A87-7597-7D72F389546A}"/>
              </a:ext>
            </a:extLst>
          </p:cNvPr>
          <p:cNvSpPr txBox="1"/>
          <p:nvPr/>
        </p:nvSpPr>
        <p:spPr>
          <a:xfrm>
            <a:off x="5271825" y="3339689"/>
            <a:ext cx="2591350" cy="307777"/>
          </a:xfrm>
          <a:prstGeom prst="rect">
            <a:avLst/>
          </a:prstGeom>
          <a:noFill/>
        </p:spPr>
        <p:txBody>
          <a:bodyPr wrap="square" rtlCol="0">
            <a:spAutoFit/>
          </a:bodyPr>
          <a:lstStyle/>
          <a:p>
            <a:pPr algn="ctr"/>
            <a:r>
              <a:rPr lang="en-US" sz="1400" dirty="0"/>
              <a:t>Struggle with Onboarding</a:t>
            </a:r>
            <a:endParaRPr lang="en-IN" sz="1400" dirty="0"/>
          </a:p>
        </p:txBody>
      </p:sp>
      <p:sp>
        <p:nvSpPr>
          <p:cNvPr id="26" name="TextBox 25">
            <a:extLst>
              <a:ext uri="{FF2B5EF4-FFF2-40B4-BE49-F238E27FC236}">
                <a16:creationId xmlns:a16="http://schemas.microsoft.com/office/drawing/2014/main" id="{DF38FDAE-105C-7F87-E62F-38EF2043631B}"/>
              </a:ext>
            </a:extLst>
          </p:cNvPr>
          <p:cNvSpPr txBox="1"/>
          <p:nvPr/>
        </p:nvSpPr>
        <p:spPr>
          <a:xfrm>
            <a:off x="7435080" y="3339619"/>
            <a:ext cx="2591350" cy="307777"/>
          </a:xfrm>
          <a:prstGeom prst="rect">
            <a:avLst/>
          </a:prstGeom>
          <a:noFill/>
        </p:spPr>
        <p:txBody>
          <a:bodyPr wrap="square" rtlCol="0">
            <a:spAutoFit/>
          </a:bodyPr>
          <a:lstStyle/>
          <a:p>
            <a:pPr algn="ctr"/>
            <a:r>
              <a:rPr lang="en-US" sz="1400" dirty="0"/>
              <a:t>Struggle with Integration</a:t>
            </a:r>
            <a:endParaRPr lang="en-IN" sz="1400" dirty="0"/>
          </a:p>
        </p:txBody>
      </p:sp>
      <p:sp>
        <p:nvSpPr>
          <p:cNvPr id="27" name="TextBox 26">
            <a:extLst>
              <a:ext uri="{FF2B5EF4-FFF2-40B4-BE49-F238E27FC236}">
                <a16:creationId xmlns:a16="http://schemas.microsoft.com/office/drawing/2014/main" id="{4F05D05B-1134-3FC3-89D7-8C6893C7DF0F}"/>
              </a:ext>
            </a:extLst>
          </p:cNvPr>
          <p:cNvSpPr txBox="1"/>
          <p:nvPr/>
        </p:nvSpPr>
        <p:spPr>
          <a:xfrm>
            <a:off x="9583675" y="3334052"/>
            <a:ext cx="2591350" cy="307777"/>
          </a:xfrm>
          <a:prstGeom prst="rect">
            <a:avLst/>
          </a:prstGeom>
          <a:noFill/>
        </p:spPr>
        <p:txBody>
          <a:bodyPr wrap="square" rtlCol="0">
            <a:spAutoFit/>
          </a:bodyPr>
          <a:lstStyle/>
          <a:p>
            <a:pPr algn="ctr"/>
            <a:r>
              <a:rPr lang="en-US" sz="1400" dirty="0"/>
              <a:t>Struggle with File Formatting</a:t>
            </a:r>
            <a:endParaRPr lang="en-IN" sz="1400" dirty="0"/>
          </a:p>
        </p:txBody>
      </p:sp>
      <p:sp>
        <p:nvSpPr>
          <p:cNvPr id="29" name="TextBox 28">
            <a:extLst>
              <a:ext uri="{FF2B5EF4-FFF2-40B4-BE49-F238E27FC236}">
                <a16:creationId xmlns:a16="http://schemas.microsoft.com/office/drawing/2014/main" id="{A6503B1B-1D39-566D-D034-1B731BED6693}"/>
              </a:ext>
            </a:extLst>
          </p:cNvPr>
          <p:cNvSpPr txBox="1"/>
          <p:nvPr/>
        </p:nvSpPr>
        <p:spPr>
          <a:xfrm>
            <a:off x="241716" y="813873"/>
            <a:ext cx="5148093" cy="369332"/>
          </a:xfrm>
          <a:prstGeom prst="rect">
            <a:avLst/>
          </a:prstGeom>
          <a:noFill/>
          <a:ln>
            <a:solidFill>
              <a:schemeClr val="tx1"/>
            </a:solidFill>
          </a:ln>
        </p:spPr>
        <p:txBody>
          <a:bodyPr wrap="square" rtlCol="0">
            <a:spAutoFit/>
          </a:bodyPr>
          <a:lstStyle/>
          <a:p>
            <a:pPr algn="ctr"/>
            <a:r>
              <a:rPr lang="en-US" dirty="0"/>
              <a:t>Current Challenges Faced at </a:t>
            </a:r>
            <a:r>
              <a:rPr lang="en-US" sz="1800" dirty="0"/>
              <a:t>XYZ Co.'s Treasury Office</a:t>
            </a:r>
            <a:r>
              <a:rPr lang="en-US" dirty="0"/>
              <a:t> </a:t>
            </a:r>
            <a:endParaRPr lang="en-IN" dirty="0"/>
          </a:p>
        </p:txBody>
      </p:sp>
      <p:sp>
        <p:nvSpPr>
          <p:cNvPr id="30" name="TextBox 29">
            <a:extLst>
              <a:ext uri="{FF2B5EF4-FFF2-40B4-BE49-F238E27FC236}">
                <a16:creationId xmlns:a16="http://schemas.microsoft.com/office/drawing/2014/main" id="{68D162E9-CBE8-E31E-7BA5-1013B6ED46B5}"/>
              </a:ext>
            </a:extLst>
          </p:cNvPr>
          <p:cNvSpPr txBox="1"/>
          <p:nvPr/>
        </p:nvSpPr>
        <p:spPr>
          <a:xfrm>
            <a:off x="6573991" y="813873"/>
            <a:ext cx="4655647" cy="646331"/>
          </a:xfrm>
          <a:prstGeom prst="rect">
            <a:avLst/>
          </a:prstGeom>
          <a:noFill/>
          <a:ln>
            <a:solidFill>
              <a:schemeClr val="tx1"/>
            </a:solidFill>
          </a:ln>
        </p:spPr>
        <p:txBody>
          <a:bodyPr wrap="square" rtlCol="0">
            <a:spAutoFit/>
          </a:bodyPr>
          <a:lstStyle/>
          <a:p>
            <a:pPr algn="ctr"/>
            <a:r>
              <a:rPr lang="en-US" dirty="0"/>
              <a:t>Challenges Faced by Corporate Treasury Teams Industry-Wide</a:t>
            </a:r>
            <a:endParaRPr lang="en-IN" dirty="0"/>
          </a:p>
        </p:txBody>
      </p:sp>
      <p:graphicFrame>
        <p:nvGraphicFramePr>
          <p:cNvPr id="31" name="Content Placeholder 8">
            <a:extLst>
              <a:ext uri="{FF2B5EF4-FFF2-40B4-BE49-F238E27FC236}">
                <a16:creationId xmlns:a16="http://schemas.microsoft.com/office/drawing/2014/main" id="{52FA3679-C9D4-28E0-1E15-03D30B3E9A75}"/>
              </a:ext>
            </a:extLst>
          </p:cNvPr>
          <p:cNvGraphicFramePr>
            <a:graphicFrameLocks/>
          </p:cNvGraphicFramePr>
          <p:nvPr>
            <p:extLst>
              <p:ext uri="{D42A27DB-BD31-4B8C-83A1-F6EECF244321}">
                <p14:modId xmlns:p14="http://schemas.microsoft.com/office/powerpoint/2010/main" val="2213599171"/>
              </p:ext>
            </p:extLst>
          </p:nvPr>
        </p:nvGraphicFramePr>
        <p:xfrm>
          <a:off x="1203802" y="3339433"/>
          <a:ext cx="9810135" cy="2780071"/>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33" name="Straight Arrow Connector 32">
            <a:extLst>
              <a:ext uri="{FF2B5EF4-FFF2-40B4-BE49-F238E27FC236}">
                <a16:creationId xmlns:a16="http://schemas.microsoft.com/office/drawing/2014/main" id="{A1D82CA3-E8C2-8E15-54FE-F8E21BEA835B}"/>
              </a:ext>
            </a:extLst>
          </p:cNvPr>
          <p:cNvCxnSpPr/>
          <p:nvPr/>
        </p:nvCxnSpPr>
        <p:spPr>
          <a:xfrm>
            <a:off x="4608871" y="5191432"/>
            <a:ext cx="0" cy="3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E3D9D11-1A52-4C4C-1D59-25C8E1CC0FBB}"/>
              </a:ext>
            </a:extLst>
          </p:cNvPr>
          <p:cNvCxnSpPr/>
          <p:nvPr/>
        </p:nvCxnSpPr>
        <p:spPr>
          <a:xfrm>
            <a:off x="9407013" y="5206180"/>
            <a:ext cx="0" cy="3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EE885F9-96CD-D8FC-21A2-36864CB3DD02}"/>
              </a:ext>
            </a:extLst>
          </p:cNvPr>
          <p:cNvCxnSpPr/>
          <p:nvPr/>
        </p:nvCxnSpPr>
        <p:spPr>
          <a:xfrm>
            <a:off x="6934202" y="5206179"/>
            <a:ext cx="0" cy="317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2149195"/>
      </p:ext>
    </p:extLst>
  </p:cSld>
  <p:clrMapOvr>
    <a:masterClrMapping/>
  </p:clrMapOvr>
  <mc:AlternateContent xmlns:mc="http://schemas.openxmlformats.org/markup-compatibility/2006" xmlns:p14="http://schemas.microsoft.com/office/powerpoint/2010/main">
    <mc:Choice Requires="p14">
      <p:transition spd="slow" p14:dur="2000" advTm="30182"/>
    </mc:Choice>
    <mc:Fallback xmlns="">
      <p:transition spd="slow" advTm="3018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40BC876-7539-96DD-F671-64D7F61CDD98}"/>
              </a:ext>
            </a:extLst>
          </p:cNvPr>
          <p:cNvGraphicFramePr>
            <a:graphicFrameLocks noGrp="1"/>
          </p:cNvGraphicFramePr>
          <p:nvPr>
            <p:extLst>
              <p:ext uri="{D42A27DB-BD31-4B8C-83A1-F6EECF244321}">
                <p14:modId xmlns:p14="http://schemas.microsoft.com/office/powerpoint/2010/main" val="3393397383"/>
              </p:ext>
            </p:extLst>
          </p:nvPr>
        </p:nvGraphicFramePr>
        <p:xfrm>
          <a:off x="1161443" y="1076622"/>
          <a:ext cx="9640999" cy="5074796"/>
        </p:xfrm>
        <a:graphic>
          <a:graphicData uri="http://schemas.openxmlformats.org/drawingml/2006/table">
            <a:tbl>
              <a:tblPr firstRow="1" bandRow="1">
                <a:tableStyleId>{17292A2E-F333-43FB-9621-5CBBE7FDCDCB}</a:tableStyleId>
              </a:tblPr>
              <a:tblGrid>
                <a:gridCol w="3607121">
                  <a:extLst>
                    <a:ext uri="{9D8B030D-6E8A-4147-A177-3AD203B41FA5}">
                      <a16:colId xmlns:a16="http://schemas.microsoft.com/office/drawing/2014/main" val="4164661509"/>
                    </a:ext>
                  </a:extLst>
                </a:gridCol>
                <a:gridCol w="1391984">
                  <a:extLst>
                    <a:ext uri="{9D8B030D-6E8A-4147-A177-3AD203B41FA5}">
                      <a16:colId xmlns:a16="http://schemas.microsoft.com/office/drawing/2014/main" val="1432457997"/>
                    </a:ext>
                  </a:extLst>
                </a:gridCol>
                <a:gridCol w="4641894">
                  <a:extLst>
                    <a:ext uri="{9D8B030D-6E8A-4147-A177-3AD203B41FA5}">
                      <a16:colId xmlns:a16="http://schemas.microsoft.com/office/drawing/2014/main" val="3619335992"/>
                    </a:ext>
                  </a:extLst>
                </a:gridCol>
              </a:tblGrid>
              <a:tr h="449421">
                <a:tc>
                  <a:txBody>
                    <a:bodyPr/>
                    <a:lstStyle/>
                    <a:p>
                      <a:pPr algn="r"/>
                      <a:r>
                        <a:rPr lang="en-US" b="0" dirty="0">
                          <a:solidFill>
                            <a:schemeClr val="tx1"/>
                          </a:solidFill>
                        </a:rPr>
                        <a:t>Manual Forecasting</a:t>
                      </a:r>
                      <a:endParaRPr lang="en-IN"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b="0" dirty="0">
                          <a:solidFill>
                            <a:schemeClr val="tx1"/>
                          </a:solidFill>
                        </a:rPr>
                        <a:t>AI-Driven Forecasting</a:t>
                      </a:r>
                      <a:endParaRPr lang="en-IN" b="0"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3059192"/>
                  </a:ext>
                </a:extLst>
              </a:tr>
              <a:tr h="470588">
                <a:tc>
                  <a:txBody>
                    <a:bodyPr/>
                    <a:lstStyle/>
                    <a:p>
                      <a:pPr algn="r"/>
                      <a:r>
                        <a:rPr lang="en-US" dirty="0"/>
                        <a:t>Reactive Liquidity Management</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Real Time Optimization</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987804906"/>
                  </a:ext>
                </a:extLst>
              </a:tr>
              <a:tr h="472468">
                <a:tc>
                  <a:txBody>
                    <a:bodyPr/>
                    <a:lstStyle/>
                    <a:p>
                      <a:pPr algn="r"/>
                      <a:r>
                        <a:rPr lang="en-US" dirty="0"/>
                        <a:t>Reactive Risk Management</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Predictive, Proactive Risk Management</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542501667"/>
                  </a:ext>
                </a:extLst>
              </a:tr>
              <a:tr h="472468">
                <a:tc>
                  <a:txBody>
                    <a:bodyPr/>
                    <a:lstStyle/>
                    <a:p>
                      <a:pPr algn="r"/>
                      <a:r>
                        <a:rPr lang="en-US" dirty="0"/>
                        <a:t>Fragmented Strategic Planning</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Growth Aligned Strategy</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36352497"/>
                  </a:ext>
                </a:extLst>
              </a:tr>
              <a:tr h="472468">
                <a:tc>
                  <a:txBody>
                    <a:bodyPr/>
                    <a:lstStyle/>
                    <a:p>
                      <a:pPr algn="r"/>
                      <a:r>
                        <a:rPr lang="en-US" dirty="0"/>
                        <a:t>Conservative Investments</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AI Driven Strategic Investment</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19875768"/>
                  </a:ext>
                </a:extLst>
              </a:tr>
              <a:tr h="472468">
                <a:tc>
                  <a:txBody>
                    <a:bodyPr/>
                    <a:lstStyle/>
                    <a:p>
                      <a:pPr algn="r"/>
                      <a:r>
                        <a:rPr lang="en-US" dirty="0"/>
                        <a:t>Static Capital Allocation</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Data-Driven &amp; Dynamic Capital Allocation</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13687116"/>
                  </a:ext>
                </a:extLst>
              </a:tr>
              <a:tr h="472468">
                <a:tc>
                  <a:txBody>
                    <a:bodyPr/>
                    <a:lstStyle/>
                    <a:p>
                      <a:pPr algn="r"/>
                      <a:r>
                        <a:rPr lang="en-US" dirty="0"/>
                        <a:t>Static Debt Management</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Algorithmic Debt Optimization</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746067402"/>
                  </a:ext>
                </a:extLst>
              </a:tr>
              <a:tr h="472468">
                <a:tc>
                  <a:txBody>
                    <a:bodyPr/>
                    <a:lstStyle/>
                    <a:p>
                      <a:pPr algn="r"/>
                      <a:r>
                        <a:rPr lang="en-US" dirty="0"/>
                        <a:t>Fixed Budget</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Adaptive Rolling Forecasts</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890169279"/>
                  </a:ext>
                </a:extLst>
              </a:tr>
              <a:tr h="472468">
                <a:tc>
                  <a:txBody>
                    <a:bodyPr/>
                    <a:lstStyle/>
                    <a:p>
                      <a:pPr algn="r"/>
                      <a:r>
                        <a:rPr lang="en-US" dirty="0"/>
                        <a:t>Manual FX &amp; Interest Rate Mgmt.</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a:t>Automated Hedging</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06481522"/>
                  </a:ext>
                </a:extLst>
              </a:tr>
              <a:tr h="847511">
                <a:tc>
                  <a:txBody>
                    <a:bodyPr/>
                    <a:lstStyle/>
                    <a:p>
                      <a:pPr algn="r"/>
                      <a:r>
                        <a:rPr lang="en-US" dirty="0"/>
                        <a:t>Fragmented Financial Reporting</a:t>
                      </a:r>
                      <a:endParaRPr lang="en-IN"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b="0" dirty="0">
                          <a:latin typeface="Times New Roman" panose="02020603050405020304" pitchFamily="18" charset="0"/>
                          <a:cs typeface="Times New Roman" panose="02020603050405020304" pitchFamily="18" charset="0"/>
                        </a:rPr>
                        <a:t>Real-time Reporting And Compliance</a:t>
                      </a:r>
                    </a:p>
                    <a:p>
                      <a:pPr algn="l"/>
                      <a:r>
                        <a:rPr lang="en-US" dirty="0"/>
                        <a:t>(Using Blockchain Technology)</a:t>
                      </a:r>
                      <a:endParaRPr lang="en-IN"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1835490"/>
                  </a:ext>
                </a:extLst>
              </a:tr>
            </a:tbl>
          </a:graphicData>
        </a:graphic>
      </p:graphicFrame>
      <p:cxnSp>
        <p:nvCxnSpPr>
          <p:cNvPr id="6" name="Straight Arrow Connector 5">
            <a:extLst>
              <a:ext uri="{FF2B5EF4-FFF2-40B4-BE49-F238E27FC236}">
                <a16:creationId xmlns:a16="http://schemas.microsoft.com/office/drawing/2014/main" id="{15BA08A1-5FF1-53D9-0C14-E07977213485}"/>
              </a:ext>
            </a:extLst>
          </p:cNvPr>
          <p:cNvCxnSpPr/>
          <p:nvPr/>
        </p:nvCxnSpPr>
        <p:spPr>
          <a:xfrm>
            <a:off x="4819048" y="1283902"/>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4C55DEC-C710-0CBC-2209-EC8249E5D7D5}"/>
              </a:ext>
            </a:extLst>
          </p:cNvPr>
          <p:cNvCxnSpPr/>
          <p:nvPr/>
        </p:nvCxnSpPr>
        <p:spPr>
          <a:xfrm>
            <a:off x="4826810" y="2197624"/>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413D5A3-0864-2EF3-7E69-3C1E51CF6A89}"/>
              </a:ext>
            </a:extLst>
          </p:cNvPr>
          <p:cNvCxnSpPr/>
          <p:nvPr/>
        </p:nvCxnSpPr>
        <p:spPr>
          <a:xfrm>
            <a:off x="4826810" y="2664530"/>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0503B53-C394-7E0F-852D-DF6E17CCA4F2}"/>
              </a:ext>
            </a:extLst>
          </p:cNvPr>
          <p:cNvCxnSpPr/>
          <p:nvPr/>
        </p:nvCxnSpPr>
        <p:spPr>
          <a:xfrm>
            <a:off x="4815162" y="3134263"/>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C381FB8-4C74-FB16-D7E6-B5CE6184EE67}"/>
              </a:ext>
            </a:extLst>
          </p:cNvPr>
          <p:cNvCxnSpPr/>
          <p:nvPr/>
        </p:nvCxnSpPr>
        <p:spPr>
          <a:xfrm>
            <a:off x="4815161" y="3621641"/>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2D6676-5432-4C81-BE25-1B772AC60DBD}"/>
              </a:ext>
            </a:extLst>
          </p:cNvPr>
          <p:cNvCxnSpPr/>
          <p:nvPr/>
        </p:nvCxnSpPr>
        <p:spPr>
          <a:xfrm>
            <a:off x="4815160" y="4531188"/>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AF289D-49D2-A6B6-3F04-825320EF79C2}"/>
              </a:ext>
            </a:extLst>
          </p:cNvPr>
          <p:cNvCxnSpPr/>
          <p:nvPr/>
        </p:nvCxnSpPr>
        <p:spPr>
          <a:xfrm>
            <a:off x="4815162" y="1731367"/>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4B16693-3F76-10F1-E525-36F272187972}"/>
              </a:ext>
            </a:extLst>
          </p:cNvPr>
          <p:cNvCxnSpPr/>
          <p:nvPr/>
        </p:nvCxnSpPr>
        <p:spPr>
          <a:xfrm>
            <a:off x="4815163" y="4043895"/>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D3CB2B-31CD-6BB8-DC30-685D024FC912}"/>
              </a:ext>
            </a:extLst>
          </p:cNvPr>
          <p:cNvCxnSpPr/>
          <p:nvPr/>
        </p:nvCxnSpPr>
        <p:spPr>
          <a:xfrm>
            <a:off x="4826810" y="5029391"/>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8" name="Graphic 17" descr="Puzzle pieces with solid fill">
            <a:extLst>
              <a:ext uri="{FF2B5EF4-FFF2-40B4-BE49-F238E27FC236}">
                <a16:creationId xmlns:a16="http://schemas.microsoft.com/office/drawing/2014/main" id="{11DCE0B9-C365-F07A-DE21-4845690C84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51058" y="2431210"/>
            <a:ext cx="510020" cy="510020"/>
          </a:xfrm>
          <a:prstGeom prst="rect">
            <a:avLst/>
          </a:prstGeom>
        </p:spPr>
      </p:pic>
      <p:pic>
        <p:nvPicPr>
          <p:cNvPr id="20" name="Graphic 19" descr="Dollar with solid fill">
            <a:extLst>
              <a:ext uri="{FF2B5EF4-FFF2-40B4-BE49-F238E27FC236}">
                <a16:creationId xmlns:a16="http://schemas.microsoft.com/office/drawing/2014/main" id="{297EB07C-838E-AA26-62A2-336222CA0D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54232" y="4903467"/>
            <a:ext cx="359330" cy="359330"/>
          </a:xfrm>
          <a:prstGeom prst="rect">
            <a:avLst/>
          </a:prstGeom>
        </p:spPr>
      </p:pic>
      <p:pic>
        <p:nvPicPr>
          <p:cNvPr id="24" name="Graphic 23" descr="Lightbulb with solid fill">
            <a:extLst>
              <a:ext uri="{FF2B5EF4-FFF2-40B4-BE49-F238E27FC236}">
                <a16:creationId xmlns:a16="http://schemas.microsoft.com/office/drawing/2014/main" id="{D43D4947-BC98-C178-238F-16491AD0C2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251058" y="2963709"/>
            <a:ext cx="430990" cy="430990"/>
          </a:xfrm>
          <a:prstGeom prst="rect">
            <a:avLst/>
          </a:prstGeom>
        </p:spPr>
      </p:pic>
      <p:pic>
        <p:nvPicPr>
          <p:cNvPr id="28" name="Graphic 27" descr="Mathematics with solid fill">
            <a:extLst>
              <a:ext uri="{FF2B5EF4-FFF2-40B4-BE49-F238E27FC236}">
                <a16:creationId xmlns:a16="http://schemas.microsoft.com/office/drawing/2014/main" id="{0E6CF2DC-0D93-87F8-DBAF-C2279E8C88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255855" y="3937660"/>
            <a:ext cx="405931" cy="405931"/>
          </a:xfrm>
          <a:prstGeom prst="rect">
            <a:avLst/>
          </a:prstGeom>
        </p:spPr>
      </p:pic>
      <p:pic>
        <p:nvPicPr>
          <p:cNvPr id="30" name="Graphic 29" descr="Open book with solid fill">
            <a:extLst>
              <a:ext uri="{FF2B5EF4-FFF2-40B4-BE49-F238E27FC236}">
                <a16:creationId xmlns:a16="http://schemas.microsoft.com/office/drawing/2014/main" id="{31C07354-4342-46F2-8ACC-B2CFA5200FE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258576" y="5480877"/>
            <a:ext cx="400492" cy="400492"/>
          </a:xfrm>
          <a:prstGeom prst="rect">
            <a:avLst/>
          </a:prstGeom>
        </p:spPr>
      </p:pic>
      <p:pic>
        <p:nvPicPr>
          <p:cNvPr id="32" name="Graphic 31" descr="Presentation with bar chart with solid fill">
            <a:extLst>
              <a:ext uri="{FF2B5EF4-FFF2-40B4-BE49-F238E27FC236}">
                <a16:creationId xmlns:a16="http://schemas.microsoft.com/office/drawing/2014/main" id="{9039FE84-F8F0-7774-5385-613AD8303B3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231896" y="4368157"/>
            <a:ext cx="453851" cy="453851"/>
          </a:xfrm>
          <a:prstGeom prst="rect">
            <a:avLst/>
          </a:prstGeom>
        </p:spPr>
      </p:pic>
      <p:pic>
        <p:nvPicPr>
          <p:cNvPr id="36" name="Graphic 35" descr="Target with solid fill">
            <a:extLst>
              <a:ext uri="{FF2B5EF4-FFF2-40B4-BE49-F238E27FC236}">
                <a16:creationId xmlns:a16="http://schemas.microsoft.com/office/drawing/2014/main" id="{FAB2F07C-9A0C-0C23-A1FB-C374D27E3E9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233774" y="2010842"/>
            <a:ext cx="430990" cy="430990"/>
          </a:xfrm>
          <a:prstGeom prst="rect">
            <a:avLst/>
          </a:prstGeom>
        </p:spPr>
      </p:pic>
      <p:pic>
        <p:nvPicPr>
          <p:cNvPr id="38" name="Graphic 37" descr="Upward trend with solid fill">
            <a:extLst>
              <a:ext uri="{FF2B5EF4-FFF2-40B4-BE49-F238E27FC236}">
                <a16:creationId xmlns:a16="http://schemas.microsoft.com/office/drawing/2014/main" id="{9F79A378-B5E0-BAFD-3E28-CC4D0CA925D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238713" y="3394182"/>
            <a:ext cx="477586" cy="477586"/>
          </a:xfrm>
          <a:prstGeom prst="rect">
            <a:avLst/>
          </a:prstGeom>
        </p:spPr>
      </p:pic>
      <p:pic>
        <p:nvPicPr>
          <p:cNvPr id="40" name="Graphic 39" descr="Hourglass Finished with solid fill">
            <a:extLst>
              <a:ext uri="{FF2B5EF4-FFF2-40B4-BE49-F238E27FC236}">
                <a16:creationId xmlns:a16="http://schemas.microsoft.com/office/drawing/2014/main" id="{A4781A58-600D-5FE9-55F8-D0E332A7A61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98624" y="1601681"/>
            <a:ext cx="328586" cy="328586"/>
          </a:xfrm>
          <a:prstGeom prst="rect">
            <a:avLst/>
          </a:prstGeom>
        </p:spPr>
      </p:pic>
      <p:pic>
        <p:nvPicPr>
          <p:cNvPr id="42" name="Graphic 41" descr="Robot with solid fill">
            <a:extLst>
              <a:ext uri="{FF2B5EF4-FFF2-40B4-BE49-F238E27FC236}">
                <a16:creationId xmlns:a16="http://schemas.microsoft.com/office/drawing/2014/main" id="{4212EF6B-1577-2AAA-1B71-CBBBBC5D1FF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227538" y="1070173"/>
            <a:ext cx="454510" cy="454510"/>
          </a:xfrm>
          <a:prstGeom prst="rect">
            <a:avLst/>
          </a:prstGeom>
        </p:spPr>
      </p:pic>
      <p:cxnSp>
        <p:nvCxnSpPr>
          <p:cNvPr id="43" name="Straight Arrow Connector 42">
            <a:extLst>
              <a:ext uri="{FF2B5EF4-FFF2-40B4-BE49-F238E27FC236}">
                <a16:creationId xmlns:a16="http://schemas.microsoft.com/office/drawing/2014/main" id="{6BD8F458-F4F1-F265-D4F9-E5B764AFBF1C}"/>
              </a:ext>
            </a:extLst>
          </p:cNvPr>
          <p:cNvCxnSpPr/>
          <p:nvPr/>
        </p:nvCxnSpPr>
        <p:spPr>
          <a:xfrm>
            <a:off x="4844282" y="5488384"/>
            <a:ext cx="1275501" cy="0"/>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A7405DC7-11B6-EE5E-4B03-5B66296824D4}"/>
              </a:ext>
            </a:extLst>
          </p:cNvPr>
          <p:cNvSpPr txBox="1"/>
          <p:nvPr/>
        </p:nvSpPr>
        <p:spPr>
          <a:xfrm>
            <a:off x="5227966" y="1305056"/>
            <a:ext cx="5030610" cy="285210"/>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Real-time, predictive models enhance accuracy.</a:t>
            </a:r>
          </a:p>
        </p:txBody>
      </p:sp>
      <p:sp>
        <p:nvSpPr>
          <p:cNvPr id="47" name="TextBox 46">
            <a:extLst>
              <a:ext uri="{FF2B5EF4-FFF2-40B4-BE49-F238E27FC236}">
                <a16:creationId xmlns:a16="http://schemas.microsoft.com/office/drawing/2014/main" id="{43E75FA5-5210-9934-AF77-FA8CC7CF01E2}"/>
              </a:ext>
            </a:extLst>
          </p:cNvPr>
          <p:cNvSpPr txBox="1"/>
          <p:nvPr/>
        </p:nvSpPr>
        <p:spPr>
          <a:xfrm>
            <a:off x="4926170" y="1770480"/>
            <a:ext cx="6096982"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Automated tools improve cash visibility and utilization.</a:t>
            </a:r>
          </a:p>
        </p:txBody>
      </p:sp>
      <p:sp>
        <p:nvSpPr>
          <p:cNvPr id="51" name="TextBox 50">
            <a:extLst>
              <a:ext uri="{FF2B5EF4-FFF2-40B4-BE49-F238E27FC236}">
                <a16:creationId xmlns:a16="http://schemas.microsoft.com/office/drawing/2014/main" id="{32A16D93-2805-3D99-CDE5-D944776A32A4}"/>
              </a:ext>
            </a:extLst>
          </p:cNvPr>
          <p:cNvSpPr txBox="1"/>
          <p:nvPr/>
        </p:nvSpPr>
        <p:spPr>
          <a:xfrm>
            <a:off x="5062649" y="2226337"/>
            <a:ext cx="6096982"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Real-time data and AI predict risks before they materialize.</a:t>
            </a:r>
          </a:p>
        </p:txBody>
      </p:sp>
      <p:sp>
        <p:nvSpPr>
          <p:cNvPr id="53" name="TextBox 52">
            <a:extLst>
              <a:ext uri="{FF2B5EF4-FFF2-40B4-BE49-F238E27FC236}">
                <a16:creationId xmlns:a16="http://schemas.microsoft.com/office/drawing/2014/main" id="{6C1D469D-D6EB-AD6C-612B-92A914FD6BE5}"/>
              </a:ext>
            </a:extLst>
          </p:cNvPr>
          <p:cNvSpPr txBox="1"/>
          <p:nvPr/>
        </p:nvSpPr>
        <p:spPr>
          <a:xfrm>
            <a:off x="5752828" y="2692537"/>
            <a:ext cx="4904332"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Integrated planning aligns with innovation and expansion goals.</a:t>
            </a:r>
          </a:p>
        </p:txBody>
      </p:sp>
      <p:sp>
        <p:nvSpPr>
          <p:cNvPr id="55" name="TextBox 54">
            <a:extLst>
              <a:ext uri="{FF2B5EF4-FFF2-40B4-BE49-F238E27FC236}">
                <a16:creationId xmlns:a16="http://schemas.microsoft.com/office/drawing/2014/main" id="{671DA9AA-7900-8413-E32D-5C7B316FA80E}"/>
              </a:ext>
            </a:extLst>
          </p:cNvPr>
          <p:cNvSpPr txBox="1"/>
          <p:nvPr/>
        </p:nvSpPr>
        <p:spPr>
          <a:xfrm>
            <a:off x="4695551" y="3645404"/>
            <a:ext cx="6097136"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Real-time data informs agile capital distribution.</a:t>
            </a:r>
            <a:endParaRPr lang="en-IN" sz="1200" b="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BD0FF204-4167-36CA-417D-22F160E19247}"/>
              </a:ext>
            </a:extLst>
          </p:cNvPr>
          <p:cNvSpPr txBox="1"/>
          <p:nvPr/>
        </p:nvSpPr>
        <p:spPr>
          <a:xfrm>
            <a:off x="4630740" y="4122844"/>
            <a:ext cx="6097136"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AI optimizes debt structure, minimizing costs</a:t>
            </a:r>
          </a:p>
        </p:txBody>
      </p:sp>
      <p:sp>
        <p:nvSpPr>
          <p:cNvPr id="59" name="TextBox 58">
            <a:extLst>
              <a:ext uri="{FF2B5EF4-FFF2-40B4-BE49-F238E27FC236}">
                <a16:creationId xmlns:a16="http://schemas.microsoft.com/office/drawing/2014/main" id="{964373D5-79E1-3964-5657-E6F5ADF93444}"/>
              </a:ext>
            </a:extLst>
          </p:cNvPr>
          <p:cNvSpPr txBox="1"/>
          <p:nvPr/>
        </p:nvSpPr>
        <p:spPr>
          <a:xfrm>
            <a:off x="4702375" y="4590773"/>
            <a:ext cx="6097136"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Continuous forecasts adapt to real-time changes.</a:t>
            </a:r>
          </a:p>
        </p:txBody>
      </p:sp>
      <p:sp>
        <p:nvSpPr>
          <p:cNvPr id="61" name="TextBox 60">
            <a:extLst>
              <a:ext uri="{FF2B5EF4-FFF2-40B4-BE49-F238E27FC236}">
                <a16:creationId xmlns:a16="http://schemas.microsoft.com/office/drawing/2014/main" id="{0E44EA3B-8653-1D75-07DF-5F4F7EB6E847}"/>
              </a:ext>
            </a:extLst>
          </p:cNvPr>
          <p:cNvSpPr txBox="1"/>
          <p:nvPr/>
        </p:nvSpPr>
        <p:spPr>
          <a:xfrm>
            <a:off x="4935557" y="5835896"/>
            <a:ext cx="6097136" cy="276999"/>
          </a:xfrm>
          <a:prstGeom prst="rect">
            <a:avLst/>
          </a:prstGeom>
          <a:noFill/>
        </p:spPr>
        <p:txBody>
          <a:bodyPr wrap="square">
            <a:spAutoFit/>
          </a:bodyPr>
          <a:lstStyle/>
          <a:p>
            <a:pPr algn="ctr"/>
            <a:r>
              <a:rPr lang="en-US" sz="1200" b="0" dirty="0">
                <a:latin typeface="Times New Roman" panose="02020603050405020304" pitchFamily="18" charset="0"/>
                <a:cs typeface="Times New Roman" panose="02020603050405020304" pitchFamily="18" charset="0"/>
              </a:rPr>
              <a:t>Blockchain ensures real-time reporting and compliance.</a:t>
            </a:r>
          </a:p>
        </p:txBody>
      </p:sp>
      <p:sp>
        <p:nvSpPr>
          <p:cNvPr id="62" name="Rectangle: Rounded Corners 61">
            <a:extLst>
              <a:ext uri="{FF2B5EF4-FFF2-40B4-BE49-F238E27FC236}">
                <a16:creationId xmlns:a16="http://schemas.microsoft.com/office/drawing/2014/main" id="{ACF25E3B-EB95-A554-3197-F7B1CF388BE7}"/>
              </a:ext>
            </a:extLst>
          </p:cNvPr>
          <p:cNvSpPr/>
          <p:nvPr/>
        </p:nvSpPr>
        <p:spPr>
          <a:xfrm>
            <a:off x="3837898" y="243729"/>
            <a:ext cx="4528826" cy="404640"/>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TREASURY REDESIGN</a:t>
            </a:r>
            <a:endParaRPr lang="en-IN" sz="1600" b="1"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0A184D7-A355-E802-6ACD-263A0580747C}"/>
              </a:ext>
            </a:extLst>
          </p:cNvPr>
          <p:cNvSpPr txBox="1"/>
          <p:nvPr/>
        </p:nvSpPr>
        <p:spPr>
          <a:xfrm>
            <a:off x="5709230" y="5095040"/>
            <a:ext cx="4904332" cy="276999"/>
          </a:xfrm>
          <a:prstGeom prst="rect">
            <a:avLst/>
          </a:prstGeom>
          <a:noFill/>
        </p:spPr>
        <p:txBody>
          <a:bodyPr wrap="square">
            <a:spAutoFit/>
          </a:bodyPr>
          <a:lstStyle/>
          <a:p>
            <a:pPr algn="ctr"/>
            <a:r>
              <a:rPr lang="en-US" sz="1200" dirty="0"/>
              <a:t>AI-powered systems to dynamically adjust hedging strategies.</a:t>
            </a:r>
            <a:endParaRPr lang="en-US" sz="1200" b="0"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D553EE48-4369-E99E-37E5-B9BA7FB09BC3}"/>
              </a:ext>
            </a:extLst>
          </p:cNvPr>
          <p:cNvSpPr txBox="1"/>
          <p:nvPr/>
        </p:nvSpPr>
        <p:spPr>
          <a:xfrm>
            <a:off x="5752828" y="3226068"/>
            <a:ext cx="4904332" cy="261610"/>
          </a:xfrm>
          <a:prstGeom prst="rect">
            <a:avLst/>
          </a:prstGeom>
          <a:noFill/>
        </p:spPr>
        <p:txBody>
          <a:bodyPr wrap="square">
            <a:spAutoFit/>
          </a:bodyPr>
          <a:lstStyle/>
          <a:p>
            <a:pPr algn="ctr"/>
            <a:r>
              <a:rPr lang="en-US" sz="1100" dirty="0"/>
              <a:t>Algorithmic investment tools to prioritize high-yield tech investments</a:t>
            </a:r>
            <a:endParaRPr lang="en-US" sz="1100" b="0" dirty="0">
              <a:latin typeface="Times New Roman" panose="02020603050405020304" pitchFamily="18" charset="0"/>
              <a:cs typeface="Times New Roman" panose="02020603050405020304" pitchFamily="18" charset="0"/>
            </a:endParaRPr>
          </a:p>
        </p:txBody>
      </p:sp>
      <p:sp>
        <p:nvSpPr>
          <p:cNvPr id="66" name="Rectangle 1">
            <a:extLst>
              <a:ext uri="{FF2B5EF4-FFF2-40B4-BE49-F238E27FC236}">
                <a16:creationId xmlns:a16="http://schemas.microsoft.com/office/drawing/2014/main" id="{500BA692-F20B-3557-A73A-7AB7F03106D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Algorithmic investment tools to prioritize high-yield tech investments.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4498478"/>
      </p:ext>
    </p:extLst>
  </p:cSld>
  <p:clrMapOvr>
    <a:masterClrMapping/>
  </p:clrMapOvr>
  <mc:AlternateContent xmlns:mc="http://schemas.openxmlformats.org/markup-compatibility/2006" xmlns:p14="http://schemas.microsoft.com/office/powerpoint/2010/main">
    <mc:Choice Requires="p14">
      <p:transition spd="slow" p14:dur="2000" advTm="26726"/>
    </mc:Choice>
    <mc:Fallback xmlns="">
      <p:transition spd="slow" advTm="2672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0A73-CA17-9CE1-FCB6-207934369F8C}"/>
              </a:ext>
            </a:extLst>
          </p:cNvPr>
          <p:cNvSpPr>
            <a:spLocks noGrp="1"/>
          </p:cNvSpPr>
          <p:nvPr>
            <p:ph type="title"/>
          </p:nvPr>
        </p:nvSpPr>
        <p:spPr>
          <a:xfrm>
            <a:off x="1" y="51917"/>
            <a:ext cx="12191999" cy="872576"/>
          </a:xfrm>
        </p:spPr>
        <p:txBody>
          <a:bodyPr>
            <a:noAutofit/>
          </a:bodyPr>
          <a:lstStyle/>
          <a:p>
            <a:pPr algn="ctr"/>
            <a:r>
              <a:rPr lang="en-US" sz="2000" dirty="0"/>
              <a:t>Identify and evaluate at least three emerging technologies that could significantly enhance the Treasury Office's operations. Propose an implementation roadmap for integrating these technologies into existing systems and processes.</a:t>
            </a:r>
            <a:endParaRPr lang="en-IN" sz="2000" dirty="0"/>
          </a:p>
        </p:txBody>
      </p:sp>
      <p:sp>
        <p:nvSpPr>
          <p:cNvPr id="4" name="Rectangle 3">
            <a:extLst>
              <a:ext uri="{FF2B5EF4-FFF2-40B4-BE49-F238E27FC236}">
                <a16:creationId xmlns:a16="http://schemas.microsoft.com/office/drawing/2014/main" id="{06447D5F-369E-24B5-AB03-65FDAF88D1A5}"/>
              </a:ext>
            </a:extLst>
          </p:cNvPr>
          <p:cNvSpPr/>
          <p:nvPr/>
        </p:nvSpPr>
        <p:spPr>
          <a:xfrm>
            <a:off x="250441" y="1690689"/>
            <a:ext cx="3809029" cy="1440072"/>
          </a:xfrm>
          <a:prstGeom prst="rect">
            <a:avLst/>
          </a:prstGeom>
          <a:solidFill>
            <a:srgbClr val="AFABAB"/>
          </a:solidFill>
          <a:ln>
            <a:solidFill>
              <a:srgbClr val="AFAB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77CA59CD-F53F-B3D7-5667-870F1DD1031B}"/>
              </a:ext>
            </a:extLst>
          </p:cNvPr>
          <p:cNvSpPr/>
          <p:nvPr/>
        </p:nvSpPr>
        <p:spPr>
          <a:xfrm>
            <a:off x="4217694" y="1690688"/>
            <a:ext cx="3809029" cy="1440072"/>
          </a:xfrm>
          <a:prstGeom prst="rect">
            <a:avLst/>
          </a:prstGeom>
          <a:solidFill>
            <a:schemeClr val="bg2">
              <a:lumMod val="75000"/>
            </a:schemeClr>
          </a:solidFill>
          <a:ln>
            <a:solidFill>
              <a:srgbClr val="AFAB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6F4D8AD-2643-79E2-9494-F7A6FFDE353E}"/>
              </a:ext>
            </a:extLst>
          </p:cNvPr>
          <p:cNvSpPr/>
          <p:nvPr/>
        </p:nvSpPr>
        <p:spPr>
          <a:xfrm>
            <a:off x="8184948" y="1690689"/>
            <a:ext cx="3809029" cy="1440072"/>
          </a:xfrm>
          <a:prstGeom prst="rect">
            <a:avLst/>
          </a:prstGeom>
          <a:solidFill>
            <a:schemeClr val="bg2">
              <a:lumMod val="75000"/>
            </a:schemeClr>
          </a:solidFill>
          <a:ln>
            <a:solidFill>
              <a:srgbClr val="AFAB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B743D03-B831-D00C-198F-B2FF4C094D61}"/>
              </a:ext>
            </a:extLst>
          </p:cNvPr>
          <p:cNvSpPr/>
          <p:nvPr/>
        </p:nvSpPr>
        <p:spPr>
          <a:xfrm>
            <a:off x="6229957" y="4050046"/>
            <a:ext cx="3809029" cy="1440072"/>
          </a:xfrm>
          <a:prstGeom prst="rect">
            <a:avLst/>
          </a:prstGeom>
          <a:solidFill>
            <a:schemeClr val="bg2">
              <a:lumMod val="75000"/>
            </a:schemeClr>
          </a:solidFill>
          <a:ln>
            <a:solidFill>
              <a:srgbClr val="AFAB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2CC941F-F8F8-BFF0-4407-BE3C27324350}"/>
              </a:ext>
            </a:extLst>
          </p:cNvPr>
          <p:cNvSpPr/>
          <p:nvPr/>
        </p:nvSpPr>
        <p:spPr>
          <a:xfrm>
            <a:off x="2286971" y="4050045"/>
            <a:ext cx="3809029" cy="1434685"/>
          </a:xfrm>
          <a:prstGeom prst="rect">
            <a:avLst/>
          </a:prstGeom>
          <a:solidFill>
            <a:schemeClr val="bg2">
              <a:lumMod val="75000"/>
            </a:schemeClr>
          </a:solidFill>
          <a:ln>
            <a:solidFill>
              <a:srgbClr val="AFABA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E2679F26-4842-31F6-7BCA-4FA45D06ABE7}"/>
              </a:ext>
            </a:extLst>
          </p:cNvPr>
          <p:cNvSpPr/>
          <p:nvPr/>
        </p:nvSpPr>
        <p:spPr>
          <a:xfrm>
            <a:off x="1934608" y="1762105"/>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2FA579F2-53A5-54D2-EBEE-1EDAA99023CB}"/>
              </a:ext>
            </a:extLst>
          </p:cNvPr>
          <p:cNvSpPr/>
          <p:nvPr/>
        </p:nvSpPr>
        <p:spPr>
          <a:xfrm>
            <a:off x="7914124" y="4117024"/>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67CA6730-DA72-C666-CABC-B7EC8B1E9667}"/>
              </a:ext>
            </a:extLst>
          </p:cNvPr>
          <p:cNvSpPr/>
          <p:nvPr/>
        </p:nvSpPr>
        <p:spPr>
          <a:xfrm>
            <a:off x="3971138" y="4117024"/>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16B2B13E-E0D5-6B99-C0D9-9CB00871BFE3}"/>
              </a:ext>
            </a:extLst>
          </p:cNvPr>
          <p:cNvSpPr/>
          <p:nvPr/>
        </p:nvSpPr>
        <p:spPr>
          <a:xfrm>
            <a:off x="9869115" y="1713662"/>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7F78CEA6-E8B5-EC92-F33C-39D4F1EBFF38}"/>
              </a:ext>
            </a:extLst>
          </p:cNvPr>
          <p:cNvSpPr/>
          <p:nvPr/>
        </p:nvSpPr>
        <p:spPr>
          <a:xfrm>
            <a:off x="6009610" y="1737881"/>
            <a:ext cx="440694" cy="440694"/>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032CAF2-42D7-863A-28EB-607BF215D1C4}"/>
              </a:ext>
            </a:extLst>
          </p:cNvPr>
          <p:cNvSpPr txBox="1"/>
          <p:nvPr/>
        </p:nvSpPr>
        <p:spPr>
          <a:xfrm>
            <a:off x="407694" y="2179917"/>
            <a:ext cx="3494522" cy="338554"/>
          </a:xfrm>
          <a:prstGeom prst="rect">
            <a:avLst/>
          </a:prstGeom>
          <a:noFill/>
        </p:spPr>
        <p:txBody>
          <a:bodyPr wrap="square" rtlCol="0">
            <a:spAutoFit/>
          </a:bodyPr>
          <a:lstStyle/>
          <a:p>
            <a:pPr algn="ctr"/>
            <a:r>
              <a:rPr lang="en-US" sz="1600" b="1" dirty="0">
                <a:solidFill>
                  <a:schemeClr val="bg1"/>
                </a:solidFill>
              </a:rPr>
              <a:t>AI and Machine Learning</a:t>
            </a:r>
            <a:endParaRPr lang="en-IN" sz="1600" b="1" dirty="0">
              <a:solidFill>
                <a:schemeClr val="bg1"/>
              </a:solidFill>
            </a:endParaRPr>
          </a:p>
        </p:txBody>
      </p:sp>
      <p:sp>
        <p:nvSpPr>
          <p:cNvPr id="15" name="TextBox 14">
            <a:extLst>
              <a:ext uri="{FF2B5EF4-FFF2-40B4-BE49-F238E27FC236}">
                <a16:creationId xmlns:a16="http://schemas.microsoft.com/office/drawing/2014/main" id="{6B389AB7-C3E4-97D4-3C28-AF204CD1CC01}"/>
              </a:ext>
            </a:extLst>
          </p:cNvPr>
          <p:cNvSpPr txBox="1"/>
          <p:nvPr/>
        </p:nvSpPr>
        <p:spPr>
          <a:xfrm>
            <a:off x="4448479" y="2151903"/>
            <a:ext cx="3494522" cy="338554"/>
          </a:xfrm>
          <a:prstGeom prst="rect">
            <a:avLst/>
          </a:prstGeom>
          <a:noFill/>
        </p:spPr>
        <p:txBody>
          <a:bodyPr wrap="square" rtlCol="0">
            <a:spAutoFit/>
          </a:bodyPr>
          <a:lstStyle/>
          <a:p>
            <a:pPr algn="ctr"/>
            <a:r>
              <a:rPr lang="en-US" sz="1600" b="1" dirty="0">
                <a:solidFill>
                  <a:schemeClr val="bg1"/>
                </a:solidFill>
              </a:rPr>
              <a:t>Robotic Process Automation (RPA)</a:t>
            </a:r>
            <a:endParaRPr lang="en-IN" sz="1600" b="1" dirty="0">
              <a:solidFill>
                <a:schemeClr val="bg1"/>
              </a:solidFill>
            </a:endParaRPr>
          </a:p>
        </p:txBody>
      </p:sp>
      <p:sp>
        <p:nvSpPr>
          <p:cNvPr id="16" name="TextBox 15">
            <a:extLst>
              <a:ext uri="{FF2B5EF4-FFF2-40B4-BE49-F238E27FC236}">
                <a16:creationId xmlns:a16="http://schemas.microsoft.com/office/drawing/2014/main" id="{6C4ED3B1-E4BD-7239-1DD6-070A9BCC64AF}"/>
              </a:ext>
            </a:extLst>
          </p:cNvPr>
          <p:cNvSpPr txBox="1"/>
          <p:nvPr/>
        </p:nvSpPr>
        <p:spPr>
          <a:xfrm>
            <a:off x="8342199" y="2145636"/>
            <a:ext cx="3494522" cy="338554"/>
          </a:xfrm>
          <a:prstGeom prst="rect">
            <a:avLst/>
          </a:prstGeom>
          <a:noFill/>
        </p:spPr>
        <p:txBody>
          <a:bodyPr wrap="square" rtlCol="0">
            <a:spAutoFit/>
          </a:bodyPr>
          <a:lstStyle/>
          <a:p>
            <a:pPr algn="ctr"/>
            <a:r>
              <a:rPr lang="en-US" sz="1600" b="1" dirty="0">
                <a:solidFill>
                  <a:schemeClr val="bg1"/>
                </a:solidFill>
              </a:rPr>
              <a:t>Blockchain Technology</a:t>
            </a:r>
            <a:endParaRPr lang="en-IN" sz="1600" b="1" dirty="0">
              <a:solidFill>
                <a:schemeClr val="bg1"/>
              </a:solidFill>
            </a:endParaRPr>
          </a:p>
        </p:txBody>
      </p:sp>
      <p:sp>
        <p:nvSpPr>
          <p:cNvPr id="17" name="TextBox 16">
            <a:extLst>
              <a:ext uri="{FF2B5EF4-FFF2-40B4-BE49-F238E27FC236}">
                <a16:creationId xmlns:a16="http://schemas.microsoft.com/office/drawing/2014/main" id="{F647405B-F593-8B19-4151-98BC0E285F9E}"/>
              </a:ext>
            </a:extLst>
          </p:cNvPr>
          <p:cNvSpPr txBox="1"/>
          <p:nvPr/>
        </p:nvSpPr>
        <p:spPr>
          <a:xfrm>
            <a:off x="2317546" y="4535445"/>
            <a:ext cx="3615861" cy="338554"/>
          </a:xfrm>
          <a:prstGeom prst="rect">
            <a:avLst/>
          </a:prstGeom>
          <a:noFill/>
        </p:spPr>
        <p:txBody>
          <a:bodyPr wrap="square" rtlCol="0">
            <a:spAutoFit/>
          </a:bodyPr>
          <a:lstStyle/>
          <a:p>
            <a:pPr algn="ctr"/>
            <a:r>
              <a:rPr lang="en-US" sz="1600" b="1" dirty="0">
                <a:solidFill>
                  <a:schemeClr val="bg1"/>
                </a:solidFill>
              </a:rPr>
              <a:t>Treasury Management System (TMS)</a:t>
            </a:r>
            <a:endParaRPr lang="en-IN" sz="1600" b="1" dirty="0">
              <a:solidFill>
                <a:schemeClr val="bg1"/>
              </a:solidFill>
            </a:endParaRPr>
          </a:p>
        </p:txBody>
      </p:sp>
      <p:sp>
        <p:nvSpPr>
          <p:cNvPr id="18" name="TextBox 17">
            <a:extLst>
              <a:ext uri="{FF2B5EF4-FFF2-40B4-BE49-F238E27FC236}">
                <a16:creationId xmlns:a16="http://schemas.microsoft.com/office/drawing/2014/main" id="{2EB36489-6394-A6CC-B7DB-9EF1C29B530D}"/>
              </a:ext>
            </a:extLst>
          </p:cNvPr>
          <p:cNvSpPr txBox="1"/>
          <p:nvPr/>
        </p:nvSpPr>
        <p:spPr>
          <a:xfrm>
            <a:off x="6374593" y="4532213"/>
            <a:ext cx="3494522" cy="338554"/>
          </a:xfrm>
          <a:prstGeom prst="rect">
            <a:avLst/>
          </a:prstGeom>
          <a:noFill/>
        </p:spPr>
        <p:txBody>
          <a:bodyPr wrap="square" rtlCol="0">
            <a:spAutoFit/>
          </a:bodyPr>
          <a:lstStyle/>
          <a:p>
            <a:pPr algn="ctr"/>
            <a:r>
              <a:rPr lang="en-US" sz="1600" b="1" dirty="0">
                <a:solidFill>
                  <a:schemeClr val="bg1"/>
                </a:solidFill>
              </a:rPr>
              <a:t>Cloud-Based Platforms</a:t>
            </a:r>
            <a:endParaRPr lang="en-IN" sz="1600" b="1" dirty="0">
              <a:solidFill>
                <a:schemeClr val="bg1"/>
              </a:solidFill>
            </a:endParaRPr>
          </a:p>
        </p:txBody>
      </p:sp>
      <p:sp>
        <p:nvSpPr>
          <p:cNvPr id="19" name="TextBox 18">
            <a:extLst>
              <a:ext uri="{FF2B5EF4-FFF2-40B4-BE49-F238E27FC236}">
                <a16:creationId xmlns:a16="http://schemas.microsoft.com/office/drawing/2014/main" id="{7FBC5893-0C28-D374-225D-EB74BE01D686}"/>
              </a:ext>
            </a:extLst>
          </p:cNvPr>
          <p:cNvSpPr txBox="1"/>
          <p:nvPr/>
        </p:nvSpPr>
        <p:spPr>
          <a:xfrm>
            <a:off x="1992364" y="1794683"/>
            <a:ext cx="325182" cy="369332"/>
          </a:xfrm>
          <a:prstGeom prst="rect">
            <a:avLst/>
          </a:prstGeom>
          <a:noFill/>
        </p:spPr>
        <p:txBody>
          <a:bodyPr wrap="square" rtlCol="0">
            <a:spAutoFit/>
          </a:bodyPr>
          <a:lstStyle/>
          <a:p>
            <a:pPr algn="ctr"/>
            <a:r>
              <a:rPr lang="en-US" dirty="0">
                <a:solidFill>
                  <a:schemeClr val="bg1"/>
                </a:solidFill>
              </a:rPr>
              <a:t>1</a:t>
            </a:r>
            <a:endParaRPr lang="en-IN" dirty="0">
              <a:solidFill>
                <a:schemeClr val="bg1"/>
              </a:solidFill>
            </a:endParaRPr>
          </a:p>
        </p:txBody>
      </p:sp>
      <p:sp>
        <p:nvSpPr>
          <p:cNvPr id="20" name="TextBox 19">
            <a:extLst>
              <a:ext uri="{FF2B5EF4-FFF2-40B4-BE49-F238E27FC236}">
                <a16:creationId xmlns:a16="http://schemas.microsoft.com/office/drawing/2014/main" id="{055FE98E-91A5-F8E5-BF51-1AD30BA01003}"/>
              </a:ext>
            </a:extLst>
          </p:cNvPr>
          <p:cNvSpPr txBox="1"/>
          <p:nvPr/>
        </p:nvSpPr>
        <p:spPr>
          <a:xfrm>
            <a:off x="6067366" y="1773819"/>
            <a:ext cx="325182" cy="369332"/>
          </a:xfrm>
          <a:prstGeom prst="rect">
            <a:avLst/>
          </a:prstGeom>
          <a:noFill/>
        </p:spPr>
        <p:txBody>
          <a:bodyPr wrap="square" rtlCol="0">
            <a:spAutoFit/>
          </a:bodyPr>
          <a:lstStyle/>
          <a:p>
            <a:pPr algn="ctr"/>
            <a:r>
              <a:rPr lang="en-US" dirty="0">
                <a:solidFill>
                  <a:schemeClr val="bg1"/>
                </a:solidFill>
              </a:rPr>
              <a:t>2</a:t>
            </a:r>
            <a:endParaRPr lang="en-IN" dirty="0">
              <a:solidFill>
                <a:schemeClr val="bg1"/>
              </a:solidFill>
            </a:endParaRPr>
          </a:p>
        </p:txBody>
      </p:sp>
      <p:sp>
        <p:nvSpPr>
          <p:cNvPr id="21" name="TextBox 20">
            <a:extLst>
              <a:ext uri="{FF2B5EF4-FFF2-40B4-BE49-F238E27FC236}">
                <a16:creationId xmlns:a16="http://schemas.microsoft.com/office/drawing/2014/main" id="{997474BA-F969-3D8C-8A4B-A4D2D9089F21}"/>
              </a:ext>
            </a:extLst>
          </p:cNvPr>
          <p:cNvSpPr txBox="1"/>
          <p:nvPr/>
        </p:nvSpPr>
        <p:spPr>
          <a:xfrm>
            <a:off x="9932926" y="1748742"/>
            <a:ext cx="325182" cy="369332"/>
          </a:xfrm>
          <a:prstGeom prst="rect">
            <a:avLst/>
          </a:prstGeom>
          <a:noFill/>
        </p:spPr>
        <p:txBody>
          <a:bodyPr wrap="square" rtlCol="0">
            <a:spAutoFit/>
          </a:bodyPr>
          <a:lstStyle/>
          <a:p>
            <a:pPr algn="ctr"/>
            <a:r>
              <a:rPr lang="en-US" dirty="0">
                <a:solidFill>
                  <a:schemeClr val="bg1"/>
                </a:solidFill>
              </a:rPr>
              <a:t>3</a:t>
            </a:r>
            <a:endParaRPr lang="en-IN" dirty="0">
              <a:solidFill>
                <a:schemeClr val="bg1"/>
              </a:solidFill>
            </a:endParaRPr>
          </a:p>
        </p:txBody>
      </p:sp>
      <p:sp>
        <p:nvSpPr>
          <p:cNvPr id="22" name="TextBox 21">
            <a:extLst>
              <a:ext uri="{FF2B5EF4-FFF2-40B4-BE49-F238E27FC236}">
                <a16:creationId xmlns:a16="http://schemas.microsoft.com/office/drawing/2014/main" id="{AFAEF305-F37B-D450-B8ED-2143C2E45A3B}"/>
              </a:ext>
            </a:extLst>
          </p:cNvPr>
          <p:cNvSpPr txBox="1"/>
          <p:nvPr/>
        </p:nvSpPr>
        <p:spPr>
          <a:xfrm>
            <a:off x="4028894" y="4152705"/>
            <a:ext cx="325182" cy="369332"/>
          </a:xfrm>
          <a:prstGeom prst="rect">
            <a:avLst/>
          </a:prstGeom>
          <a:noFill/>
        </p:spPr>
        <p:txBody>
          <a:bodyPr wrap="square" rtlCol="0">
            <a:spAutoFit/>
          </a:bodyPr>
          <a:lstStyle/>
          <a:p>
            <a:pPr algn="ctr"/>
            <a:r>
              <a:rPr lang="en-US" dirty="0">
                <a:solidFill>
                  <a:schemeClr val="bg1"/>
                </a:solidFill>
              </a:rPr>
              <a:t>4</a:t>
            </a:r>
            <a:endParaRPr lang="en-IN" dirty="0">
              <a:solidFill>
                <a:schemeClr val="bg1"/>
              </a:solidFill>
            </a:endParaRPr>
          </a:p>
        </p:txBody>
      </p:sp>
      <p:sp>
        <p:nvSpPr>
          <p:cNvPr id="23" name="TextBox 22">
            <a:extLst>
              <a:ext uri="{FF2B5EF4-FFF2-40B4-BE49-F238E27FC236}">
                <a16:creationId xmlns:a16="http://schemas.microsoft.com/office/drawing/2014/main" id="{588D47E5-E167-CFD5-38BC-ADA3747E9501}"/>
              </a:ext>
            </a:extLst>
          </p:cNvPr>
          <p:cNvSpPr txBox="1"/>
          <p:nvPr/>
        </p:nvSpPr>
        <p:spPr>
          <a:xfrm>
            <a:off x="7971880" y="4137547"/>
            <a:ext cx="325182" cy="369332"/>
          </a:xfrm>
          <a:prstGeom prst="rect">
            <a:avLst/>
          </a:prstGeom>
          <a:noFill/>
        </p:spPr>
        <p:txBody>
          <a:bodyPr wrap="square" rtlCol="0">
            <a:spAutoFit/>
          </a:bodyPr>
          <a:lstStyle/>
          <a:p>
            <a:pPr algn="ctr"/>
            <a:r>
              <a:rPr lang="en-US" dirty="0">
                <a:solidFill>
                  <a:schemeClr val="bg1"/>
                </a:solidFill>
              </a:rPr>
              <a:t>5</a:t>
            </a:r>
            <a:endParaRPr lang="en-IN" dirty="0">
              <a:solidFill>
                <a:schemeClr val="bg1"/>
              </a:solidFill>
            </a:endParaRPr>
          </a:p>
        </p:txBody>
      </p:sp>
      <p:sp>
        <p:nvSpPr>
          <p:cNvPr id="30" name="Rectangle 1">
            <a:extLst>
              <a:ext uri="{FF2B5EF4-FFF2-40B4-BE49-F238E27FC236}">
                <a16:creationId xmlns:a16="http://schemas.microsoft.com/office/drawing/2014/main" id="{40D053FE-85C4-0693-02B8-5F29823093BF}"/>
              </a:ext>
            </a:extLst>
          </p:cNvPr>
          <p:cNvSpPr>
            <a:spLocks noGrp="1" noChangeArrowheads="1"/>
          </p:cNvSpPr>
          <p:nvPr>
            <p:ph idx="1"/>
          </p:nvPr>
        </p:nvSpPr>
        <p:spPr bwMode="auto">
          <a:xfrm>
            <a:off x="344999" y="2477864"/>
            <a:ext cx="3619912" cy="63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r>
              <a:rPr lang="en-US" sz="1300" dirty="0">
                <a:latin typeface="Arial" panose="020B0604020202020204" pitchFamily="34" charset="0"/>
                <a:cs typeface="Arial" panose="020B0604020202020204" pitchFamily="34" charset="0"/>
              </a:rPr>
              <a:t>Automates decision-making, optimizes cash forecasting and uses historical and real-time data to forecast future financial conditions</a:t>
            </a:r>
          </a:p>
        </p:txBody>
      </p:sp>
      <p:sp>
        <p:nvSpPr>
          <p:cNvPr id="32" name="TextBox 31">
            <a:extLst>
              <a:ext uri="{FF2B5EF4-FFF2-40B4-BE49-F238E27FC236}">
                <a16:creationId xmlns:a16="http://schemas.microsoft.com/office/drawing/2014/main" id="{DD025B5E-2210-F979-5671-9E581EA8EAFA}"/>
              </a:ext>
            </a:extLst>
          </p:cNvPr>
          <p:cNvSpPr txBox="1"/>
          <p:nvPr/>
        </p:nvSpPr>
        <p:spPr>
          <a:xfrm>
            <a:off x="607744" y="3222185"/>
            <a:ext cx="3146193" cy="692497"/>
          </a:xfrm>
          <a:prstGeom prst="rect">
            <a:avLst/>
          </a:prstGeom>
          <a:noFill/>
          <a:ln>
            <a:solidFill>
              <a:srgbClr val="FF0000"/>
            </a:solidFill>
            <a:prstDash val="sysDash"/>
          </a:ln>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None/>
              <a:tabLst/>
            </a:pPr>
            <a:r>
              <a:rPr lang="en-US" sz="1300" dirty="0">
                <a:latin typeface="Arial" panose="020B0604020202020204" pitchFamily="34" charset="0"/>
                <a:cs typeface="Arial" panose="020B0604020202020204" pitchFamily="34" charset="0"/>
              </a:rPr>
              <a:t>Provides dynamic forecasting, rapid insights, and continuous process improvements.</a:t>
            </a: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33" name="Rectangle 1">
            <a:extLst>
              <a:ext uri="{FF2B5EF4-FFF2-40B4-BE49-F238E27FC236}">
                <a16:creationId xmlns:a16="http://schemas.microsoft.com/office/drawing/2014/main" id="{DA0D1E76-3232-8930-4FF4-D3C76EC699E6}"/>
              </a:ext>
            </a:extLst>
          </p:cNvPr>
          <p:cNvSpPr txBox="1">
            <a:spLocks noChangeArrowheads="1"/>
          </p:cNvSpPr>
          <p:nvPr/>
        </p:nvSpPr>
        <p:spPr bwMode="auto">
          <a:xfrm>
            <a:off x="6229957" y="4793498"/>
            <a:ext cx="3789783"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0" fontAlgn="base" hangingPunct="0">
              <a:lnSpc>
                <a:spcPct val="100000"/>
              </a:lnSpc>
              <a:spcBef>
                <a:spcPct val="0"/>
              </a:spcBef>
              <a:spcAft>
                <a:spcPct val="0"/>
              </a:spcAft>
              <a:buFont typeface="Arial" panose="020B0604020202020204" pitchFamily="34" charset="0"/>
              <a:buNone/>
            </a:pPr>
            <a:r>
              <a:rPr lang="en-US" altLang="en-US" sz="1300" dirty="0">
                <a:latin typeface="Arial" panose="020B0604020202020204" pitchFamily="34" charset="0"/>
              </a:rPr>
              <a:t>Real-time access to data, scalability, and enhanced collaboration for global treasury operations.</a:t>
            </a:r>
          </a:p>
        </p:txBody>
      </p:sp>
      <p:sp>
        <p:nvSpPr>
          <p:cNvPr id="34" name="TextBox 33">
            <a:extLst>
              <a:ext uri="{FF2B5EF4-FFF2-40B4-BE49-F238E27FC236}">
                <a16:creationId xmlns:a16="http://schemas.microsoft.com/office/drawing/2014/main" id="{00DE13D6-E750-FBA4-C479-65C851DB4938}"/>
              </a:ext>
            </a:extLst>
          </p:cNvPr>
          <p:cNvSpPr txBox="1"/>
          <p:nvPr/>
        </p:nvSpPr>
        <p:spPr>
          <a:xfrm>
            <a:off x="6581242" y="5542849"/>
            <a:ext cx="3106457" cy="692497"/>
          </a:xfrm>
          <a:prstGeom prst="rect">
            <a:avLst/>
          </a:prstGeom>
          <a:noFill/>
          <a:ln>
            <a:solidFill>
              <a:srgbClr val="FF0000"/>
            </a:solidFill>
            <a:prstDash val="sysDash"/>
          </a:ln>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Enables rapid response to market changes, secure access, and seamless integration with other systems. </a:t>
            </a:r>
          </a:p>
        </p:txBody>
      </p:sp>
      <p:sp>
        <p:nvSpPr>
          <p:cNvPr id="36" name="TextBox 35">
            <a:extLst>
              <a:ext uri="{FF2B5EF4-FFF2-40B4-BE49-F238E27FC236}">
                <a16:creationId xmlns:a16="http://schemas.microsoft.com/office/drawing/2014/main" id="{0FFC1607-7B2B-5B27-936A-0E1E0F7C6EA8}"/>
              </a:ext>
            </a:extLst>
          </p:cNvPr>
          <p:cNvSpPr txBox="1"/>
          <p:nvPr/>
        </p:nvSpPr>
        <p:spPr>
          <a:xfrm>
            <a:off x="4296405" y="2418128"/>
            <a:ext cx="3646596" cy="692497"/>
          </a:xfrm>
          <a:prstGeom prst="rect">
            <a:avLst/>
          </a:prstGeom>
          <a:noFill/>
        </p:spPr>
        <p:txBody>
          <a:bodyPr wrap="square">
            <a:spAutoFit/>
          </a:bodyPr>
          <a:lstStyle/>
          <a:p>
            <a:pPr algn="ctr"/>
            <a:r>
              <a:rPr lang="en-US" sz="1300" dirty="0">
                <a:latin typeface="Arial" panose="020B0604020202020204" pitchFamily="34" charset="0"/>
                <a:cs typeface="Arial" panose="020B0604020202020204" pitchFamily="34" charset="0"/>
              </a:rPr>
              <a:t>Automates repetitive, manual tasks such as payment reconciliations and data entry, freeing up resources for strategic functions.</a:t>
            </a:r>
            <a:endParaRPr lang="en-IN" sz="13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00DFF108-1893-BE9B-95DB-32054781151C}"/>
              </a:ext>
            </a:extLst>
          </p:cNvPr>
          <p:cNvSpPr txBox="1"/>
          <p:nvPr/>
        </p:nvSpPr>
        <p:spPr>
          <a:xfrm>
            <a:off x="4317977" y="3218176"/>
            <a:ext cx="3622549" cy="692497"/>
          </a:xfrm>
          <a:prstGeom prst="rect">
            <a:avLst/>
          </a:prstGeom>
          <a:noFill/>
          <a:ln>
            <a:solidFill>
              <a:srgbClr val="FF0000"/>
            </a:solidFill>
            <a:prstDash val="sysDash"/>
          </a:ln>
        </p:spPr>
        <p:txBody>
          <a:bodyPr wrap="square">
            <a:spAutoFit/>
          </a:bodyPr>
          <a:lstStyle/>
          <a:p>
            <a:pPr algn="ctr"/>
            <a:r>
              <a:rPr lang="en-US" sz="1300" dirty="0"/>
              <a:t>RPA streamlines routine processes, enhancing operational efficiency and allowing the treasury team to focus on strategic, value-driven initiatives.</a:t>
            </a:r>
            <a:endParaRPr lang="en-IN" sz="1300" dirty="0"/>
          </a:p>
        </p:txBody>
      </p:sp>
      <p:sp>
        <p:nvSpPr>
          <p:cNvPr id="40" name="TextBox 39">
            <a:extLst>
              <a:ext uri="{FF2B5EF4-FFF2-40B4-BE49-F238E27FC236}">
                <a16:creationId xmlns:a16="http://schemas.microsoft.com/office/drawing/2014/main" id="{20967B69-BA36-AF3D-DB92-99A2EBDBEEB8}"/>
              </a:ext>
            </a:extLst>
          </p:cNvPr>
          <p:cNvSpPr txBox="1"/>
          <p:nvPr/>
        </p:nvSpPr>
        <p:spPr>
          <a:xfrm>
            <a:off x="8219699" y="2394326"/>
            <a:ext cx="3739523" cy="692497"/>
          </a:xfrm>
          <a:prstGeom prst="rect">
            <a:avLst/>
          </a:prstGeom>
          <a:noFill/>
        </p:spPr>
        <p:txBody>
          <a:bodyPr wrap="square">
            <a:spAutoFit/>
          </a:bodyPr>
          <a:lstStyle/>
          <a:p>
            <a:pPr algn="ctr"/>
            <a:r>
              <a:rPr lang="en-US" sz="1300" dirty="0">
                <a:latin typeface="Arial" panose="020B0604020202020204" pitchFamily="34" charset="0"/>
                <a:cs typeface="Arial" panose="020B0604020202020204" pitchFamily="34" charset="0"/>
              </a:rPr>
              <a:t>Offers decentralized, tamper-proof financial transactions, ensuring transparency, security &amp; real-time auditability. </a:t>
            </a:r>
            <a:endParaRPr lang="en-IN" sz="1300" dirty="0">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DBDC8D95-BFE1-D162-61B1-2BAEF1A316AB}"/>
              </a:ext>
            </a:extLst>
          </p:cNvPr>
          <p:cNvSpPr txBox="1"/>
          <p:nvPr/>
        </p:nvSpPr>
        <p:spPr>
          <a:xfrm>
            <a:off x="8516364" y="3206509"/>
            <a:ext cx="3146192" cy="692497"/>
          </a:xfrm>
          <a:prstGeom prst="rect">
            <a:avLst/>
          </a:prstGeom>
          <a:noFill/>
          <a:ln>
            <a:solidFill>
              <a:srgbClr val="FF0000"/>
            </a:solidFill>
            <a:prstDash val="sysDash"/>
          </a:ln>
        </p:spPr>
        <p:txBody>
          <a:bodyPr wrap="square">
            <a:spAutoFit/>
          </a:bodyPr>
          <a:lstStyle/>
          <a:p>
            <a:pPr algn="ctr"/>
            <a:r>
              <a:rPr lang="en-US" sz="1300" dirty="0"/>
              <a:t>Increases transparency, improves security for payments, and reduces audit and reconciliation times.</a:t>
            </a:r>
            <a:endParaRPr lang="en-IN" sz="1300" dirty="0"/>
          </a:p>
        </p:txBody>
      </p:sp>
      <p:sp>
        <p:nvSpPr>
          <p:cNvPr id="44" name="TextBox 43">
            <a:extLst>
              <a:ext uri="{FF2B5EF4-FFF2-40B4-BE49-F238E27FC236}">
                <a16:creationId xmlns:a16="http://schemas.microsoft.com/office/drawing/2014/main" id="{C658582B-239C-2DE5-07D8-760FBBDC5310}"/>
              </a:ext>
            </a:extLst>
          </p:cNvPr>
          <p:cNvSpPr txBox="1"/>
          <p:nvPr/>
        </p:nvSpPr>
        <p:spPr>
          <a:xfrm>
            <a:off x="2600720" y="5543736"/>
            <a:ext cx="3181529" cy="692497"/>
          </a:xfrm>
          <a:prstGeom prst="rect">
            <a:avLst/>
          </a:prstGeom>
          <a:noFill/>
          <a:ln>
            <a:solidFill>
              <a:srgbClr val="FF0000"/>
            </a:solidFill>
            <a:prstDash val="sysDash"/>
          </a:ln>
        </p:spPr>
        <p:txBody>
          <a:bodyPr wrap="square">
            <a:spAutoFit/>
          </a:bodyPr>
          <a:lstStyle/>
          <a:p>
            <a:pPr algn="ctr"/>
            <a:r>
              <a:rPr lang="en-US" sz="1300" dirty="0">
                <a:latin typeface="Arial" panose="020B0604020202020204" pitchFamily="34" charset="0"/>
                <a:cs typeface="Arial" panose="020B0604020202020204" pitchFamily="34" charset="0"/>
              </a:rPr>
              <a:t>Provides real-time, agile management of treasury operations and easy integration with emerging technologies.</a:t>
            </a:r>
            <a:endParaRPr lang="en-IN" sz="1300" dirty="0">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3018BB82-412C-4103-721B-48C9C1D87238}"/>
              </a:ext>
            </a:extLst>
          </p:cNvPr>
          <p:cNvSpPr txBox="1"/>
          <p:nvPr/>
        </p:nvSpPr>
        <p:spPr>
          <a:xfrm>
            <a:off x="2375302" y="4793499"/>
            <a:ext cx="3681213" cy="692497"/>
          </a:xfrm>
          <a:prstGeom prst="rect">
            <a:avLst/>
          </a:prstGeom>
          <a:noFill/>
        </p:spPr>
        <p:txBody>
          <a:bodyPr wrap="square">
            <a:spAutoFit/>
          </a:bodyPr>
          <a:lstStyle/>
          <a:p>
            <a:pPr algn="ctr"/>
            <a:r>
              <a:rPr lang="en-US" sz="1300" dirty="0"/>
              <a:t>Centralizes treasury operations, providing real-time visibility into cash, liquidity, and risk. Integrates AI, RPA, and predictive analytics.</a:t>
            </a:r>
            <a:endParaRPr lang="en-IN" sz="1300" dirty="0"/>
          </a:p>
        </p:txBody>
      </p:sp>
      <p:sp>
        <p:nvSpPr>
          <p:cNvPr id="67" name="Rectangle 66">
            <a:extLst>
              <a:ext uri="{FF2B5EF4-FFF2-40B4-BE49-F238E27FC236}">
                <a16:creationId xmlns:a16="http://schemas.microsoft.com/office/drawing/2014/main" id="{014F0651-D9FB-6222-7A01-C4BCA979D373}"/>
              </a:ext>
            </a:extLst>
          </p:cNvPr>
          <p:cNvSpPr/>
          <p:nvPr/>
        </p:nvSpPr>
        <p:spPr>
          <a:xfrm>
            <a:off x="0" y="0"/>
            <a:ext cx="12192000" cy="976745"/>
          </a:xfrm>
          <a:prstGeom prst="rect">
            <a:avLst/>
          </a:prstGeom>
          <a:solidFill>
            <a:srgbClr val="FFE600">
              <a:alpha val="28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297418258"/>
      </p:ext>
    </p:extLst>
  </p:cSld>
  <p:clrMapOvr>
    <a:masterClrMapping/>
  </p:clrMapOvr>
  <mc:AlternateContent xmlns:mc="http://schemas.openxmlformats.org/markup-compatibility/2006" xmlns:p14="http://schemas.microsoft.com/office/powerpoint/2010/main">
    <mc:Choice Requires="p14">
      <p:transition spd="slow" p14:dur="2000" advTm="11466"/>
    </mc:Choice>
    <mc:Fallback xmlns="">
      <p:transition spd="slow" advTm="114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6504BB-FF58-8C8A-AAAA-7194379CE558}"/>
              </a:ext>
            </a:extLst>
          </p:cNvPr>
          <p:cNvSpPr/>
          <p:nvPr/>
        </p:nvSpPr>
        <p:spPr>
          <a:xfrm>
            <a:off x="259567" y="1787495"/>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7" name="Rectangle 16">
            <a:extLst>
              <a:ext uri="{FF2B5EF4-FFF2-40B4-BE49-F238E27FC236}">
                <a16:creationId xmlns:a16="http://schemas.microsoft.com/office/drawing/2014/main" id="{75C93306-E45C-627B-505E-AA6927739E2C}"/>
              </a:ext>
            </a:extLst>
          </p:cNvPr>
          <p:cNvSpPr/>
          <p:nvPr/>
        </p:nvSpPr>
        <p:spPr>
          <a:xfrm>
            <a:off x="172850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8" name="Rectangle 17">
            <a:extLst>
              <a:ext uri="{FF2B5EF4-FFF2-40B4-BE49-F238E27FC236}">
                <a16:creationId xmlns:a16="http://schemas.microsoft.com/office/drawing/2014/main" id="{8038487B-5A13-B742-D35B-CD824AE0146D}"/>
              </a:ext>
            </a:extLst>
          </p:cNvPr>
          <p:cNvSpPr/>
          <p:nvPr/>
        </p:nvSpPr>
        <p:spPr>
          <a:xfrm>
            <a:off x="466638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9" name="Rectangle 18">
            <a:extLst>
              <a:ext uri="{FF2B5EF4-FFF2-40B4-BE49-F238E27FC236}">
                <a16:creationId xmlns:a16="http://schemas.microsoft.com/office/drawing/2014/main" id="{F57FFCB8-5684-D2CA-4685-6BC7726B5505}"/>
              </a:ext>
            </a:extLst>
          </p:cNvPr>
          <p:cNvSpPr/>
          <p:nvPr/>
        </p:nvSpPr>
        <p:spPr>
          <a:xfrm>
            <a:off x="319744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0" name="Rectangle 19">
            <a:extLst>
              <a:ext uri="{FF2B5EF4-FFF2-40B4-BE49-F238E27FC236}">
                <a16:creationId xmlns:a16="http://schemas.microsoft.com/office/drawing/2014/main" id="{830CD6FA-2290-08C3-AA15-4077E5A9F65D}"/>
              </a:ext>
            </a:extLst>
          </p:cNvPr>
          <p:cNvSpPr/>
          <p:nvPr/>
        </p:nvSpPr>
        <p:spPr>
          <a:xfrm>
            <a:off x="760426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1" name="Rectangle 20">
            <a:extLst>
              <a:ext uri="{FF2B5EF4-FFF2-40B4-BE49-F238E27FC236}">
                <a16:creationId xmlns:a16="http://schemas.microsoft.com/office/drawing/2014/main" id="{06B4A576-575F-6F54-13E2-EF9393D02DAF}"/>
              </a:ext>
            </a:extLst>
          </p:cNvPr>
          <p:cNvSpPr/>
          <p:nvPr/>
        </p:nvSpPr>
        <p:spPr>
          <a:xfrm>
            <a:off x="613532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2" name="Rectangle 21">
            <a:extLst>
              <a:ext uri="{FF2B5EF4-FFF2-40B4-BE49-F238E27FC236}">
                <a16:creationId xmlns:a16="http://schemas.microsoft.com/office/drawing/2014/main" id="{AB92AB0E-D7EC-4BCA-5D1E-0E3E95E147EE}"/>
              </a:ext>
            </a:extLst>
          </p:cNvPr>
          <p:cNvSpPr/>
          <p:nvPr/>
        </p:nvSpPr>
        <p:spPr>
          <a:xfrm>
            <a:off x="907320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3" name="Rectangle 22">
            <a:extLst>
              <a:ext uri="{FF2B5EF4-FFF2-40B4-BE49-F238E27FC236}">
                <a16:creationId xmlns:a16="http://schemas.microsoft.com/office/drawing/2014/main" id="{262B61D8-967C-0571-3206-CA6D60969DB9}"/>
              </a:ext>
            </a:extLst>
          </p:cNvPr>
          <p:cNvSpPr/>
          <p:nvPr/>
        </p:nvSpPr>
        <p:spPr>
          <a:xfrm>
            <a:off x="10542147" y="1786511"/>
            <a:ext cx="1315556" cy="702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4" name="Rectangle 23">
            <a:extLst>
              <a:ext uri="{FF2B5EF4-FFF2-40B4-BE49-F238E27FC236}">
                <a16:creationId xmlns:a16="http://schemas.microsoft.com/office/drawing/2014/main" id="{134C8A24-887B-1483-3745-473D4DC00470}"/>
              </a:ext>
            </a:extLst>
          </p:cNvPr>
          <p:cNvSpPr/>
          <p:nvPr/>
        </p:nvSpPr>
        <p:spPr>
          <a:xfrm>
            <a:off x="259567" y="1250658"/>
            <a:ext cx="4253436" cy="395257"/>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E8535755-CD23-FB3C-FE8A-0B6A1C1C9D8B}"/>
              </a:ext>
            </a:extLst>
          </p:cNvPr>
          <p:cNvSpPr/>
          <p:nvPr/>
        </p:nvSpPr>
        <p:spPr>
          <a:xfrm>
            <a:off x="4665403" y="1250658"/>
            <a:ext cx="4253436" cy="395257"/>
          </a:xfrm>
          <a:prstGeom prst="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0DE691D9-256C-2356-DF80-4B35B15A2304}"/>
              </a:ext>
            </a:extLst>
          </p:cNvPr>
          <p:cNvSpPr/>
          <p:nvPr/>
        </p:nvSpPr>
        <p:spPr>
          <a:xfrm>
            <a:off x="9073207" y="1250657"/>
            <a:ext cx="2784496" cy="3952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3B49374E-7BBE-E66C-8544-6E8425D724C3}"/>
              </a:ext>
            </a:extLst>
          </p:cNvPr>
          <p:cNvSpPr/>
          <p:nvPr/>
        </p:nvSpPr>
        <p:spPr>
          <a:xfrm>
            <a:off x="66371" y="2920181"/>
            <a:ext cx="1455535" cy="2413819"/>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24D272EE-8DC2-F5C7-D61F-E8CEF2738DBE}"/>
              </a:ext>
            </a:extLst>
          </p:cNvPr>
          <p:cNvSpPr/>
          <p:nvPr/>
        </p:nvSpPr>
        <p:spPr>
          <a:xfrm>
            <a:off x="1221484" y="5811374"/>
            <a:ext cx="2159822" cy="395257"/>
          </a:xfrm>
          <a:prstGeom prst="rect">
            <a:avLst/>
          </a:prstGeom>
          <a:no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00740D54-A47B-27D0-38F8-F7338C331411}"/>
              </a:ext>
            </a:extLst>
          </p:cNvPr>
          <p:cNvSpPr/>
          <p:nvPr/>
        </p:nvSpPr>
        <p:spPr>
          <a:xfrm>
            <a:off x="5711226" y="5812511"/>
            <a:ext cx="2159822" cy="395257"/>
          </a:xfrm>
          <a:prstGeom prst="rect">
            <a:avLst/>
          </a:prstGeom>
          <a:no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8C13F42-A93B-C44E-895D-A11CA618738F}"/>
              </a:ext>
            </a:extLst>
          </p:cNvPr>
          <p:cNvSpPr/>
          <p:nvPr/>
        </p:nvSpPr>
        <p:spPr>
          <a:xfrm>
            <a:off x="9666416" y="5812200"/>
            <a:ext cx="2159822" cy="395257"/>
          </a:xfrm>
          <a:prstGeom prst="rect">
            <a:avLst/>
          </a:prstGeom>
          <a:noFill/>
          <a:ln>
            <a:solidFill>
              <a:srgbClr val="00B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EDDF75C0-1C19-1026-DF92-EDB6332B883D}"/>
              </a:ext>
            </a:extLst>
          </p:cNvPr>
          <p:cNvSpPr txBox="1"/>
          <p:nvPr/>
        </p:nvSpPr>
        <p:spPr>
          <a:xfrm>
            <a:off x="491779" y="1271930"/>
            <a:ext cx="3789011" cy="369332"/>
          </a:xfrm>
          <a:prstGeom prst="rect">
            <a:avLst/>
          </a:prstGeom>
          <a:noFill/>
        </p:spPr>
        <p:txBody>
          <a:bodyPr wrap="square" rtlCol="0">
            <a:spAutoFit/>
          </a:bodyPr>
          <a:lstStyle/>
          <a:p>
            <a:pPr algn="ctr"/>
            <a:r>
              <a:rPr lang="en-US" dirty="0">
                <a:solidFill>
                  <a:schemeClr val="bg1"/>
                </a:solidFill>
              </a:rPr>
              <a:t>Phase I</a:t>
            </a:r>
            <a:endParaRPr lang="en-IN" dirty="0">
              <a:solidFill>
                <a:schemeClr val="bg1"/>
              </a:solidFill>
            </a:endParaRPr>
          </a:p>
        </p:txBody>
      </p:sp>
      <p:sp>
        <p:nvSpPr>
          <p:cNvPr id="40" name="TextBox 39">
            <a:extLst>
              <a:ext uri="{FF2B5EF4-FFF2-40B4-BE49-F238E27FC236}">
                <a16:creationId xmlns:a16="http://schemas.microsoft.com/office/drawing/2014/main" id="{CFFEB529-7072-FEC0-A5A2-014137E81235}"/>
              </a:ext>
            </a:extLst>
          </p:cNvPr>
          <p:cNvSpPr txBox="1"/>
          <p:nvPr/>
        </p:nvSpPr>
        <p:spPr>
          <a:xfrm>
            <a:off x="9071238" y="1264800"/>
            <a:ext cx="2784496" cy="369332"/>
          </a:xfrm>
          <a:prstGeom prst="rect">
            <a:avLst/>
          </a:prstGeom>
          <a:solidFill>
            <a:schemeClr val="tx1">
              <a:lumMod val="85000"/>
              <a:lumOff val="15000"/>
            </a:schemeClr>
          </a:solidFill>
        </p:spPr>
        <p:txBody>
          <a:bodyPr wrap="square" rtlCol="0">
            <a:spAutoFit/>
          </a:bodyPr>
          <a:lstStyle/>
          <a:p>
            <a:pPr algn="ctr"/>
            <a:r>
              <a:rPr lang="en-US" dirty="0">
                <a:solidFill>
                  <a:schemeClr val="bg1"/>
                </a:solidFill>
              </a:rPr>
              <a:t>Phase III</a:t>
            </a:r>
            <a:endParaRPr lang="en-IN" dirty="0">
              <a:solidFill>
                <a:schemeClr val="bg1"/>
              </a:solidFill>
            </a:endParaRPr>
          </a:p>
        </p:txBody>
      </p:sp>
      <p:sp>
        <p:nvSpPr>
          <p:cNvPr id="41" name="TextBox 40">
            <a:extLst>
              <a:ext uri="{FF2B5EF4-FFF2-40B4-BE49-F238E27FC236}">
                <a16:creationId xmlns:a16="http://schemas.microsoft.com/office/drawing/2014/main" id="{99F44435-3D1C-A7AF-A206-F7589D11CA7B}"/>
              </a:ext>
            </a:extLst>
          </p:cNvPr>
          <p:cNvSpPr txBox="1"/>
          <p:nvPr/>
        </p:nvSpPr>
        <p:spPr>
          <a:xfrm>
            <a:off x="4897615" y="1250657"/>
            <a:ext cx="3789011" cy="369332"/>
          </a:xfrm>
          <a:prstGeom prst="rect">
            <a:avLst/>
          </a:prstGeom>
          <a:noFill/>
        </p:spPr>
        <p:txBody>
          <a:bodyPr wrap="square" rtlCol="0">
            <a:spAutoFit/>
          </a:bodyPr>
          <a:lstStyle/>
          <a:p>
            <a:pPr algn="ctr"/>
            <a:r>
              <a:rPr lang="en-US" dirty="0">
                <a:solidFill>
                  <a:schemeClr val="bg1"/>
                </a:solidFill>
              </a:rPr>
              <a:t>Phase II</a:t>
            </a:r>
            <a:endParaRPr lang="en-IN" dirty="0">
              <a:solidFill>
                <a:schemeClr val="bg1"/>
              </a:solidFill>
            </a:endParaRPr>
          </a:p>
        </p:txBody>
      </p:sp>
      <p:sp>
        <p:nvSpPr>
          <p:cNvPr id="44" name="Rectangle: Rounded Corners 43">
            <a:extLst>
              <a:ext uri="{FF2B5EF4-FFF2-40B4-BE49-F238E27FC236}">
                <a16:creationId xmlns:a16="http://schemas.microsoft.com/office/drawing/2014/main" id="{DF408989-3DE0-F5D0-F4B3-8103376DDBDD}"/>
              </a:ext>
            </a:extLst>
          </p:cNvPr>
          <p:cNvSpPr/>
          <p:nvPr/>
        </p:nvSpPr>
        <p:spPr>
          <a:xfrm>
            <a:off x="1557527" y="2920181"/>
            <a:ext cx="1500134" cy="2413819"/>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358AC7BD-1C3D-2E23-5C19-3641D333CEAE}"/>
              </a:ext>
            </a:extLst>
          </p:cNvPr>
          <p:cNvSpPr/>
          <p:nvPr/>
        </p:nvSpPr>
        <p:spPr>
          <a:xfrm>
            <a:off x="9269642" y="2920181"/>
            <a:ext cx="1500134" cy="2410822"/>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AAFE9C06-F3AB-17AE-302B-17F8D2CF9877}"/>
              </a:ext>
            </a:extLst>
          </p:cNvPr>
          <p:cNvSpPr/>
          <p:nvPr/>
        </p:nvSpPr>
        <p:spPr>
          <a:xfrm>
            <a:off x="3098819" y="2920181"/>
            <a:ext cx="1500134" cy="2413819"/>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EFDB792B-4BA0-361E-7AAB-96F508E5BE6A}"/>
              </a:ext>
            </a:extLst>
          </p:cNvPr>
          <p:cNvSpPr/>
          <p:nvPr/>
        </p:nvSpPr>
        <p:spPr>
          <a:xfrm>
            <a:off x="7731303" y="2920181"/>
            <a:ext cx="1500134" cy="2410822"/>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76921FC3-FD13-AEE9-F947-75B89DA51604}"/>
              </a:ext>
            </a:extLst>
          </p:cNvPr>
          <p:cNvSpPr/>
          <p:nvPr/>
        </p:nvSpPr>
        <p:spPr>
          <a:xfrm>
            <a:off x="6192964" y="2920181"/>
            <a:ext cx="1500134" cy="2410822"/>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A6285DAA-CD87-633C-8F3C-BE37C6D39474}"/>
              </a:ext>
            </a:extLst>
          </p:cNvPr>
          <p:cNvSpPr/>
          <p:nvPr/>
        </p:nvSpPr>
        <p:spPr>
          <a:xfrm>
            <a:off x="4640111" y="2920181"/>
            <a:ext cx="1500134" cy="2410822"/>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566F949B-963F-3990-7778-28FFFBD98001}"/>
              </a:ext>
            </a:extLst>
          </p:cNvPr>
          <p:cNvSpPr/>
          <p:nvPr/>
        </p:nvSpPr>
        <p:spPr>
          <a:xfrm>
            <a:off x="10807981" y="2920181"/>
            <a:ext cx="1315554" cy="2410822"/>
          </a:xfrm>
          <a:prstGeom prst="roundRect">
            <a:avLst/>
          </a:prstGeom>
          <a:noFill/>
          <a:ln w="19050">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Rectangle 8">
            <a:extLst>
              <a:ext uri="{FF2B5EF4-FFF2-40B4-BE49-F238E27FC236}">
                <a16:creationId xmlns:a16="http://schemas.microsoft.com/office/drawing/2014/main" id="{40E762F2-5D3B-BB8A-0868-2E65529912D2}"/>
              </a:ext>
            </a:extLst>
          </p:cNvPr>
          <p:cNvSpPr>
            <a:spLocks noChangeArrowheads="1"/>
          </p:cNvSpPr>
          <p:nvPr/>
        </p:nvSpPr>
        <p:spPr bwMode="auto">
          <a:xfrm>
            <a:off x="1543655" y="3217697"/>
            <a:ext cx="145553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Select suitable TMS, AI, RPA solutions.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Conduct vendor comparisons and negotiate contracts. </a:t>
            </a:r>
          </a:p>
        </p:txBody>
      </p:sp>
      <p:sp>
        <p:nvSpPr>
          <p:cNvPr id="61" name="Rectangle 9">
            <a:extLst>
              <a:ext uri="{FF2B5EF4-FFF2-40B4-BE49-F238E27FC236}">
                <a16:creationId xmlns:a16="http://schemas.microsoft.com/office/drawing/2014/main" id="{DFBA556E-95DC-ABE2-6E47-8FA8A6DCB38B}"/>
              </a:ext>
            </a:extLst>
          </p:cNvPr>
          <p:cNvSpPr>
            <a:spLocks noChangeArrowheads="1"/>
          </p:cNvSpPr>
          <p:nvPr/>
        </p:nvSpPr>
        <p:spPr bwMode="auto">
          <a:xfrm>
            <a:off x="4652972" y="3246944"/>
            <a:ext cx="140548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Establish communication with internal teams for transition.</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Train treasury staff on new systems and processes. </a:t>
            </a:r>
          </a:p>
        </p:txBody>
      </p:sp>
      <p:sp>
        <p:nvSpPr>
          <p:cNvPr id="62" name="Rectangle 10">
            <a:extLst>
              <a:ext uri="{FF2B5EF4-FFF2-40B4-BE49-F238E27FC236}">
                <a16:creationId xmlns:a16="http://schemas.microsoft.com/office/drawing/2014/main" id="{BC72D658-C5DD-125C-E16B-89F2F8508D60}"/>
              </a:ext>
            </a:extLst>
          </p:cNvPr>
          <p:cNvSpPr>
            <a:spLocks noChangeArrowheads="1"/>
          </p:cNvSpPr>
          <p:nvPr/>
        </p:nvSpPr>
        <p:spPr bwMode="auto">
          <a:xfrm>
            <a:off x="6099619" y="3074061"/>
            <a:ext cx="1618697"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Start transitioning treasury functions to cloud platforms (e.g., SAP S/4HANA).</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Integrate AI for predictive analytics and cash forecasting.</a:t>
            </a:r>
          </a:p>
          <a:p>
            <a:pPr marL="0" marR="0" lvl="0" indent="0" algn="ctr" defTabSz="914400" rtl="0" eaLnBrk="0" fontAlgn="base" latinLnBrk="0" hangingPunct="0">
              <a:lnSpc>
                <a:spcPct val="100000"/>
              </a:lnSpc>
              <a:spcBef>
                <a:spcPct val="0"/>
              </a:spcBef>
              <a:spcAft>
                <a:spcPct val="0"/>
              </a:spcAft>
              <a:buClrTx/>
              <a:buSzTx/>
              <a:tabLst/>
            </a:pPr>
            <a:endParaRPr lang="en-US" altLang="en-US" sz="1200" dirty="0">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Automate routine processes using RPA. </a:t>
            </a:r>
          </a:p>
        </p:txBody>
      </p:sp>
      <p:sp>
        <p:nvSpPr>
          <p:cNvPr id="63" name="Rectangle 11">
            <a:extLst>
              <a:ext uri="{FF2B5EF4-FFF2-40B4-BE49-F238E27FC236}">
                <a16:creationId xmlns:a16="http://schemas.microsoft.com/office/drawing/2014/main" id="{1056D420-B25A-4D97-4C7C-6AECC3E754E4}"/>
              </a:ext>
            </a:extLst>
          </p:cNvPr>
          <p:cNvSpPr>
            <a:spLocks noChangeArrowheads="1"/>
          </p:cNvSpPr>
          <p:nvPr/>
        </p:nvSpPr>
        <p:spPr bwMode="auto">
          <a:xfrm>
            <a:off x="7714846" y="3264747"/>
            <a:ext cx="14868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Continuously monitor system performance.</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Optimize workflows based on real-time feedback. </a:t>
            </a:r>
          </a:p>
        </p:txBody>
      </p:sp>
      <p:sp>
        <p:nvSpPr>
          <p:cNvPr id="64" name="Rectangle 12">
            <a:extLst>
              <a:ext uri="{FF2B5EF4-FFF2-40B4-BE49-F238E27FC236}">
                <a16:creationId xmlns:a16="http://schemas.microsoft.com/office/drawing/2014/main" id="{C4FCDBD4-312C-B262-1DE2-A3E216F7A168}"/>
              </a:ext>
            </a:extLst>
          </p:cNvPr>
          <p:cNvSpPr>
            <a:spLocks noChangeArrowheads="1"/>
          </p:cNvSpPr>
          <p:nvPr/>
        </p:nvSpPr>
        <p:spPr bwMode="auto">
          <a:xfrm>
            <a:off x="9300569" y="3080081"/>
            <a:ext cx="143827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Refine processes and workflows for continuous improvement.</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Implement blockchain for added security and transparency. </a:t>
            </a:r>
          </a:p>
        </p:txBody>
      </p:sp>
      <p:sp>
        <p:nvSpPr>
          <p:cNvPr id="65" name="Rectangle 13">
            <a:extLst>
              <a:ext uri="{FF2B5EF4-FFF2-40B4-BE49-F238E27FC236}">
                <a16:creationId xmlns:a16="http://schemas.microsoft.com/office/drawing/2014/main" id="{8CF8BF36-B5B8-F2D1-41F4-DA263F543AEE}"/>
              </a:ext>
            </a:extLst>
          </p:cNvPr>
          <p:cNvSpPr>
            <a:spLocks noChangeArrowheads="1"/>
          </p:cNvSpPr>
          <p:nvPr/>
        </p:nvSpPr>
        <p:spPr bwMode="auto">
          <a:xfrm>
            <a:off x="10763970" y="3172414"/>
            <a:ext cx="140235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Establish KPIs for performance tracking.</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Document and assess ongoing risk management protocols. </a:t>
            </a:r>
          </a:p>
        </p:txBody>
      </p:sp>
      <p:sp>
        <p:nvSpPr>
          <p:cNvPr id="66" name="TextBox 65">
            <a:extLst>
              <a:ext uri="{FF2B5EF4-FFF2-40B4-BE49-F238E27FC236}">
                <a16:creationId xmlns:a16="http://schemas.microsoft.com/office/drawing/2014/main" id="{DC3A517A-28D6-9DA6-EFCC-1112CEBB87B3}"/>
              </a:ext>
            </a:extLst>
          </p:cNvPr>
          <p:cNvSpPr txBox="1"/>
          <p:nvPr/>
        </p:nvSpPr>
        <p:spPr>
          <a:xfrm>
            <a:off x="284313" y="1882506"/>
            <a:ext cx="1262340" cy="523220"/>
          </a:xfrm>
          <a:prstGeom prst="rect">
            <a:avLst/>
          </a:prstGeom>
          <a:noFill/>
        </p:spPr>
        <p:txBody>
          <a:bodyPr wrap="square" rtlCol="0">
            <a:spAutoFit/>
          </a:bodyPr>
          <a:lstStyle/>
          <a:p>
            <a:pPr algn="ctr"/>
            <a:r>
              <a:rPr lang="en-US" sz="1400" dirty="0"/>
              <a:t>ASSESSMENT &amp; FEASIBILITY</a:t>
            </a:r>
            <a:endParaRPr lang="en-IN" sz="1400" dirty="0"/>
          </a:p>
        </p:txBody>
      </p:sp>
      <p:sp>
        <p:nvSpPr>
          <p:cNvPr id="67" name="TextBox 66">
            <a:extLst>
              <a:ext uri="{FF2B5EF4-FFF2-40B4-BE49-F238E27FC236}">
                <a16:creationId xmlns:a16="http://schemas.microsoft.com/office/drawing/2014/main" id="{ADB832CF-88B6-2C81-51F5-EA2726308F45}"/>
              </a:ext>
            </a:extLst>
          </p:cNvPr>
          <p:cNvSpPr txBox="1"/>
          <p:nvPr/>
        </p:nvSpPr>
        <p:spPr>
          <a:xfrm>
            <a:off x="9073207" y="1875913"/>
            <a:ext cx="1315556" cy="523220"/>
          </a:xfrm>
          <a:prstGeom prst="rect">
            <a:avLst/>
          </a:prstGeom>
          <a:noFill/>
        </p:spPr>
        <p:txBody>
          <a:bodyPr wrap="square" rtlCol="0">
            <a:spAutoFit/>
          </a:bodyPr>
          <a:lstStyle/>
          <a:p>
            <a:pPr algn="ctr"/>
            <a:r>
              <a:rPr lang="en-US" sz="1400" dirty="0"/>
              <a:t>PROCESS</a:t>
            </a:r>
          </a:p>
          <a:p>
            <a:pPr algn="ctr"/>
            <a:r>
              <a:rPr lang="en-US" sz="1400" dirty="0"/>
              <a:t>REFINEMENT</a:t>
            </a:r>
            <a:endParaRPr lang="en-IN" sz="1400" dirty="0"/>
          </a:p>
        </p:txBody>
      </p:sp>
      <p:sp>
        <p:nvSpPr>
          <p:cNvPr id="68" name="TextBox 67">
            <a:extLst>
              <a:ext uri="{FF2B5EF4-FFF2-40B4-BE49-F238E27FC236}">
                <a16:creationId xmlns:a16="http://schemas.microsoft.com/office/drawing/2014/main" id="{D047C692-D85F-6403-7F6E-89E22B3F0FF7}"/>
              </a:ext>
            </a:extLst>
          </p:cNvPr>
          <p:cNvSpPr txBox="1"/>
          <p:nvPr/>
        </p:nvSpPr>
        <p:spPr>
          <a:xfrm>
            <a:off x="7538911" y="1875913"/>
            <a:ext cx="1446268" cy="523220"/>
          </a:xfrm>
          <a:prstGeom prst="rect">
            <a:avLst/>
          </a:prstGeom>
          <a:noFill/>
        </p:spPr>
        <p:txBody>
          <a:bodyPr wrap="square" rtlCol="0">
            <a:spAutoFit/>
          </a:bodyPr>
          <a:lstStyle/>
          <a:p>
            <a:pPr algn="ctr"/>
            <a:r>
              <a:rPr lang="en-US" sz="1400" dirty="0"/>
              <a:t>PERFORMANCE MONITORING</a:t>
            </a:r>
            <a:endParaRPr lang="en-IN" sz="1400" dirty="0"/>
          </a:p>
        </p:txBody>
      </p:sp>
      <p:sp>
        <p:nvSpPr>
          <p:cNvPr id="69" name="TextBox 68">
            <a:extLst>
              <a:ext uri="{FF2B5EF4-FFF2-40B4-BE49-F238E27FC236}">
                <a16:creationId xmlns:a16="http://schemas.microsoft.com/office/drawing/2014/main" id="{5BCB95CE-18B4-E1C8-FA53-182F1BB233F2}"/>
              </a:ext>
            </a:extLst>
          </p:cNvPr>
          <p:cNvSpPr txBox="1"/>
          <p:nvPr/>
        </p:nvSpPr>
        <p:spPr>
          <a:xfrm>
            <a:off x="6159967" y="1883215"/>
            <a:ext cx="1262340" cy="523220"/>
          </a:xfrm>
          <a:prstGeom prst="rect">
            <a:avLst/>
          </a:prstGeom>
          <a:noFill/>
        </p:spPr>
        <p:txBody>
          <a:bodyPr wrap="square" rtlCol="0">
            <a:spAutoFit/>
          </a:bodyPr>
          <a:lstStyle/>
          <a:p>
            <a:pPr algn="ctr"/>
            <a:r>
              <a:rPr lang="en-US" sz="1400" dirty="0"/>
              <a:t>TECHNOLOGY INTEGRATION</a:t>
            </a:r>
            <a:endParaRPr lang="en-IN" sz="1400" dirty="0"/>
          </a:p>
        </p:txBody>
      </p:sp>
      <p:sp>
        <p:nvSpPr>
          <p:cNvPr id="70" name="TextBox 69">
            <a:extLst>
              <a:ext uri="{FF2B5EF4-FFF2-40B4-BE49-F238E27FC236}">
                <a16:creationId xmlns:a16="http://schemas.microsoft.com/office/drawing/2014/main" id="{955E4591-77BD-5DC5-1B4A-7020389B7277}"/>
              </a:ext>
            </a:extLst>
          </p:cNvPr>
          <p:cNvSpPr txBox="1"/>
          <p:nvPr/>
        </p:nvSpPr>
        <p:spPr>
          <a:xfrm>
            <a:off x="4640111" y="1882506"/>
            <a:ext cx="1395052" cy="523220"/>
          </a:xfrm>
          <a:prstGeom prst="rect">
            <a:avLst/>
          </a:prstGeom>
          <a:noFill/>
        </p:spPr>
        <p:txBody>
          <a:bodyPr wrap="square" rtlCol="0">
            <a:spAutoFit/>
          </a:bodyPr>
          <a:lstStyle/>
          <a:p>
            <a:pPr algn="ctr"/>
            <a:r>
              <a:rPr lang="en-IN" sz="1400" dirty="0"/>
              <a:t>SYSTEM DEPLOYMENT</a:t>
            </a:r>
          </a:p>
        </p:txBody>
      </p:sp>
      <p:sp>
        <p:nvSpPr>
          <p:cNvPr id="71" name="TextBox 70">
            <a:extLst>
              <a:ext uri="{FF2B5EF4-FFF2-40B4-BE49-F238E27FC236}">
                <a16:creationId xmlns:a16="http://schemas.microsoft.com/office/drawing/2014/main" id="{9575A014-87A7-95D6-5743-FE538745ADA2}"/>
              </a:ext>
            </a:extLst>
          </p:cNvPr>
          <p:cNvSpPr txBox="1"/>
          <p:nvPr/>
        </p:nvSpPr>
        <p:spPr>
          <a:xfrm>
            <a:off x="1755114" y="1986705"/>
            <a:ext cx="1262340" cy="307777"/>
          </a:xfrm>
          <a:prstGeom prst="rect">
            <a:avLst/>
          </a:prstGeom>
          <a:noFill/>
        </p:spPr>
        <p:txBody>
          <a:bodyPr wrap="square" rtlCol="0">
            <a:spAutoFit/>
          </a:bodyPr>
          <a:lstStyle/>
          <a:p>
            <a:pPr algn="ctr"/>
            <a:r>
              <a:rPr lang="en-US" sz="1400" dirty="0"/>
              <a:t>VALUATION</a:t>
            </a:r>
            <a:endParaRPr lang="en-IN" sz="1400" dirty="0"/>
          </a:p>
        </p:txBody>
      </p:sp>
      <p:sp>
        <p:nvSpPr>
          <p:cNvPr id="72" name="TextBox 71">
            <a:extLst>
              <a:ext uri="{FF2B5EF4-FFF2-40B4-BE49-F238E27FC236}">
                <a16:creationId xmlns:a16="http://schemas.microsoft.com/office/drawing/2014/main" id="{6609E5F5-9071-580D-ADEF-CDD2281F4F56}"/>
              </a:ext>
            </a:extLst>
          </p:cNvPr>
          <p:cNvSpPr txBox="1"/>
          <p:nvPr/>
        </p:nvSpPr>
        <p:spPr>
          <a:xfrm>
            <a:off x="3173943" y="1744209"/>
            <a:ext cx="1366004" cy="738664"/>
          </a:xfrm>
          <a:prstGeom prst="rect">
            <a:avLst/>
          </a:prstGeom>
          <a:noFill/>
        </p:spPr>
        <p:txBody>
          <a:bodyPr wrap="square" rtlCol="0">
            <a:spAutoFit/>
          </a:bodyPr>
          <a:lstStyle/>
          <a:p>
            <a:pPr algn="ctr"/>
            <a:r>
              <a:rPr lang="en-IN" sz="1400" dirty="0"/>
              <a:t>PILOT PROGRAM SETUP</a:t>
            </a:r>
          </a:p>
        </p:txBody>
      </p:sp>
      <p:sp>
        <p:nvSpPr>
          <p:cNvPr id="73" name="TextBox 72">
            <a:extLst>
              <a:ext uri="{FF2B5EF4-FFF2-40B4-BE49-F238E27FC236}">
                <a16:creationId xmlns:a16="http://schemas.microsoft.com/office/drawing/2014/main" id="{695FBF2D-45C4-B28D-8AD1-F0E9D4A910C8}"/>
              </a:ext>
            </a:extLst>
          </p:cNvPr>
          <p:cNvSpPr txBox="1"/>
          <p:nvPr/>
        </p:nvSpPr>
        <p:spPr>
          <a:xfrm>
            <a:off x="10568755" y="1874827"/>
            <a:ext cx="1262340" cy="523220"/>
          </a:xfrm>
          <a:prstGeom prst="rect">
            <a:avLst/>
          </a:prstGeom>
          <a:noFill/>
        </p:spPr>
        <p:txBody>
          <a:bodyPr wrap="square" rtlCol="0">
            <a:spAutoFit/>
          </a:bodyPr>
          <a:lstStyle/>
          <a:p>
            <a:pPr algn="ctr"/>
            <a:r>
              <a:rPr lang="en-US" sz="1400" dirty="0"/>
              <a:t>RISK MGMT &amp; KPIS</a:t>
            </a:r>
            <a:endParaRPr lang="en-IN" sz="1400" dirty="0"/>
          </a:p>
        </p:txBody>
      </p:sp>
      <p:cxnSp>
        <p:nvCxnSpPr>
          <p:cNvPr id="75" name="Straight Arrow Connector 74">
            <a:extLst>
              <a:ext uri="{FF2B5EF4-FFF2-40B4-BE49-F238E27FC236}">
                <a16:creationId xmlns:a16="http://schemas.microsoft.com/office/drawing/2014/main" id="{F776D533-2C78-02CB-EA35-6FE6146528C4}"/>
              </a:ext>
            </a:extLst>
          </p:cNvPr>
          <p:cNvCxnSpPr>
            <a:cxnSpLocks/>
          </p:cNvCxnSpPr>
          <p:nvPr/>
        </p:nvCxnSpPr>
        <p:spPr>
          <a:xfrm>
            <a:off x="838109" y="2553285"/>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F9628F2-078C-A6C9-EBD4-99E9FF729726}"/>
              </a:ext>
            </a:extLst>
          </p:cNvPr>
          <p:cNvCxnSpPr>
            <a:cxnSpLocks/>
          </p:cNvCxnSpPr>
          <p:nvPr/>
        </p:nvCxnSpPr>
        <p:spPr>
          <a:xfrm>
            <a:off x="2360674" y="2565574"/>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FBFBCD62-96D5-8D14-098E-8EE955B620B4}"/>
              </a:ext>
            </a:extLst>
          </p:cNvPr>
          <p:cNvCxnSpPr>
            <a:cxnSpLocks/>
          </p:cNvCxnSpPr>
          <p:nvPr/>
        </p:nvCxnSpPr>
        <p:spPr>
          <a:xfrm>
            <a:off x="5324165" y="2553285"/>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BB5151D-31A5-3CBF-5431-D4C74368727D}"/>
              </a:ext>
            </a:extLst>
          </p:cNvPr>
          <p:cNvCxnSpPr>
            <a:cxnSpLocks/>
          </p:cNvCxnSpPr>
          <p:nvPr/>
        </p:nvCxnSpPr>
        <p:spPr>
          <a:xfrm>
            <a:off x="6827388" y="2553285"/>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B0E840E-2F5A-01D5-6BD9-8D9A73A49FBF}"/>
              </a:ext>
            </a:extLst>
          </p:cNvPr>
          <p:cNvCxnSpPr>
            <a:cxnSpLocks/>
          </p:cNvCxnSpPr>
          <p:nvPr/>
        </p:nvCxnSpPr>
        <p:spPr>
          <a:xfrm>
            <a:off x="8262045" y="2532750"/>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9CC5E04-E523-43F5-9EF0-356765CE2749}"/>
              </a:ext>
            </a:extLst>
          </p:cNvPr>
          <p:cNvCxnSpPr>
            <a:cxnSpLocks/>
          </p:cNvCxnSpPr>
          <p:nvPr/>
        </p:nvCxnSpPr>
        <p:spPr>
          <a:xfrm>
            <a:off x="11363088" y="2532750"/>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11614C37-EBC1-9885-AA91-C7CFC2BBC1F4}"/>
              </a:ext>
            </a:extLst>
          </p:cNvPr>
          <p:cNvCxnSpPr>
            <a:cxnSpLocks/>
          </p:cNvCxnSpPr>
          <p:nvPr/>
        </p:nvCxnSpPr>
        <p:spPr>
          <a:xfrm>
            <a:off x="9795371" y="2538005"/>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6DD3EEE-49E8-7380-BAC0-5B7E39176BEC}"/>
              </a:ext>
            </a:extLst>
          </p:cNvPr>
          <p:cNvCxnSpPr>
            <a:cxnSpLocks/>
          </p:cNvCxnSpPr>
          <p:nvPr/>
        </p:nvCxnSpPr>
        <p:spPr>
          <a:xfrm>
            <a:off x="3862953" y="2565574"/>
            <a:ext cx="0" cy="296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Left Brace 86">
            <a:extLst>
              <a:ext uri="{FF2B5EF4-FFF2-40B4-BE49-F238E27FC236}">
                <a16:creationId xmlns:a16="http://schemas.microsoft.com/office/drawing/2014/main" id="{2108347D-7AE4-3382-3AF7-99F8C206C12D}"/>
              </a:ext>
            </a:extLst>
          </p:cNvPr>
          <p:cNvSpPr/>
          <p:nvPr/>
        </p:nvSpPr>
        <p:spPr>
          <a:xfrm rot="16200000">
            <a:off x="6342932" y="3116605"/>
            <a:ext cx="512381" cy="4859681"/>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8" name="Left Brace 87">
            <a:extLst>
              <a:ext uri="{FF2B5EF4-FFF2-40B4-BE49-F238E27FC236}">
                <a16:creationId xmlns:a16="http://schemas.microsoft.com/office/drawing/2014/main" id="{7B639E68-4667-25B5-4746-51974F515094}"/>
              </a:ext>
            </a:extLst>
          </p:cNvPr>
          <p:cNvSpPr/>
          <p:nvPr/>
        </p:nvSpPr>
        <p:spPr>
          <a:xfrm rot="16200000">
            <a:off x="2007998" y="4027184"/>
            <a:ext cx="512381" cy="3014003"/>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9" name="Left Brace 88">
            <a:extLst>
              <a:ext uri="{FF2B5EF4-FFF2-40B4-BE49-F238E27FC236}">
                <a16:creationId xmlns:a16="http://schemas.microsoft.com/office/drawing/2014/main" id="{8DDF9E9F-4502-C5BC-4AE0-9A2885CF6F01}"/>
              </a:ext>
            </a:extLst>
          </p:cNvPr>
          <p:cNvSpPr/>
          <p:nvPr/>
        </p:nvSpPr>
        <p:spPr>
          <a:xfrm rot="16200000">
            <a:off x="10443262" y="4458805"/>
            <a:ext cx="512381" cy="2217146"/>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0" name="TextBox 89">
            <a:extLst>
              <a:ext uri="{FF2B5EF4-FFF2-40B4-BE49-F238E27FC236}">
                <a16:creationId xmlns:a16="http://schemas.microsoft.com/office/drawing/2014/main" id="{E7FE4253-5119-9A8F-96F9-FD6A2254CEBF}"/>
              </a:ext>
            </a:extLst>
          </p:cNvPr>
          <p:cNvSpPr txBox="1"/>
          <p:nvPr/>
        </p:nvSpPr>
        <p:spPr>
          <a:xfrm>
            <a:off x="1601096" y="5809275"/>
            <a:ext cx="1340932" cy="369332"/>
          </a:xfrm>
          <a:prstGeom prst="rect">
            <a:avLst/>
          </a:prstGeom>
          <a:noFill/>
        </p:spPr>
        <p:txBody>
          <a:bodyPr wrap="square" rtlCol="0">
            <a:spAutoFit/>
          </a:bodyPr>
          <a:lstStyle/>
          <a:p>
            <a:r>
              <a:rPr lang="en-US" dirty="0"/>
              <a:t>0-3 Months</a:t>
            </a:r>
            <a:endParaRPr lang="en-IN" dirty="0"/>
          </a:p>
        </p:txBody>
      </p:sp>
      <p:sp>
        <p:nvSpPr>
          <p:cNvPr id="91" name="TextBox 90">
            <a:extLst>
              <a:ext uri="{FF2B5EF4-FFF2-40B4-BE49-F238E27FC236}">
                <a16:creationId xmlns:a16="http://schemas.microsoft.com/office/drawing/2014/main" id="{5F637EE8-EAE1-59FC-4268-D35F82B89CF6}"/>
              </a:ext>
            </a:extLst>
          </p:cNvPr>
          <p:cNvSpPr txBox="1"/>
          <p:nvPr/>
        </p:nvSpPr>
        <p:spPr>
          <a:xfrm>
            <a:off x="10199492" y="5824336"/>
            <a:ext cx="1340932" cy="369332"/>
          </a:xfrm>
          <a:prstGeom prst="rect">
            <a:avLst/>
          </a:prstGeom>
          <a:noFill/>
        </p:spPr>
        <p:txBody>
          <a:bodyPr wrap="square" rtlCol="0">
            <a:spAutoFit/>
          </a:bodyPr>
          <a:lstStyle/>
          <a:p>
            <a:r>
              <a:rPr lang="en-US" dirty="0"/>
              <a:t>6-9 Months</a:t>
            </a:r>
            <a:endParaRPr lang="en-IN" dirty="0"/>
          </a:p>
        </p:txBody>
      </p:sp>
      <p:sp>
        <p:nvSpPr>
          <p:cNvPr id="92" name="TextBox 91">
            <a:extLst>
              <a:ext uri="{FF2B5EF4-FFF2-40B4-BE49-F238E27FC236}">
                <a16:creationId xmlns:a16="http://schemas.microsoft.com/office/drawing/2014/main" id="{18DA4868-3956-6061-F7F4-C61C2C6D261D}"/>
              </a:ext>
            </a:extLst>
          </p:cNvPr>
          <p:cNvSpPr txBox="1"/>
          <p:nvPr/>
        </p:nvSpPr>
        <p:spPr>
          <a:xfrm>
            <a:off x="6192964" y="5828958"/>
            <a:ext cx="1340932" cy="369332"/>
          </a:xfrm>
          <a:prstGeom prst="rect">
            <a:avLst/>
          </a:prstGeom>
          <a:noFill/>
        </p:spPr>
        <p:txBody>
          <a:bodyPr wrap="square" rtlCol="0">
            <a:spAutoFit/>
          </a:bodyPr>
          <a:lstStyle/>
          <a:p>
            <a:r>
              <a:rPr lang="en-US" dirty="0"/>
              <a:t>3-6 Months</a:t>
            </a:r>
            <a:endParaRPr lang="en-IN" dirty="0"/>
          </a:p>
        </p:txBody>
      </p:sp>
      <p:sp>
        <p:nvSpPr>
          <p:cNvPr id="95" name="Rectangle 7">
            <a:extLst>
              <a:ext uri="{FF2B5EF4-FFF2-40B4-BE49-F238E27FC236}">
                <a16:creationId xmlns:a16="http://schemas.microsoft.com/office/drawing/2014/main" id="{B65D432C-07DF-02F1-2B97-A5F9D953A4DA}"/>
              </a:ext>
            </a:extLst>
          </p:cNvPr>
          <p:cNvSpPr>
            <a:spLocks noChangeArrowheads="1"/>
          </p:cNvSpPr>
          <p:nvPr/>
        </p:nvSpPr>
        <p:spPr bwMode="auto">
          <a:xfrm>
            <a:off x="-14524" y="2962664"/>
            <a:ext cx="158847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Evaluate current financial systems.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Analyze costs, resource allocation for tech upgrades.</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 Determine ROI for each emerging technology. </a:t>
            </a:r>
          </a:p>
        </p:txBody>
      </p:sp>
      <p:sp>
        <p:nvSpPr>
          <p:cNvPr id="97" name="Rectangle 15">
            <a:extLst>
              <a:ext uri="{FF2B5EF4-FFF2-40B4-BE49-F238E27FC236}">
                <a16:creationId xmlns:a16="http://schemas.microsoft.com/office/drawing/2014/main" id="{2F2CD7AE-5DF8-0104-5F85-A69E6B4C3F10}"/>
              </a:ext>
            </a:extLst>
          </p:cNvPr>
          <p:cNvSpPr>
            <a:spLocks noChangeArrowheads="1"/>
          </p:cNvSpPr>
          <p:nvPr/>
        </p:nvSpPr>
        <p:spPr bwMode="auto">
          <a:xfrm>
            <a:off x="3093281" y="2876709"/>
            <a:ext cx="147061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lang="en-US" altLang="en-US" sz="1200" dirty="0">
                <a:latin typeface="Times New Roman" panose="02020603050405020304" pitchFamily="18" charset="0"/>
                <a:cs typeface="Times New Roman" panose="02020603050405020304" pitchFamily="18" charset="0"/>
              </a:rPr>
              <a:t>=&gt;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Launch AI pilots for treasury analytics (e.g., Kyriba) and RPA for automation (e.g., UiPath).</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tabLst/>
            </a:pPr>
            <a:r>
              <a:rPr lang="en-US" altLang="en-US" sz="1200" dirty="0">
                <a:latin typeface="Times New Roman" panose="02020603050405020304" pitchFamily="18" charset="0"/>
                <a:cs typeface="Times New Roman" panose="02020603050405020304" pitchFamily="18" charset="0"/>
              </a:rPr>
              <a:t>=&gt; </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predictive analytics for cash forecasting (e.g., Alteryx). </a:t>
            </a:r>
          </a:p>
        </p:txBody>
      </p:sp>
      <p:sp>
        <p:nvSpPr>
          <p:cNvPr id="98" name="Arrow: Curved Down 97">
            <a:extLst>
              <a:ext uri="{FF2B5EF4-FFF2-40B4-BE49-F238E27FC236}">
                <a16:creationId xmlns:a16="http://schemas.microsoft.com/office/drawing/2014/main" id="{D123D7B7-EB16-7DF1-038C-273716D51756}"/>
              </a:ext>
            </a:extLst>
          </p:cNvPr>
          <p:cNvSpPr/>
          <p:nvPr/>
        </p:nvSpPr>
        <p:spPr>
          <a:xfrm>
            <a:off x="4164026" y="683960"/>
            <a:ext cx="869853" cy="523220"/>
          </a:xfrm>
          <a:prstGeom prst="curvedDownArrow">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9" name="Arrow: Curved Down 98">
            <a:extLst>
              <a:ext uri="{FF2B5EF4-FFF2-40B4-BE49-F238E27FC236}">
                <a16:creationId xmlns:a16="http://schemas.microsoft.com/office/drawing/2014/main" id="{2A1D727F-24F0-FF91-0CF4-2E3D9785A4DD}"/>
              </a:ext>
            </a:extLst>
          </p:cNvPr>
          <p:cNvSpPr/>
          <p:nvPr/>
        </p:nvSpPr>
        <p:spPr>
          <a:xfrm>
            <a:off x="8570949" y="689977"/>
            <a:ext cx="869853" cy="523220"/>
          </a:xfrm>
          <a:prstGeom prst="curvedDownArrow">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0" name="Rectangle: Rounded Corners 99">
            <a:extLst>
              <a:ext uri="{FF2B5EF4-FFF2-40B4-BE49-F238E27FC236}">
                <a16:creationId xmlns:a16="http://schemas.microsoft.com/office/drawing/2014/main" id="{0945E6D5-9E2B-7DDF-6E84-00F065118879}"/>
              </a:ext>
            </a:extLst>
          </p:cNvPr>
          <p:cNvSpPr/>
          <p:nvPr/>
        </p:nvSpPr>
        <p:spPr>
          <a:xfrm>
            <a:off x="3650779" y="104451"/>
            <a:ext cx="4969096" cy="404640"/>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IMPLEMENTATION ROADMAP</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981020"/>
      </p:ext>
    </p:extLst>
  </p:cSld>
  <p:clrMapOvr>
    <a:masterClrMapping/>
  </p:clrMapOvr>
  <mc:AlternateContent xmlns:mc="http://schemas.openxmlformats.org/markup-compatibility/2006" xmlns:p14="http://schemas.microsoft.com/office/powerpoint/2010/main">
    <mc:Choice Requires="p14">
      <p:transition spd="slow" p14:dur="2000" advTm="590"/>
    </mc:Choice>
    <mc:Fallback xmlns="">
      <p:transition spd="slow" advTm="59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01951E7C-6053-10D7-5E68-88374FB07191}"/>
              </a:ext>
            </a:extLst>
          </p:cNvPr>
          <p:cNvSpPr/>
          <p:nvPr/>
        </p:nvSpPr>
        <p:spPr>
          <a:xfrm>
            <a:off x="0" y="0"/>
            <a:ext cx="12192000" cy="666681"/>
          </a:xfrm>
          <a:prstGeom prst="rect">
            <a:avLst/>
          </a:prstGeom>
          <a:solidFill>
            <a:srgbClr val="FFE600">
              <a:alpha val="28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0" name="Group 39">
            <a:extLst>
              <a:ext uri="{FF2B5EF4-FFF2-40B4-BE49-F238E27FC236}">
                <a16:creationId xmlns:a16="http://schemas.microsoft.com/office/drawing/2014/main" id="{38D1B652-3DB9-7A89-2F5C-33ED2551F61F}"/>
              </a:ext>
            </a:extLst>
          </p:cNvPr>
          <p:cNvGrpSpPr/>
          <p:nvPr/>
        </p:nvGrpSpPr>
        <p:grpSpPr>
          <a:xfrm>
            <a:off x="167192" y="794706"/>
            <a:ext cx="7469891" cy="3511211"/>
            <a:chOff x="516385" y="468051"/>
            <a:chExt cx="7843406" cy="3686783"/>
          </a:xfrm>
        </p:grpSpPr>
        <p:grpSp>
          <p:nvGrpSpPr>
            <p:cNvPr id="39" name="Group 38">
              <a:extLst>
                <a:ext uri="{FF2B5EF4-FFF2-40B4-BE49-F238E27FC236}">
                  <a16:creationId xmlns:a16="http://schemas.microsoft.com/office/drawing/2014/main" id="{F730FA4F-4CEE-8FE2-B97B-AE42447CC260}"/>
                </a:ext>
              </a:extLst>
            </p:cNvPr>
            <p:cNvGrpSpPr/>
            <p:nvPr/>
          </p:nvGrpSpPr>
          <p:grpSpPr>
            <a:xfrm>
              <a:off x="516385" y="914010"/>
              <a:ext cx="7843406" cy="3240824"/>
              <a:chOff x="516385" y="914011"/>
              <a:chExt cx="7890726" cy="3086693"/>
            </a:xfrm>
          </p:grpSpPr>
          <p:sp>
            <p:nvSpPr>
              <p:cNvPr id="4" name="Rectangle: Rounded Corners 3">
                <a:extLst>
                  <a:ext uri="{FF2B5EF4-FFF2-40B4-BE49-F238E27FC236}">
                    <a16:creationId xmlns:a16="http://schemas.microsoft.com/office/drawing/2014/main" id="{C81FF00F-3185-32EB-C5CC-340A51952561}"/>
                  </a:ext>
                </a:extLst>
              </p:cNvPr>
              <p:cNvSpPr/>
              <p:nvPr/>
            </p:nvSpPr>
            <p:spPr>
              <a:xfrm>
                <a:off x="581589" y="914011"/>
                <a:ext cx="2154894" cy="2852180"/>
              </a:xfrm>
              <a:prstGeom prst="roundRect">
                <a:avLst>
                  <a:gd name="adj" fmla="val 4072"/>
                </a:avLst>
              </a:prstGeom>
              <a:solidFill>
                <a:schemeClr val="bg1"/>
              </a:solidFill>
              <a:ln w="444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nvGrpSpPr>
              <p:cNvPr id="12" name="Group 11">
                <a:extLst>
                  <a:ext uri="{FF2B5EF4-FFF2-40B4-BE49-F238E27FC236}">
                    <a16:creationId xmlns:a16="http://schemas.microsoft.com/office/drawing/2014/main" id="{7528BFE2-C946-EC97-295B-B5DBEC8236D7}"/>
                  </a:ext>
                </a:extLst>
              </p:cNvPr>
              <p:cNvGrpSpPr/>
              <p:nvPr/>
            </p:nvGrpSpPr>
            <p:grpSpPr>
              <a:xfrm>
                <a:off x="5795891" y="1768039"/>
                <a:ext cx="2194560" cy="987749"/>
                <a:chOff x="8776574" y="1476991"/>
                <a:chExt cx="2926080" cy="1316996"/>
              </a:xfrm>
            </p:grpSpPr>
            <p:sp>
              <p:nvSpPr>
                <p:cNvPr id="13" name="TextBox 12">
                  <a:extLst>
                    <a:ext uri="{FF2B5EF4-FFF2-40B4-BE49-F238E27FC236}">
                      <a16:creationId xmlns:a16="http://schemas.microsoft.com/office/drawing/2014/main" id="{24D5F157-F473-C335-27DC-6D7B23C5E625}"/>
                    </a:ext>
                  </a:extLst>
                </p:cNvPr>
                <p:cNvSpPr txBox="1"/>
                <p:nvPr/>
              </p:nvSpPr>
              <p:spPr>
                <a:xfrm>
                  <a:off x="8776574" y="1476991"/>
                  <a:ext cx="2926079" cy="451405"/>
                </a:xfrm>
                <a:prstGeom prst="rect">
                  <a:avLst/>
                </a:prstGeom>
                <a:noFill/>
              </p:spPr>
              <p:txBody>
                <a:bodyPr wrap="square" lIns="0" rIns="0" rtlCol="0" anchor="b">
                  <a:spAutoFit/>
                </a:bodyPr>
                <a:lstStyle/>
                <a:p>
                  <a:r>
                    <a:rPr lang="en-US" sz="1600" b="1" noProof="1">
                      <a:solidFill>
                        <a:srgbClr val="767171"/>
                      </a:solidFill>
                    </a:rPr>
                    <a:t>Business Partnering</a:t>
                  </a:r>
                </a:p>
              </p:txBody>
            </p:sp>
            <p:sp>
              <p:nvSpPr>
                <p:cNvPr id="14" name="TextBox 13">
                  <a:extLst>
                    <a:ext uri="{FF2B5EF4-FFF2-40B4-BE49-F238E27FC236}">
                      <a16:creationId xmlns:a16="http://schemas.microsoft.com/office/drawing/2014/main" id="{FAA79407-1F68-58FF-4D13-8D4E660F90B8}"/>
                    </a:ext>
                  </a:extLst>
                </p:cNvPr>
                <p:cNvSpPr txBox="1"/>
                <p:nvPr/>
              </p:nvSpPr>
              <p:spPr>
                <a:xfrm>
                  <a:off x="8776574" y="1809104"/>
                  <a:ext cx="2926080" cy="984883"/>
                </a:xfrm>
                <a:prstGeom prst="rect">
                  <a:avLst/>
                </a:prstGeom>
                <a:noFill/>
              </p:spPr>
              <p:txBody>
                <a:bodyPr wrap="square" lIns="0" rIns="0" rtlCol="0" anchor="t">
                  <a:spAutoFit/>
                </a:bodyPr>
                <a:lstStyle/>
                <a:p>
                  <a:pPr lvl="0"/>
                  <a:r>
                    <a:rPr lang="en-US" sz="1050" dirty="0"/>
                    <a:t>Ability to collaborate with business units and leverage cross-functional relationships to provide strategic financial insights</a:t>
                  </a:r>
                  <a:endParaRPr lang="en-IN" sz="1050" dirty="0"/>
                </a:p>
              </p:txBody>
            </p:sp>
          </p:grpSp>
          <p:grpSp>
            <p:nvGrpSpPr>
              <p:cNvPr id="15" name="Group 14">
                <a:extLst>
                  <a:ext uri="{FF2B5EF4-FFF2-40B4-BE49-F238E27FC236}">
                    <a16:creationId xmlns:a16="http://schemas.microsoft.com/office/drawing/2014/main" id="{9CDD69C9-ABE4-C5F5-2969-9FB05340BFD5}"/>
                  </a:ext>
                </a:extLst>
              </p:cNvPr>
              <p:cNvGrpSpPr/>
              <p:nvPr/>
            </p:nvGrpSpPr>
            <p:grpSpPr>
              <a:xfrm>
                <a:off x="5790220" y="2719440"/>
                <a:ext cx="2616891" cy="1281264"/>
                <a:chOff x="8776658" y="4035178"/>
                <a:chExt cx="3489188" cy="1708354"/>
              </a:xfrm>
            </p:grpSpPr>
            <p:sp>
              <p:nvSpPr>
                <p:cNvPr id="16" name="TextBox 15">
                  <a:extLst>
                    <a:ext uri="{FF2B5EF4-FFF2-40B4-BE49-F238E27FC236}">
                      <a16:creationId xmlns:a16="http://schemas.microsoft.com/office/drawing/2014/main" id="{67AA5AB6-25F1-4D8C-DFD7-E8BF5AB24989}"/>
                    </a:ext>
                  </a:extLst>
                </p:cNvPr>
                <p:cNvSpPr txBox="1"/>
                <p:nvPr/>
              </p:nvSpPr>
              <p:spPr>
                <a:xfrm>
                  <a:off x="8776659" y="4035178"/>
                  <a:ext cx="3489187" cy="814811"/>
                </a:xfrm>
                <a:prstGeom prst="rect">
                  <a:avLst/>
                </a:prstGeom>
                <a:noFill/>
              </p:spPr>
              <p:txBody>
                <a:bodyPr wrap="square" lIns="0" rIns="0" rtlCol="0" anchor="b">
                  <a:spAutoFit/>
                </a:bodyPr>
                <a:lstStyle/>
                <a:p>
                  <a:r>
                    <a:rPr lang="en-US" sz="1600" b="1" noProof="1">
                      <a:solidFill>
                        <a:srgbClr val="FFE600"/>
                      </a:solidFill>
                    </a:rPr>
                    <a:t>Strategic Thinking Capabilities</a:t>
                  </a:r>
                </a:p>
              </p:txBody>
            </p:sp>
            <p:sp>
              <p:nvSpPr>
                <p:cNvPr id="17" name="TextBox 16">
                  <a:extLst>
                    <a:ext uri="{FF2B5EF4-FFF2-40B4-BE49-F238E27FC236}">
                      <a16:creationId xmlns:a16="http://schemas.microsoft.com/office/drawing/2014/main" id="{65B0FF6D-C038-E4F2-12F8-6B3A99E04C23}"/>
                    </a:ext>
                  </a:extLst>
                </p:cNvPr>
                <p:cNvSpPr txBox="1"/>
                <p:nvPr/>
              </p:nvSpPr>
              <p:spPr>
                <a:xfrm>
                  <a:off x="8776658" y="4758582"/>
                  <a:ext cx="2997984" cy="984950"/>
                </a:xfrm>
                <a:prstGeom prst="rect">
                  <a:avLst/>
                </a:prstGeom>
                <a:noFill/>
              </p:spPr>
              <p:txBody>
                <a:bodyPr wrap="square" lIns="0" rIns="0" rtlCol="0" anchor="t">
                  <a:spAutoFit/>
                </a:bodyPr>
                <a:lstStyle/>
                <a:p>
                  <a:pPr lvl="0"/>
                  <a:r>
                    <a:rPr lang="en-US" sz="1050" dirty="0"/>
                    <a:t>To enable the treasury’s shift </a:t>
                  </a:r>
                </a:p>
                <a:p>
                  <a:pPr lvl="0"/>
                  <a:r>
                    <a:rPr lang="en-US" sz="1050" dirty="0"/>
                    <a:t>beyond daily cash and financial risk </a:t>
                  </a:r>
                </a:p>
                <a:p>
                  <a:pPr lvl="0"/>
                  <a:r>
                    <a:rPr lang="en-US" sz="1050" dirty="0"/>
                    <a:t>management to a key corporate </a:t>
                  </a:r>
                </a:p>
                <a:p>
                  <a:pPr lvl="0"/>
                  <a:r>
                    <a:rPr lang="en-US" sz="1050" dirty="0"/>
                    <a:t>strategic advisor.</a:t>
                  </a:r>
                  <a:endParaRPr lang="en-IN" sz="1050" dirty="0"/>
                </a:p>
              </p:txBody>
            </p:sp>
          </p:grpSp>
          <p:grpSp>
            <p:nvGrpSpPr>
              <p:cNvPr id="18" name="Group 17">
                <a:extLst>
                  <a:ext uri="{FF2B5EF4-FFF2-40B4-BE49-F238E27FC236}">
                    <a16:creationId xmlns:a16="http://schemas.microsoft.com/office/drawing/2014/main" id="{3070544A-2DA4-5FBB-93BD-6AA2025EF34F}"/>
                  </a:ext>
                </a:extLst>
              </p:cNvPr>
              <p:cNvGrpSpPr/>
              <p:nvPr/>
            </p:nvGrpSpPr>
            <p:grpSpPr>
              <a:xfrm>
                <a:off x="5790219" y="942093"/>
                <a:ext cx="2390960" cy="802992"/>
                <a:chOff x="8776570" y="1476986"/>
                <a:chExt cx="3187944" cy="1070653"/>
              </a:xfrm>
            </p:grpSpPr>
            <p:sp>
              <p:nvSpPr>
                <p:cNvPr id="19" name="TextBox 18">
                  <a:extLst>
                    <a:ext uri="{FF2B5EF4-FFF2-40B4-BE49-F238E27FC236}">
                      <a16:creationId xmlns:a16="http://schemas.microsoft.com/office/drawing/2014/main" id="{D6663209-D8BD-313F-9B56-D4CE5D508E8B}"/>
                    </a:ext>
                  </a:extLst>
                </p:cNvPr>
                <p:cNvSpPr txBox="1"/>
                <p:nvPr/>
              </p:nvSpPr>
              <p:spPr>
                <a:xfrm>
                  <a:off x="8776570" y="1476986"/>
                  <a:ext cx="3187944" cy="451405"/>
                </a:xfrm>
                <a:prstGeom prst="rect">
                  <a:avLst/>
                </a:prstGeom>
                <a:noFill/>
              </p:spPr>
              <p:txBody>
                <a:bodyPr wrap="square" lIns="0" rIns="0" rtlCol="0" anchor="b">
                  <a:spAutoFit/>
                </a:bodyPr>
                <a:lstStyle/>
                <a:p>
                  <a:r>
                    <a:rPr lang="en-US" sz="1600" b="1" noProof="1"/>
                    <a:t>Technological Affinity</a:t>
                  </a:r>
                </a:p>
              </p:txBody>
            </p:sp>
            <p:sp>
              <p:nvSpPr>
                <p:cNvPr id="20" name="TextBox 19">
                  <a:extLst>
                    <a:ext uri="{FF2B5EF4-FFF2-40B4-BE49-F238E27FC236}">
                      <a16:creationId xmlns:a16="http://schemas.microsoft.com/office/drawing/2014/main" id="{2A993E2D-85E1-FB04-FCF2-3E3DC52A4BD4}"/>
                    </a:ext>
                  </a:extLst>
                </p:cNvPr>
                <p:cNvSpPr txBox="1"/>
                <p:nvPr/>
              </p:nvSpPr>
              <p:spPr>
                <a:xfrm>
                  <a:off x="8776573" y="1814794"/>
                  <a:ext cx="2926084" cy="732845"/>
                </a:xfrm>
                <a:prstGeom prst="rect">
                  <a:avLst/>
                </a:prstGeom>
                <a:noFill/>
              </p:spPr>
              <p:txBody>
                <a:bodyPr wrap="square" lIns="0" rIns="0" rtlCol="0" anchor="t">
                  <a:spAutoFit/>
                </a:bodyPr>
                <a:lstStyle/>
                <a:p>
                  <a:pPr lvl="0"/>
                  <a:r>
                    <a:rPr lang="en-US" sz="1050" dirty="0"/>
                    <a:t>Workforce that will guide their organizations into a digital future to support business intelligence.</a:t>
                  </a:r>
                  <a:endParaRPr lang="en-IN" sz="1050" dirty="0"/>
                </a:p>
              </p:txBody>
            </p:sp>
          </p:grpSp>
          <p:grpSp>
            <p:nvGrpSpPr>
              <p:cNvPr id="21" name="Group 20">
                <a:extLst>
                  <a:ext uri="{FF2B5EF4-FFF2-40B4-BE49-F238E27FC236}">
                    <a16:creationId xmlns:a16="http://schemas.microsoft.com/office/drawing/2014/main" id="{AE055788-1A17-48B5-89FA-F5FA57790886}"/>
                  </a:ext>
                </a:extLst>
              </p:cNvPr>
              <p:cNvGrpSpPr/>
              <p:nvPr/>
            </p:nvGrpSpPr>
            <p:grpSpPr>
              <a:xfrm>
                <a:off x="516385" y="1070808"/>
                <a:ext cx="2217258" cy="669148"/>
                <a:chOff x="188706" y="1502772"/>
                <a:chExt cx="2956343" cy="892198"/>
              </a:xfrm>
            </p:grpSpPr>
            <p:sp>
              <p:nvSpPr>
                <p:cNvPr id="22" name="TextBox 21">
                  <a:extLst>
                    <a:ext uri="{FF2B5EF4-FFF2-40B4-BE49-F238E27FC236}">
                      <a16:creationId xmlns:a16="http://schemas.microsoft.com/office/drawing/2014/main" id="{A5FF8F04-92D1-0A73-6D66-A219A2954D19}"/>
                    </a:ext>
                  </a:extLst>
                </p:cNvPr>
                <p:cNvSpPr txBox="1"/>
                <p:nvPr/>
              </p:nvSpPr>
              <p:spPr>
                <a:xfrm>
                  <a:off x="1186833" y="1502772"/>
                  <a:ext cx="960092" cy="615554"/>
                </a:xfrm>
                <a:prstGeom prst="rect">
                  <a:avLst/>
                </a:prstGeom>
                <a:noFill/>
              </p:spPr>
              <p:txBody>
                <a:bodyPr wrap="none" rtlCol="0" anchor="b">
                  <a:spAutoFit/>
                </a:bodyPr>
                <a:lstStyle/>
                <a:p>
                  <a:pPr algn="ctr"/>
                  <a:r>
                    <a:rPr lang="en-US" sz="2400" b="1" dirty="0"/>
                    <a:t>73%</a:t>
                  </a:r>
                </a:p>
              </p:txBody>
            </p:sp>
            <p:sp>
              <p:nvSpPr>
                <p:cNvPr id="23" name="TextBox 22">
                  <a:extLst>
                    <a:ext uri="{FF2B5EF4-FFF2-40B4-BE49-F238E27FC236}">
                      <a16:creationId xmlns:a16="http://schemas.microsoft.com/office/drawing/2014/main" id="{6053385E-22C1-9837-DC92-D329FEBD8E1C}"/>
                    </a:ext>
                  </a:extLst>
                </p:cNvPr>
                <p:cNvSpPr txBox="1"/>
                <p:nvPr/>
              </p:nvSpPr>
              <p:spPr>
                <a:xfrm>
                  <a:off x="188706" y="1984601"/>
                  <a:ext cx="2956343" cy="410369"/>
                </a:xfrm>
                <a:prstGeom prst="rect">
                  <a:avLst/>
                </a:prstGeom>
                <a:noFill/>
              </p:spPr>
              <p:txBody>
                <a:bodyPr wrap="square" lIns="0" rIns="0" rtlCol="0" anchor="b">
                  <a:spAutoFit/>
                </a:bodyPr>
                <a:lstStyle/>
                <a:p>
                  <a:pPr algn="ctr"/>
                  <a:r>
                    <a:rPr lang="en-US" sz="1400" b="1" noProof="1"/>
                    <a:t>Technological Affinity</a:t>
                  </a:r>
                </a:p>
              </p:txBody>
            </p:sp>
          </p:grpSp>
          <p:grpSp>
            <p:nvGrpSpPr>
              <p:cNvPr id="24" name="Group 23">
                <a:extLst>
                  <a:ext uri="{FF2B5EF4-FFF2-40B4-BE49-F238E27FC236}">
                    <a16:creationId xmlns:a16="http://schemas.microsoft.com/office/drawing/2014/main" id="{8C42B073-BA9C-5EEC-271B-0013A2AC0629}"/>
                  </a:ext>
                </a:extLst>
              </p:cNvPr>
              <p:cNvGrpSpPr/>
              <p:nvPr/>
            </p:nvGrpSpPr>
            <p:grpSpPr>
              <a:xfrm>
                <a:off x="685146" y="1849338"/>
                <a:ext cx="1871663" cy="663850"/>
                <a:chOff x="418609" y="1470472"/>
                <a:chExt cx="2495550" cy="885134"/>
              </a:xfrm>
            </p:grpSpPr>
            <p:sp>
              <p:nvSpPr>
                <p:cNvPr id="25" name="TextBox 24">
                  <a:extLst>
                    <a:ext uri="{FF2B5EF4-FFF2-40B4-BE49-F238E27FC236}">
                      <a16:creationId xmlns:a16="http://schemas.microsoft.com/office/drawing/2014/main" id="{07481B6A-3CF5-7D37-F7E6-F55D592A3A45}"/>
                    </a:ext>
                  </a:extLst>
                </p:cNvPr>
                <p:cNvSpPr txBox="1"/>
                <p:nvPr/>
              </p:nvSpPr>
              <p:spPr>
                <a:xfrm>
                  <a:off x="1227206" y="1470472"/>
                  <a:ext cx="960092" cy="615554"/>
                </a:xfrm>
                <a:prstGeom prst="rect">
                  <a:avLst/>
                </a:prstGeom>
                <a:noFill/>
              </p:spPr>
              <p:txBody>
                <a:bodyPr wrap="none" rtlCol="0" anchor="b">
                  <a:spAutoFit/>
                </a:bodyPr>
                <a:lstStyle/>
                <a:p>
                  <a:pPr algn="ctr"/>
                  <a:r>
                    <a:rPr lang="en-US" sz="2400" b="1" dirty="0">
                      <a:solidFill>
                        <a:srgbClr val="767171"/>
                      </a:solidFill>
                    </a:rPr>
                    <a:t>84</a:t>
                  </a:r>
                  <a:r>
                    <a:rPr lang="en-US" sz="2400" b="1" dirty="0">
                      <a:solidFill>
                        <a:schemeClr val="accent3">
                          <a:lumMod val="75000"/>
                        </a:schemeClr>
                      </a:solidFill>
                    </a:rPr>
                    <a:t>%</a:t>
                  </a:r>
                </a:p>
              </p:txBody>
            </p:sp>
            <p:sp>
              <p:nvSpPr>
                <p:cNvPr id="26" name="TextBox 25">
                  <a:extLst>
                    <a:ext uri="{FF2B5EF4-FFF2-40B4-BE49-F238E27FC236}">
                      <a16:creationId xmlns:a16="http://schemas.microsoft.com/office/drawing/2014/main" id="{C7E934F6-2CB3-7E2D-6D2C-F56BAC3B1A6A}"/>
                    </a:ext>
                  </a:extLst>
                </p:cNvPr>
                <p:cNvSpPr txBox="1"/>
                <p:nvPr/>
              </p:nvSpPr>
              <p:spPr>
                <a:xfrm>
                  <a:off x="418609" y="1945236"/>
                  <a:ext cx="2495550" cy="410370"/>
                </a:xfrm>
                <a:prstGeom prst="rect">
                  <a:avLst/>
                </a:prstGeom>
                <a:noFill/>
              </p:spPr>
              <p:txBody>
                <a:bodyPr wrap="square" lIns="0" rIns="0" rtlCol="0" anchor="b">
                  <a:spAutoFit/>
                </a:bodyPr>
                <a:lstStyle/>
                <a:p>
                  <a:pPr algn="ctr"/>
                  <a:r>
                    <a:rPr lang="en-US" sz="1400" b="1" noProof="1"/>
                    <a:t>Business Partnering</a:t>
                  </a:r>
                </a:p>
              </p:txBody>
            </p:sp>
          </p:grpSp>
          <p:grpSp>
            <p:nvGrpSpPr>
              <p:cNvPr id="27" name="Group 26">
                <a:extLst>
                  <a:ext uri="{FF2B5EF4-FFF2-40B4-BE49-F238E27FC236}">
                    <a16:creationId xmlns:a16="http://schemas.microsoft.com/office/drawing/2014/main" id="{8FB8EBA6-703D-E8B5-45E9-386642B0603A}"/>
                  </a:ext>
                </a:extLst>
              </p:cNvPr>
              <p:cNvGrpSpPr/>
              <p:nvPr/>
            </p:nvGrpSpPr>
            <p:grpSpPr>
              <a:xfrm>
                <a:off x="683122" y="2654830"/>
                <a:ext cx="1871663" cy="862558"/>
                <a:chOff x="419101" y="1271423"/>
                <a:chExt cx="2495550" cy="1150078"/>
              </a:xfrm>
            </p:grpSpPr>
            <p:sp>
              <p:nvSpPr>
                <p:cNvPr id="28" name="TextBox 27">
                  <a:extLst>
                    <a:ext uri="{FF2B5EF4-FFF2-40B4-BE49-F238E27FC236}">
                      <a16:creationId xmlns:a16="http://schemas.microsoft.com/office/drawing/2014/main" id="{4ACECE2F-170B-B47A-4442-01D3BC86EBA5}"/>
                    </a:ext>
                  </a:extLst>
                </p:cNvPr>
                <p:cNvSpPr txBox="1"/>
                <p:nvPr/>
              </p:nvSpPr>
              <p:spPr>
                <a:xfrm>
                  <a:off x="1235277" y="1271423"/>
                  <a:ext cx="960092" cy="615554"/>
                </a:xfrm>
                <a:prstGeom prst="rect">
                  <a:avLst/>
                </a:prstGeom>
                <a:noFill/>
              </p:spPr>
              <p:txBody>
                <a:bodyPr wrap="none" rtlCol="0" anchor="b">
                  <a:spAutoFit/>
                </a:bodyPr>
                <a:lstStyle/>
                <a:p>
                  <a:pPr algn="ctr"/>
                  <a:r>
                    <a:rPr lang="en-US" sz="2400" b="1" dirty="0">
                      <a:solidFill>
                        <a:srgbClr val="FFE600"/>
                      </a:solidFill>
                    </a:rPr>
                    <a:t>99%</a:t>
                  </a:r>
                </a:p>
              </p:txBody>
            </p:sp>
            <p:sp>
              <p:nvSpPr>
                <p:cNvPr id="29" name="TextBox 28">
                  <a:extLst>
                    <a:ext uri="{FF2B5EF4-FFF2-40B4-BE49-F238E27FC236}">
                      <a16:creationId xmlns:a16="http://schemas.microsoft.com/office/drawing/2014/main" id="{5BF2C509-4151-90BD-EBF4-EB50049313E1}"/>
                    </a:ext>
                  </a:extLst>
                </p:cNvPr>
                <p:cNvSpPr txBox="1"/>
                <p:nvPr/>
              </p:nvSpPr>
              <p:spPr>
                <a:xfrm>
                  <a:off x="419101" y="1723874"/>
                  <a:ext cx="2495550" cy="697627"/>
                </a:xfrm>
                <a:prstGeom prst="rect">
                  <a:avLst/>
                </a:prstGeom>
                <a:noFill/>
              </p:spPr>
              <p:txBody>
                <a:bodyPr wrap="square" lIns="0" rIns="0" rtlCol="0" anchor="b">
                  <a:spAutoFit/>
                </a:bodyPr>
                <a:lstStyle/>
                <a:p>
                  <a:pPr algn="ctr"/>
                  <a:r>
                    <a:rPr lang="en-US" sz="1400" b="1" noProof="1"/>
                    <a:t>Strategic Thinking</a:t>
                  </a:r>
                </a:p>
                <a:p>
                  <a:pPr algn="ctr"/>
                  <a:r>
                    <a:rPr lang="en-US" sz="1400" b="1" noProof="1"/>
                    <a:t>Capabilities</a:t>
                  </a:r>
                </a:p>
              </p:txBody>
            </p:sp>
          </p:grpSp>
          <p:cxnSp>
            <p:nvCxnSpPr>
              <p:cNvPr id="30" name="Straight Connector 29">
                <a:extLst>
                  <a:ext uri="{FF2B5EF4-FFF2-40B4-BE49-F238E27FC236}">
                    <a16:creationId xmlns:a16="http://schemas.microsoft.com/office/drawing/2014/main" id="{B83DF9AB-9797-66B5-C1A4-D14D5143E16C}"/>
                  </a:ext>
                </a:extLst>
              </p:cNvPr>
              <p:cNvCxnSpPr>
                <a:cxnSpLocks/>
              </p:cNvCxnSpPr>
              <p:nvPr/>
            </p:nvCxnSpPr>
            <p:spPr>
              <a:xfrm>
                <a:off x="685145" y="2610043"/>
                <a:ext cx="1871663" cy="0"/>
              </a:xfrm>
              <a:prstGeom prst="line">
                <a:avLst/>
              </a:prstGeom>
              <a:ln w="381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399FF58-D270-4EF7-88D8-2B3F895E56F8}"/>
                  </a:ext>
                </a:extLst>
              </p:cNvPr>
              <p:cNvCxnSpPr>
                <a:cxnSpLocks/>
              </p:cNvCxnSpPr>
              <p:nvPr/>
            </p:nvCxnSpPr>
            <p:spPr>
              <a:xfrm>
                <a:off x="689184" y="1825344"/>
                <a:ext cx="1871663" cy="0"/>
              </a:xfrm>
              <a:prstGeom prst="line">
                <a:avLst/>
              </a:prstGeom>
              <a:ln w="38100" cap="rnd">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D80C35C4-E765-E5E1-ED1E-FDF12F6895D4}"/>
                  </a:ext>
                </a:extLst>
              </p:cNvPr>
              <p:cNvGrpSpPr/>
              <p:nvPr/>
            </p:nvGrpSpPr>
            <p:grpSpPr>
              <a:xfrm>
                <a:off x="3114670" y="1070808"/>
                <a:ext cx="2390956" cy="2390956"/>
                <a:chOff x="3203320" y="1239274"/>
                <a:chExt cx="2653621" cy="2653621"/>
              </a:xfrm>
            </p:grpSpPr>
            <p:sp>
              <p:nvSpPr>
                <p:cNvPr id="6" name="Arc 5">
                  <a:extLst>
                    <a:ext uri="{FF2B5EF4-FFF2-40B4-BE49-F238E27FC236}">
                      <a16:creationId xmlns:a16="http://schemas.microsoft.com/office/drawing/2014/main" id="{97DBD529-AA01-752A-6A77-5AE890F01D20}"/>
                    </a:ext>
                  </a:extLst>
                </p:cNvPr>
                <p:cNvSpPr/>
                <p:nvPr/>
              </p:nvSpPr>
              <p:spPr>
                <a:xfrm rot="5400000">
                  <a:off x="3846084" y="1893972"/>
                  <a:ext cx="1356159" cy="1356159"/>
                </a:xfrm>
                <a:prstGeom prst="arc">
                  <a:avLst>
                    <a:gd name="adj1" fmla="val 16196098"/>
                    <a:gd name="adj2" fmla="val 16166070"/>
                  </a:avLst>
                </a:prstGeom>
                <a:noFill/>
                <a:ln w="1651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200">
                    <a:latin typeface="Calibri" panose="020F0502020204030204" pitchFamily="34" charset="0"/>
                  </a:endParaRPr>
                </a:p>
              </p:txBody>
            </p:sp>
            <p:sp>
              <p:nvSpPr>
                <p:cNvPr id="7" name="Arc 6">
                  <a:extLst>
                    <a:ext uri="{FF2B5EF4-FFF2-40B4-BE49-F238E27FC236}">
                      <a16:creationId xmlns:a16="http://schemas.microsoft.com/office/drawing/2014/main" id="{303D7D94-1FF1-1D42-AC5A-19778A095EB8}"/>
                    </a:ext>
                  </a:extLst>
                </p:cNvPr>
                <p:cNvSpPr/>
                <p:nvPr/>
              </p:nvSpPr>
              <p:spPr>
                <a:xfrm rot="5400000">
                  <a:off x="3531115" y="1573155"/>
                  <a:ext cx="1991944" cy="1991944"/>
                </a:xfrm>
                <a:prstGeom prst="arc">
                  <a:avLst>
                    <a:gd name="adj1" fmla="val 16196098"/>
                    <a:gd name="adj2" fmla="val 16167494"/>
                  </a:avLst>
                </a:prstGeom>
                <a:noFill/>
                <a:ln w="1651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200">
                    <a:latin typeface="Calibri" panose="020F0502020204030204" pitchFamily="34" charset="0"/>
                  </a:endParaRPr>
                </a:p>
              </p:txBody>
            </p:sp>
            <p:sp>
              <p:nvSpPr>
                <p:cNvPr id="8" name="Arc 7">
                  <a:extLst>
                    <a:ext uri="{FF2B5EF4-FFF2-40B4-BE49-F238E27FC236}">
                      <a16:creationId xmlns:a16="http://schemas.microsoft.com/office/drawing/2014/main" id="{F055C29C-E6E3-F7C5-9349-B1686A554B06}"/>
                    </a:ext>
                  </a:extLst>
                </p:cNvPr>
                <p:cNvSpPr/>
                <p:nvPr/>
              </p:nvSpPr>
              <p:spPr>
                <a:xfrm rot="5400000">
                  <a:off x="3203320" y="1239274"/>
                  <a:ext cx="2653621" cy="2653621"/>
                </a:xfrm>
                <a:prstGeom prst="arc">
                  <a:avLst>
                    <a:gd name="adj1" fmla="val 16196098"/>
                    <a:gd name="adj2" fmla="val 16191249"/>
                  </a:avLst>
                </a:prstGeom>
                <a:noFill/>
                <a:ln w="165100" cap="rnd">
                  <a:solidFill>
                    <a:schemeClr val="bg1">
                      <a:lumMod val="9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200">
                    <a:latin typeface="Calibri" panose="020F0502020204030204" pitchFamily="34" charset="0"/>
                  </a:endParaRPr>
                </a:p>
              </p:txBody>
            </p:sp>
            <p:sp>
              <p:nvSpPr>
                <p:cNvPr id="9" name="Arc 8">
                  <a:extLst>
                    <a:ext uri="{FF2B5EF4-FFF2-40B4-BE49-F238E27FC236}">
                      <a16:creationId xmlns:a16="http://schemas.microsoft.com/office/drawing/2014/main" id="{ECC7C5A7-92B6-9F74-12D2-7438F2B9F577}"/>
                    </a:ext>
                  </a:extLst>
                </p:cNvPr>
                <p:cNvSpPr/>
                <p:nvPr/>
              </p:nvSpPr>
              <p:spPr>
                <a:xfrm rot="2731012">
                  <a:off x="3203320" y="1239274"/>
                  <a:ext cx="2653621" cy="2653621"/>
                </a:xfrm>
                <a:prstGeom prst="arc">
                  <a:avLst>
                    <a:gd name="adj1" fmla="val 21598232"/>
                    <a:gd name="adj2" fmla="val 20657472"/>
                  </a:avLst>
                </a:prstGeom>
                <a:noFill/>
                <a:ln w="228600" cap="rnd">
                  <a:solidFill>
                    <a:srgbClr val="FFE6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200" dirty="0">
                    <a:latin typeface="Calibri" panose="020F0502020204030204" pitchFamily="34" charset="0"/>
                  </a:endParaRPr>
                </a:p>
              </p:txBody>
            </p:sp>
            <p:sp>
              <p:nvSpPr>
                <p:cNvPr id="10" name="Arc 9">
                  <a:extLst>
                    <a:ext uri="{FF2B5EF4-FFF2-40B4-BE49-F238E27FC236}">
                      <a16:creationId xmlns:a16="http://schemas.microsoft.com/office/drawing/2014/main" id="{B0CFAD45-46CA-C28D-ECE5-EC01280CB935}"/>
                    </a:ext>
                  </a:extLst>
                </p:cNvPr>
                <p:cNvSpPr/>
                <p:nvPr/>
              </p:nvSpPr>
              <p:spPr>
                <a:xfrm rot="3533195">
                  <a:off x="3531115" y="1573155"/>
                  <a:ext cx="1991944" cy="1991944"/>
                </a:xfrm>
                <a:prstGeom prst="arc">
                  <a:avLst>
                    <a:gd name="adj1" fmla="val 21580084"/>
                    <a:gd name="adj2" fmla="val 18916451"/>
                  </a:avLst>
                </a:prstGeom>
                <a:noFill/>
                <a:ln w="228600" cap="rnd">
                  <a:solidFill>
                    <a:schemeClr val="bg2">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200" dirty="0">
                    <a:latin typeface="Calibri" panose="020F0502020204030204" pitchFamily="34" charset="0"/>
                  </a:endParaRPr>
                </a:p>
              </p:txBody>
            </p:sp>
            <p:sp>
              <p:nvSpPr>
                <p:cNvPr id="11" name="Arc 10">
                  <a:extLst>
                    <a:ext uri="{FF2B5EF4-FFF2-40B4-BE49-F238E27FC236}">
                      <a16:creationId xmlns:a16="http://schemas.microsoft.com/office/drawing/2014/main" id="{E955409E-CD59-F7AA-5C9D-FF1D74E762D8}"/>
                    </a:ext>
                  </a:extLst>
                </p:cNvPr>
                <p:cNvSpPr/>
                <p:nvPr/>
              </p:nvSpPr>
              <p:spPr>
                <a:xfrm rot="4154276">
                  <a:off x="3846084" y="1893972"/>
                  <a:ext cx="1356159" cy="1356159"/>
                </a:xfrm>
                <a:prstGeom prst="arc">
                  <a:avLst>
                    <a:gd name="adj1" fmla="val 618907"/>
                    <a:gd name="adj2" fmla="val 17344645"/>
                  </a:avLst>
                </a:prstGeom>
                <a:noFill/>
                <a:ln w="228600"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1200">
                    <a:latin typeface="Calibri" panose="020F0502020204030204" pitchFamily="34" charset="0"/>
                  </a:endParaRPr>
                </a:p>
              </p:txBody>
            </p:sp>
            <p:pic>
              <p:nvPicPr>
                <p:cNvPr id="32" name="Graphic 31" descr="Business Growth with solid fill">
                  <a:extLst>
                    <a:ext uri="{FF2B5EF4-FFF2-40B4-BE49-F238E27FC236}">
                      <a16:creationId xmlns:a16="http://schemas.microsoft.com/office/drawing/2014/main" id="{BE463A97-F188-8F0D-71EA-9B0EAD885B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82897" y="2291542"/>
                  <a:ext cx="578482" cy="578482"/>
                </a:xfrm>
                <a:prstGeom prst="rect">
                  <a:avLst/>
                </a:prstGeom>
              </p:spPr>
            </p:pic>
          </p:grpSp>
        </p:grpSp>
        <p:sp>
          <p:nvSpPr>
            <p:cNvPr id="35" name="Rectangle 34">
              <a:extLst>
                <a:ext uri="{FF2B5EF4-FFF2-40B4-BE49-F238E27FC236}">
                  <a16:creationId xmlns:a16="http://schemas.microsoft.com/office/drawing/2014/main" id="{D04A2C20-23E3-985A-C85C-41BE75EED746}"/>
                </a:ext>
              </a:extLst>
            </p:cNvPr>
            <p:cNvSpPr/>
            <p:nvPr/>
          </p:nvSpPr>
          <p:spPr>
            <a:xfrm>
              <a:off x="806329" y="468051"/>
              <a:ext cx="6720764" cy="341840"/>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Most Sort After Attributes in a Treasurer</a:t>
              </a:r>
              <a:endParaRPr lang="en-IN" dirty="0"/>
            </a:p>
          </p:txBody>
        </p:sp>
      </p:grpSp>
      <p:sp>
        <p:nvSpPr>
          <p:cNvPr id="42" name="TextBox 41">
            <a:extLst>
              <a:ext uri="{FF2B5EF4-FFF2-40B4-BE49-F238E27FC236}">
                <a16:creationId xmlns:a16="http://schemas.microsoft.com/office/drawing/2014/main" id="{A344DD86-512C-CF6F-62F7-9027F88E7730}"/>
              </a:ext>
            </a:extLst>
          </p:cNvPr>
          <p:cNvSpPr txBox="1"/>
          <p:nvPr/>
        </p:nvSpPr>
        <p:spPr>
          <a:xfrm>
            <a:off x="175230" y="47317"/>
            <a:ext cx="11841539" cy="646331"/>
          </a:xfrm>
          <a:prstGeom prst="rect">
            <a:avLst/>
          </a:prstGeom>
          <a:noFill/>
        </p:spPr>
        <p:txBody>
          <a:bodyPr wrap="square">
            <a:spAutoFit/>
          </a:bodyPr>
          <a:lstStyle/>
          <a:p>
            <a:pPr algn="ctr"/>
            <a:r>
              <a:rPr lang="en-US" sz="1800" dirty="0"/>
              <a:t>What specific actions can the Treasury Office take to foster a culture of innovation and encourage team members to embrace new ideas and technologies? How can the Treasury Office maintain this culture as it scales?</a:t>
            </a:r>
            <a:endParaRPr lang="en-IN" dirty="0"/>
          </a:p>
        </p:txBody>
      </p:sp>
      <p:sp>
        <p:nvSpPr>
          <p:cNvPr id="44" name="TextBox 43">
            <a:extLst>
              <a:ext uri="{FF2B5EF4-FFF2-40B4-BE49-F238E27FC236}">
                <a16:creationId xmlns:a16="http://schemas.microsoft.com/office/drawing/2014/main" id="{6260F411-35E7-3C42-6B9F-888321D11825}"/>
              </a:ext>
            </a:extLst>
          </p:cNvPr>
          <p:cNvSpPr txBox="1"/>
          <p:nvPr/>
        </p:nvSpPr>
        <p:spPr>
          <a:xfrm>
            <a:off x="7329791" y="1105292"/>
            <a:ext cx="4596259" cy="5016758"/>
          </a:xfrm>
          <a:prstGeom prst="rect">
            <a:avLst/>
          </a:prstGeom>
          <a:noFill/>
        </p:spPr>
        <p:txBody>
          <a:bodyPr wrap="square">
            <a:spAutoFit/>
          </a:bodyPr>
          <a:lstStyle/>
          <a:p>
            <a:r>
              <a:rPr lang="en-US" sz="1600" b="1" dirty="0"/>
              <a:t>1. Create Innovation Task Forces</a:t>
            </a:r>
          </a:p>
          <a:p>
            <a:r>
              <a:rPr lang="en-US" sz="1600" dirty="0"/>
              <a:t>84% say cross-functional collaboration drives innovation.</a:t>
            </a:r>
          </a:p>
          <a:p>
            <a:r>
              <a:rPr lang="en-US" sz="1600" dirty="0"/>
              <a:t>Form cross-functional teams to pilot AI, blockchain, and RPA initiatives.</a:t>
            </a:r>
          </a:p>
          <a:p>
            <a:r>
              <a:rPr lang="en-US" sz="1600" b="1" dirty="0"/>
              <a:t>2. Leverage Internal Incubation Labs</a:t>
            </a:r>
          </a:p>
          <a:p>
            <a:r>
              <a:rPr lang="en-US" sz="1600" dirty="0"/>
              <a:t> 67% of companies with innovation labs adopt tech faster.</a:t>
            </a:r>
          </a:p>
          <a:p>
            <a:r>
              <a:rPr lang="en-US" sz="1600" dirty="0"/>
              <a:t>Set up treasury innovation labs for safe experimentation.</a:t>
            </a:r>
          </a:p>
          <a:p>
            <a:r>
              <a:rPr lang="en-US" sz="1600" b="1" dirty="0"/>
              <a:t>3. Promote Data-Driven Culture</a:t>
            </a:r>
          </a:p>
          <a:p>
            <a:r>
              <a:rPr lang="en-US" sz="1600" dirty="0"/>
              <a:t>Data-driven companies are 23x more likely to acquire new customers.</a:t>
            </a:r>
          </a:p>
          <a:p>
            <a:r>
              <a:rPr lang="en-US" sz="1600" dirty="0"/>
              <a:t>Implement AI for predictive cash forecasting and risk management.</a:t>
            </a:r>
          </a:p>
          <a:p>
            <a:r>
              <a:rPr lang="en-US" sz="1600" b="1" dirty="0"/>
              <a:t>4. Establish Continuous Learning</a:t>
            </a:r>
          </a:p>
          <a:p>
            <a:r>
              <a:rPr lang="en-US" sz="1600" dirty="0"/>
              <a:t>87% of employees engage more with tech-focused learning programs.</a:t>
            </a:r>
          </a:p>
          <a:p>
            <a:r>
              <a:rPr lang="en-US" sz="1600" dirty="0"/>
              <a:t>Create treasury-specific learning tracks on AI, blockchain, and RPA.</a:t>
            </a:r>
          </a:p>
        </p:txBody>
      </p:sp>
      <p:sp>
        <p:nvSpPr>
          <p:cNvPr id="45" name="Rectangle 44">
            <a:extLst>
              <a:ext uri="{FF2B5EF4-FFF2-40B4-BE49-F238E27FC236}">
                <a16:creationId xmlns:a16="http://schemas.microsoft.com/office/drawing/2014/main" id="{A15B30EE-902C-F2E2-1D1E-36F40942D01C}"/>
              </a:ext>
            </a:extLst>
          </p:cNvPr>
          <p:cNvSpPr/>
          <p:nvPr/>
        </p:nvSpPr>
        <p:spPr>
          <a:xfrm>
            <a:off x="7248675" y="792108"/>
            <a:ext cx="4596259" cy="310586"/>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Actions to Foster a Culture of Innovation</a:t>
            </a:r>
            <a:endParaRPr lang="en-IN" dirty="0"/>
          </a:p>
        </p:txBody>
      </p:sp>
      <p:sp>
        <p:nvSpPr>
          <p:cNvPr id="46" name="Rectangle 1">
            <a:extLst>
              <a:ext uri="{FF2B5EF4-FFF2-40B4-BE49-F238E27FC236}">
                <a16:creationId xmlns:a16="http://schemas.microsoft.com/office/drawing/2014/main" id="{8BF686A0-710E-FA3B-BD02-3E200F88B1C8}"/>
              </a:ext>
            </a:extLst>
          </p:cNvPr>
          <p:cNvSpPr>
            <a:spLocks noChangeArrowheads="1"/>
          </p:cNvSpPr>
          <p:nvPr/>
        </p:nvSpPr>
        <p:spPr bwMode="auto">
          <a:xfrm>
            <a:off x="129557" y="4836593"/>
            <a:ext cx="732979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Innovation KPIs</a:t>
            </a:r>
            <a:r>
              <a:rPr kumimoji="0" lang="en-US" altLang="en-US" sz="1600" b="0" i="0" u="none" strike="noStrike" cap="none" normalizeH="0" baseline="0" dirty="0">
                <a:ln>
                  <a:noFill/>
                </a:ln>
                <a:solidFill>
                  <a:schemeClr val="tx1"/>
                </a:solidFill>
                <a:effectLst/>
                <a:latin typeface="Arial" panose="020B0604020202020204" pitchFamily="34" charset="0"/>
              </a:rPr>
              <a:t>: Tie individual performance to tech adoption.</a:t>
            </a:r>
          </a:p>
          <a:p>
            <a:pPr marR="0" lvl="0"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(82% say this accelerates innovation)</a:t>
            </a:r>
          </a:p>
          <a:p>
            <a:pPr marR="0" lvl="0"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CINO Leadership</a:t>
            </a:r>
            <a:r>
              <a:rPr kumimoji="0" lang="en-US" altLang="en-US" sz="1600" b="0" i="0" u="none" strike="noStrike" cap="none" normalizeH="0" baseline="0" dirty="0">
                <a:ln>
                  <a:noFill/>
                </a:ln>
                <a:solidFill>
                  <a:schemeClr val="tx1"/>
                </a:solidFill>
                <a:effectLst/>
                <a:latin typeface="Arial" panose="020B0604020202020204" pitchFamily="34" charset="0"/>
              </a:rPr>
              <a:t>: Appoint a Chief Innovation Officer (CINO) to drive strategy.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(60% saw improvements).</a:t>
            </a:r>
          </a:p>
          <a:p>
            <a:pPr marR="0" lvl="0"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Open Innovation Ecosystem</a:t>
            </a:r>
            <a:r>
              <a:rPr kumimoji="0" lang="en-US" altLang="en-US" sz="1600" b="0" i="0" u="none" strike="noStrike" cap="none" normalizeH="0" baseline="0" dirty="0">
                <a:ln>
                  <a:noFill/>
                </a:ln>
                <a:solidFill>
                  <a:schemeClr val="tx1"/>
                </a:solidFill>
                <a:effectLst/>
                <a:latin typeface="Arial" panose="020B0604020202020204" pitchFamily="34" charset="0"/>
              </a:rPr>
              <a:t>: Engage external partners to fuel innovation.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(45% comes from partnerships). </a:t>
            </a:r>
          </a:p>
        </p:txBody>
      </p:sp>
      <p:sp>
        <p:nvSpPr>
          <p:cNvPr id="47" name="Rectangle 46">
            <a:extLst>
              <a:ext uri="{FF2B5EF4-FFF2-40B4-BE49-F238E27FC236}">
                <a16:creationId xmlns:a16="http://schemas.microsoft.com/office/drawing/2014/main" id="{D5B6E4F2-271E-4BD5-11F9-ACBDADBFD373}"/>
              </a:ext>
            </a:extLst>
          </p:cNvPr>
          <p:cNvSpPr/>
          <p:nvPr/>
        </p:nvSpPr>
        <p:spPr>
          <a:xfrm>
            <a:off x="1345553" y="4401499"/>
            <a:ext cx="4596259" cy="310586"/>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Maintaining Innovation as Treasury Scales</a:t>
            </a:r>
            <a:endParaRPr lang="en-IN" dirty="0"/>
          </a:p>
        </p:txBody>
      </p:sp>
    </p:spTree>
    <p:extLst>
      <p:ext uri="{BB962C8B-B14F-4D97-AF65-F5344CB8AC3E}">
        <p14:creationId xmlns:p14="http://schemas.microsoft.com/office/powerpoint/2010/main" val="2268857296"/>
      </p:ext>
    </p:extLst>
  </p:cSld>
  <p:clrMapOvr>
    <a:masterClrMapping/>
  </p:clrMapOvr>
  <mc:AlternateContent xmlns:mc="http://schemas.openxmlformats.org/markup-compatibility/2006" xmlns:p14="http://schemas.microsoft.com/office/powerpoint/2010/main">
    <mc:Choice Requires="p14">
      <p:transition spd="slow" p14:dur="2000" advTm="22078"/>
    </mc:Choice>
    <mc:Fallback xmlns="">
      <p:transition spd="slow" advTm="220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8466C85-4574-38D5-989B-4BBED1D39B44}"/>
              </a:ext>
            </a:extLst>
          </p:cNvPr>
          <p:cNvSpPr/>
          <p:nvPr/>
        </p:nvSpPr>
        <p:spPr>
          <a:xfrm>
            <a:off x="0" y="0"/>
            <a:ext cx="12192000" cy="717273"/>
          </a:xfrm>
          <a:prstGeom prst="rect">
            <a:avLst/>
          </a:prstGeom>
          <a:solidFill>
            <a:srgbClr val="FFE600">
              <a:alpha val="28000"/>
            </a:srgb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B7B66800-7541-B41F-FB81-07748C846237}"/>
              </a:ext>
            </a:extLst>
          </p:cNvPr>
          <p:cNvSpPr/>
          <p:nvPr/>
        </p:nvSpPr>
        <p:spPr>
          <a:xfrm>
            <a:off x="9704392" y="1637069"/>
            <a:ext cx="2329015" cy="63418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7F2A2C5-D660-F103-0D9A-69189949CE01}"/>
              </a:ext>
            </a:extLst>
          </p:cNvPr>
          <p:cNvSpPr txBox="1"/>
          <p:nvPr/>
        </p:nvSpPr>
        <p:spPr>
          <a:xfrm>
            <a:off x="9730251" y="1624918"/>
            <a:ext cx="2329015" cy="646331"/>
          </a:xfrm>
          <a:prstGeom prst="rect">
            <a:avLst/>
          </a:prstGeom>
          <a:noFill/>
        </p:spPr>
        <p:txBody>
          <a:bodyPr wrap="square">
            <a:spAutoFit/>
          </a:bodyPr>
          <a:lstStyle/>
          <a:p>
            <a:pPr lvl="0" algn="ctr"/>
            <a:r>
              <a:rPr lang="en-IN" b="1" i="0" dirty="0">
                <a:solidFill>
                  <a:srgbClr val="FFE600"/>
                </a:solidFill>
                <a:latin typeface="Times New Roman" panose="02020603050405020304" pitchFamily="18" charset="0"/>
                <a:cs typeface="Times New Roman" panose="02020603050405020304" pitchFamily="18" charset="0"/>
              </a:rPr>
              <a:t>Implement Risk Controls</a:t>
            </a:r>
            <a:endParaRPr lang="en-US" b="1" dirty="0">
              <a:solidFill>
                <a:srgbClr val="FFE600"/>
              </a:solidFill>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46B887CF-B77D-2124-DCF9-423F84F1CCC5}"/>
              </a:ext>
            </a:extLst>
          </p:cNvPr>
          <p:cNvSpPr/>
          <p:nvPr/>
        </p:nvSpPr>
        <p:spPr>
          <a:xfrm>
            <a:off x="2538554" y="1646903"/>
            <a:ext cx="2329015" cy="634181"/>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AEA01CA1-2EA7-59ED-115E-1F1D52D269CB}"/>
              </a:ext>
            </a:extLst>
          </p:cNvPr>
          <p:cNvSpPr txBox="1"/>
          <p:nvPr/>
        </p:nvSpPr>
        <p:spPr>
          <a:xfrm>
            <a:off x="2617840" y="1646902"/>
            <a:ext cx="2079521" cy="646331"/>
          </a:xfrm>
          <a:prstGeom prst="rect">
            <a:avLst/>
          </a:prstGeom>
          <a:noFill/>
        </p:spPr>
        <p:txBody>
          <a:bodyPr wrap="square">
            <a:spAutoFit/>
          </a:bodyPr>
          <a:lstStyle/>
          <a:p>
            <a:pPr lvl="0" algn="ctr"/>
            <a:r>
              <a:rPr lang="en-IN" b="1" dirty="0">
                <a:solidFill>
                  <a:srgbClr val="FFE600"/>
                </a:solidFill>
                <a:latin typeface="Times New Roman" panose="02020603050405020304" pitchFamily="18" charset="0"/>
                <a:cs typeface="Times New Roman" panose="02020603050405020304" pitchFamily="18" charset="0"/>
              </a:rPr>
              <a:t>Develop Mitigation Strategies</a:t>
            </a:r>
          </a:p>
        </p:txBody>
      </p:sp>
      <p:sp>
        <p:nvSpPr>
          <p:cNvPr id="23" name="TextBox 22">
            <a:extLst>
              <a:ext uri="{FF2B5EF4-FFF2-40B4-BE49-F238E27FC236}">
                <a16:creationId xmlns:a16="http://schemas.microsoft.com/office/drawing/2014/main" id="{4ED7C2E0-B018-4669-E6E0-F4DE3BEC5968}"/>
              </a:ext>
            </a:extLst>
          </p:cNvPr>
          <p:cNvSpPr txBox="1"/>
          <p:nvPr/>
        </p:nvSpPr>
        <p:spPr>
          <a:xfrm>
            <a:off x="114924" y="1640827"/>
            <a:ext cx="2329015" cy="646331"/>
          </a:xfrm>
          <a:prstGeom prst="rect">
            <a:avLst/>
          </a:prstGeom>
          <a:solidFill>
            <a:schemeClr val="bg1">
              <a:lumMod val="75000"/>
            </a:schemeClr>
          </a:solidFill>
          <a:ln>
            <a:solidFill>
              <a:schemeClr val="tx1"/>
            </a:solidFill>
          </a:ln>
        </p:spPr>
        <p:txBody>
          <a:bodyPr wrap="square">
            <a:spAutoFit/>
          </a:bodyPr>
          <a:lstStyle/>
          <a:p>
            <a:pPr lvl="0" algn="ctr"/>
            <a:r>
              <a:rPr lang="en-IN" sz="1800" b="1" dirty="0">
                <a:solidFill>
                  <a:srgbClr val="FFE600"/>
                </a:solidFill>
                <a:latin typeface="Times New Roman" panose="02020603050405020304" pitchFamily="18" charset="0"/>
                <a:cs typeface="Times New Roman" panose="02020603050405020304" pitchFamily="18" charset="0"/>
              </a:rPr>
              <a:t>Identify Financial </a:t>
            </a:r>
          </a:p>
          <a:p>
            <a:pPr lvl="0" algn="ctr"/>
            <a:r>
              <a:rPr lang="en-IN" sz="1800" b="1" dirty="0">
                <a:solidFill>
                  <a:srgbClr val="FFE600"/>
                </a:solidFill>
                <a:latin typeface="Times New Roman" panose="02020603050405020304" pitchFamily="18" charset="0"/>
                <a:cs typeface="Times New Roman" panose="02020603050405020304" pitchFamily="18" charset="0"/>
              </a:rPr>
              <a:t>Risk </a:t>
            </a:r>
          </a:p>
        </p:txBody>
      </p:sp>
      <p:sp>
        <p:nvSpPr>
          <p:cNvPr id="4" name="Rectangle: Rounded Corners 3">
            <a:extLst>
              <a:ext uri="{FF2B5EF4-FFF2-40B4-BE49-F238E27FC236}">
                <a16:creationId xmlns:a16="http://schemas.microsoft.com/office/drawing/2014/main" id="{163804A5-D656-33A4-01E7-0AD8F8DD6EB5}"/>
              </a:ext>
            </a:extLst>
          </p:cNvPr>
          <p:cNvSpPr/>
          <p:nvPr/>
        </p:nvSpPr>
        <p:spPr>
          <a:xfrm>
            <a:off x="125360" y="1084009"/>
            <a:ext cx="2329015" cy="39230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33B1A5C4-4B5C-10AD-5EC6-2F544980D7BF}"/>
              </a:ext>
            </a:extLst>
          </p:cNvPr>
          <p:cNvSpPr/>
          <p:nvPr/>
        </p:nvSpPr>
        <p:spPr>
          <a:xfrm>
            <a:off x="2538554" y="1084008"/>
            <a:ext cx="2329015" cy="39230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8FCC138C-ABE0-B326-3A9E-CDB9ACAA51F8}"/>
              </a:ext>
            </a:extLst>
          </p:cNvPr>
          <p:cNvSpPr/>
          <p:nvPr/>
        </p:nvSpPr>
        <p:spPr>
          <a:xfrm>
            <a:off x="4927167" y="1084007"/>
            <a:ext cx="2329015" cy="39230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26B49FEA-D7AE-D274-AD63-8E58D25AE894}"/>
              </a:ext>
            </a:extLst>
          </p:cNvPr>
          <p:cNvSpPr/>
          <p:nvPr/>
        </p:nvSpPr>
        <p:spPr>
          <a:xfrm>
            <a:off x="7315780" y="1084007"/>
            <a:ext cx="2329015" cy="39230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EBE0AA65-2A0D-6A9F-17B0-9E2F2124A1FC}"/>
              </a:ext>
            </a:extLst>
          </p:cNvPr>
          <p:cNvSpPr/>
          <p:nvPr/>
        </p:nvSpPr>
        <p:spPr>
          <a:xfrm>
            <a:off x="9704393" y="1084006"/>
            <a:ext cx="2329015" cy="392307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6D6A5A56-5C8B-99E7-E732-84F832D37B99}"/>
              </a:ext>
            </a:extLst>
          </p:cNvPr>
          <p:cNvSpPr/>
          <p:nvPr/>
        </p:nvSpPr>
        <p:spPr>
          <a:xfrm>
            <a:off x="7315780" y="1637070"/>
            <a:ext cx="2329015" cy="634181"/>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A86C6099-1262-FAFF-D190-2118701648B8}"/>
              </a:ext>
            </a:extLst>
          </p:cNvPr>
          <p:cNvSpPr/>
          <p:nvPr/>
        </p:nvSpPr>
        <p:spPr>
          <a:xfrm>
            <a:off x="4927167" y="1646903"/>
            <a:ext cx="2329015" cy="634181"/>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1C7329BD-9D12-4D58-9E85-BBD1B97B8764}"/>
              </a:ext>
            </a:extLst>
          </p:cNvPr>
          <p:cNvSpPr txBox="1"/>
          <p:nvPr/>
        </p:nvSpPr>
        <p:spPr>
          <a:xfrm>
            <a:off x="7305344" y="1763417"/>
            <a:ext cx="2329015" cy="369332"/>
          </a:xfrm>
          <a:prstGeom prst="rect">
            <a:avLst/>
          </a:prstGeom>
          <a:noFill/>
        </p:spPr>
        <p:txBody>
          <a:bodyPr wrap="square">
            <a:spAutoFit/>
          </a:bodyPr>
          <a:lstStyle/>
          <a:p>
            <a:pPr lvl="0" algn="ctr"/>
            <a:r>
              <a:rPr lang="en-IN" b="1" i="0" dirty="0">
                <a:solidFill>
                  <a:srgbClr val="FFE600"/>
                </a:solidFill>
                <a:latin typeface="Times New Roman" panose="02020603050405020304" pitchFamily="18" charset="0"/>
                <a:cs typeface="Times New Roman" panose="02020603050405020304" pitchFamily="18" charset="0"/>
              </a:rPr>
              <a:t>Assess Risk Impact</a:t>
            </a:r>
            <a:endParaRPr lang="en-US" b="1" dirty="0">
              <a:solidFill>
                <a:srgbClr val="FFE600"/>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755289EF-5AC6-DC0A-DAF0-73E39674BAAC}"/>
              </a:ext>
            </a:extLst>
          </p:cNvPr>
          <p:cNvSpPr txBox="1"/>
          <p:nvPr/>
        </p:nvSpPr>
        <p:spPr>
          <a:xfrm>
            <a:off x="4951748" y="1763417"/>
            <a:ext cx="2329015" cy="369332"/>
          </a:xfrm>
          <a:prstGeom prst="rect">
            <a:avLst/>
          </a:prstGeom>
          <a:noFill/>
        </p:spPr>
        <p:txBody>
          <a:bodyPr wrap="square">
            <a:spAutoFit/>
          </a:bodyPr>
          <a:lstStyle/>
          <a:p>
            <a:pPr lvl="0" algn="ctr"/>
            <a:r>
              <a:rPr lang="en-IN" b="1" dirty="0">
                <a:solidFill>
                  <a:srgbClr val="FFE600"/>
                </a:solidFill>
                <a:latin typeface="Times New Roman" panose="02020603050405020304" pitchFamily="18" charset="0"/>
                <a:cs typeface="Times New Roman" panose="02020603050405020304" pitchFamily="18" charset="0"/>
              </a:rPr>
              <a:t>Monitor Risks</a:t>
            </a:r>
          </a:p>
        </p:txBody>
      </p:sp>
      <p:sp>
        <p:nvSpPr>
          <p:cNvPr id="29" name="TextBox 28">
            <a:extLst>
              <a:ext uri="{FF2B5EF4-FFF2-40B4-BE49-F238E27FC236}">
                <a16:creationId xmlns:a16="http://schemas.microsoft.com/office/drawing/2014/main" id="{671DA3D9-6534-8E4E-8258-7F192DE493F0}"/>
              </a:ext>
            </a:extLst>
          </p:cNvPr>
          <p:cNvSpPr txBox="1"/>
          <p:nvPr/>
        </p:nvSpPr>
        <p:spPr>
          <a:xfrm>
            <a:off x="122300" y="2499482"/>
            <a:ext cx="2339449" cy="2031325"/>
          </a:xfrm>
          <a:prstGeom prst="rect">
            <a:avLst/>
          </a:prstGeom>
          <a:noFill/>
        </p:spPr>
        <p:txBody>
          <a:bodyPr wrap="square">
            <a:spAutoFit/>
          </a:bodyPr>
          <a:lstStyle/>
          <a:p>
            <a:pPr lvl="0" algn="ctr"/>
            <a:r>
              <a:rPr lang="en-US" sz="1800" b="0" i="0" dirty="0">
                <a:latin typeface="Times New Roman" panose="02020603050405020304" pitchFamily="18" charset="0"/>
                <a:cs typeface="Times New Roman" panose="02020603050405020304" pitchFamily="18" charset="0"/>
              </a:rPr>
              <a:t>Identify potential financial risks that could impact the company by assessing Balance Sheet and Cash Flow historical data</a:t>
            </a:r>
            <a:endParaRPr lang="en-IN" sz="18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D6D008AB-9DE7-2BF7-CC24-D35F5112D682}"/>
              </a:ext>
            </a:extLst>
          </p:cNvPr>
          <p:cNvSpPr txBox="1"/>
          <p:nvPr/>
        </p:nvSpPr>
        <p:spPr>
          <a:xfrm>
            <a:off x="2531181" y="2468704"/>
            <a:ext cx="2339450" cy="2339102"/>
          </a:xfrm>
          <a:prstGeom prst="rect">
            <a:avLst/>
          </a:prstGeom>
          <a:noFill/>
        </p:spPr>
        <p:txBody>
          <a:bodyPr wrap="square">
            <a:spAutoFit/>
          </a:bodyPr>
          <a:lstStyle/>
          <a:p>
            <a:pPr lvl="0" algn="ctr"/>
            <a:r>
              <a:rPr lang="en-US" sz="1800" b="0" i="0" dirty="0">
                <a:latin typeface="Times New Roman" panose="02020603050405020304" pitchFamily="18" charset="0"/>
                <a:cs typeface="Times New Roman" panose="02020603050405020304" pitchFamily="18" charset="0"/>
              </a:rPr>
              <a:t>Develop regression analysis and forecasting method, employ risk mitigation strategy such as hedging, credit derivatives and liquidity buffers</a:t>
            </a:r>
            <a:r>
              <a:rPr lang="en-US" sz="2000" b="0" i="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5BFD602B-E78F-0B02-D89C-D0BBED38713A}"/>
              </a:ext>
            </a:extLst>
          </p:cNvPr>
          <p:cNvSpPr txBox="1"/>
          <p:nvPr/>
        </p:nvSpPr>
        <p:spPr>
          <a:xfrm>
            <a:off x="4940988" y="2499482"/>
            <a:ext cx="2301372" cy="2031325"/>
          </a:xfrm>
          <a:prstGeom prst="rect">
            <a:avLst/>
          </a:prstGeom>
          <a:noFill/>
        </p:spPr>
        <p:txBody>
          <a:bodyPr wrap="square">
            <a:spAutoFit/>
          </a:bodyPr>
          <a:lstStyle/>
          <a:p>
            <a:pPr lvl="0" algn="ctr"/>
            <a:r>
              <a:rPr lang="en-US" sz="1800" b="0" i="0" dirty="0">
                <a:latin typeface="Times New Roman" panose="02020603050405020304" pitchFamily="18" charset="0"/>
                <a:cs typeface="Times New Roman" panose="02020603050405020304" pitchFamily="18" charset="0"/>
              </a:rPr>
              <a:t>Set up real time data updates, establishing key risk indicators, setting suitable threshold levels and running scenario analysis </a:t>
            </a:r>
            <a:endParaRPr lang="en-IN" sz="18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CCEEE27F-0AF1-79AE-AB4B-439AF148E62F}"/>
              </a:ext>
            </a:extLst>
          </p:cNvPr>
          <p:cNvSpPr txBox="1"/>
          <p:nvPr/>
        </p:nvSpPr>
        <p:spPr>
          <a:xfrm>
            <a:off x="7319467" y="2499482"/>
            <a:ext cx="2321641" cy="1785104"/>
          </a:xfrm>
          <a:prstGeom prst="rect">
            <a:avLst/>
          </a:prstGeom>
          <a:noFill/>
        </p:spPr>
        <p:txBody>
          <a:bodyPr wrap="square">
            <a:spAutoFit/>
          </a:bodyPr>
          <a:lstStyle/>
          <a:p>
            <a:pPr lvl="0" algn="ctr"/>
            <a:r>
              <a:rPr lang="en-US" sz="1800" b="0" i="0" dirty="0">
                <a:latin typeface="Times New Roman" panose="02020603050405020304" pitchFamily="18" charset="0"/>
                <a:cs typeface="Times New Roman" panose="02020603050405020304" pitchFamily="18" charset="0"/>
              </a:rPr>
              <a:t>Historical data to predict and validate accuracy of risk model, develop risk scoring metric and prioritize</a:t>
            </a:r>
            <a:r>
              <a:rPr lang="en-US" sz="2000" b="0" i="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B21DD107-5991-5A78-E752-FAC49DAF6B4A}"/>
              </a:ext>
            </a:extLst>
          </p:cNvPr>
          <p:cNvSpPr txBox="1"/>
          <p:nvPr/>
        </p:nvSpPr>
        <p:spPr>
          <a:xfrm>
            <a:off x="9722877" y="2530260"/>
            <a:ext cx="2295782" cy="1754326"/>
          </a:xfrm>
          <a:prstGeom prst="rect">
            <a:avLst/>
          </a:prstGeom>
          <a:noFill/>
        </p:spPr>
        <p:txBody>
          <a:bodyPr wrap="square">
            <a:spAutoFit/>
          </a:bodyPr>
          <a:lstStyle/>
          <a:p>
            <a:pPr lvl="0" algn="ctr"/>
            <a:r>
              <a:rPr lang="en-US" sz="1800" b="0" i="0" dirty="0">
                <a:latin typeface="Times New Roman" panose="02020603050405020304" pitchFamily="18" charset="0"/>
                <a:cs typeface="Times New Roman" panose="02020603050405020304" pitchFamily="18" charset="0"/>
              </a:rPr>
              <a:t>Regularly track KRIs and test models, document step by step approach on implementing risk mitigation strategies</a:t>
            </a:r>
            <a:endParaRPr lang="en-IN" sz="18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B3ABCD92-E703-A366-C558-B7E42CDC0B51}"/>
              </a:ext>
            </a:extLst>
          </p:cNvPr>
          <p:cNvSpPr txBox="1"/>
          <p:nvPr/>
        </p:nvSpPr>
        <p:spPr>
          <a:xfrm>
            <a:off x="122300" y="41529"/>
            <a:ext cx="12072193" cy="646331"/>
          </a:xfrm>
          <a:prstGeom prst="rect">
            <a:avLst/>
          </a:prstGeom>
          <a:noFill/>
        </p:spPr>
        <p:txBody>
          <a:bodyPr wrap="square">
            <a:spAutoFit/>
          </a:bodyPr>
          <a:lstStyle/>
          <a:p>
            <a:pPr algn="ctr"/>
            <a:r>
              <a:rPr lang="en-US" sz="1800" dirty="0"/>
              <a:t>Develop a comprehensive risk management strategy that incorporates predictive analytics and real-time data. How will this strategy enable the Treasury Office to anticipate and mitigate financial risks more effectively?</a:t>
            </a:r>
            <a:endParaRPr lang="en-IN" dirty="0"/>
          </a:p>
        </p:txBody>
      </p:sp>
      <p:sp>
        <p:nvSpPr>
          <p:cNvPr id="42" name="Arrow: Right 41">
            <a:extLst>
              <a:ext uri="{FF2B5EF4-FFF2-40B4-BE49-F238E27FC236}">
                <a16:creationId xmlns:a16="http://schemas.microsoft.com/office/drawing/2014/main" id="{8E8FAD9B-1112-2A92-51FC-EBBCABB31ED7}"/>
              </a:ext>
            </a:extLst>
          </p:cNvPr>
          <p:cNvSpPr/>
          <p:nvPr/>
        </p:nvSpPr>
        <p:spPr>
          <a:xfrm>
            <a:off x="439355" y="5324495"/>
            <a:ext cx="11353800" cy="898991"/>
          </a:xfrm>
          <a:prstGeom prst="rightArrow">
            <a:avLst/>
          </a:prstGeom>
          <a:gradFill flip="none" rotWithShape="1">
            <a:gsLst>
              <a:gs pos="0">
                <a:srgbClr val="FFE600">
                  <a:shade val="30000"/>
                  <a:satMod val="115000"/>
                  <a:alpha val="50000"/>
                </a:srgbClr>
              </a:gs>
              <a:gs pos="50000">
                <a:srgbClr val="FFE600">
                  <a:shade val="67500"/>
                  <a:satMod val="115000"/>
                </a:srgbClr>
              </a:gs>
              <a:gs pos="100000">
                <a:srgbClr val="FFE600">
                  <a:shade val="100000"/>
                  <a:satMod val="115000"/>
                </a:srgbClr>
              </a:gs>
            </a:gsLst>
            <a:lin ang="10800000" scaled="1"/>
            <a:tileRect/>
          </a:gra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35595908"/>
      </p:ext>
    </p:extLst>
  </p:cSld>
  <p:clrMapOvr>
    <a:masterClrMapping/>
  </p:clrMapOvr>
  <mc:AlternateContent xmlns:mc="http://schemas.openxmlformats.org/markup-compatibility/2006" xmlns:p14="http://schemas.microsoft.com/office/powerpoint/2010/main">
    <mc:Choice Requires="p14">
      <p:transition spd="slow" p14:dur="2000" advTm="11531"/>
    </mc:Choice>
    <mc:Fallback xmlns="">
      <p:transition spd="slow" advTm="1153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7437</TotalTime>
  <Words>2789</Words>
  <Application>Microsoft Office PowerPoint</Application>
  <PresentationFormat>Widescreen</PresentationFormat>
  <Paragraphs>295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Executive Summary</vt:lpstr>
      <vt:lpstr>How should XYZ Co.'s Treasury Office redesign its financial planning processes to better support the company's strategic objectives and adapt to the fast-paced tech industry?</vt:lpstr>
      <vt:lpstr>PowerPoint Presentation</vt:lpstr>
      <vt:lpstr>Identify and evaluate at least three emerging technologies that could significantly enhance the Treasury Office's operations. Propose an implementation roadmap for integrating these technologies into existing systems and processes.</vt:lpstr>
      <vt:lpstr>PowerPoint Presentation</vt:lpstr>
      <vt:lpstr>PowerPoint Presentation</vt:lpstr>
      <vt:lpstr>PowerPoint Presentation</vt:lpstr>
      <vt:lpstr>PowerPoint Presentation</vt:lpstr>
      <vt:lpstr>PowerPoint Presentation</vt:lpstr>
      <vt:lpstr>How can the Treasury Office contribute to XYZ Co.'s strategic growth by identifying and pursuing new investment opportunities? Outline the process for evaluating potential investments and ensuring they align with the company's long-term goals.</vt:lpstr>
      <vt:lpstr>What key performance indicators (KPIs) should be established to measure the effectiveness of the Treasury Office's new strategic and innovative initiatives? Explain how these KPIs will be used to drive continuous improvement and support the company’s objectives.</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Aishani Katyal</dc:creator>
  <cp:lastModifiedBy>Aishani Katyal</cp:lastModifiedBy>
  <cp:revision>10</cp:revision>
  <dcterms:created xsi:type="dcterms:W3CDTF">2024-10-08T14:21:37Z</dcterms:created>
  <dcterms:modified xsi:type="dcterms:W3CDTF">2024-10-13T18:19:33Z</dcterms:modified>
</cp:coreProperties>
</file>