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F52D7-9F13-4972-8E17-C50D96F83A3A}" v="2" dt="2024-05-23T13:11:11.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gyan Ranjan" userId="678b76fe0a4f5fff" providerId="LiveId" clId="{CB5F52D7-9F13-4972-8E17-C50D96F83A3A}"/>
    <pc:docChg chg="undo redo custSel modSld">
      <pc:chgData name="Abhigyan Ranjan" userId="678b76fe0a4f5fff" providerId="LiveId" clId="{CB5F52D7-9F13-4972-8E17-C50D96F83A3A}" dt="2024-05-23T13:12:37.428" v="427" actId="255"/>
      <pc:docMkLst>
        <pc:docMk/>
      </pc:docMkLst>
      <pc:sldChg chg="delSp modSp mod">
        <pc:chgData name="Abhigyan Ranjan" userId="678b76fe0a4f5fff" providerId="LiveId" clId="{CB5F52D7-9F13-4972-8E17-C50D96F83A3A}" dt="2024-05-23T13:12:37.428" v="427" actId="255"/>
        <pc:sldMkLst>
          <pc:docMk/>
          <pc:sldMk cId="0" sldId="256"/>
        </pc:sldMkLst>
        <pc:spChg chg="mod">
          <ac:chgData name="Abhigyan Ranjan" userId="678b76fe0a4f5fff" providerId="LiveId" clId="{CB5F52D7-9F13-4972-8E17-C50D96F83A3A}" dt="2024-05-23T13:06:43.950" v="62" actId="255"/>
          <ac:spMkLst>
            <pc:docMk/>
            <pc:sldMk cId="0" sldId="256"/>
            <ac:spMk id="511" creationId="{00000000-0000-0000-0000-000000000000}"/>
          </ac:spMkLst>
        </pc:spChg>
        <pc:spChg chg="mod">
          <ac:chgData name="Abhigyan Ranjan" userId="678b76fe0a4f5fff" providerId="LiveId" clId="{CB5F52D7-9F13-4972-8E17-C50D96F83A3A}" dt="2024-05-23T13:12:37.428" v="427" actId="255"/>
          <ac:spMkLst>
            <pc:docMk/>
            <pc:sldMk cId="0" sldId="256"/>
            <ac:spMk id="512" creationId="{00000000-0000-0000-0000-000000000000}"/>
          </ac:spMkLst>
        </pc:spChg>
        <pc:spChg chg="del mod">
          <ac:chgData name="Abhigyan Ranjan" userId="678b76fe0a4f5fff" providerId="LiveId" clId="{CB5F52D7-9F13-4972-8E17-C50D96F83A3A}" dt="2024-05-23T13:06:36.882" v="61" actId="21"/>
          <ac:spMkLst>
            <pc:docMk/>
            <pc:sldMk cId="0" sldId="256"/>
            <ac:spMk id="5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3136800" cy="4739137"/>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800" dirty="0">
                <a:solidFill>
                  <a:srgbClr val="D4DF33"/>
                </a:solidFill>
              </a:rPr>
              <a:t>Executive summary</a:t>
            </a:r>
            <a:br>
              <a:rPr lang="en-US" sz="4800" dirty="0">
                <a:solidFill>
                  <a:srgbClr val="D4DF33"/>
                </a:solidFill>
              </a:rPr>
            </a:br>
            <a:r>
              <a:rPr lang="en-US" sz="4800" dirty="0">
                <a:solidFill>
                  <a:srgbClr val="D4DF33"/>
                </a:solidFill>
              </a:rPr>
              <a:t>using Model solution</a:t>
            </a:r>
            <a:endParaRPr sz="4800" dirty="0"/>
          </a:p>
        </p:txBody>
      </p:sp>
      <p:sp>
        <p:nvSpPr>
          <p:cNvPr id="512" name="Google Shape;512;p1"/>
          <p:cNvSpPr txBox="1"/>
          <p:nvPr/>
        </p:nvSpPr>
        <p:spPr>
          <a:xfrm>
            <a:off x="4950025" y="838200"/>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2000" dirty="0">
                <a:solidFill>
                  <a:schemeClr val="dk1"/>
                </a:solidFill>
                <a:latin typeface="Trebuchet MS"/>
                <a:sym typeface="Trebuchet MS"/>
              </a:rPr>
              <a:t>Churn is high in SME</a:t>
            </a:r>
            <a:endParaRPr sz="2000" dirty="0"/>
          </a:p>
          <a:p>
            <a:pPr marL="324000"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dk1"/>
                </a:solidFill>
                <a:latin typeface="Trebuchet MS"/>
                <a:sym typeface="Trebuchet MS"/>
              </a:rPr>
              <a:t>1402 out of 14606 customers that is about 9.6%</a:t>
            </a:r>
            <a:endParaRPr lang="en-US" sz="1800"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2000" dirty="0">
                <a:solidFill>
                  <a:schemeClr val="dk1"/>
                </a:solidFill>
                <a:latin typeface="Trebuchet MS"/>
                <a:ea typeface="Trebuchet MS"/>
                <a:cs typeface="Trebuchet MS"/>
                <a:sym typeface="Trebuchet MS"/>
              </a:rPr>
              <a:t>Model is able to predict churn but the main driver is not customer price sensitivity</a:t>
            </a:r>
            <a:endParaRPr lang="en-US" sz="2000" dirty="0"/>
          </a:p>
          <a:p>
            <a:pPr marL="323999"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dk1"/>
                </a:solidFill>
                <a:latin typeface="Trebuchet MS"/>
                <a:ea typeface="Trebuchet MS"/>
                <a:cs typeface="Trebuchet MS"/>
                <a:sym typeface="Trebuchet MS"/>
              </a:rPr>
              <a:t>Yearly consumption, forecasted consumption and net margin are the 3 largest drivers</a:t>
            </a:r>
            <a:endParaRPr sz="18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2000" dirty="0">
                <a:solidFill>
                  <a:schemeClr val="dk1"/>
                </a:solidFill>
                <a:latin typeface="Trebuchet MS"/>
                <a:ea typeface="Trebuchet MS"/>
                <a:cs typeface="Trebuchet MS"/>
                <a:sym typeface="Trebuchet MS"/>
              </a:rPr>
              <a:t>Discount strategy of 20% is effective but only if targeted appropriately</a:t>
            </a:r>
          </a:p>
          <a:p>
            <a:pPr marL="323999" lvl="1" indent="-216000" algn="l" rtl="0">
              <a:spcBef>
                <a:spcPts val="300"/>
              </a:spcBef>
              <a:spcAft>
                <a:spcPts val="0"/>
              </a:spcAft>
              <a:buClr>
                <a:srgbClr val="28BA73"/>
              </a:buClr>
              <a:buSzPts val="1600"/>
              <a:buFont typeface="Trebuchet MS"/>
              <a:buChar char="•"/>
            </a:pPr>
            <a:r>
              <a:rPr lang="en-US" sz="1800" dirty="0">
                <a:solidFill>
                  <a:schemeClr val="dk1"/>
                </a:solidFill>
                <a:latin typeface="Trebuchet MS"/>
                <a:ea typeface="Trebuchet MS"/>
                <a:cs typeface="Trebuchet MS"/>
                <a:sym typeface="Trebuchet MS"/>
              </a:rPr>
              <a:t>Only Provide discounts to high-value customers with high churn probability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using Model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using Model solution</dc:title>
  <dc:creator>The Boston Consulting Group</dc:creator>
  <cp:lastModifiedBy>Abhigyan Ranjan</cp:lastModifiedBy>
  <cp:revision>1</cp:revision>
  <dcterms:created xsi:type="dcterms:W3CDTF">2016-11-04T11:46:04Z</dcterms:created>
  <dcterms:modified xsi:type="dcterms:W3CDTF">2024-05-23T13:12:38Z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