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 snapToObjects="1" showGuides="1">
      <p:cViewPr>
        <p:scale>
          <a:sx n="66" d="100"/>
          <a:sy n="66" d="100"/>
        </p:scale>
        <p:origin x="118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2560" y="416855"/>
            <a:ext cx="5273041" cy="136453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Topic:- </a:t>
            </a:r>
            <a:r>
              <a:rPr sz="4000" dirty="0"/>
              <a:t>Agile Calculator Roadmap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039" y="1803695"/>
            <a:ext cx="5762563" cy="363771"/>
          </a:xfrm>
        </p:spPr>
        <p:txBody>
          <a:bodyPr>
            <a:noAutofit/>
          </a:bodyPr>
          <a:lstStyle/>
          <a:p>
            <a:r>
              <a:rPr sz="1600" dirty="0"/>
              <a:t>Agile Life Cycle for Calculator Product (with TDD)</a:t>
            </a:r>
            <a:endParaRPr lang="en-US" sz="1600" dirty="0"/>
          </a:p>
          <a:p>
            <a:endParaRPr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97238B-C13A-434A-E59D-863A35844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10825"/>
              </p:ext>
            </p:extLst>
          </p:nvPr>
        </p:nvGraphicFramePr>
        <p:xfrm>
          <a:off x="2802731" y="2722880"/>
          <a:ext cx="5762562" cy="2487771"/>
        </p:xfrm>
        <a:graphic>
          <a:graphicData uri="http://schemas.openxmlformats.org/drawingml/2006/table">
            <a:tbl>
              <a:tblPr/>
              <a:tblGrid>
                <a:gridCol w="5033238">
                  <a:extLst>
                    <a:ext uri="{9D8B030D-6E8A-4147-A177-3AD203B41FA5}">
                      <a16:colId xmlns:a16="http://schemas.microsoft.com/office/drawing/2014/main" val="3074467865"/>
                    </a:ext>
                  </a:extLst>
                </a:gridCol>
                <a:gridCol w="729324">
                  <a:extLst>
                    <a:ext uri="{9D8B030D-6E8A-4147-A177-3AD203B41FA5}">
                      <a16:colId xmlns:a16="http://schemas.microsoft.com/office/drawing/2014/main" val="921454562"/>
                    </a:ext>
                  </a:extLst>
                </a:gridCol>
              </a:tblGrid>
              <a:tr h="41280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Group Name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  <a:r>
                        <a:rPr lang="en-IN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lides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260580"/>
                  </a:ext>
                </a:extLst>
              </a:tr>
              <a:tr h="423761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IN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Jyotirmay Chowdhury(coordinator) - </a:t>
                      </a: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30639 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I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2-4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374672"/>
                  </a:ext>
                </a:extLst>
              </a:tr>
              <a:tr h="41280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IN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Nandhu -30400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I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5-7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428532"/>
                  </a:ext>
                </a:extLst>
              </a:tr>
              <a:tr h="41280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I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Abhigyan Maji- 30382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r>
                        <a:rPr lang="en-I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-10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63031"/>
                  </a:ext>
                </a:extLst>
              </a:tr>
              <a:tr h="41280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IN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Shikha  - 31136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11-15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793474"/>
                  </a:ext>
                </a:extLst>
              </a:tr>
              <a:tr h="41280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I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Gourab Das - 30392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16-18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713965"/>
                  </a:ext>
                </a:extLst>
              </a:tr>
            </a:tbl>
          </a:graphicData>
        </a:graphic>
      </p:graphicFrame>
      <p:sp>
        <p:nvSpPr>
          <p:cNvPr id="6" name="Subtitle 2">
            <a:extLst>
              <a:ext uri="{FF2B5EF4-FFF2-40B4-BE49-F238E27FC236}">
                <a16:creationId xmlns:a16="http://schemas.microsoft.com/office/drawing/2014/main" id="{CF6DF79A-644C-22F3-064F-034995485946}"/>
              </a:ext>
            </a:extLst>
          </p:cNvPr>
          <p:cNvSpPr txBox="1">
            <a:spLocks/>
          </p:cNvSpPr>
          <p:nvPr/>
        </p:nvSpPr>
        <p:spPr>
          <a:xfrm>
            <a:off x="2213039" y="2263287"/>
            <a:ext cx="5762563" cy="3637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/>
            <a:r>
              <a:rPr lang="en-US" b="1" dirty="0"/>
              <a:t>G-1 Group</a:t>
            </a:r>
            <a:endParaRPr lang="en-IN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Release / Deploy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If features are stable and tested:</a:t>
            </a:r>
          </a:p>
          <a:p>
            <a:r>
              <a:t>• - Deploy for internal/external users.</a:t>
            </a:r>
          </a:p>
          <a:p>
            <a:r>
              <a:t>• - Prepare release notes and documentation.</a:t>
            </a:r>
          </a:p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Agile Sprint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• Sprint 0: Setup environment, CI/CD, backlog items.</a:t>
            </a:r>
          </a:p>
          <a:p>
            <a:r>
              <a:t>• Sprint 1: Basic functions (add, subtract, multiply, divide).</a:t>
            </a:r>
          </a:p>
          <a:p>
            <a:r>
              <a:t>• Sprint 2: Power, square root, percentage; parameterized tests.</a:t>
            </a:r>
          </a:p>
          <a:p>
            <a:r>
              <a:t>• Sprint 3: Input validation, error handling, integration tests.</a:t>
            </a:r>
          </a:p>
          <a:p>
            <a:r>
              <a:t>• Sprint 4: UI components, frontend integration, usability tests.</a:t>
            </a:r>
          </a:p>
          <a:p>
            <a:r>
              <a:t>• Sprint 5: Performance optimization, full-system testing.</a:t>
            </a:r>
          </a:p>
          <a:p>
            <a:r>
              <a:t>• Release: User acceptance, final fixes, deployment.</a:t>
            </a:r>
          </a:p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Agile Flow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Idea ➞ Product Backlog ➞ Sprint Planning ➞ Develop (TDD)</a:t>
            </a:r>
          </a:p>
          <a:p>
            <a:r>
              <a:t>• ➞ Daily Scrum ➞ Review ➞ Retrospective ➞ Next Sprint</a:t>
            </a:r>
          </a:p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/>
        </p:nvSpPr>
        <p:spPr>
          <a:xfrm>
            <a:off x="1262742" y="2482169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Unit, Integration, and Performance Testing Scenarios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685800" y="28257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/>
              <a:t>Test Cases for Calculator App (Agile Testing)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029" y="3606799"/>
            <a:ext cx="4713514" cy="31423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 Testing –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🔹 TC 1: Add two positive numbers</a:t>
            </a:r>
          </a:p>
          <a:p>
            <a:r>
              <a:t>•    ➤ Input: add(2, 3) → Expected: 5</a:t>
            </a:r>
          </a:p>
          <a:p>
            <a:r>
              <a:t>• 🔹 TC 2: Divide by zero</a:t>
            </a:r>
          </a:p>
          <a:p>
            <a:r>
              <a:t>•    ➤ Input: divide(5, 0) → Expected: Error or Infinity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Testing –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TC 1: Full user flow (Input + Operation + Output)</a:t>
            </a:r>
          </a:p>
          <a:p>
            <a:pPr marL="0" indent="0">
              <a:buNone/>
            </a:pPr>
            <a:r>
              <a:rPr dirty="0"/>
              <a:t>•    Input: Press 2 + 3 = → Expected: 5 displayed</a:t>
            </a:r>
          </a:p>
          <a:p>
            <a:r>
              <a:rPr dirty="0"/>
              <a:t>TC 2: Chained operations</a:t>
            </a:r>
          </a:p>
          <a:p>
            <a:r>
              <a:rPr dirty="0"/>
              <a:t>Input: 2 + 3 * 2 → Expected: 8 or 10 based on logic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Testing –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TC 1: High-speed input testing</a:t>
            </a:r>
          </a:p>
          <a:p>
            <a:r>
              <a:rPr dirty="0"/>
              <a:t>100 operations in 10 seconds → Expected: No crash</a:t>
            </a:r>
          </a:p>
          <a:p>
            <a:r>
              <a:rPr dirty="0"/>
              <a:t>TC 2: Heavy calculation</a:t>
            </a:r>
          </a:p>
          <a:p>
            <a:r>
              <a:rPr dirty="0"/>
              <a:t>Input: 99999999 * 88888888 → Expected: Fast result, no freeze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 Unit Testing: Focuses on individual functions like add(), divide()</a:t>
            </a:r>
          </a:p>
          <a:p>
            <a:pPr marL="0" indent="0">
              <a:buNone/>
            </a:pPr>
            <a:r>
              <a:rPr dirty="0"/>
              <a:t>• Integration Testing: Checks flow between modules (UI to logic)</a:t>
            </a:r>
          </a:p>
          <a:p>
            <a:pPr marL="0" indent="0">
              <a:buNone/>
            </a:pPr>
            <a:r>
              <a:rPr dirty="0"/>
              <a:t>•  Performance Testing: Verifies speed, stability under load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55520"/>
            <a:ext cx="7704667" cy="33328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500"/>
          </a:p>
          <a:p>
            <a:r>
              <a:rPr lang="en-US" altLang="en-US" sz="1500"/>
              <a:t>Unit testing ensures that each function of the calculator—such as add(), subtract(), multiply(), and divide()—works correctly in isolation. It helps identify and fix bugs early in individual components.</a:t>
            </a:r>
          </a:p>
          <a:p>
            <a:endParaRPr lang="en-US" altLang="en-US" sz="1500"/>
          </a:p>
          <a:p>
            <a:r>
              <a:rPr lang="en-US" altLang="en-US" sz="1500"/>
              <a:t>Integration testing validates how these individual functions interact when combined, such as evaluating full expressions like (2 + 3) × 5. It ensures all components work together as expected.</a:t>
            </a:r>
          </a:p>
          <a:p>
            <a:endParaRPr lang="en-US" altLang="en-US" sz="1500"/>
          </a:p>
          <a:p>
            <a:r>
              <a:rPr lang="en-US" altLang="en-US" sz="1500"/>
              <a:t>Together, unit and integration testing provide strong quality assurance for the calculator product by catching both functional and interaction issues before release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Concept / Initiation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Goal: Build a basic calculator application.</a:t>
            </a:r>
          </a:p>
          <a:p>
            <a:r>
              <a:t>• Initial Features: Add, Subtract, Multiply, Divide.</a:t>
            </a:r>
          </a:p>
          <a:p>
            <a:r>
              <a:t>• Stakeholders: Product Owner, Developers, QA.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Product Backlog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Create user stories to define the product requirements.</a:t>
            </a:r>
          </a:p>
          <a:p>
            <a:r>
              <a:rPr dirty="0"/>
              <a:t>• As a user, I want to add/subtract/multiply/divide numbers.</a:t>
            </a:r>
          </a:p>
          <a:p>
            <a:r>
              <a:rPr dirty="0"/>
              <a:t>• As a user, I want to handle divide-by-zero errors gracefully.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Sprint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Select features/user stories for the upcoming sprint.</a:t>
            </a:r>
          </a:p>
          <a:p>
            <a:r>
              <a:t>• Define the sprint goal (e.g., basic arithmetic operations).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4. Sprint Execution / Development (Using TDD)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• Write a failing test for each function.</a:t>
            </a:r>
          </a:p>
          <a:p>
            <a:r>
              <a:t>• Implement minimum code to pass the test.</a:t>
            </a:r>
          </a:p>
          <a:p>
            <a:r>
              <a:t>• Refactor if needed.</a:t>
            </a:r>
          </a:p>
          <a:p>
            <a:r>
              <a:t>• Example:</a:t>
            </a:r>
          </a:p>
          <a:p>
            <a:r>
              <a:t>def test_add():</a:t>
            </a:r>
          </a:p>
          <a:p>
            <a:r>
              <a:t>    assert add(2, 3) == 5</a:t>
            </a:r>
          </a:p>
          <a:p>
            <a:r>
              <a:t>def add(a, b):</a:t>
            </a:r>
          </a:p>
          <a:p>
            <a:r>
              <a:t>    return a + b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Daily 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15-minute stand-up meetings to discuss:</a:t>
            </a:r>
          </a:p>
          <a:p>
            <a:r>
              <a:t>• - What was done yesterday?</a:t>
            </a:r>
          </a:p>
          <a:p>
            <a:r>
              <a:t>• - Any blockers?</a:t>
            </a:r>
          </a:p>
          <a:p>
            <a:r>
              <a:t>• - What is planned for today?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Sprint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Demonstrate the working calculator functions.</a:t>
            </a:r>
          </a:p>
          <a:p>
            <a:r>
              <a:t>• Collect feedback from stakeholders.</a:t>
            </a:r>
          </a:p>
          <a:p>
            <a:r>
              <a:t>• Accept or reject the sprint deliverables.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Sprint Retrospective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Discuss what went well, what didn’t.</a:t>
            </a:r>
          </a:p>
          <a:p>
            <a:r>
              <a:t>• Plan improvements for the next sprint.</a:t>
            </a:r>
          </a:p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Next Sprint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 advanced features: square root, percentage, GUI support.</a:t>
            </a:r>
          </a:p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64</TotalTime>
  <Words>755</Words>
  <Application>Microsoft Office PowerPoint</Application>
  <PresentationFormat>On-screen Show (4:3)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Parallax</vt:lpstr>
      <vt:lpstr>Topic:- Agile Calculator Roadmap</vt:lpstr>
      <vt:lpstr>1. Concept / Initiation Phase</vt:lpstr>
      <vt:lpstr>2. Product Backlog Creation</vt:lpstr>
      <vt:lpstr>3. Sprint Planning</vt:lpstr>
      <vt:lpstr>4. Sprint Execution / Development (Using TDD)</vt:lpstr>
      <vt:lpstr>5. Daily Scrum</vt:lpstr>
      <vt:lpstr>6. Sprint Review</vt:lpstr>
      <vt:lpstr>7. Sprint Retrospective</vt:lpstr>
      <vt:lpstr>8. Next Sprint</vt:lpstr>
      <vt:lpstr>9. Release / Deploy</vt:lpstr>
      <vt:lpstr>Agile Sprint Timeline</vt:lpstr>
      <vt:lpstr>Agile Flow Summary</vt:lpstr>
      <vt:lpstr>PowerPoint Presentation</vt:lpstr>
      <vt:lpstr>Unit Testing – Scenarios</vt:lpstr>
      <vt:lpstr>Integration Testing – Scenarios</vt:lpstr>
      <vt:lpstr>Performance Testing – Scenarios</vt:lpstr>
      <vt:lpstr>Summary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30382-Abhigyan Maji</dc:creator>
  <dc:description>generated using python-pptx</dc:description>
  <cp:lastModifiedBy>30382-Abhigyan Maji</cp:lastModifiedBy>
  <cp:revision>8</cp:revision>
  <dcterms:created xsi:type="dcterms:W3CDTF">2013-01-27T09:14:00Z</dcterms:created>
  <dcterms:modified xsi:type="dcterms:W3CDTF">2025-07-28T17:30:26Z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E6A6F8A5C02F40F5BE75E86FF2ACA0FA_12</vt:lpwstr>
  </property>
  <property fmtid="{D5CDD505-2E9C-101B-9397-08002B2CF9AE}" pid="3" name="KSOProductBuildVer">
    <vt:lpwstr>1033-12.2.0.21936</vt:lpwstr>
  </property>
</Properties>
</file>