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5"/>
  </p:notesMasterIdLst>
  <p:handoutMasterIdLst>
    <p:handoutMasterId r:id="rId36"/>
  </p:handoutMasterIdLst>
  <p:sldIdLst>
    <p:sldId id="291" r:id="rId2"/>
    <p:sldId id="256" r:id="rId3"/>
    <p:sldId id="257" r:id="rId4"/>
    <p:sldId id="258" r:id="rId5"/>
    <p:sldId id="289" r:id="rId6"/>
    <p:sldId id="290" r:id="rId7"/>
    <p:sldId id="299" r:id="rId8"/>
    <p:sldId id="297" r:id="rId9"/>
    <p:sldId id="298" r:id="rId10"/>
    <p:sldId id="306" r:id="rId11"/>
    <p:sldId id="309" r:id="rId12"/>
    <p:sldId id="259" r:id="rId13"/>
    <p:sldId id="260" r:id="rId14"/>
    <p:sldId id="283" r:id="rId15"/>
    <p:sldId id="296" r:id="rId16"/>
    <p:sldId id="292" r:id="rId17"/>
    <p:sldId id="293" r:id="rId18"/>
    <p:sldId id="294" r:id="rId19"/>
    <p:sldId id="295" r:id="rId20"/>
    <p:sldId id="264" r:id="rId21"/>
    <p:sldId id="301" r:id="rId22"/>
    <p:sldId id="302" r:id="rId23"/>
    <p:sldId id="303" r:id="rId24"/>
    <p:sldId id="304" r:id="rId25"/>
    <p:sldId id="305" r:id="rId26"/>
    <p:sldId id="307" r:id="rId27"/>
    <p:sldId id="308" r:id="rId28"/>
    <p:sldId id="262" r:id="rId29"/>
    <p:sldId id="265" r:id="rId30"/>
    <p:sldId id="266" r:id="rId31"/>
    <p:sldId id="267" r:id="rId32"/>
    <p:sldId id="268" r:id="rId33"/>
    <p:sldId id="31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29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8B649-05C2-45D1-B19C-1EFAF047D2A2}" type="datetimeFigureOut">
              <a:rPr lang="en-US" smtClean="0"/>
              <a:pPr/>
              <a:t>11/07/2015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74FA8-CFD4-4268-8880-5A425A816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495E9-333F-4F35-B1C6-210663E59ADE}" type="datetimeFigureOut">
              <a:rPr lang="en-US" smtClean="0"/>
              <a:pPr/>
              <a:t>11/07/2015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11937-53B3-450E-907E-B9DAEE780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11937-53B3-450E-907E-B9DAEE78098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11937-53B3-450E-907E-B9DAEE78098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11937-53B3-450E-907E-B9DAEE78098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F3D8-0E63-4FD3-B5D2-D095DC82FCE0}" type="datetimeFigureOut">
              <a:rPr lang="en-US" smtClean="0"/>
              <a:pPr/>
              <a:t>11/07/2015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A81-E622-4612-8A49-7EF177272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F3D8-0E63-4FD3-B5D2-D095DC82FCE0}" type="datetimeFigureOut">
              <a:rPr lang="en-US" smtClean="0"/>
              <a:pPr/>
              <a:t>11/07/2015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A81-E622-4612-8A49-7EF177272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F3D8-0E63-4FD3-B5D2-D095DC82FCE0}" type="datetimeFigureOut">
              <a:rPr lang="en-US" smtClean="0"/>
              <a:pPr/>
              <a:t>11/07/2015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A81-E622-4612-8A49-7EF177272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F3D8-0E63-4FD3-B5D2-D095DC82FCE0}" type="datetimeFigureOut">
              <a:rPr lang="en-US" smtClean="0"/>
              <a:pPr/>
              <a:t>11/07/2015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A81-E622-4612-8A49-7EF177272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F3D8-0E63-4FD3-B5D2-D095DC82FCE0}" type="datetimeFigureOut">
              <a:rPr lang="en-US" smtClean="0"/>
              <a:pPr/>
              <a:t>11/07/2015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A81-E622-4612-8A49-7EF177272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F3D8-0E63-4FD3-B5D2-D095DC82FCE0}" type="datetimeFigureOut">
              <a:rPr lang="en-US" smtClean="0"/>
              <a:pPr/>
              <a:t>11/07/2015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A81-E622-4612-8A49-7EF177272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F3D8-0E63-4FD3-B5D2-D095DC82FCE0}" type="datetimeFigureOut">
              <a:rPr lang="en-US" smtClean="0"/>
              <a:pPr/>
              <a:t>11/07/2015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A81-E622-4612-8A49-7EF177272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F3D8-0E63-4FD3-B5D2-D095DC82FCE0}" type="datetimeFigureOut">
              <a:rPr lang="en-US" smtClean="0"/>
              <a:pPr/>
              <a:t>11/07/2015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A81-E622-4612-8A49-7EF177272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F3D8-0E63-4FD3-B5D2-D095DC82FCE0}" type="datetimeFigureOut">
              <a:rPr lang="en-US" smtClean="0"/>
              <a:pPr/>
              <a:t>11/07/2015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A81-E622-4612-8A49-7EF177272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F3D8-0E63-4FD3-B5D2-D095DC82FCE0}" type="datetimeFigureOut">
              <a:rPr lang="en-US" smtClean="0"/>
              <a:pPr/>
              <a:t>11/07/2015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A81-E622-4612-8A49-7EF177272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F3D8-0E63-4FD3-B5D2-D095DC82FCE0}" type="datetimeFigureOut">
              <a:rPr lang="en-US" smtClean="0"/>
              <a:pPr/>
              <a:t>11/07/2015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A81-E622-4612-8A49-7EF177272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6F3D8-0E63-4FD3-B5D2-D095DC82FCE0}" type="datetimeFigureOut">
              <a:rPr lang="en-US" smtClean="0"/>
              <a:pPr/>
              <a:t>11/07/2015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B9A81-E622-4612-8A49-7EF177272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3000"/>
            <a:ext cx="8763000" cy="274320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PRINCIPAL COMPONENTS ANALYSIS (PCA) 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Orthogonal/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Orthonormal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Basis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200"/>
          </a:xfrm>
        </p:spPr>
        <p:txBody>
          <a:bodyPr>
            <a:normAutofit/>
          </a:bodyPr>
          <a:lstStyle/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orthonormal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basis of a vectors pace V with an inner product , is a set of basis vectors whose elements are mutually orthogonal and of magnitude 1 (unit vectors).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Two vectors are orthogonal if they are perpendicular, i.e., they form a right angle, i.e. if their inner product is zero.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standard basis of the 3–dimensional Euclidean space R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an example of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orthonormal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(and ordered) basis.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581400"/>
            <a:ext cx="2705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Transformation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Eigenvectors make understanding linear transformations easy. They are the "axes" (directions) along which a linear transformation acts simply by "stretching/compressing" and/or "flipping"; eigenvalues give you the factors by which this compression occurs.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linear algebra, an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eigenvector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characteristic vector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a square matrix is a vector that points in a direction which is invariant under the associated linear transformation.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62" name="AutoShape 2" descr="https://upload.wikimedia.org/wikipedia/commons/3/3c/Mona_Lisa_eigenvector_grid.png"/>
          <p:cNvSpPr>
            <a:spLocks noChangeAspect="1" noChangeArrowheads="1"/>
          </p:cNvSpPr>
          <p:nvPr/>
        </p:nvSpPr>
        <p:spPr bwMode="auto">
          <a:xfrm>
            <a:off x="155575" y="-2605088"/>
            <a:ext cx="7800975" cy="54387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63" name="Picture 3" descr="C:\Users\user1\AppData\Local\Temp\Mona_Lisa_eigenvector_gr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886199"/>
            <a:ext cx="3886200" cy="27086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599"/>
            <a:ext cx="7772400" cy="1066801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Eigenvalues and Eigenvectors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76400"/>
            <a:ext cx="7848600" cy="4800600"/>
          </a:xfrm>
        </p:spPr>
        <p:txBody>
          <a:bodyPr>
            <a:normAutofit/>
          </a:bodyPr>
          <a:lstStyle/>
          <a:p>
            <a:pPr algn="just"/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eigenvalue problem is any problem having the following form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A . v = </a:t>
            </a:r>
            <a:r>
              <a:rPr lang="el-G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 x m matrix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 x 1 non-zero vector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l-GR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l-G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scalar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value of </a:t>
            </a:r>
            <a:r>
              <a:rPr lang="el-GR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 which this equation has a solution is called the eigenvalue of A and the vector v which corresponds to this value is called the eigenvector of A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11430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Calculating Eigenvectors &amp; Eigenvalues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Simple matrix algebra shows that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 A . v =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⇔    A . v -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λ.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v = 0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⇔    ( A -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.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0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Finding the roots of |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λ.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| will give the eigenvalues and for each of these eigenvalues there will be an eigenvector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848600" cy="5334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715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1600" dirty="0"/>
              <a:t>To do this, we find the values </a:t>
            </a:r>
            <a:r>
              <a:rPr lang="en-US" sz="1600" dirty="0" smtClean="0"/>
              <a:t>of λ which </a:t>
            </a:r>
            <a:r>
              <a:rPr lang="en-US" sz="1600" dirty="0"/>
              <a:t>satisfy </a:t>
            </a:r>
            <a:r>
              <a:rPr lang="en-US" sz="1600" dirty="0" smtClean="0"/>
              <a:t>the characteristic equation of the matrix A , </a:t>
            </a:r>
            <a:r>
              <a:rPr lang="en-US" sz="1600" dirty="0"/>
              <a:t>namely those values </a:t>
            </a:r>
            <a:r>
              <a:rPr lang="en-US" sz="1600" dirty="0" smtClean="0"/>
              <a:t>of λ for which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(A−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= 0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Form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matrix (A −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λI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 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Calculate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(A − 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I):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0"/>
            <a:ext cx="1905000" cy="1013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276600"/>
            <a:ext cx="58674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648200"/>
            <a:ext cx="777001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REQUIRED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To find solutions to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(A−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λI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= 0 i.e., to solve: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λ^3 − 12 λ − 16 = 0</a:t>
            </a: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solving we find that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eigevalues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A are : 4, -2 ( λ = -2 is a repeated root of the characteristic equation).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Finding Eigenvectors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eigenvalues of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matrix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(A) have been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found, we can find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eigenvectors by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Gaussian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Elimination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STEP 1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For each eigenvalue 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we have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(A –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I)x = 0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Where x is the eigenvector associated with eigenvalue λ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b="1" u="sng" dirty="0" smtClean="0"/>
              <a:t>STEP 2 </a:t>
            </a:r>
            <a:r>
              <a:rPr lang="en-US" sz="2000" dirty="0" smtClean="0"/>
              <a:t>: We find x by Gaussian elimination, </a:t>
            </a:r>
            <a:r>
              <a:rPr lang="en-US" sz="2000" dirty="0" err="1" smtClean="0"/>
              <a:t>i.e</a:t>
            </a:r>
            <a:r>
              <a:rPr lang="en-US" sz="2000" dirty="0" smtClean="0"/>
              <a:t>, convert the augmented matrix (A –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λI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0) to row echelon form and solve the resulting linear system by back – substitution. 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Case 1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λ = 4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We must find vectors x which satisfy  (A –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I)x = 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First form the matrix  (A – 4I)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l-GR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5410200"/>
            <a:ext cx="2743200" cy="1065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Construct the augmented matrix (A –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λI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0) and convert it to row echelon form. 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Rewriting the augmented matrix as a linear system gives : 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4200" y="6019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199" y="1066800"/>
            <a:ext cx="585838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5486400"/>
            <a:ext cx="241565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 the eigenvector x is given by :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any real number  x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000" dirty="0" smtClean="0"/>
              <a:t>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0 , those are the eigenvectors associated with the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eigenvalue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4.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Case 2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-2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 must find vectors x which satisfy  (A –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I)x = 0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First form the matrix  A – (-2)I =  A +2I 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Construct the augmented matrix (A –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λI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0) and convert it to row echelon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form. 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599" y="381000"/>
            <a:ext cx="307570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3657600"/>
            <a:ext cx="269938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25000" lnSpcReduction="20000"/>
          </a:bodyPr>
          <a:lstStyle/>
          <a:p>
            <a:endParaRPr lang="en-US" sz="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Rewriting the augmented matrix as a linear system gives :</a:t>
            </a:r>
          </a:p>
          <a:p>
            <a:endParaRPr lang="en-US" sz="8000" dirty="0">
              <a:latin typeface="Times New Roman" pitchFamily="18" charset="0"/>
              <a:cs typeface="Times New Roman" pitchFamily="18" charset="0"/>
            </a:endParaRPr>
          </a:p>
          <a:p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So the eigenvector x associated with  </a:t>
            </a:r>
            <a:r>
              <a:rPr lang="el-GR" sz="80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= -2 is given by :</a:t>
            </a:r>
          </a:p>
          <a:p>
            <a:endParaRPr lang="en-US" sz="8000" dirty="0">
              <a:latin typeface="Times New Roman" pitchFamily="18" charset="0"/>
              <a:cs typeface="Times New Roman" pitchFamily="18" charset="0"/>
            </a:endParaRPr>
          </a:p>
          <a:p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Thus,                                                                     for any x3, x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az-Cyrl-AZ" sz="8000" dirty="0" smtClean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80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\{0}</a:t>
            </a:r>
          </a:p>
          <a:p>
            <a:pPr>
              <a:buNone/>
            </a:pPr>
            <a:endParaRPr lang="en-US" sz="8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Are the eigenvectors associated with  </a:t>
            </a:r>
            <a:r>
              <a:rPr lang="el-GR" sz="80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= -2</a:t>
            </a:r>
          </a:p>
          <a:p>
            <a:endParaRPr lang="en-US" sz="5000" dirty="0">
              <a:latin typeface="Times New Roman" pitchFamily="18" charset="0"/>
              <a:cs typeface="Times New Roman" pitchFamily="18" charset="0"/>
            </a:endParaRPr>
          </a:p>
          <a:p>
            <a:endParaRPr lang="en-US" sz="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5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2362200"/>
            <a:ext cx="187692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657600"/>
            <a:ext cx="21031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724400"/>
            <a:ext cx="40448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381000"/>
            <a:ext cx="559498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What is PCA ?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828800"/>
            <a:ext cx="8534400" cy="3810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Principal Component Analysis (PCA) is the general name for a technique which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uses mathematical tools from Linear Algebra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transform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complex data set with large number of variables into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smaller number of variables called principal components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therefore often the case that an examination of the reduced dimension data set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will allow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spot trends, patterns and outliers in the data, far more easily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 would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have been possible without performing the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principal component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analysis.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1371600"/>
          </a:xfrm>
        </p:spPr>
        <p:txBody>
          <a:bodyPr>
            <a:noAutofit/>
          </a:bodyPr>
          <a:lstStyle/>
          <a:p>
            <a:r>
              <a:rPr lang="en-US" sz="4800" dirty="0" smtClean="0"/>
              <a:t>Coming back to Principal Component Analysis 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Change of Basis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14400"/>
            <a:ext cx="8077200" cy="5486400"/>
          </a:xfrm>
        </p:spPr>
        <p:txBody>
          <a:bodyPr>
            <a:normAutofit/>
          </a:bodyPr>
          <a:lstStyle/>
          <a:p>
            <a:pPr algn="l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Let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be </a:t>
            </a:r>
            <a:r>
              <a:rPr lang="en-US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matrices related by a linear transformation </a:t>
            </a:r>
            <a:r>
              <a:rPr lang="en-US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P.</a:t>
            </a:r>
          </a:p>
          <a:p>
            <a:pPr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the original recorded data set and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 re-representation of that data set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PX = Y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the rows of P.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the columns of X.</a:t>
            </a:r>
          </a:p>
          <a:p>
            <a:pPr algn="l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the columns of Y.</a:t>
            </a:r>
          </a:p>
          <a:p>
            <a:pPr algn="l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What does this mean?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P is a matrix that transforms X into Y.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 rows of P, {p</a:t>
            </a:r>
            <a:r>
              <a:rPr lang="en-US" sz="2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,p</a:t>
            </a:r>
            <a:r>
              <a:rPr lang="en-US" sz="2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,…,p</a:t>
            </a:r>
            <a:r>
              <a:rPr lang="en-US" sz="2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are a set of new basis vectors for expressing the columns of X.</a:t>
            </a:r>
          </a:p>
          <a:p>
            <a:endParaRPr lang="en-US" sz="2000" u="sng" dirty="0" smtClean="0"/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u="sng" dirty="0" smtClean="0"/>
          </a:p>
          <a:p>
            <a:pPr algn="l"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pPr algn="l"/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45719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458200" cy="6172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Lets write out the explicit dot products of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PX.</a:t>
            </a:r>
          </a:p>
          <a:p>
            <a:pPr algn="l"/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can note the form of each column of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can see that each coefficient of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 dot – product of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with the corresponding row in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other words , the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jth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coefficient of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 projection on to the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jth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row of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This is in fact the very form of an equation where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 projection on to the basis of {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…. p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Therefore, the rows of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a new set of basis vectors for representing the columns of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l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Later we will see that the row vectors {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…. p</a:t>
            </a:r>
            <a:r>
              <a:rPr lang="en-US" sz="20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in this transformation will become the principal components of X</a:t>
            </a:r>
          </a:p>
          <a:p>
            <a:pPr marL="457200" indent="-457200" algn="l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/>
          </a:p>
          <a:p>
            <a:pPr marL="457200" indent="-457200" algn="l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b="1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28600"/>
            <a:ext cx="31051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524000"/>
            <a:ext cx="186409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Redundancy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19200"/>
            <a:ext cx="8077200" cy="51054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l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Panel(a) depicts two recordings with no redundancy, i.e. they are un -correlated, e.g. person’s height and his GPA.</a:t>
            </a:r>
          </a:p>
          <a:p>
            <a:pPr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However, in panel(c) both recordings appear to be strongly related, i.e. one can be expressed in terms of the other.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Computing the covariance matrix quantifies the correlations between all possible pairs of measurements. Between one pair of measurements, a large covariance corresponds to a situation like panel(c), while zero covariance corresponds to entirely uncorrelated data as in panel(a).</a:t>
            </a:r>
          </a:p>
          <a:p>
            <a:pPr algn="l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endParaRPr lang="en-US" sz="2200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838200"/>
            <a:ext cx="61436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838200"/>
            <a:ext cx="20859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Diagonalize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Covariance Matrix?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Our goals are to find an optimized  covariance matrix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so that it: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Minimizes redundancy, measured by covariance. (off-diagonal), i.e. we would like each variable to co-vary as little as possible with other variables.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Maximizes the  variance. (the diagonal)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Evidently, in an optimized matrix all of diagonal elements in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are zero. Therefore, removing redundancy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diagonalizes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PCA   Assumptions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PCA assumes that all basis vectors {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…. p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 are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orthonormal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In the language of Linear Algebra, PCA assumes P is 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orthonormal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matrix.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Secondly, PCA assumes the directions with the largest variances are the most “important” or in other words, most principal.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Solving PCA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Find some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orthonormal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matrix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such that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1/(n-1)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Y Y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diagonalized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The rows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the principal components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a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matrix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 is the number of variables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 is the number of observations.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begin by writing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the terms of our variable of choice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8400" y="6400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4267200"/>
            <a:ext cx="26860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THEOREM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A symmetric matrix is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diagonalized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by a matrix of its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orthonormal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eigenvectors.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Hence                                   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A = EDE</a:t>
            </a:r>
            <a:r>
              <a:rPr lang="en-US" sz="2000" b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a diagonal matrix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a matrix of eigenvectors of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arranged as column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Now comes the trick. We select the matrix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be a matrix where each row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an eigenvector of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XX</a:t>
            </a:r>
            <a:r>
              <a:rPr lang="en-US" sz="2000" b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this selection,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 = E</a:t>
            </a:r>
            <a:r>
              <a:rPr lang="en-US" sz="2000" b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Hence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 = P</a:t>
            </a:r>
            <a:r>
              <a:rPr lang="en-US" sz="2000" b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THEOREM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The inverse of an orthogonal matrix is its transpose.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Hence ,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= P </a:t>
            </a:r>
            <a:r>
              <a:rPr lang="en-US" sz="2000" b="1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8600" y="6477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4191000"/>
            <a:ext cx="30575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4495800"/>
            <a:ext cx="3352800" cy="1020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"/>
            <a:ext cx="77724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Computing sample covariance matrix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077200" cy="52578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Original data: </a:t>
            </a:r>
            <a:r>
              <a:rPr lang="en-US" sz="2000" dirty="0" smtClean="0">
                <a:solidFill>
                  <a:schemeClr val="tx1"/>
                </a:solidFill>
              </a:rPr>
              <a:t>100 (x, y) points in a 2 x100 matrix M</a:t>
            </a:r>
            <a:r>
              <a:rPr lang="en-US" sz="1100" dirty="0" smtClean="0">
                <a:solidFill>
                  <a:schemeClr val="tx1"/>
                </a:solidFill>
              </a:rPr>
              <a:t>0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Centered data: </a:t>
            </a:r>
            <a:r>
              <a:rPr lang="en-US" sz="2000" dirty="0" smtClean="0">
                <a:solidFill>
                  <a:schemeClr val="tx1"/>
                </a:solidFill>
              </a:rPr>
              <a:t>subtract ¯x from x’s and ¯y from y’s to get M; here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¯x = 5, ¯y = 10: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Sample covariance: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447800"/>
            <a:ext cx="67246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429000"/>
            <a:ext cx="55530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4648200"/>
            <a:ext cx="44577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"/>
            <a:ext cx="8610600" cy="990599"/>
          </a:xfrm>
        </p:spPr>
        <p:txBody>
          <a:bodyPr>
            <a:normAutofit fontScale="90000"/>
          </a:bodyPr>
          <a:lstStyle/>
          <a:p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Diagonalizing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the sample covariance matrix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305800" cy="39624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C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 real-valued symmetric matrix, so it can be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diagonalized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VDV’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V’= V transpose. D includes the eigenvalues as the diagonal elements.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It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conventional to put the eigenvalues into D in decreasing order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≥ </a:t>
            </a:r>
            <a:r>
              <a:rPr lang="el-GR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≥ … ≥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sz="2200" dirty="0" smtClean="0">
              <a:solidFill>
                <a:schemeClr val="tx1"/>
              </a:solidFill>
            </a:endParaRPr>
          </a:p>
          <a:p>
            <a:pPr algn="l"/>
            <a:endParaRPr lang="en-US" sz="2200" dirty="0">
              <a:solidFill>
                <a:schemeClr val="tx1"/>
              </a:solidFill>
            </a:endParaRPr>
          </a:p>
          <a:p>
            <a:pPr algn="l"/>
            <a:endParaRPr lang="en-US" sz="22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124200"/>
            <a:ext cx="83343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What do we need under our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BELT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0"/>
            <a:ext cx="8686800" cy="41910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Basics of statistical  measures , e.g. variance and covariance.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Basics of linear algebra: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Matrices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Vector space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Basis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Eigenvectors 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igenvalues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  <a:p>
            <a:pPr algn="just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Principal axes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columns of V are the right eigenvectors of 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them into the columns of a matrix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axis of the principal components will be the span of eigenvectors of the covariance matrix 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447800"/>
            <a:ext cx="31337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971800" y="3886200"/>
          <a:ext cx="3048000" cy="111252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66"/>
                          </a:solidFill>
                        </a:rPr>
                        <a:t>PC1</a:t>
                      </a:r>
                      <a:endParaRPr lang="en-US" dirty="0">
                        <a:solidFill>
                          <a:srgbClr val="FF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66"/>
                          </a:solidFill>
                        </a:rPr>
                        <a:t>PC2</a:t>
                      </a:r>
                      <a:endParaRPr lang="en-US" dirty="0">
                        <a:solidFill>
                          <a:srgbClr val="FF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66"/>
                          </a:solidFill>
                        </a:rPr>
                        <a:t>-0.8651</a:t>
                      </a:r>
                      <a:endParaRPr lang="en-US" dirty="0">
                        <a:solidFill>
                          <a:srgbClr val="FF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66"/>
                          </a:solidFill>
                        </a:rPr>
                        <a:t>-0.5016</a:t>
                      </a:r>
                      <a:endParaRPr lang="en-US" dirty="0">
                        <a:solidFill>
                          <a:srgbClr val="FF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66"/>
                          </a:solidFill>
                        </a:rPr>
                        <a:t>0.5016</a:t>
                      </a:r>
                      <a:endParaRPr lang="en-US" dirty="0">
                        <a:solidFill>
                          <a:srgbClr val="FF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66"/>
                          </a:solidFill>
                        </a:rPr>
                        <a:t>-0.8651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Principal axes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Plot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centered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lines along the principal axes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Sum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squared perpendicular distances of data points to first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PC line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(red) is minimum among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lines through origin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0"/>
            <a:ext cx="4648200" cy="3863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09800"/>
            <a:ext cx="4572000" cy="382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New coordinates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rotated data has new coordinates (t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u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), . . . , (t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u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 covariance matrix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D: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total variance is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 +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+ …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(D) =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(C).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Here, the total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variance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(T) +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(U) = 44.9720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part of the variance explained by each axis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l-GR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/total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variance: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>
              <a:buNone/>
            </a:pPr>
            <a:endParaRPr lang="en-US" sz="2000" dirty="0" smtClean="0"/>
          </a:p>
          <a:p>
            <a:endParaRPr lang="en-US" sz="2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419600"/>
            <a:ext cx="621195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676400"/>
            <a:ext cx="589068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New Data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Final Data =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RowFeatureVector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RowZeroMeanData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RowFeatureVector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the matrix with the eigenvectors in the columns transposed so that the eigenvectors are now in the rows, with the most significant eigenvector at the top.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RowZeroMeanData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the mean –adjusted data transposed, i.e., the data items are in each column, with each row holding a separate dimension.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gives us the original data solely in terms of the vectors we chose.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04800"/>
            <a:ext cx="8382000" cy="6096000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Variance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measure of the deviation from the mean for points in one dimension.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Covariance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measure of how much each of the dimensions varies from the mean with respect to each other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Covariance is  measured between 2 dimensions to see if there is a relationship between the 2 dimensions.</a:t>
            </a:r>
          </a:p>
          <a:p>
            <a:endParaRPr lang="en-US" sz="2400" dirty="0" smtClean="0"/>
          </a:p>
        </p:txBody>
      </p:sp>
      <p:pic>
        <p:nvPicPr>
          <p:cNvPr id="1026" name="Picture 2" descr="C:\Users\user1\Desktop\v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286000"/>
            <a:ext cx="4515481" cy="21053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15239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57200"/>
            <a:ext cx="7924800" cy="59436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What is the interpretation of covariance calculations?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Say you have a 2- dimensional data set </a:t>
            </a:r>
          </a:p>
          <a:p>
            <a:pPr algn="just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X: number of hours studied for a subject</a:t>
            </a:r>
          </a:p>
          <a:p>
            <a:pPr algn="just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 : marks obtained in that subject</a:t>
            </a: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•  And assume the covariance value (between X and Y ) is: 104.5</a:t>
            </a:r>
          </a:p>
          <a:p>
            <a:pPr algn="just"/>
            <a:r>
              <a:rPr lang="en-US" sz="22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does this mean?</a:t>
            </a:r>
          </a:p>
          <a:p>
            <a:pPr algn="just"/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Exact value is not as important as sign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 positive value of covariance indicates that both the dimensions increase or decrease together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 negative value indicates that while one increases, the other decreases and vice-versa.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 zero value indicates that both the variables are independent of each other.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Covariance Matrix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Representing covariance among dimensions as a matrix , e.g. , for 3 dimensions 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Properties: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Diagonal : Variances of the variables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cov(X,Y) = cov(Y,X), hence matrix is symmetrical about the diagonal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m-dimensional data will result in m x m covariance matrix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057400"/>
            <a:ext cx="52101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Inner Product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211763"/>
          </a:xfrm>
        </p:spPr>
        <p:txBody>
          <a:bodyPr>
            <a:normAutofit/>
          </a:bodyPr>
          <a:lstStyle/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Inner (dot) product: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Length (Euclidian norm) of a vector :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angle between two n-dimensional vectors :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inner product is a measure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collinearity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buFont typeface="Courier New" pitchFamily="49" charset="0"/>
              <a:buChar char="o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and b are orthogonal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: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and b are collinear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143000"/>
            <a:ext cx="18669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676400"/>
            <a:ext cx="26479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2667000"/>
            <a:ext cx="21050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4648200"/>
            <a:ext cx="1352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0" y="5410200"/>
            <a:ext cx="2286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Linear Independence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set of n – dimensional vectors xi </a:t>
            </a:r>
            <a:r>
              <a:rPr lang="az-Cyrl-AZ" sz="2000" dirty="0" smtClean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, are said to be linearly independent if none of them can be written as a linear combination of the others.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other words ,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Another approach to reveal a vectors independence is by graphing the vectors 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981200"/>
            <a:ext cx="43148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514600"/>
            <a:ext cx="3238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62200" y="6096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505201"/>
            <a:ext cx="7603858" cy="335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Span and Basis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span of a set of vectors x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the set of vectors that can be written as a linear combination of x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basis for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a set of vectors which 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Spans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, i.e. any vector in this n –dimensional space can be written as linear combination of these basis vectors.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 linearly independent.</a:t>
            </a: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example vectors                                             form the basis of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3   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They are also linearly independent, because if                                     = 0 , then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= b = c = 0. hence the basis {e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, e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, e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 are called the standard basis of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3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76400"/>
            <a:ext cx="55816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191000"/>
            <a:ext cx="25812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4953000"/>
            <a:ext cx="19240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2373</TotalTime>
  <Words>2225</Words>
  <Application>Microsoft Office PowerPoint</Application>
  <PresentationFormat>On-screen Show (4:3)</PresentationFormat>
  <Paragraphs>349</Paragraphs>
  <Slides>33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PRINCIPAL COMPONENTS ANALYSIS (PCA) </vt:lpstr>
      <vt:lpstr>What is PCA ?</vt:lpstr>
      <vt:lpstr>What do we need under our BELT</vt:lpstr>
      <vt:lpstr>Slide 4</vt:lpstr>
      <vt:lpstr>Slide 5</vt:lpstr>
      <vt:lpstr>Covariance Matrix</vt:lpstr>
      <vt:lpstr>Inner Product</vt:lpstr>
      <vt:lpstr>Linear Independence</vt:lpstr>
      <vt:lpstr>Span and Basis </vt:lpstr>
      <vt:lpstr>Orthogonal/Orthonormal Basis</vt:lpstr>
      <vt:lpstr>Transformation Matrices</vt:lpstr>
      <vt:lpstr>Eigenvalues and Eigenvectors</vt:lpstr>
      <vt:lpstr>Calculating Eigenvectors &amp; Eigenvalues</vt:lpstr>
      <vt:lpstr>EXAMPLE</vt:lpstr>
      <vt:lpstr>Slide 15</vt:lpstr>
      <vt:lpstr>Finding Eigenvectors</vt:lpstr>
      <vt:lpstr>Slide 17</vt:lpstr>
      <vt:lpstr>Slide 18</vt:lpstr>
      <vt:lpstr>Slide 19</vt:lpstr>
      <vt:lpstr>Coming back to Principal Component Analysis </vt:lpstr>
      <vt:lpstr>Change of Basis </vt:lpstr>
      <vt:lpstr>Slide 22</vt:lpstr>
      <vt:lpstr>Redundancy</vt:lpstr>
      <vt:lpstr>Why Diagonalize Covariance Matrix?</vt:lpstr>
      <vt:lpstr>PCA   Assumptions</vt:lpstr>
      <vt:lpstr>Solving PCA</vt:lpstr>
      <vt:lpstr>Slide 27</vt:lpstr>
      <vt:lpstr>Computing sample covariance matrix</vt:lpstr>
      <vt:lpstr>Diagonalizing the sample covariance matrix C</vt:lpstr>
      <vt:lpstr>Principal axes</vt:lpstr>
      <vt:lpstr>Principal axes</vt:lpstr>
      <vt:lpstr>New coordinates</vt:lpstr>
      <vt:lpstr>New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PCA ?</dc:title>
  <dc:creator>user1</dc:creator>
  <cp:lastModifiedBy>user1</cp:lastModifiedBy>
  <cp:revision>49</cp:revision>
  <dcterms:created xsi:type="dcterms:W3CDTF">2015-05-22T13:46:59Z</dcterms:created>
  <dcterms:modified xsi:type="dcterms:W3CDTF">2015-07-10T18:59:26Z</dcterms:modified>
</cp:coreProperties>
</file>