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0"/>
  </p:notesMasterIdLst>
  <p:handoutMasterIdLst>
    <p:handoutMasterId r:id="rId51"/>
  </p:handoutMasterIdLst>
  <p:sldIdLst>
    <p:sldId id="291" r:id="rId2"/>
    <p:sldId id="256" r:id="rId3"/>
    <p:sldId id="257" r:id="rId4"/>
    <p:sldId id="258" r:id="rId5"/>
    <p:sldId id="289" r:id="rId6"/>
    <p:sldId id="290" r:id="rId7"/>
    <p:sldId id="299" r:id="rId8"/>
    <p:sldId id="297" r:id="rId9"/>
    <p:sldId id="298" r:id="rId10"/>
    <p:sldId id="306" r:id="rId11"/>
    <p:sldId id="309" r:id="rId12"/>
    <p:sldId id="259" r:id="rId13"/>
    <p:sldId id="260" r:id="rId14"/>
    <p:sldId id="283" r:id="rId15"/>
    <p:sldId id="296" r:id="rId16"/>
    <p:sldId id="292" r:id="rId17"/>
    <p:sldId id="293" r:id="rId18"/>
    <p:sldId id="294" r:id="rId19"/>
    <p:sldId id="295" r:id="rId20"/>
    <p:sldId id="264" r:id="rId21"/>
    <p:sldId id="301" r:id="rId22"/>
    <p:sldId id="302" r:id="rId23"/>
    <p:sldId id="303" r:id="rId24"/>
    <p:sldId id="304" r:id="rId25"/>
    <p:sldId id="305" r:id="rId26"/>
    <p:sldId id="307" r:id="rId27"/>
    <p:sldId id="308" r:id="rId28"/>
    <p:sldId id="310" r:id="rId29"/>
    <p:sldId id="262" r:id="rId30"/>
    <p:sldId id="265" r:id="rId31"/>
    <p:sldId id="266" r:id="rId32"/>
    <p:sldId id="267" r:id="rId33"/>
    <p:sldId id="268" r:id="rId34"/>
    <p:sldId id="311" r:id="rId35"/>
    <p:sldId id="272" r:id="rId36"/>
    <p:sldId id="273" r:id="rId37"/>
    <p:sldId id="274" r:id="rId38"/>
    <p:sldId id="275" r:id="rId39"/>
    <p:sldId id="285" r:id="rId40"/>
    <p:sldId id="286" r:id="rId41"/>
    <p:sldId id="287" r:id="rId42"/>
    <p:sldId id="288" r:id="rId43"/>
    <p:sldId id="276" r:id="rId44"/>
    <p:sldId id="282" r:id="rId45"/>
    <p:sldId id="278" r:id="rId46"/>
    <p:sldId id="279" r:id="rId47"/>
    <p:sldId id="280" r:id="rId48"/>
    <p:sldId id="28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2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1\Desktop\Project\scor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cked"/>
        <c:ser>
          <c:idx val="0"/>
          <c:order val="0"/>
          <c:tx>
            <c:strRef>
              <c:f>scores!$B$1</c:f>
              <c:strCache>
                <c:ptCount val="1"/>
                <c:pt idx="0">
                  <c:v>PC1</c:v>
                </c:pt>
              </c:strCache>
            </c:strRef>
          </c:tx>
          <c:cat>
            <c:numRef>
              <c:f>scores!$A$2:$A$6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  <c:pt idx="4">
                  <c:v>35</c:v>
                </c:pt>
              </c:numCache>
            </c:numRef>
          </c:cat>
          <c:val>
            <c:numRef>
              <c:f>scores!$B$2:$B$6</c:f>
              <c:numCache>
                <c:formatCode>General</c:formatCode>
                <c:ptCount val="5"/>
                <c:pt idx="0">
                  <c:v>-120.91724970000043</c:v>
                </c:pt>
                <c:pt idx="1">
                  <c:v>-130.02706409999999</c:v>
                </c:pt>
                <c:pt idx="2">
                  <c:v>67.627159390000003</c:v>
                </c:pt>
                <c:pt idx="3">
                  <c:v>69.706518220000007</c:v>
                </c:pt>
                <c:pt idx="4">
                  <c:v>113.6106362</c:v>
                </c:pt>
              </c:numCache>
            </c:numRef>
          </c:val>
        </c:ser>
        <c:ser>
          <c:idx val="1"/>
          <c:order val="1"/>
          <c:tx>
            <c:strRef>
              <c:f>scores!$C$1</c:f>
              <c:strCache>
                <c:ptCount val="1"/>
                <c:pt idx="0">
                  <c:v>PC2</c:v>
                </c:pt>
              </c:strCache>
            </c:strRef>
          </c:tx>
          <c:cat>
            <c:numRef>
              <c:f>scores!$A$2:$A$6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  <c:pt idx="4">
                  <c:v>35</c:v>
                </c:pt>
              </c:numCache>
            </c:numRef>
          </c:cat>
          <c:val>
            <c:numRef>
              <c:f>scores!$C$2:$C$6</c:f>
              <c:numCache>
                <c:formatCode>General</c:formatCode>
                <c:ptCount val="5"/>
                <c:pt idx="0">
                  <c:v>-23.828084659999988</c:v>
                </c:pt>
                <c:pt idx="1">
                  <c:v>27.688364740000001</c:v>
                </c:pt>
                <c:pt idx="2">
                  <c:v>74.46571016999998</c:v>
                </c:pt>
                <c:pt idx="3">
                  <c:v>-104.35858090000001</c:v>
                </c:pt>
                <c:pt idx="4">
                  <c:v>26.032590689999989</c:v>
                </c:pt>
              </c:numCache>
            </c:numRef>
          </c:val>
        </c:ser>
        <c:ser>
          <c:idx val="2"/>
          <c:order val="2"/>
          <c:tx>
            <c:strRef>
              <c:f>scores!$D$1</c:f>
              <c:strCache>
                <c:ptCount val="1"/>
                <c:pt idx="0">
                  <c:v>PC3</c:v>
                </c:pt>
              </c:strCache>
            </c:strRef>
          </c:tx>
          <c:cat>
            <c:numRef>
              <c:f>scores!$A$2:$A$6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  <c:pt idx="4">
                  <c:v>35</c:v>
                </c:pt>
              </c:numCache>
            </c:numRef>
          </c:cat>
          <c:val>
            <c:numRef>
              <c:f>scores!$D$2:$D$6</c:f>
              <c:numCache>
                <c:formatCode>General</c:formatCode>
                <c:ptCount val="5"/>
                <c:pt idx="0">
                  <c:v>-16.099934919999999</c:v>
                </c:pt>
                <c:pt idx="1">
                  <c:v>35.24702035</c:v>
                </c:pt>
                <c:pt idx="2">
                  <c:v>-81.898356819999648</c:v>
                </c:pt>
                <c:pt idx="3">
                  <c:v>-23.816629089999989</c:v>
                </c:pt>
                <c:pt idx="4">
                  <c:v>86.567900480000262</c:v>
                </c:pt>
              </c:numCache>
            </c:numRef>
          </c:val>
        </c:ser>
        <c:marker val="1"/>
        <c:axId val="91740800"/>
        <c:axId val="91792128"/>
      </c:lineChart>
      <c:catAx>
        <c:axId val="91740800"/>
        <c:scaling>
          <c:orientation val="minMax"/>
        </c:scaling>
        <c:axPos val="b"/>
        <c:numFmt formatCode="General" sourceLinked="1"/>
        <c:tickLblPos val="nextTo"/>
        <c:crossAx val="91792128"/>
        <c:crosses val="autoZero"/>
        <c:auto val="1"/>
        <c:lblAlgn val="ctr"/>
        <c:lblOffset val="100"/>
      </c:catAx>
      <c:valAx>
        <c:axId val="91792128"/>
        <c:scaling>
          <c:orientation val="minMax"/>
        </c:scaling>
        <c:axPos val="l"/>
        <c:majorGridlines/>
        <c:numFmt formatCode="General" sourceLinked="1"/>
        <c:tickLblPos val="nextTo"/>
        <c:crossAx val="917408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B649-05C2-45D1-B19C-1EFAF047D2A2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74FA8-CFD4-4268-8880-5A425A816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495E9-333F-4F35-B1C6-210663E59ADE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11937-53B3-450E-907E-B9DAEE780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F3D8-0E63-4FD3-B5D2-D095DC82FCE0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763000" cy="2743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PRINCIPAL COMPONENTS ANALYSIS (PCA)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Orthogonal/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basis of a vectors pace V with an inner product , is a set of basis vectors whose elements are mutually orthogonal and of magnitude 1 (unit vectors).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vectors are orthogonal if they are perpendicular, i.e., they form a right angle, i.e. if their inner product is zero.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standard basis of the 3–dimensional Euclidean space R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an example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(and ordered) basis.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581400"/>
            <a:ext cx="2705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Transformation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Eigenvectors make understanding linear transformations easy. They are the "axes" (directions) along which a linear transformation acts simply by "stretching/compressing" and/or "flipping"; eigenvalues give you the factors by which this compression occurs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linear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algebra,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eigenvector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characteristic 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square matrix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points in a direction which is invariant under the associated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linear transformation.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2" name="AutoShape 2" descr="https://upload.wikimedia.org/wikipedia/commons/3/3c/Mona_Lisa_eigenvector_grid.png"/>
          <p:cNvSpPr>
            <a:spLocks noChangeAspect="1" noChangeArrowheads="1"/>
          </p:cNvSpPr>
          <p:nvPr/>
        </p:nvSpPr>
        <p:spPr bwMode="auto">
          <a:xfrm>
            <a:off x="155575" y="-2605088"/>
            <a:ext cx="7800975" cy="5438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3" name="Picture 3" descr="C:\Users\user1\AppData\Local\Temp\Mona_Lisa_eigenvector_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86199"/>
            <a:ext cx="3886200" cy="2708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599"/>
            <a:ext cx="7772400" cy="10668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Eigenvalues and Eigenvectors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78486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eigenvalue problem is any problem having the following form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A . v = </a:t>
            </a:r>
            <a:r>
              <a:rPr lang="el-G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x m matrix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x 1 non-zero vector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l-GR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l-G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scalar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value of </a:t>
            </a:r>
            <a:r>
              <a:rPr lang="el-G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which this equation has a solution is called the eigenvalue of A and the vector v which corresponds to this value is called the eigenvector of A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Calculating 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matrix algebra shows that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A . v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⇔    A . v -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v =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⇔    ( A -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the roots of |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 will give the eigenvalues and for each of these eigenvalues there will be an eigenvector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600" dirty="0"/>
              <a:t>To do this, we find the values </a:t>
            </a:r>
            <a:r>
              <a:rPr lang="en-US" sz="1600" dirty="0" smtClean="0"/>
              <a:t>of λ which </a:t>
            </a:r>
            <a:r>
              <a:rPr lang="en-US" sz="1600" dirty="0"/>
              <a:t>satisfy </a:t>
            </a:r>
            <a:r>
              <a:rPr lang="en-US" sz="1600" dirty="0" smtClean="0"/>
              <a:t>the characteristic equation of the matrix A , </a:t>
            </a:r>
            <a:r>
              <a:rPr lang="en-US" sz="1600" dirty="0"/>
              <a:t>namely those values </a:t>
            </a:r>
            <a:r>
              <a:rPr lang="en-US" sz="1600" dirty="0" smtClean="0"/>
              <a:t>of λ for which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(A−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matrix (A −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 −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1905000" cy="10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5867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648200"/>
            <a:ext cx="77700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To find solutions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(A−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0 i.e., to solve: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λ^3 − 12 λ − 16 = 0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solving we find that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eigevalues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 are : 4, -2 ( λ = -2 is a repeated root of the characteristic equation).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 Eigenvectors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eigenvalues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matrix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have been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found, we can find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eigenvectors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STEP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For each eigenvalue 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we have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Where x is the eigenvector associated with eigenvalue λ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u="sng" dirty="0" smtClean="0"/>
              <a:t>STEP 2 </a:t>
            </a:r>
            <a:r>
              <a:rPr lang="en-US" sz="2000" dirty="0" smtClean="0"/>
              <a:t>: We find x by Gaussian elimination, </a:t>
            </a:r>
            <a:r>
              <a:rPr lang="en-US" sz="2000" dirty="0" err="1" smtClean="0"/>
              <a:t>i.e</a:t>
            </a:r>
            <a:r>
              <a:rPr lang="en-US" sz="2000" dirty="0" smtClean="0"/>
              <a:t>, convert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to row echelon form and solve the resulting linear system by back – substitution. 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Case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λ = 4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We must find vectors x which satisfy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First form the matrix  (A – 4I)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410200"/>
            <a:ext cx="2743200" cy="106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and convert it to row echelon form.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Rewriting the augmented matrix as a linear system gives :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601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199" y="1066800"/>
            <a:ext cx="58583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486400"/>
            <a:ext cx="24156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the eigenvector x is given by 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any real number  x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0 , those are the eigenvectors associated with the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eigenvalue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4.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 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-2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must find vectors x which satisfy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form the matrix  A – (-2)I =  A +2I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and convert it to row echelon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599" y="381000"/>
            <a:ext cx="30757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9938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25000" lnSpcReduction="20000"/>
          </a:bodyPr>
          <a:lstStyle/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Rewriting the augmented matrix as a linear system gives :</a:t>
            </a:r>
          </a:p>
          <a:p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So the eigenvector x associated with  </a:t>
            </a:r>
            <a:r>
              <a:rPr lang="el-GR" sz="8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= -2 is given by :</a:t>
            </a:r>
          </a:p>
          <a:p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Thus,                                                                     for any x3, x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z-Cyrl-AZ" sz="80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\{0}</a:t>
            </a:r>
          </a:p>
          <a:p>
            <a:pPr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Are the eigenvectors associated with  </a:t>
            </a:r>
            <a:r>
              <a:rPr lang="el-GR" sz="8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= -2</a:t>
            </a:r>
          </a:p>
          <a:p>
            <a:endParaRPr lang="en-US" sz="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362200"/>
            <a:ext cx="18769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657600"/>
            <a:ext cx="21031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0"/>
            <a:ext cx="404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"/>
            <a:ext cx="55949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What is PCA 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3810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 Component Analysis (PCA) is the general name for a technique which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mathematical tools from Linear Algebra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 data set with large number of variables into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smaller number of variables called principal components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therefore often the case that an examination of the reduced dimension data set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allow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spot trends, patterns and outliers in the data, far more easily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 would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been possible without performing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 component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371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Coming back to Principal Component Analysis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Change of Basis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4864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Let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 related by a linear transformation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original recorded data set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re-representation of that data set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PX = 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rows of P.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columns of X.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columns of Y.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What does this mean?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 is a matrix that transforms X into Y.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rows of P, {p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,…,p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are a set of new basis vectors for expressing the columns of X.</a:t>
            </a:r>
          </a:p>
          <a:p>
            <a:endParaRPr lang="en-US" sz="2000" u="sng" dirty="0" smtClean="0"/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u="sng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Lets write out the explicit dot products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PX.</a:t>
            </a: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note the form of each column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see that each coefficient of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dot – product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the corresponding row in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other words ,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coefficient of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projection on to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row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is in fact the very form of an equation where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projection on to the basis of {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the rows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a new set of basis vectors for representing the columns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Later we will see that the row vectors {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in this transformation will become the principal components of X</a:t>
            </a:r>
          </a:p>
          <a:p>
            <a:pPr marL="457200" indent="-45720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8600"/>
            <a:ext cx="31051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524000"/>
            <a:ext cx="186409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Redundancy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077200" cy="5105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Panel(a) depicts two recordings with no redundancy, i.e. they are un -correlated, e.g. person’s height and his GPA.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in panel(c) both recordings appear to be strongly related, i.e. one can be expressed in terms of the other.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 the covariance matrix quantifies the correlations between all possible pairs of measurements. Between one pair of measurements, a large covariance corresponds to a situation like panel(c), while zero covariance corresponds to entirely uncorrelated data as in panel(a).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61436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838200"/>
            <a:ext cx="2085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Diagonalize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Covariance Matrix?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goals are to find an optimized  covariance matrix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that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Minimizes redundancy, measured by covariance. (off-diagonal), i.e. we would like each variable to co-vary as little as possible with other variables.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Maximizes the  variance. (the diagonal)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Evidently, in an optimized matrix all of diagonal elements in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zero. Therefore, removing redundancy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diagonalizes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PCA   Assumptions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PCA assumes that all basis vectors {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 the language of Linear Algebra, PCA assumes P is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Secondly, PCA assumes the directions with the largest variances are the most “important” or in other words, most principal.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Solving PCA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Find some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1/(n-1)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 Y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rows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the principal components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is the number of variables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 is the number of observations.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begin by writing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terms of our variable of choice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267200"/>
            <a:ext cx="2686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A symmetric matrix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 matrix of its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eigenvectors.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 = EDE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diagonal matrix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matrix of eigenvectors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arranged as column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comes the trick. We select the matrix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be a matrix where each row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an eigenvector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this selection,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 = E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Hence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= P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The inverse of an orthogonal matrix is its transpose.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P 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647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3057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95800"/>
            <a:ext cx="3352800" cy="102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 Actual 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762000"/>
            <a:ext cx="7772400" cy="5638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=     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Ẋ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Cov(X) -&gt;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Eigenvalues of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=   20.8 , 0.2   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Eigenvectors of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D    =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= E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Putting the values in the equation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1/(n-1)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we find that it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diagonalizes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covariance matrix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914400"/>
          <a:ext cx="152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5200" y="1828800"/>
          <a:ext cx="1447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38600" y="3505200"/>
          <a:ext cx="1828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914400"/>
          <a:ext cx="1524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4495800"/>
          <a:ext cx="1905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Computing sample covariance matrix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77200" cy="52578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Original data: </a:t>
            </a:r>
            <a:r>
              <a:rPr lang="en-US" sz="2000" dirty="0" smtClean="0">
                <a:solidFill>
                  <a:schemeClr val="tx1"/>
                </a:solidFill>
              </a:rPr>
              <a:t>100 (x, y) points in a 2 x100 matrix M</a:t>
            </a:r>
            <a:r>
              <a:rPr lang="en-US" sz="1100" dirty="0" smtClean="0">
                <a:solidFill>
                  <a:schemeClr val="tx1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Centered data: </a:t>
            </a:r>
            <a:r>
              <a:rPr lang="en-US" sz="2000" dirty="0" smtClean="0">
                <a:solidFill>
                  <a:schemeClr val="tx1"/>
                </a:solidFill>
              </a:rPr>
              <a:t>subtract ¯x from x’s and ¯y from y’s to get M; here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¯x = 5, ¯y = 10: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Sample covariance: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724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555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648200"/>
            <a:ext cx="4457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do we need under our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BELT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191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Basics of statistical  measures , e.g. variance and covariance.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Basics of linear algebra: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Vector space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Eigenvectors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igenvalues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"/>
            <a:ext cx="8610600" cy="990599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Diagonalizing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the sample covariance matrix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3962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real-valued symmetric matrix, so it can be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VDV’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V’= V transpose. D includes the eigenvalues as the diagonal elements.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conventional to put the eigenvalues into D in decreasing order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≥ … ≥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334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Principal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columns of V are the right eigenvectors of 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them into the columns of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axis of the principal components will be the span of eigenvectors of the covariance matrix 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447800"/>
            <a:ext cx="3133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71800" y="3886200"/>
          <a:ext cx="3048000" cy="1112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PC1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PC2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-0.8651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-0.5016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0.5016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-0.8651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Principal axes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Plot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centered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lines along the principal axes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squared perpendicular distances of data points to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 line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(red) is minimum among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lines through origin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4648200" cy="386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572000" cy="382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New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rotated data has new coordinates (t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. . . , (t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covariance matrix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total variance is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+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…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(D)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(C).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Here, the total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(T)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(U) = 44.9720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part of the variance explained by each axis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/total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variance: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419600"/>
            <a:ext cx="62119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8906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Data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 Data 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RowFeatureVector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RowZeroMeanData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RowFeatureVector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matrix with the eigenvectors in the columns transposed so that the eigenvectors are now in the rows, with the most significant eigenvector at the top.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RowZeroMeanData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mean –adjusted data transposed, i.e., the data items are in each column, with each row holding a separate dimension.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gives us the original data solely in terms of the vectors we chose.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PCA Using 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82000" cy="4953000"/>
          </a:xfrm>
        </p:spPr>
        <p:txBody>
          <a:bodyPr>
            <a:normAutofit/>
          </a:bodyPr>
          <a:lstStyle/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There are two commands for performing principal component analysis (PCA) in the R environment: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princomp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prcomp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We will focus on using the second one but the two are very similar.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princomp </a:t>
            </a:r>
            <a:r>
              <a:rPr lang="en-US" sz="2000" dirty="0" smtClean="0">
                <a:solidFill>
                  <a:schemeClr val="tx1"/>
                </a:solidFill>
              </a:rPr>
              <a:t>uses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eigen</a:t>
            </a:r>
            <a:r>
              <a:rPr lang="en-US" sz="2000" dirty="0" smtClean="0">
                <a:solidFill>
                  <a:schemeClr val="tx1"/>
                </a:solidFill>
              </a:rPr>
              <a:t> to compute the PCA, while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prcomp</a:t>
            </a:r>
            <a:r>
              <a:rPr lang="en-US" sz="2000" dirty="0" smtClean="0">
                <a:solidFill>
                  <a:schemeClr val="tx1"/>
                </a:solidFill>
              </a:rPr>
              <a:t> uses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svd</a:t>
            </a:r>
            <a:r>
              <a:rPr lang="en-US" sz="2000" dirty="0" smtClean="0">
                <a:solidFill>
                  <a:schemeClr val="tx1"/>
                </a:solidFill>
              </a:rPr>
              <a:t>, which can be more stable in some cases. Also for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princomp function</a:t>
            </a:r>
            <a:r>
              <a:rPr lang="en-US" sz="2000" dirty="0" smtClean="0">
                <a:solidFill>
                  <a:schemeClr val="tx1"/>
                </a:solidFill>
              </a:rPr>
              <a:t>, number of variables must be less than experimental conditions.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prcomp()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prcomp(x, ...)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numeric or complex matrix (or data frame) which provides the data for the principal components analysis.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A logical value indicating whether the variables should be shifted to  be zero centered.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scale.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logical value indicating whether the variables should be scaled to have unit variance before the analysis takes place. The default is FALSE but in general scaling is advisable.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tol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value indicating the magnitude below which components should be omitted. (Components are omitted if their standard deviations are less than or equal to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times the standard deviation of the first component.) With the default null setting, no components are omitted.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retx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value indicating whether the rotated variables should be returned. By default, it is true.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Deliverables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prcomp returns a list with class "prcomp" containing the following components: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sdev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standard deviations of the principal components (i.e., the square roots of the eigenvalues of the covariance/correlation matrix).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rotation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matrix of variable loadings (i.e., a matrix whose columns contain the eigenvectors). The function princomp returns this in the element loadings.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if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retx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true the value of the rotated data (the centered (and scaled if requested) data multiplied by the rotation matrix) is returned.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81000"/>
          </a:xfrm>
        </p:spPr>
        <p:txBody>
          <a:bodyPr>
            <a:normAutofit fontScale="90000"/>
          </a:bodyPr>
          <a:lstStyle/>
          <a:p>
            <a:endParaRPr lang="en-US" sz="2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7924800" cy="68580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: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signs of the columns of rotation matrix are arbitrary, and so may differ between different programs for PCA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user1\Desktop\prco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57132"/>
            <a:ext cx="8686942" cy="4337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599" y="1295398"/>
          <a:ext cx="8763004" cy="245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/>
                <a:gridCol w="457200"/>
                <a:gridCol w="586880"/>
                <a:gridCol w="572263"/>
                <a:gridCol w="432468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  <a:gridCol w="502366"/>
              </a:tblGrid>
              <a:tr h="704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Cheese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Carcass meat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Other meat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Fish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Fats &amp; Oils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Sugars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Fresh potatoes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Fresh </a:t>
                      </a:r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Veg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Other </a:t>
                      </a:r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Veg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Processed potatoes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Processed </a:t>
                      </a:r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Veg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Fresh fruit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Cereals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Beverages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Soft drinks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Alcoholic drinks</a:t>
                      </a:r>
                    </a:p>
                  </a:txBody>
                  <a:tcPr marL="9525" marR="9525" marT="9525" marB="0" anchor="b"/>
                </a:tc>
              </a:tr>
              <a:tr h="38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</a:tr>
              <a:tr h="38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Wales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475</a:t>
                      </a:r>
                    </a:p>
                  </a:txBody>
                  <a:tcPr marL="9525" marR="9525" marT="9525" marB="0" anchor="b"/>
                </a:tc>
              </a:tr>
              <a:tr h="38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Scotland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458</a:t>
                      </a:r>
                    </a:p>
                  </a:txBody>
                  <a:tcPr marL="9525" marR="9525" marT="9525" marB="0" anchor="b"/>
                </a:tc>
              </a:tr>
              <a:tr h="38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N Ireland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267200"/>
            <a:ext cx="7772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 data showing the consumption in grams (per person, per week) of 17 different types of foodstuff measured and averaged in the four countries of the United Kingdom in 1997.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17 Variables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4 Observations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04800"/>
            <a:ext cx="8382000" cy="6096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measure of the deviation from the mean for points in one dimension.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Covariance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measure of how much each of the dimensions varies from the mean with respect to each other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Covariance is  measured between 2 dimensions to see if there is a relationship between the 2 dimensions.</a:t>
            </a:r>
          </a:p>
          <a:p>
            <a:endParaRPr lang="en-US" sz="2400" dirty="0" smtClean="0"/>
          </a:p>
        </p:txBody>
      </p:sp>
      <p:pic>
        <p:nvPicPr>
          <p:cNvPr id="1026" name="Picture 2" descr="C:\Users\user1\Desktop\v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4515481" cy="2105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Components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1675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PC1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PC2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PC3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PC4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Standard deviation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324.0077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212.744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73.77493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2.68E-14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Proportion of Variance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0.67432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0.29072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0.03496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Cumulative Proportion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0.67432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0.96504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1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1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 descr="E:\R Programing\R\Assignment 2\va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724400" cy="31466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5715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practice, it is usually sufficient to include enough principal components so that around 80% of the variation in the data is accounted for.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53340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05200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Biplot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R Programing\R\Assignment 2\Rplot.jpe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5791200" cy="5791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43600" y="1524000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  We can conclude that N. Ireland is somewhat different from Wales, England, Scotland.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0386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 Proximity to the food vectors tells us which country consumes more/less of a certain kind of food product.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variables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experimental conditions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0" y="1066800"/>
          <a:ext cx="9143996" cy="26650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294"/>
                <a:gridCol w="179294"/>
                <a:gridCol w="179294"/>
                <a:gridCol w="179294"/>
                <a:gridCol w="179294"/>
                <a:gridCol w="179294"/>
                <a:gridCol w="219632"/>
                <a:gridCol w="138957"/>
                <a:gridCol w="179294"/>
                <a:gridCol w="179294"/>
                <a:gridCol w="179294"/>
                <a:gridCol w="179294"/>
                <a:gridCol w="179294"/>
                <a:gridCol w="155708"/>
                <a:gridCol w="202880"/>
                <a:gridCol w="179294"/>
                <a:gridCol w="179294"/>
                <a:gridCol w="179294"/>
                <a:gridCol w="179294"/>
                <a:gridCol w="122684"/>
                <a:gridCol w="235905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  <a:gridCol w="179294"/>
              </a:tblGrid>
              <a:tr h="606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 dirty="0"/>
                        <a:t>Days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R2B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R3B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R4B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R5B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R6B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 dirty="0"/>
                        <a:t>R7B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R8B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R9B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R11B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R2D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R3D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R4D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R5D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R6D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R7D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R8D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R9D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R11D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R2M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R3M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R4M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R5M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R6M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R7M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R8M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R9M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R11M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R24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R34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R44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R54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R64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R74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R84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R94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R114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R28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R38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R48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R58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R68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R78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R88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R98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baseline="0"/>
                        <a:t>R118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73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1.4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0.3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73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1.6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1.2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 dirty="0"/>
                        <a:t>25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3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 dirty="0"/>
                        <a:t>20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1.2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 dirty="0"/>
                        <a:t>35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 dirty="0"/>
                        <a:t>60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0.7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3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28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0.1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0.4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90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3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1.2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70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0.2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80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30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20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60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5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10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/>
                        <a:t>40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baseline="0" dirty="0"/>
                        <a:t>0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Importance of Components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20453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/>
                        <a:t>PC1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/>
                        <a:t>PC2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/>
                        <a:t>PC3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/>
                        <a:t>PC4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/>
                        <a:t>PC5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Standard deviation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116.0472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67.91166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63.77722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42.14877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1.09E-14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Proportion of Variance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0.56293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0.19278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0.17003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0.07426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/>
                        <a:t>Cumulative Proportion 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/>
                        <a:t>0.56293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0.75571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0.92574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1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baseline="0" dirty="0"/>
                        <a:t>1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2" descr="C:\Users\user1\Desktop\Project\va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5690"/>
            <a:ext cx="6259625" cy="3652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\Desktop\Project\PC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1\Desktop\Project\PC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1\Desktop\Project\PC3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762000" y="1066800"/>
          <a:ext cx="7543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PCA Scores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52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7924800" cy="5943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What is the interpretation of covariance calculations?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 you have a 2- dimensional data set 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 number of hours studied for a subject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: marks obtained in that subject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 And assume the covariance value (between X and Y ) is: 104.5</a:t>
            </a:r>
          </a:p>
          <a:p>
            <a:pPr algn="just"/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does this mean?</a:t>
            </a:r>
          </a:p>
          <a:p>
            <a:pPr algn="just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 value is not as important as sign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positive value of covariance indicates that both the dimensions increase or decrease together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negative value indicates that while one increases, the other decreases and vice-versa.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zero value indicates that both the variables are independent of each other.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Representing covariance among dimensions as a matrix , e.g. , for 3 dimensions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Diagonal : Variances of the variables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cov(X,Y) = cov(Y,X), hence matrix is symmetrical about the diagonal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m-dimensional data will result in m x m covariance matrix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210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Inner Product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117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Inner (dot) product: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(Euclidian norm) of a vector 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angle between two n-dimensional vectors :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inner product is a measure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collinearity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orthogonal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collinear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1866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2647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667000"/>
            <a:ext cx="2105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648200"/>
            <a:ext cx="135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410200"/>
            <a:ext cx="2286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Independence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set of n – dimensional vectors xi </a:t>
            </a:r>
            <a:r>
              <a:rPr lang="az-Cyrl-AZ" sz="20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are said to be linearly independent if none of them can be written as a linear combination of the others.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other words ,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approach to reveal a vectors independence is by graphing the vectors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81200"/>
            <a:ext cx="4314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14600"/>
            <a:ext cx="3238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05201"/>
            <a:ext cx="7603858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Span and Basis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span of a set of vectors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set of vectors that can be written as a linear combination of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basis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set of vectors which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i.e. any vector in this n –dimensional space can be written as linear combination of these basis vectors.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linearly independent.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 vectors                                             form the basis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 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are also linearly independent, because if                                     = 0 , then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b = c = 0. hence the basis {e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are called the standard basis of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581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5812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53000"/>
            <a:ext cx="19240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3062</Words>
  <Application>Microsoft Office PowerPoint</Application>
  <PresentationFormat>On-screen Show (4:3)</PresentationFormat>
  <Paragraphs>855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PRINCIPAL COMPONENTS ANALYSIS (PCA) </vt:lpstr>
      <vt:lpstr>What is PCA ?</vt:lpstr>
      <vt:lpstr>What do we need under our BELT</vt:lpstr>
      <vt:lpstr>Slide 4</vt:lpstr>
      <vt:lpstr>Slide 5</vt:lpstr>
      <vt:lpstr>Covariance Matrix</vt:lpstr>
      <vt:lpstr>Inner Product</vt:lpstr>
      <vt:lpstr>Linear Independence</vt:lpstr>
      <vt:lpstr>Span and Basis </vt:lpstr>
      <vt:lpstr>Orthogonal/Orthonormal Basis</vt:lpstr>
      <vt:lpstr>Transformation Matrices</vt:lpstr>
      <vt:lpstr>Eigenvalues and Eigenvectors</vt:lpstr>
      <vt:lpstr>Calculating Eigenvectors &amp; Eigenvalues</vt:lpstr>
      <vt:lpstr>EXAMPLE</vt:lpstr>
      <vt:lpstr>Slide 15</vt:lpstr>
      <vt:lpstr>Finding Eigenvectors</vt:lpstr>
      <vt:lpstr>Slide 17</vt:lpstr>
      <vt:lpstr>Slide 18</vt:lpstr>
      <vt:lpstr>Slide 19</vt:lpstr>
      <vt:lpstr>Coming back to Principal Component Analysis </vt:lpstr>
      <vt:lpstr>Change of Basis </vt:lpstr>
      <vt:lpstr>Slide 22</vt:lpstr>
      <vt:lpstr>Redundancy</vt:lpstr>
      <vt:lpstr>Why Diagonalize Covariance Matrix?</vt:lpstr>
      <vt:lpstr>PCA   Assumptions</vt:lpstr>
      <vt:lpstr>Solving PCA</vt:lpstr>
      <vt:lpstr>Slide 27</vt:lpstr>
      <vt:lpstr>Using Actual Matrix</vt:lpstr>
      <vt:lpstr>Computing sample covariance matrix</vt:lpstr>
      <vt:lpstr>Diagonalizing the sample covariance matrix C</vt:lpstr>
      <vt:lpstr>Principal axes</vt:lpstr>
      <vt:lpstr>Principal axes</vt:lpstr>
      <vt:lpstr>New coordinates</vt:lpstr>
      <vt:lpstr>New Data</vt:lpstr>
      <vt:lpstr>PCA Using R</vt:lpstr>
      <vt:lpstr>prcomp() Function</vt:lpstr>
      <vt:lpstr>Slide 37</vt:lpstr>
      <vt:lpstr>Slide 38</vt:lpstr>
      <vt:lpstr>Example</vt:lpstr>
      <vt:lpstr>Importance of Components</vt:lpstr>
      <vt:lpstr>Slide 41</vt:lpstr>
      <vt:lpstr>Biplot</vt:lpstr>
      <vt:lpstr>Dataset</vt:lpstr>
      <vt:lpstr>Importance of Components</vt:lpstr>
      <vt:lpstr>Slide 45</vt:lpstr>
      <vt:lpstr>Slide 46</vt:lpstr>
      <vt:lpstr>Slide 47</vt:lpstr>
      <vt:lpstr>PCA Scores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PCA ?</dc:title>
  <dc:creator>user1</dc:creator>
  <cp:lastModifiedBy>user1</cp:lastModifiedBy>
  <cp:revision>48</cp:revision>
  <dcterms:created xsi:type="dcterms:W3CDTF">2015-05-22T13:46:59Z</dcterms:created>
  <dcterms:modified xsi:type="dcterms:W3CDTF">2015-06-14T20:25:47Z</dcterms:modified>
</cp:coreProperties>
</file>