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6" r:id="rId7"/>
    <p:sldId id="311" r:id="rId8"/>
    <p:sldId id="312" r:id="rId9"/>
    <p:sldId id="313" r:id="rId10"/>
    <p:sldId id="314" r:id="rId11"/>
    <p:sldId id="315" r:id="rId12"/>
    <p:sldId id="31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dgm:t>
        <a:bodyPr/>
        <a:lstStyle/>
        <a:p>
          <a:r>
            <a:rPr lang="en-US" dirty="0"/>
            <a:t>1</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r>
            <a:rPr lang="en-US" dirty="0"/>
            <a:t>ABOUT</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en-US" dirty="0"/>
            <a:t>2</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r>
            <a:rPr lang="en-US" dirty="0"/>
            <a:t>NEED OF THE APP</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en-US" dirty="0"/>
            <a:t>3</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dgm:spPr/>
      <dgm:t>
        <a:bodyPr/>
        <a:lstStyle/>
        <a:p>
          <a:r>
            <a:rPr lang="en-US" dirty="0"/>
            <a:t>APPLICATIONS USED</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dgm:t>
        <a:bodyPr/>
        <a:lstStyle/>
        <a:p>
          <a:r>
            <a:rPr lang="en-US" dirty="0"/>
            <a:t>2020</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dgm:spPr/>
      <dgm:t>
        <a:bodyPr/>
        <a:lstStyle/>
        <a:p>
          <a:r>
            <a:rPr lang="en-US" dirty="0"/>
            <a:t>OUTPUT</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4">
        <dgm:presLayoutVars>
          <dgm:bulletEnabled val="1"/>
        </dgm:presLayoutVars>
      </dgm:prSet>
      <dgm:spPr/>
    </dgm:pt>
    <dgm:pt modelId="{6898D4C1-54F6-4DA4-9607-F444437C8E6E}" type="pres">
      <dgm:prSet presAssocID="{9B50AE85-DEA1-41F3-9C2C-24A18069C473}" presName="ConnectLine1" presStyleLbl="sibTrans1D1" presStyleIdx="0" presStyleCnt="4"/>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4"/>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4">
        <dgm:presLayoutVars>
          <dgm:bulletEnabled val="1"/>
        </dgm:presLayoutVars>
      </dgm:prSet>
      <dgm:spPr/>
    </dgm:pt>
    <dgm:pt modelId="{152FB453-AA1C-4C6D-86AE-2A7A4BF73B8B}" type="pres">
      <dgm:prSet presAssocID="{B157653D-2397-47E3-94A8-8E8B13726408}" presName="ConnectLine1" presStyleLbl="sibTrans1D1" presStyleIdx="1" presStyleCnt="4"/>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4"/>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4">
        <dgm:presLayoutVars>
          <dgm:bulletEnabled val="1"/>
        </dgm:presLayoutVars>
      </dgm:prSet>
      <dgm:spPr/>
    </dgm:pt>
    <dgm:pt modelId="{26F3F9B3-7461-4A61-97B5-AF1F062A6A31}" type="pres">
      <dgm:prSet presAssocID="{501DC69F-43F9-4B1E-BE22-6D9FA0AFC528}" presName="ConnectLine1" presStyleLbl="sibTrans1D1" presStyleIdx="2" presStyleCnt="4"/>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4"/>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4">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4">
        <dgm:presLayoutVars>
          <dgm:bulletEnabled val="1"/>
        </dgm:presLayoutVars>
      </dgm:prSet>
      <dgm:spPr/>
    </dgm:pt>
    <dgm:pt modelId="{CA5E20EB-82C1-48EB-94ED-CE7DA89B43C2}" type="pres">
      <dgm:prSet presAssocID="{AE7358A2-3D9A-4A4C-BBED-5424660EAD51}" presName="ConnectLine1" presStyleLbl="sibTrans1D1" presStyleIdx="3" presStyleCnt="4"/>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4"/>
      <dgm:spPr/>
    </dgm:pt>
    <dgm:pt modelId="{1683A45D-856A-48E0-985B-FE990DF390D0}" type="pres">
      <dgm:prSet presAssocID="{AE7358A2-3D9A-4A4C-BBED-5424660EAD5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608733"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1</a:t>
          </a:r>
        </a:p>
      </dsp:txBody>
      <dsp:txXfrm rot="5400000">
        <a:off x="739465" y="1722217"/>
        <a:ext cx="2135626" cy="341644"/>
      </dsp:txXfrm>
    </dsp:sp>
    <dsp:sp modelId="{C0317DA2-D763-4621-9680-990E0F78E293}">
      <dsp:nvSpPr>
        <dsp:cNvPr id="0" name=""/>
        <dsp:cNvSpPr/>
      </dsp:nvSpPr>
      <dsp:spPr>
        <a:xfrm>
          <a:off x="2946"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ABOUT</a:t>
          </a:r>
        </a:p>
      </dsp:txBody>
      <dsp:txXfrm>
        <a:off x="2946" y="0"/>
        <a:ext cx="3590180" cy="1325128"/>
      </dsp:txXfrm>
    </dsp:sp>
    <dsp:sp modelId="{6898D4C1-54F6-4DA4-9607-F444437C8E6E}">
      <dsp:nvSpPr>
        <dsp:cNvPr id="0" name=""/>
        <dsp:cNvSpPr/>
      </dsp:nvSpPr>
      <dsp:spPr>
        <a:xfrm>
          <a:off x="1798037"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760176"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875091" y="1703735"/>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a:t>
          </a:r>
        </a:p>
      </dsp:txBody>
      <dsp:txXfrm>
        <a:off x="2875091" y="1703735"/>
        <a:ext cx="2154108" cy="378608"/>
      </dsp:txXfrm>
    </dsp:sp>
    <dsp:sp modelId="{E1F35975-00CA-4B74-AB7C-CD8812C99AEF}">
      <dsp:nvSpPr>
        <dsp:cNvPr id="0" name=""/>
        <dsp:cNvSpPr/>
      </dsp:nvSpPr>
      <dsp:spPr>
        <a:xfrm>
          <a:off x="2157055"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NEED OF THE APP</a:t>
          </a:r>
        </a:p>
      </dsp:txBody>
      <dsp:txXfrm>
        <a:off x="2157055" y="2460952"/>
        <a:ext cx="3590180" cy="1325128"/>
      </dsp:txXfrm>
    </dsp:sp>
    <dsp:sp modelId="{152FB453-AA1C-4C6D-86AE-2A7A4BF73B8B}">
      <dsp:nvSpPr>
        <dsp:cNvPr id="0" name=""/>
        <dsp:cNvSpPr/>
      </dsp:nvSpPr>
      <dsp:spPr>
        <a:xfrm>
          <a:off x="3952145"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914284"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5029199" y="1703736"/>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3</a:t>
          </a:r>
        </a:p>
      </dsp:txBody>
      <dsp:txXfrm>
        <a:off x="5029199" y="1703736"/>
        <a:ext cx="2154108" cy="378608"/>
      </dsp:txXfrm>
    </dsp:sp>
    <dsp:sp modelId="{5A20FA73-3A21-4484-9105-C650E9C6EB1C}">
      <dsp:nvSpPr>
        <dsp:cNvPr id="0" name=""/>
        <dsp:cNvSpPr/>
      </dsp:nvSpPr>
      <dsp:spPr>
        <a:xfrm>
          <a:off x="4311163"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APPLICATIONS USED</a:t>
          </a:r>
        </a:p>
      </dsp:txBody>
      <dsp:txXfrm>
        <a:off x="4311163" y="0"/>
        <a:ext cx="3590180" cy="1325128"/>
      </dsp:txXfrm>
    </dsp:sp>
    <dsp:sp modelId="{26F3F9B3-7461-4A61-97B5-AF1F062A6A31}">
      <dsp:nvSpPr>
        <dsp:cNvPr id="0" name=""/>
        <dsp:cNvSpPr/>
      </dsp:nvSpPr>
      <dsp:spPr>
        <a:xfrm>
          <a:off x="6106254"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6068393"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8071058"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2020</a:t>
          </a:r>
        </a:p>
      </dsp:txBody>
      <dsp:txXfrm rot="-5400000">
        <a:off x="7183308" y="1722217"/>
        <a:ext cx="2135626" cy="341644"/>
      </dsp:txXfrm>
    </dsp:sp>
    <dsp:sp modelId="{FDB65D9B-1D75-443C-BEF8-109339A014F9}">
      <dsp:nvSpPr>
        <dsp:cNvPr id="0" name=""/>
        <dsp:cNvSpPr/>
      </dsp:nvSpPr>
      <dsp:spPr>
        <a:xfrm>
          <a:off x="6465272"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OUTPUT</a:t>
          </a:r>
        </a:p>
      </dsp:txBody>
      <dsp:txXfrm>
        <a:off x="6465272" y="2460952"/>
        <a:ext cx="3590180" cy="1325128"/>
      </dsp:txXfrm>
    </dsp:sp>
    <dsp:sp modelId="{CA5E20EB-82C1-48EB-94ED-CE7DA89B43C2}">
      <dsp:nvSpPr>
        <dsp:cNvPr id="0" name=""/>
        <dsp:cNvSpPr/>
      </dsp:nvSpPr>
      <dsp:spPr>
        <a:xfrm>
          <a:off x="8260362"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8222501"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11/18/2022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11/18/2022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11/18/2022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11/18/2022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11/18/2022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11/18/2022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11/18/2022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11/18/2022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11/18/2022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11/18/2022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Command-line_interfac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uru99.com/python-tutorial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5000" dirty="0"/>
              <a:t>SITE CONNECTIVITY CHECKER</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fontScale="55000" lnSpcReduction="20000"/>
          </a:bodyPr>
          <a:lstStyle/>
          <a:p>
            <a:r>
              <a:rPr lang="en-US" dirty="0" err="1">
                <a:solidFill>
                  <a:schemeClr val="tx1">
                    <a:lumMod val="85000"/>
                    <a:lumOff val="15000"/>
                  </a:schemeClr>
                </a:solidFill>
              </a:rPr>
              <a:t>Abhigyan</a:t>
            </a:r>
            <a:r>
              <a:rPr lang="en-US" dirty="0">
                <a:solidFill>
                  <a:schemeClr val="tx1">
                    <a:lumMod val="85000"/>
                    <a:lumOff val="15000"/>
                  </a:schemeClr>
                </a:solidFill>
              </a:rPr>
              <a:t> Mishra</a:t>
            </a:r>
          </a:p>
          <a:p>
            <a:r>
              <a:rPr lang="en-US" sz="2400" dirty="0">
                <a:solidFill>
                  <a:schemeClr val="tx1">
                    <a:lumMod val="85000"/>
                    <a:lumOff val="15000"/>
                  </a:schemeClr>
                </a:solidFill>
              </a:rPr>
              <a:t>20bcs6066</a:t>
            </a:r>
          </a:p>
          <a:p>
            <a:r>
              <a:rPr lang="en-US" sz="2400" dirty="0">
                <a:solidFill>
                  <a:schemeClr val="tx1">
                    <a:lumMod val="85000"/>
                    <a:lumOff val="15000"/>
                  </a:schemeClr>
                </a:solidFill>
              </a:rPr>
              <a:t>Aiml1-b</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54519"/>
            <a:ext cx="10058400" cy="1450757"/>
          </a:xfrm>
        </p:spPr>
        <p:txBody>
          <a:bodyPr>
            <a:normAutofit/>
          </a:bodyPr>
          <a:lstStyle/>
          <a:p>
            <a:r>
              <a:rPr lang="en-US" dirty="0"/>
              <a:t>CONTENT</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231787076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5781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4443-D93E-E243-CC82-37E86D2EFD18}"/>
              </a:ext>
            </a:extLst>
          </p:cNvPr>
          <p:cNvSpPr>
            <a:spLocks noGrp="1"/>
          </p:cNvSpPr>
          <p:nvPr>
            <p:ph type="title"/>
          </p:nvPr>
        </p:nvSpPr>
        <p:spPr/>
        <p:txBody>
          <a:bodyPr/>
          <a:lstStyle/>
          <a:p>
            <a:r>
              <a:rPr lang="en-IN" dirty="0"/>
              <a:t>ABOUT </a:t>
            </a:r>
          </a:p>
        </p:txBody>
      </p:sp>
      <p:sp>
        <p:nvSpPr>
          <p:cNvPr id="3" name="Content Placeholder 2">
            <a:extLst>
              <a:ext uri="{FF2B5EF4-FFF2-40B4-BE49-F238E27FC236}">
                <a16:creationId xmlns:a16="http://schemas.microsoft.com/office/drawing/2014/main" id="{51AB8434-5AB0-2853-5694-672D9366346E}"/>
              </a:ext>
            </a:extLst>
          </p:cNvPr>
          <p:cNvSpPr>
            <a:spLocks noGrp="1"/>
          </p:cNvSpPr>
          <p:nvPr>
            <p:ph idx="1"/>
          </p:nvPr>
        </p:nvSpPr>
        <p:spPr/>
        <p:txBody>
          <a:bodyPr>
            <a:normAutofit fontScale="92500" lnSpcReduction="20000"/>
          </a:bodyPr>
          <a:lstStyle/>
          <a:p>
            <a:r>
              <a:rPr lang="en-US" b="1" dirty="0"/>
              <a:t>The Site Connectivity Checker visits a URL and returns the status of the URL: it is either live or not. We shall be using the Pandas Library for </a:t>
            </a:r>
            <a:r>
              <a:rPr lang="en-US" b="1" dirty="0" err="1"/>
              <a:t>exatracting</a:t>
            </a:r>
            <a:r>
              <a:rPr lang="en-US" b="1" dirty="0"/>
              <a:t> website data from a csv file</a:t>
            </a:r>
          </a:p>
          <a:p>
            <a:r>
              <a:rPr lang="en-US" b="1" dirty="0"/>
              <a:t>When you visit a URL, you expect to get the requested pages on Our browser. But this is not always the case. Sometimes, sites can be down, so you won’t get the desired results. Instead, you’ll be presented with error messages. You can keep trying a site that is down, till it comes up and you get the information you need.</a:t>
            </a:r>
          </a:p>
          <a:p>
            <a:r>
              <a:rPr lang="en-US" b="1" dirty="0"/>
              <a:t>This is where the Site Connectivity Checker project comes in. The Site Connectivity Checker visits a URL and returns the status of the URL: it is either live or not. The Site Connectivity Checker will visit the URL at intervals, returning the results of each visit.</a:t>
            </a:r>
          </a:p>
          <a:p>
            <a:r>
              <a:rPr lang="en-US" b="1" dirty="0"/>
              <a:t>Instead of manually visiting a URL, a Site Connectivity Checker can do all of that manual work for you. This way, you’ll only get the results of the check without having to spend time on the browser, waiting for the site to go live.</a:t>
            </a:r>
          </a:p>
          <a:p>
            <a:endParaRPr lang="en-IN" dirty="0"/>
          </a:p>
        </p:txBody>
      </p:sp>
    </p:spTree>
    <p:extLst>
      <p:ext uri="{BB962C8B-B14F-4D97-AF65-F5344CB8AC3E}">
        <p14:creationId xmlns:p14="http://schemas.microsoft.com/office/powerpoint/2010/main" val="65754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25C41-8EB9-7F37-2E21-19A512EDD012}"/>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11D92B32-ABFE-900B-71EA-476DFB175A3C}"/>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Building a site connectivity checker in Python is an interesting project to level up Our skills. With this project, you’ll integrate knowledge related to handling </a:t>
            </a:r>
            <a:r>
              <a:rPr lang="en-US" b="1" i="0" dirty="0">
                <a:solidFill>
                  <a:srgbClr val="222222"/>
                </a:solidFill>
                <a:effectLst/>
                <a:latin typeface="source sans pro" panose="020B0503030403020204" pitchFamily="34" charset="0"/>
              </a:rPr>
              <a:t>HTTP requests</a:t>
            </a:r>
            <a:r>
              <a:rPr lang="en-US" b="0" i="0" dirty="0">
                <a:solidFill>
                  <a:srgbClr val="222222"/>
                </a:solidFill>
                <a:effectLst/>
                <a:latin typeface="source sans pro" panose="020B0503030403020204" pitchFamily="34" charset="0"/>
              </a:rPr>
              <a:t>, creating </a:t>
            </a:r>
            <a:r>
              <a:rPr lang="en-US" b="1" i="0" dirty="0">
                <a:solidFill>
                  <a:srgbClr val="222222"/>
                </a:solidFill>
                <a:effectLst/>
                <a:latin typeface="source sans pro" panose="020B0503030403020204" pitchFamily="34" charset="0"/>
              </a:rPr>
              <a:t>command-line interfaces (CLI)</a:t>
            </a:r>
            <a:r>
              <a:rPr lang="en-US" b="0" i="0" dirty="0">
                <a:solidFill>
                  <a:srgbClr val="222222"/>
                </a:solidFill>
                <a:effectLst/>
                <a:latin typeface="source sans pro" panose="020B0503030403020204" pitchFamily="34" charset="0"/>
              </a:rPr>
              <a:t>, and organizing Our application’s code using common Python </a:t>
            </a:r>
            <a:r>
              <a:rPr lang="en-US" b="1" i="0" dirty="0">
                <a:solidFill>
                  <a:srgbClr val="222222"/>
                </a:solidFill>
                <a:effectLst/>
                <a:latin typeface="source sans pro" panose="020B0503030403020204" pitchFamily="34" charset="0"/>
              </a:rPr>
              <a:t>project layout</a:t>
            </a:r>
            <a:r>
              <a:rPr lang="en-US" b="0" i="0" dirty="0">
                <a:solidFill>
                  <a:srgbClr val="222222"/>
                </a:solidFill>
                <a:effectLst/>
                <a:latin typeface="source sans pro" panose="020B0503030403020204" pitchFamily="34" charset="0"/>
              </a:rPr>
              <a:t> practices.</a:t>
            </a:r>
            <a:endParaRPr lang="en-IN" dirty="0"/>
          </a:p>
        </p:txBody>
      </p:sp>
    </p:spTree>
    <p:extLst>
      <p:ext uri="{BB962C8B-B14F-4D97-AF65-F5344CB8AC3E}">
        <p14:creationId xmlns:p14="http://schemas.microsoft.com/office/powerpoint/2010/main" val="475595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752E-E314-F667-C4FF-63137565B16A}"/>
              </a:ext>
            </a:extLst>
          </p:cNvPr>
          <p:cNvSpPr>
            <a:spLocks noGrp="1"/>
          </p:cNvSpPr>
          <p:nvPr>
            <p:ph type="title"/>
          </p:nvPr>
        </p:nvSpPr>
        <p:spPr/>
        <p:txBody>
          <a:bodyPr/>
          <a:lstStyle/>
          <a:p>
            <a:r>
              <a:rPr lang="en-IN" dirty="0"/>
              <a:t>PROJECT OVERVIEW</a:t>
            </a:r>
          </a:p>
        </p:txBody>
      </p:sp>
      <p:sp>
        <p:nvSpPr>
          <p:cNvPr id="5" name="Content Placeholder 4">
            <a:extLst>
              <a:ext uri="{FF2B5EF4-FFF2-40B4-BE49-F238E27FC236}">
                <a16:creationId xmlns:a16="http://schemas.microsoft.com/office/drawing/2014/main" id="{0ADF1491-A90D-04BB-7603-58D9DF5C1E97}"/>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Our website connectivity checker app will provide a few options through a minimal </a:t>
            </a:r>
            <a:r>
              <a:rPr kumimoji="0" lang="en-US" altLang="en-US" sz="2000" b="0" i="0" u="none" strike="noStrike" cap="none" normalizeH="0" baseline="0" dirty="0">
                <a:ln>
                  <a:noFill/>
                </a:ln>
                <a:solidFill>
                  <a:srgbClr val="619CCD"/>
                </a:solidFill>
                <a:effectLst/>
                <a:latin typeface="Times New Roman" panose="02020603050405020304" pitchFamily="18" charset="0"/>
                <a:cs typeface="Times New Roman" panose="02020603050405020304" pitchFamily="18" charset="0"/>
                <a:hlinkClick r:id="rId2"/>
              </a:rPr>
              <a:t>command-line interface (CLI)</a:t>
            </a:r>
            <a:r>
              <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Here’s a summary of these options: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-u</a:t>
            </a:r>
            <a:r>
              <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or </a:t>
            </a:r>
            <a:r>
              <a:rPr kumimoji="0" lang="en-US" altLang="en-US" sz="2000" b="1"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urls</a:t>
            </a:r>
            <a:r>
              <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allows you to provide one or more target URLs at the comment 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-f</a:t>
            </a:r>
            <a:r>
              <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or </a:t>
            </a:r>
            <a:r>
              <a:rPr kumimoji="0" lang="en-US" altLang="en-US" sz="2000" b="1"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--input-file</a:t>
            </a:r>
            <a:r>
              <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allows you to supply a file containing a list of URLs to check.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a:t>
            </a:r>
            <a:r>
              <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or </a:t>
            </a:r>
            <a:r>
              <a:rPr kumimoji="0" lang="en-US" altLang="en-US" sz="2000" b="1"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--asynchronous</a:t>
            </a:r>
            <a:r>
              <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allows you to run the connectivity checks asynchronously.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By default, Our application will run the connectivity checks synchronously. In other words, the app will perform the checks one after another</a:t>
            </a:r>
            <a:endParaRPr lang="en-IN" sz="2000" dirty="0"/>
          </a:p>
        </p:txBody>
      </p:sp>
    </p:spTree>
    <p:extLst>
      <p:ext uri="{BB962C8B-B14F-4D97-AF65-F5344CB8AC3E}">
        <p14:creationId xmlns:p14="http://schemas.microsoft.com/office/powerpoint/2010/main" val="3131174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AB8D0-70C1-2020-9784-CE47E123F70A}"/>
              </a:ext>
            </a:extLst>
          </p:cNvPr>
          <p:cNvSpPr>
            <a:spLocks noGrp="1"/>
          </p:cNvSpPr>
          <p:nvPr>
            <p:ph type="title"/>
          </p:nvPr>
        </p:nvSpPr>
        <p:spPr/>
        <p:txBody>
          <a:bodyPr/>
          <a:lstStyle/>
          <a:p>
            <a:r>
              <a:rPr lang="en-IN" dirty="0"/>
              <a:t>PREREQUISITES</a:t>
            </a:r>
          </a:p>
        </p:txBody>
      </p:sp>
      <p:sp>
        <p:nvSpPr>
          <p:cNvPr id="11" name="TextBox 10">
            <a:extLst>
              <a:ext uri="{FF2B5EF4-FFF2-40B4-BE49-F238E27FC236}">
                <a16:creationId xmlns:a16="http://schemas.microsoft.com/office/drawing/2014/main" id="{D30EB01A-BA9C-72BC-DC26-E517BD61EC22}"/>
              </a:ext>
            </a:extLst>
          </p:cNvPr>
          <p:cNvSpPr txBox="1"/>
          <p:nvPr/>
        </p:nvSpPr>
        <p:spPr>
          <a:xfrm>
            <a:off x="1254868" y="2295728"/>
            <a:ext cx="8706255" cy="3139321"/>
          </a:xfrm>
          <a:prstGeom prst="rect">
            <a:avLst/>
          </a:prstGeom>
          <a:noFill/>
        </p:spPr>
        <p:txBody>
          <a:bodyPr wrap="square" rtlCol="0">
            <a:spAutoFit/>
          </a:bodyPr>
          <a:lstStyle/>
          <a:p>
            <a:r>
              <a:rPr lang="en-US" sz="2000" dirty="0"/>
              <a:t>The project that you’ll build in this tutorial will require familiarity with general Python programming.</a:t>
            </a:r>
          </a:p>
          <a:p>
            <a:r>
              <a:rPr lang="en-US" sz="2000" dirty="0"/>
              <a:t> Additionally, it’ll require </a:t>
            </a:r>
          </a:p>
          <a:p>
            <a:r>
              <a:rPr lang="en-US" sz="2000" dirty="0"/>
              <a:t>basic knowledge of the following topics:</a:t>
            </a:r>
          </a:p>
          <a:p>
            <a:r>
              <a:rPr lang="en-US" sz="2000" dirty="0"/>
              <a:t>Handling exceptions in Python</a:t>
            </a:r>
          </a:p>
          <a:p>
            <a:r>
              <a:rPr lang="en-US" sz="2000" dirty="0"/>
              <a:t>Working with files, the with statement, and the </a:t>
            </a:r>
            <a:r>
              <a:rPr lang="en-US" sz="2000" dirty="0" err="1"/>
              <a:t>pathlib</a:t>
            </a:r>
            <a:r>
              <a:rPr lang="en-US" sz="2000" dirty="0"/>
              <a:t> module</a:t>
            </a:r>
          </a:p>
          <a:p>
            <a:r>
              <a:rPr lang="en-US" sz="2000" dirty="0"/>
              <a:t>Handling HTTP requests with standard-library or third-party tools</a:t>
            </a:r>
          </a:p>
          <a:p>
            <a:r>
              <a:rPr lang="en-US" sz="2000" dirty="0"/>
              <a:t>Creating CLI applications with the </a:t>
            </a:r>
            <a:r>
              <a:rPr lang="en-US" sz="2000" dirty="0" err="1"/>
              <a:t>argparse</a:t>
            </a:r>
            <a:r>
              <a:rPr lang="en-US" sz="2000" dirty="0"/>
              <a:t> module</a:t>
            </a:r>
          </a:p>
          <a:p>
            <a:r>
              <a:rPr lang="en-US" sz="2000" dirty="0"/>
              <a:t>Using Python’s asynchronous features</a:t>
            </a:r>
          </a:p>
          <a:p>
            <a:endParaRPr lang="en-IN" dirty="0"/>
          </a:p>
        </p:txBody>
      </p:sp>
    </p:spTree>
    <p:extLst>
      <p:ext uri="{BB962C8B-B14F-4D97-AF65-F5344CB8AC3E}">
        <p14:creationId xmlns:p14="http://schemas.microsoft.com/office/powerpoint/2010/main" val="1815919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F5980-E4DA-0494-6A9B-4285B36C7117}"/>
              </a:ext>
            </a:extLst>
          </p:cNvPr>
          <p:cNvSpPr>
            <a:spLocks noGrp="1"/>
          </p:cNvSpPr>
          <p:nvPr>
            <p:ph type="title"/>
          </p:nvPr>
        </p:nvSpPr>
        <p:spPr/>
        <p:txBody>
          <a:bodyPr/>
          <a:lstStyle/>
          <a:p>
            <a:r>
              <a:rPr lang="en-IN" dirty="0"/>
              <a:t>APPLICATION USED</a:t>
            </a:r>
          </a:p>
        </p:txBody>
      </p:sp>
      <p:sp>
        <p:nvSpPr>
          <p:cNvPr id="3" name="Content Placeholder 2">
            <a:extLst>
              <a:ext uri="{FF2B5EF4-FFF2-40B4-BE49-F238E27FC236}">
                <a16:creationId xmlns:a16="http://schemas.microsoft.com/office/drawing/2014/main" id="{6079EDF1-850F-030F-2EAA-66255BD17344}"/>
              </a:ext>
            </a:extLst>
          </p:cNvPr>
          <p:cNvSpPr>
            <a:spLocks noGrp="1"/>
          </p:cNvSpPr>
          <p:nvPr>
            <p:ph idx="1"/>
          </p:nvPr>
        </p:nvSpPr>
        <p:spPr/>
        <p:txBody>
          <a:bodyPr>
            <a:normAutofit/>
          </a:bodyPr>
          <a:lstStyle/>
          <a:p>
            <a:r>
              <a:rPr lang="en-IN" sz="2400" dirty="0"/>
              <a:t>PYTHON 3</a:t>
            </a:r>
          </a:p>
          <a:p>
            <a:pPr algn="l"/>
            <a:r>
              <a:rPr lang="en-US" sz="2000" b="1" i="0" dirty="0">
                <a:solidFill>
                  <a:srgbClr val="222222"/>
                </a:solidFill>
                <a:effectLst/>
                <a:latin typeface="Source Sans Pro" panose="020B0503030403020204" pitchFamily="34" charset="0"/>
              </a:rPr>
              <a:t>Python 3</a:t>
            </a:r>
            <a:r>
              <a:rPr lang="en-US" sz="2000" b="0" i="0" dirty="0">
                <a:solidFill>
                  <a:srgbClr val="222222"/>
                </a:solidFill>
                <a:effectLst/>
                <a:latin typeface="Source Sans Pro" panose="020B0503030403020204" pitchFamily="34" charset="0"/>
              </a:rPr>
              <a:t> is a newer version of the </a:t>
            </a:r>
            <a:r>
              <a:rPr lang="en-US" sz="2000" b="0" i="0" u="none" strike="noStrike" dirty="0">
                <a:solidFill>
                  <a:srgbClr val="222222"/>
                </a:solidFill>
                <a:effectLst/>
                <a:latin typeface="Source Sans Pro" panose="020B0503030403020204" pitchFamily="34" charset="0"/>
                <a:hlinkClick r:id="rId2"/>
              </a:rPr>
              <a:t>Python programming language</a:t>
            </a:r>
            <a:r>
              <a:rPr lang="en-US" sz="2000" b="0" i="0" dirty="0">
                <a:solidFill>
                  <a:srgbClr val="222222"/>
                </a:solidFill>
                <a:effectLst/>
                <a:latin typeface="Source Sans Pro" panose="020B0503030403020204" pitchFamily="34" charset="0"/>
              </a:rPr>
              <a:t> which was released in December 2008. This version was mainly released to fix problems that exist in Python 2. The nature of these changes is such that Python 3 was incompatible with Python 2. It is </a:t>
            </a:r>
            <a:r>
              <a:rPr lang="en-US" sz="2000" b="1" i="0" dirty="0">
                <a:solidFill>
                  <a:srgbClr val="222222"/>
                </a:solidFill>
                <a:effectLst/>
                <a:latin typeface="Source Sans Pro" panose="020B0503030403020204" pitchFamily="34" charset="0"/>
              </a:rPr>
              <a:t>backward incompatible</a:t>
            </a:r>
            <a:r>
              <a:rPr lang="en-US" sz="2000" b="0" i="0" dirty="0">
                <a:solidFill>
                  <a:srgbClr val="222222"/>
                </a:solidFill>
                <a:effectLst/>
                <a:latin typeface="Source Sans Pro" panose="020B0503030403020204" pitchFamily="34" charset="0"/>
              </a:rPr>
              <a:t>.</a:t>
            </a:r>
          </a:p>
          <a:p>
            <a:pPr algn="l"/>
            <a:r>
              <a:rPr lang="en-US" sz="2000" b="0" i="0" dirty="0">
                <a:solidFill>
                  <a:srgbClr val="222222"/>
                </a:solidFill>
                <a:effectLst/>
                <a:latin typeface="Source Sans Pro" panose="020B0503030403020204" pitchFamily="34" charset="0"/>
              </a:rPr>
              <a:t>Some features of Python 3 have been backported to Python 2.x versions to make the migration process easy in Python 3. As a result, for any organization who was using Python 2.x version, migrating their project to 3.x needed lots of changes. These changes not only relate to projects and applications but also all the libraries that form part of the Python ecosystem.</a:t>
            </a:r>
          </a:p>
          <a:p>
            <a:endParaRPr lang="en-IN" sz="2400" dirty="0"/>
          </a:p>
        </p:txBody>
      </p:sp>
    </p:spTree>
    <p:extLst>
      <p:ext uri="{BB962C8B-B14F-4D97-AF65-F5344CB8AC3E}">
        <p14:creationId xmlns:p14="http://schemas.microsoft.com/office/powerpoint/2010/main" val="999098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E6677B-F2B7-0C94-A58C-7F121B1508BC}"/>
              </a:ext>
            </a:extLst>
          </p:cNvPr>
          <p:cNvSpPr txBox="1"/>
          <p:nvPr/>
        </p:nvSpPr>
        <p:spPr>
          <a:xfrm>
            <a:off x="1548064" y="1941095"/>
            <a:ext cx="9857873" cy="1169551"/>
          </a:xfrm>
          <a:prstGeom prst="rect">
            <a:avLst/>
          </a:prstGeom>
          <a:noFill/>
        </p:spPr>
        <p:txBody>
          <a:bodyPr wrap="square" rtlCol="0">
            <a:spAutoFit/>
          </a:bodyPr>
          <a:lstStyle/>
          <a:p>
            <a:r>
              <a:rPr lang="en-IN" sz="7000" dirty="0"/>
              <a:t>THANKYOU!</a:t>
            </a:r>
          </a:p>
        </p:txBody>
      </p:sp>
    </p:spTree>
    <p:extLst>
      <p:ext uri="{BB962C8B-B14F-4D97-AF65-F5344CB8AC3E}">
        <p14:creationId xmlns:p14="http://schemas.microsoft.com/office/powerpoint/2010/main" val="280762215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{A1A70960-E6DA-4646-8056-84764409ECE2}tf33845126_win32</Template>
  <TotalTime>74</TotalTime>
  <Words>581</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Bookman Old Style</vt:lpstr>
      <vt:lpstr>Calibri</vt:lpstr>
      <vt:lpstr>Franklin Gothic Book</vt:lpstr>
      <vt:lpstr>Source Sans Pro</vt:lpstr>
      <vt:lpstr>Source Sans Pro</vt:lpstr>
      <vt:lpstr>Times New Roman</vt:lpstr>
      <vt:lpstr>1_RetrospectVTI</vt:lpstr>
      <vt:lpstr>SITE CONNECTIVITY CHECKER</vt:lpstr>
      <vt:lpstr>CONTENT</vt:lpstr>
      <vt:lpstr>PowerPoint Presentation</vt:lpstr>
      <vt:lpstr>ABOUT </vt:lpstr>
      <vt:lpstr>PROJECT OVERVIEW</vt:lpstr>
      <vt:lpstr>PROJECT OVERVIEW</vt:lpstr>
      <vt:lpstr>PREREQUISITES</vt:lpstr>
      <vt:lpstr>APPLICATION USED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SITE CONNECTIVITY CHECKER</dc:title>
  <dc:creator>Anukul Raj</dc:creator>
  <cp:lastModifiedBy>Anukul Raj</cp:lastModifiedBy>
  <cp:revision>1</cp:revision>
  <dcterms:created xsi:type="dcterms:W3CDTF">2022-11-18T18:02:23Z</dcterms:created>
  <dcterms:modified xsi:type="dcterms:W3CDTF">2022-11-18T19:17:12Z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