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60"/>
  </p:normalViewPr>
  <p:slideViewPr>
    <p:cSldViewPr snapToGrid="0">
      <p:cViewPr varScale="1">
        <p:scale>
          <a:sx n="103" d="100"/>
          <a:sy n="103" d="100"/>
        </p:scale>
        <p:origin x="11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8966D3-EF1C-451A-A5C4-2F697090876B}"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7BDED853-553D-4373-B245-7B12C3004B15}">
      <dgm:prSet/>
      <dgm:spPr/>
      <dgm:t>
        <a:bodyPr/>
        <a:lstStyle/>
        <a:p>
          <a:r>
            <a:rPr lang="en-US"/>
            <a:t>The Graphical User Interface is developed for the machine learning models using the Flask Framework. </a:t>
          </a:r>
        </a:p>
      </dgm:t>
    </dgm:pt>
    <dgm:pt modelId="{83EEFA1C-DD34-4224-AFF1-1F1A46D3AA30}" type="parTrans" cxnId="{20275D47-02D0-4A9C-B56E-41F65BA39C7D}">
      <dgm:prSet/>
      <dgm:spPr/>
      <dgm:t>
        <a:bodyPr/>
        <a:lstStyle/>
        <a:p>
          <a:endParaRPr lang="en-US"/>
        </a:p>
      </dgm:t>
    </dgm:pt>
    <dgm:pt modelId="{48DA56ED-C493-4A13-82DC-379961EEFB62}" type="sibTrans" cxnId="{20275D47-02D0-4A9C-B56E-41F65BA39C7D}">
      <dgm:prSet/>
      <dgm:spPr/>
      <dgm:t>
        <a:bodyPr/>
        <a:lstStyle/>
        <a:p>
          <a:endParaRPr lang="en-US"/>
        </a:p>
      </dgm:t>
    </dgm:pt>
    <dgm:pt modelId="{F22643D7-923B-4E26-847C-114D033E177D}">
      <dgm:prSet/>
      <dgm:spPr/>
      <dgm:t>
        <a:bodyPr/>
        <a:lstStyle/>
        <a:p>
          <a:r>
            <a:rPr lang="en-US"/>
            <a:t>For the backend of the site Python is used. The site can be used to predict the IPL match score with the help of last 5 overs of the data.</a:t>
          </a:r>
        </a:p>
      </dgm:t>
    </dgm:pt>
    <dgm:pt modelId="{BE94D929-3DBD-4428-AD6D-B5D703D746D4}" type="parTrans" cxnId="{E4BB5EF5-1B39-4976-9E60-520D47DE0835}">
      <dgm:prSet/>
      <dgm:spPr/>
      <dgm:t>
        <a:bodyPr/>
        <a:lstStyle/>
        <a:p>
          <a:endParaRPr lang="en-US"/>
        </a:p>
      </dgm:t>
    </dgm:pt>
    <dgm:pt modelId="{701AB80C-04EF-4AC8-BB8F-462B54CB4DE8}" type="sibTrans" cxnId="{E4BB5EF5-1B39-4976-9E60-520D47DE0835}">
      <dgm:prSet/>
      <dgm:spPr/>
      <dgm:t>
        <a:bodyPr/>
        <a:lstStyle/>
        <a:p>
          <a:endParaRPr lang="en-US"/>
        </a:p>
      </dgm:t>
    </dgm:pt>
    <dgm:pt modelId="{F49644F2-903D-477A-A42D-612B49283944}">
      <dgm:prSet/>
      <dgm:spPr/>
      <dgm:t>
        <a:bodyPr/>
        <a:lstStyle/>
        <a:p>
          <a:r>
            <a:rPr lang="en-US"/>
            <a:t>We can also predict the Winner of the match with the data of just Toss Winner and Toss Decision. </a:t>
          </a:r>
        </a:p>
      </dgm:t>
    </dgm:pt>
    <dgm:pt modelId="{7EA19C2C-7929-4742-8E05-7861C033FAC8}" type="parTrans" cxnId="{4C615826-BEE7-4D67-BA8C-FE12BEFE8F59}">
      <dgm:prSet/>
      <dgm:spPr/>
      <dgm:t>
        <a:bodyPr/>
        <a:lstStyle/>
        <a:p>
          <a:endParaRPr lang="en-US"/>
        </a:p>
      </dgm:t>
    </dgm:pt>
    <dgm:pt modelId="{8DBA2222-98D6-405D-9875-E62744F45AC2}" type="sibTrans" cxnId="{4C615826-BEE7-4D67-BA8C-FE12BEFE8F59}">
      <dgm:prSet/>
      <dgm:spPr/>
      <dgm:t>
        <a:bodyPr/>
        <a:lstStyle/>
        <a:p>
          <a:endParaRPr lang="en-US"/>
        </a:p>
      </dgm:t>
    </dgm:pt>
    <dgm:pt modelId="{4284C1FC-0AE0-4E73-A3DA-1D50F07B31FF}">
      <dgm:prSet/>
      <dgm:spPr/>
      <dgm:t>
        <a:bodyPr/>
        <a:lstStyle/>
        <a:p>
          <a:r>
            <a:rPr lang="en-US"/>
            <a:t>All the input information necessary for the model for the prediction is provided to the model. The calculation is not stored in the system because all calculations computed at real time</a:t>
          </a:r>
        </a:p>
      </dgm:t>
    </dgm:pt>
    <dgm:pt modelId="{5CD62B71-3C02-4525-B05D-DD80CFF3C8FA}" type="parTrans" cxnId="{0211364F-C8DF-41B3-8580-4FFFB3B09F97}">
      <dgm:prSet/>
      <dgm:spPr/>
      <dgm:t>
        <a:bodyPr/>
        <a:lstStyle/>
        <a:p>
          <a:endParaRPr lang="en-US"/>
        </a:p>
      </dgm:t>
    </dgm:pt>
    <dgm:pt modelId="{466242F1-B51E-44FB-9C12-FA36E40121D3}" type="sibTrans" cxnId="{0211364F-C8DF-41B3-8580-4FFFB3B09F97}">
      <dgm:prSet/>
      <dgm:spPr/>
      <dgm:t>
        <a:bodyPr/>
        <a:lstStyle/>
        <a:p>
          <a:endParaRPr lang="en-US"/>
        </a:p>
      </dgm:t>
    </dgm:pt>
    <dgm:pt modelId="{EB487EB7-3826-4669-9108-229405C09C39}" type="pres">
      <dgm:prSet presAssocID="{5F8966D3-EF1C-451A-A5C4-2F697090876B}" presName="vert0" presStyleCnt="0">
        <dgm:presLayoutVars>
          <dgm:dir/>
          <dgm:animOne val="branch"/>
          <dgm:animLvl val="lvl"/>
        </dgm:presLayoutVars>
      </dgm:prSet>
      <dgm:spPr/>
    </dgm:pt>
    <dgm:pt modelId="{85DDA24E-F427-4397-916C-E4C0E942A176}" type="pres">
      <dgm:prSet presAssocID="{7BDED853-553D-4373-B245-7B12C3004B15}" presName="thickLine" presStyleLbl="alignNode1" presStyleIdx="0" presStyleCnt="4"/>
      <dgm:spPr/>
    </dgm:pt>
    <dgm:pt modelId="{9D2E92D9-7915-4E64-AB1F-58F8328439C3}" type="pres">
      <dgm:prSet presAssocID="{7BDED853-553D-4373-B245-7B12C3004B15}" presName="horz1" presStyleCnt="0"/>
      <dgm:spPr/>
    </dgm:pt>
    <dgm:pt modelId="{B67E1BD6-BF92-4263-89E2-259231AC761D}" type="pres">
      <dgm:prSet presAssocID="{7BDED853-553D-4373-B245-7B12C3004B15}" presName="tx1" presStyleLbl="revTx" presStyleIdx="0" presStyleCnt="4"/>
      <dgm:spPr/>
    </dgm:pt>
    <dgm:pt modelId="{F0EE02A0-8223-4ED4-9F51-3D3554B6020B}" type="pres">
      <dgm:prSet presAssocID="{7BDED853-553D-4373-B245-7B12C3004B15}" presName="vert1" presStyleCnt="0"/>
      <dgm:spPr/>
    </dgm:pt>
    <dgm:pt modelId="{EB873988-F0EA-4835-8B27-8CBA8CEEBA90}" type="pres">
      <dgm:prSet presAssocID="{F22643D7-923B-4E26-847C-114D033E177D}" presName="thickLine" presStyleLbl="alignNode1" presStyleIdx="1" presStyleCnt="4"/>
      <dgm:spPr/>
    </dgm:pt>
    <dgm:pt modelId="{9F5FB1A6-2BDE-47E6-AC24-07B8B36616DC}" type="pres">
      <dgm:prSet presAssocID="{F22643D7-923B-4E26-847C-114D033E177D}" presName="horz1" presStyleCnt="0"/>
      <dgm:spPr/>
    </dgm:pt>
    <dgm:pt modelId="{5C4C197F-EB3D-4B9A-9812-783248971DE8}" type="pres">
      <dgm:prSet presAssocID="{F22643D7-923B-4E26-847C-114D033E177D}" presName="tx1" presStyleLbl="revTx" presStyleIdx="1" presStyleCnt="4"/>
      <dgm:spPr/>
    </dgm:pt>
    <dgm:pt modelId="{BA75D479-31DF-4A5E-BA10-C2821821EB29}" type="pres">
      <dgm:prSet presAssocID="{F22643D7-923B-4E26-847C-114D033E177D}" presName="vert1" presStyleCnt="0"/>
      <dgm:spPr/>
    </dgm:pt>
    <dgm:pt modelId="{ACA106F2-6E2F-424A-9A23-69224C45BB40}" type="pres">
      <dgm:prSet presAssocID="{F49644F2-903D-477A-A42D-612B49283944}" presName="thickLine" presStyleLbl="alignNode1" presStyleIdx="2" presStyleCnt="4"/>
      <dgm:spPr/>
    </dgm:pt>
    <dgm:pt modelId="{78AD7BCE-E9AC-4DE8-B319-EA806EC52F3C}" type="pres">
      <dgm:prSet presAssocID="{F49644F2-903D-477A-A42D-612B49283944}" presName="horz1" presStyleCnt="0"/>
      <dgm:spPr/>
    </dgm:pt>
    <dgm:pt modelId="{559B562A-EE98-4A87-8726-E0A25686B99D}" type="pres">
      <dgm:prSet presAssocID="{F49644F2-903D-477A-A42D-612B49283944}" presName="tx1" presStyleLbl="revTx" presStyleIdx="2" presStyleCnt="4"/>
      <dgm:spPr/>
    </dgm:pt>
    <dgm:pt modelId="{D7D634FC-9B1A-4C49-B04C-926D1819F0C5}" type="pres">
      <dgm:prSet presAssocID="{F49644F2-903D-477A-A42D-612B49283944}" presName="vert1" presStyleCnt="0"/>
      <dgm:spPr/>
    </dgm:pt>
    <dgm:pt modelId="{C593BC7F-E386-4FB9-8B38-96D0DAB44DF9}" type="pres">
      <dgm:prSet presAssocID="{4284C1FC-0AE0-4E73-A3DA-1D50F07B31FF}" presName="thickLine" presStyleLbl="alignNode1" presStyleIdx="3" presStyleCnt="4"/>
      <dgm:spPr/>
    </dgm:pt>
    <dgm:pt modelId="{24891552-C282-4C0E-B82E-19C9B76BAD12}" type="pres">
      <dgm:prSet presAssocID="{4284C1FC-0AE0-4E73-A3DA-1D50F07B31FF}" presName="horz1" presStyleCnt="0"/>
      <dgm:spPr/>
    </dgm:pt>
    <dgm:pt modelId="{8F8488CD-814E-4936-AD8F-CE11DD79BD31}" type="pres">
      <dgm:prSet presAssocID="{4284C1FC-0AE0-4E73-A3DA-1D50F07B31FF}" presName="tx1" presStyleLbl="revTx" presStyleIdx="3" presStyleCnt="4"/>
      <dgm:spPr/>
    </dgm:pt>
    <dgm:pt modelId="{106CF11B-68D7-491A-AC0B-E72AAB4850F9}" type="pres">
      <dgm:prSet presAssocID="{4284C1FC-0AE0-4E73-A3DA-1D50F07B31FF}" presName="vert1" presStyleCnt="0"/>
      <dgm:spPr/>
    </dgm:pt>
  </dgm:ptLst>
  <dgm:cxnLst>
    <dgm:cxn modelId="{4C615826-BEE7-4D67-BA8C-FE12BEFE8F59}" srcId="{5F8966D3-EF1C-451A-A5C4-2F697090876B}" destId="{F49644F2-903D-477A-A42D-612B49283944}" srcOrd="2" destOrd="0" parTransId="{7EA19C2C-7929-4742-8E05-7861C033FAC8}" sibTransId="{8DBA2222-98D6-405D-9875-E62744F45AC2}"/>
    <dgm:cxn modelId="{DC173B38-2144-4DBB-B5ED-DF04A9009E4F}" type="presOf" srcId="{F22643D7-923B-4E26-847C-114D033E177D}" destId="{5C4C197F-EB3D-4B9A-9812-783248971DE8}" srcOrd="0" destOrd="0" presId="urn:microsoft.com/office/officeart/2008/layout/LinedList"/>
    <dgm:cxn modelId="{20275D47-02D0-4A9C-B56E-41F65BA39C7D}" srcId="{5F8966D3-EF1C-451A-A5C4-2F697090876B}" destId="{7BDED853-553D-4373-B245-7B12C3004B15}" srcOrd="0" destOrd="0" parTransId="{83EEFA1C-DD34-4224-AFF1-1F1A46D3AA30}" sibTransId="{48DA56ED-C493-4A13-82DC-379961EEFB62}"/>
    <dgm:cxn modelId="{0211364F-C8DF-41B3-8580-4FFFB3B09F97}" srcId="{5F8966D3-EF1C-451A-A5C4-2F697090876B}" destId="{4284C1FC-0AE0-4E73-A3DA-1D50F07B31FF}" srcOrd="3" destOrd="0" parTransId="{5CD62B71-3C02-4525-B05D-DD80CFF3C8FA}" sibTransId="{466242F1-B51E-44FB-9C12-FA36E40121D3}"/>
    <dgm:cxn modelId="{B561C38C-B737-480B-9057-747D9E769EA4}" type="presOf" srcId="{F49644F2-903D-477A-A42D-612B49283944}" destId="{559B562A-EE98-4A87-8726-E0A25686B99D}" srcOrd="0" destOrd="0" presId="urn:microsoft.com/office/officeart/2008/layout/LinedList"/>
    <dgm:cxn modelId="{EA5348C0-650F-46FC-BC12-6AC0E99BD31E}" type="presOf" srcId="{5F8966D3-EF1C-451A-A5C4-2F697090876B}" destId="{EB487EB7-3826-4669-9108-229405C09C39}" srcOrd="0" destOrd="0" presId="urn:microsoft.com/office/officeart/2008/layout/LinedList"/>
    <dgm:cxn modelId="{4DCA9BDA-CC43-4E5E-8137-72F1FE1D85E7}" type="presOf" srcId="{4284C1FC-0AE0-4E73-A3DA-1D50F07B31FF}" destId="{8F8488CD-814E-4936-AD8F-CE11DD79BD31}" srcOrd="0" destOrd="0" presId="urn:microsoft.com/office/officeart/2008/layout/LinedList"/>
    <dgm:cxn modelId="{73A1BDED-3791-4583-AD07-E40900A79902}" type="presOf" srcId="{7BDED853-553D-4373-B245-7B12C3004B15}" destId="{B67E1BD6-BF92-4263-89E2-259231AC761D}" srcOrd="0" destOrd="0" presId="urn:microsoft.com/office/officeart/2008/layout/LinedList"/>
    <dgm:cxn modelId="{E4BB5EF5-1B39-4976-9E60-520D47DE0835}" srcId="{5F8966D3-EF1C-451A-A5C4-2F697090876B}" destId="{F22643D7-923B-4E26-847C-114D033E177D}" srcOrd="1" destOrd="0" parTransId="{BE94D929-3DBD-4428-AD6D-B5D703D746D4}" sibTransId="{701AB80C-04EF-4AC8-BB8F-462B54CB4DE8}"/>
    <dgm:cxn modelId="{037DFEEA-3611-4956-969A-67298AFB06F3}" type="presParOf" srcId="{EB487EB7-3826-4669-9108-229405C09C39}" destId="{85DDA24E-F427-4397-916C-E4C0E942A176}" srcOrd="0" destOrd="0" presId="urn:microsoft.com/office/officeart/2008/layout/LinedList"/>
    <dgm:cxn modelId="{862D655F-A536-4B6C-9BFB-E1796EEB598E}" type="presParOf" srcId="{EB487EB7-3826-4669-9108-229405C09C39}" destId="{9D2E92D9-7915-4E64-AB1F-58F8328439C3}" srcOrd="1" destOrd="0" presId="urn:microsoft.com/office/officeart/2008/layout/LinedList"/>
    <dgm:cxn modelId="{B6E6C9FF-7D64-4B5C-907C-6B39F76BF679}" type="presParOf" srcId="{9D2E92D9-7915-4E64-AB1F-58F8328439C3}" destId="{B67E1BD6-BF92-4263-89E2-259231AC761D}" srcOrd="0" destOrd="0" presId="urn:microsoft.com/office/officeart/2008/layout/LinedList"/>
    <dgm:cxn modelId="{971448DA-2CC3-4A43-A896-E022BDBF4222}" type="presParOf" srcId="{9D2E92D9-7915-4E64-AB1F-58F8328439C3}" destId="{F0EE02A0-8223-4ED4-9F51-3D3554B6020B}" srcOrd="1" destOrd="0" presId="urn:microsoft.com/office/officeart/2008/layout/LinedList"/>
    <dgm:cxn modelId="{87DAC971-2348-4B82-B745-F0B7733F736B}" type="presParOf" srcId="{EB487EB7-3826-4669-9108-229405C09C39}" destId="{EB873988-F0EA-4835-8B27-8CBA8CEEBA90}" srcOrd="2" destOrd="0" presId="urn:microsoft.com/office/officeart/2008/layout/LinedList"/>
    <dgm:cxn modelId="{65478772-F0DE-4F96-9E98-9A85233D0AFA}" type="presParOf" srcId="{EB487EB7-3826-4669-9108-229405C09C39}" destId="{9F5FB1A6-2BDE-47E6-AC24-07B8B36616DC}" srcOrd="3" destOrd="0" presId="urn:microsoft.com/office/officeart/2008/layout/LinedList"/>
    <dgm:cxn modelId="{34BE324D-9EE5-4F01-A9B5-BC5D73A47D63}" type="presParOf" srcId="{9F5FB1A6-2BDE-47E6-AC24-07B8B36616DC}" destId="{5C4C197F-EB3D-4B9A-9812-783248971DE8}" srcOrd="0" destOrd="0" presId="urn:microsoft.com/office/officeart/2008/layout/LinedList"/>
    <dgm:cxn modelId="{0A13B715-399E-41C9-B7FA-5FE8620B108A}" type="presParOf" srcId="{9F5FB1A6-2BDE-47E6-AC24-07B8B36616DC}" destId="{BA75D479-31DF-4A5E-BA10-C2821821EB29}" srcOrd="1" destOrd="0" presId="urn:microsoft.com/office/officeart/2008/layout/LinedList"/>
    <dgm:cxn modelId="{45A3AD3B-1C9A-438D-8124-80E8979D7A11}" type="presParOf" srcId="{EB487EB7-3826-4669-9108-229405C09C39}" destId="{ACA106F2-6E2F-424A-9A23-69224C45BB40}" srcOrd="4" destOrd="0" presId="urn:microsoft.com/office/officeart/2008/layout/LinedList"/>
    <dgm:cxn modelId="{19223C8F-EC00-4CE7-9C60-0F1042E18725}" type="presParOf" srcId="{EB487EB7-3826-4669-9108-229405C09C39}" destId="{78AD7BCE-E9AC-4DE8-B319-EA806EC52F3C}" srcOrd="5" destOrd="0" presId="urn:microsoft.com/office/officeart/2008/layout/LinedList"/>
    <dgm:cxn modelId="{9D3F2C44-1D4B-4C94-9ED9-50000B286704}" type="presParOf" srcId="{78AD7BCE-E9AC-4DE8-B319-EA806EC52F3C}" destId="{559B562A-EE98-4A87-8726-E0A25686B99D}" srcOrd="0" destOrd="0" presId="urn:microsoft.com/office/officeart/2008/layout/LinedList"/>
    <dgm:cxn modelId="{EB38041E-82AA-492C-BC80-6CE9EE6C1B7A}" type="presParOf" srcId="{78AD7BCE-E9AC-4DE8-B319-EA806EC52F3C}" destId="{D7D634FC-9B1A-4C49-B04C-926D1819F0C5}" srcOrd="1" destOrd="0" presId="urn:microsoft.com/office/officeart/2008/layout/LinedList"/>
    <dgm:cxn modelId="{C477D694-E552-4A25-BD46-CFD3BA08CE40}" type="presParOf" srcId="{EB487EB7-3826-4669-9108-229405C09C39}" destId="{C593BC7F-E386-4FB9-8B38-96D0DAB44DF9}" srcOrd="6" destOrd="0" presId="urn:microsoft.com/office/officeart/2008/layout/LinedList"/>
    <dgm:cxn modelId="{083AB484-4B4D-43EF-A2E6-2A1FF7B192B3}" type="presParOf" srcId="{EB487EB7-3826-4669-9108-229405C09C39}" destId="{24891552-C282-4C0E-B82E-19C9B76BAD12}" srcOrd="7" destOrd="0" presId="urn:microsoft.com/office/officeart/2008/layout/LinedList"/>
    <dgm:cxn modelId="{D124EA82-58AB-4128-8E2A-767F6253921F}" type="presParOf" srcId="{24891552-C282-4C0E-B82E-19C9B76BAD12}" destId="{8F8488CD-814E-4936-AD8F-CE11DD79BD31}" srcOrd="0" destOrd="0" presId="urn:microsoft.com/office/officeart/2008/layout/LinedList"/>
    <dgm:cxn modelId="{FC378C1B-F157-4B26-8D67-8804A3CD42F5}" type="presParOf" srcId="{24891552-C282-4C0E-B82E-19C9B76BAD12}" destId="{106CF11B-68D7-491A-AC0B-E72AAB4850F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DA24E-F427-4397-916C-E4C0E942A176}">
      <dsp:nvSpPr>
        <dsp:cNvPr id="0" name=""/>
        <dsp:cNvSpPr/>
      </dsp:nvSpPr>
      <dsp:spPr>
        <a:xfrm>
          <a:off x="0" y="0"/>
          <a:ext cx="5747778" cy="0"/>
        </a:xfrm>
        <a:prstGeom prst="lin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B67E1BD6-BF92-4263-89E2-259231AC761D}">
      <dsp:nvSpPr>
        <dsp:cNvPr id="0" name=""/>
        <dsp:cNvSpPr/>
      </dsp:nvSpPr>
      <dsp:spPr>
        <a:xfrm>
          <a:off x="0" y="0"/>
          <a:ext cx="5747778"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Graphical User Interface is developed for the machine learning models using the Flask Framework. </a:t>
          </a:r>
        </a:p>
      </dsp:txBody>
      <dsp:txXfrm>
        <a:off x="0" y="0"/>
        <a:ext cx="5747778" cy="781050"/>
      </dsp:txXfrm>
    </dsp:sp>
    <dsp:sp modelId="{EB873988-F0EA-4835-8B27-8CBA8CEEBA90}">
      <dsp:nvSpPr>
        <dsp:cNvPr id="0" name=""/>
        <dsp:cNvSpPr/>
      </dsp:nvSpPr>
      <dsp:spPr>
        <a:xfrm>
          <a:off x="0" y="781050"/>
          <a:ext cx="5747778" cy="0"/>
        </a:xfrm>
        <a:prstGeom prst="lin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5C4C197F-EB3D-4B9A-9812-783248971DE8}">
      <dsp:nvSpPr>
        <dsp:cNvPr id="0" name=""/>
        <dsp:cNvSpPr/>
      </dsp:nvSpPr>
      <dsp:spPr>
        <a:xfrm>
          <a:off x="0" y="781050"/>
          <a:ext cx="5747778"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For the backend of the site Python is used. The site can be used to predict the IPL match score with the help of last 5 overs of the data.</a:t>
          </a:r>
        </a:p>
      </dsp:txBody>
      <dsp:txXfrm>
        <a:off x="0" y="781050"/>
        <a:ext cx="5747778" cy="781050"/>
      </dsp:txXfrm>
    </dsp:sp>
    <dsp:sp modelId="{ACA106F2-6E2F-424A-9A23-69224C45BB40}">
      <dsp:nvSpPr>
        <dsp:cNvPr id="0" name=""/>
        <dsp:cNvSpPr/>
      </dsp:nvSpPr>
      <dsp:spPr>
        <a:xfrm>
          <a:off x="0" y="1562100"/>
          <a:ext cx="5747778" cy="0"/>
        </a:xfrm>
        <a:prstGeom prst="lin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559B562A-EE98-4A87-8726-E0A25686B99D}">
      <dsp:nvSpPr>
        <dsp:cNvPr id="0" name=""/>
        <dsp:cNvSpPr/>
      </dsp:nvSpPr>
      <dsp:spPr>
        <a:xfrm>
          <a:off x="0" y="1562100"/>
          <a:ext cx="5747778"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We can also predict the Winner of the match with the data of just Toss Winner and Toss Decision. </a:t>
          </a:r>
        </a:p>
      </dsp:txBody>
      <dsp:txXfrm>
        <a:off x="0" y="1562100"/>
        <a:ext cx="5747778" cy="781050"/>
      </dsp:txXfrm>
    </dsp:sp>
    <dsp:sp modelId="{C593BC7F-E386-4FB9-8B38-96D0DAB44DF9}">
      <dsp:nvSpPr>
        <dsp:cNvPr id="0" name=""/>
        <dsp:cNvSpPr/>
      </dsp:nvSpPr>
      <dsp:spPr>
        <a:xfrm>
          <a:off x="0" y="2343150"/>
          <a:ext cx="5747778" cy="0"/>
        </a:xfrm>
        <a:prstGeom prst="lin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8F8488CD-814E-4936-AD8F-CE11DD79BD31}">
      <dsp:nvSpPr>
        <dsp:cNvPr id="0" name=""/>
        <dsp:cNvSpPr/>
      </dsp:nvSpPr>
      <dsp:spPr>
        <a:xfrm>
          <a:off x="0" y="2343150"/>
          <a:ext cx="5747778"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All the input information necessary for the model for the prediction is provided to the model. The calculation is not stored in the system because all calculations computed at real time</a:t>
          </a:r>
        </a:p>
      </dsp:txBody>
      <dsp:txXfrm>
        <a:off x="0" y="2343150"/>
        <a:ext cx="5747778" cy="7810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6435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1961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3630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0295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1570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76051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81942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61566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7336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5040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3624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4200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4101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7042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7151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6310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3105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6504509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589D6F-72AE-49F8-BD4D-ACE63EC60ACD}"/>
              </a:ext>
            </a:extLst>
          </p:cNvPr>
          <p:cNvSpPr txBox="1"/>
          <p:nvPr/>
        </p:nvSpPr>
        <p:spPr>
          <a:xfrm>
            <a:off x="7952050" y="4716384"/>
            <a:ext cx="3000653" cy="190821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Class –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     CSE 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Abhishek </a:t>
            </a:r>
            <a:r>
              <a:rPr lang="en-US" dirty="0" err="1">
                <a:latin typeface="Times New Roman" panose="02020603050405020304" pitchFamily="18" charset="0"/>
                <a:cs typeface="Times New Roman" panose="02020603050405020304" pitchFamily="18" charset="0"/>
              </a:rPr>
              <a:t>Jaju</a:t>
            </a:r>
            <a:r>
              <a:rPr lang="en-US" dirty="0">
                <a:latin typeface="Times New Roman" panose="02020603050405020304" pitchFamily="18" charset="0"/>
                <a:cs typeface="Times New Roman" panose="02020603050405020304" pitchFamily="18" charset="0"/>
              </a:rPr>
              <a:t>  (46035)</a:t>
            </a:r>
          </a:p>
          <a:p>
            <a:r>
              <a:rPr lang="en-US" dirty="0">
                <a:latin typeface="Times New Roman" panose="02020603050405020304" pitchFamily="18" charset="0"/>
                <a:cs typeface="Times New Roman" panose="02020603050405020304" pitchFamily="18" charset="0"/>
              </a:rPr>
              <a:t>Pradeep </a:t>
            </a:r>
            <a:r>
              <a:rPr lang="en-US" dirty="0" err="1">
                <a:latin typeface="Times New Roman" panose="02020603050405020304" pitchFamily="18" charset="0"/>
                <a:cs typeface="Times New Roman" panose="02020603050405020304" pitchFamily="18" charset="0"/>
              </a:rPr>
              <a:t>Maku</a:t>
            </a:r>
            <a:r>
              <a:rPr lang="en-US" dirty="0">
                <a:latin typeface="Times New Roman" panose="02020603050405020304" pitchFamily="18" charset="0"/>
                <a:cs typeface="Times New Roman" panose="02020603050405020304" pitchFamily="18" charset="0"/>
              </a:rPr>
              <a:t>  (46034)</a:t>
            </a:r>
          </a:p>
          <a:p>
            <a:r>
              <a:rPr lang="en-US" dirty="0">
                <a:latin typeface="Times New Roman" panose="02020603050405020304" pitchFamily="18" charset="0"/>
                <a:cs typeface="Times New Roman" panose="02020603050405020304" pitchFamily="18" charset="0"/>
              </a:rPr>
              <a:t>Vivek Soddy    (46039)</a:t>
            </a:r>
          </a:p>
        </p:txBody>
      </p:sp>
      <p:sp>
        <p:nvSpPr>
          <p:cNvPr id="5" name="TextBox 4">
            <a:extLst>
              <a:ext uri="{FF2B5EF4-FFF2-40B4-BE49-F238E27FC236}">
                <a16:creationId xmlns:a16="http://schemas.microsoft.com/office/drawing/2014/main" id="{441FA834-64A1-42F7-888B-8155653DAB3D}"/>
              </a:ext>
            </a:extLst>
          </p:cNvPr>
          <p:cNvSpPr txBox="1"/>
          <p:nvPr/>
        </p:nvSpPr>
        <p:spPr>
          <a:xfrm>
            <a:off x="2228296" y="2984699"/>
            <a:ext cx="7893728" cy="1323439"/>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IPL SCORE PREDICTION</a:t>
            </a:r>
          </a:p>
          <a:p>
            <a:pPr algn="ctr"/>
            <a:r>
              <a:rPr lang="en-US" sz="3200" dirty="0">
                <a:latin typeface="Times New Roman" panose="02020603050405020304" pitchFamily="18" charset="0"/>
                <a:cs typeface="Times New Roman" panose="02020603050405020304" pitchFamily="18" charset="0"/>
              </a:rPr>
              <a:t>DEMO-1</a:t>
            </a:r>
          </a:p>
        </p:txBody>
      </p:sp>
      <p:pic>
        <p:nvPicPr>
          <p:cNvPr id="6" name="Picture 5">
            <a:extLst>
              <a:ext uri="{FF2B5EF4-FFF2-40B4-BE49-F238E27FC236}">
                <a16:creationId xmlns:a16="http://schemas.microsoft.com/office/drawing/2014/main" id="{880FF7D6-A416-4F78-8D15-E4AB390B1281}"/>
              </a:ext>
            </a:extLst>
          </p:cNvPr>
          <p:cNvPicPr/>
          <p:nvPr/>
        </p:nvPicPr>
        <p:blipFill>
          <a:blip r:embed="rId2" cstate="print"/>
          <a:srcRect/>
          <a:stretch>
            <a:fillRect/>
          </a:stretch>
        </p:blipFill>
        <p:spPr bwMode="auto">
          <a:xfrm>
            <a:off x="4805680" y="280054"/>
            <a:ext cx="2580640" cy="1075690"/>
          </a:xfrm>
          <a:prstGeom prst="rect">
            <a:avLst/>
          </a:prstGeom>
          <a:noFill/>
          <a:ln w="9525">
            <a:noFill/>
            <a:miter lim="800000"/>
            <a:headEnd/>
            <a:tailEnd/>
          </a:ln>
        </p:spPr>
      </p:pic>
      <p:sp>
        <p:nvSpPr>
          <p:cNvPr id="7" name="TextBox 6">
            <a:extLst>
              <a:ext uri="{FF2B5EF4-FFF2-40B4-BE49-F238E27FC236}">
                <a16:creationId xmlns:a16="http://schemas.microsoft.com/office/drawing/2014/main" id="{4042AAFF-47BE-428A-B5E8-1623F7775C1E}"/>
              </a:ext>
            </a:extLst>
          </p:cNvPr>
          <p:cNvSpPr txBox="1"/>
          <p:nvPr/>
        </p:nvSpPr>
        <p:spPr>
          <a:xfrm>
            <a:off x="1386673" y="1648636"/>
            <a:ext cx="9566030" cy="1043171"/>
          </a:xfrm>
          <a:prstGeom prst="rect">
            <a:avLst/>
          </a:prstGeom>
          <a:noFill/>
        </p:spPr>
        <p:txBody>
          <a:bodyPr wrap="square">
            <a:spAutoFit/>
          </a:bodyPr>
          <a:lstStyle/>
          <a:p>
            <a:pPr algn="ctr">
              <a:lnSpc>
                <a:spcPct val="115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MSPM’S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Deogiri Institute of Engineering and Management Studies, Aurangabad</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00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E98B-06CD-4C9F-A86A-566AFBCB0C91}"/>
              </a:ext>
            </a:extLst>
          </p:cNvPr>
          <p:cNvSpPr>
            <a:spLocks noGrp="1"/>
          </p:cNvSpPr>
          <p:nvPr>
            <p:ph type="title"/>
          </p:nvPr>
        </p:nvSpPr>
        <p:spPr>
          <a:xfrm>
            <a:off x="1371600" y="703284"/>
            <a:ext cx="9601200" cy="1485900"/>
          </a:xfrm>
        </p:spPr>
        <p:txBody>
          <a:bodyPr/>
          <a:lstStyle/>
          <a:p>
            <a:r>
              <a:rPr lang="en-US" dirty="0"/>
              <a:t>INTRODUCTION</a:t>
            </a:r>
          </a:p>
        </p:txBody>
      </p:sp>
      <p:sp>
        <p:nvSpPr>
          <p:cNvPr id="3" name="Content Placeholder 2">
            <a:extLst>
              <a:ext uri="{FF2B5EF4-FFF2-40B4-BE49-F238E27FC236}">
                <a16:creationId xmlns:a16="http://schemas.microsoft.com/office/drawing/2014/main" id="{67580DA8-D366-407A-9632-A5881A752EFA}"/>
              </a:ext>
            </a:extLst>
          </p:cNvPr>
          <p:cNvSpPr>
            <a:spLocks noGrp="1"/>
          </p:cNvSpPr>
          <p:nvPr>
            <p:ph idx="1"/>
          </p:nvPr>
        </p:nvSpPr>
        <p:spPr/>
        <p:txBody>
          <a:bodyPr>
            <a:normAutofit fontScale="92500" lnSpcReduction="20000"/>
          </a:bodyPr>
          <a:lstStyle/>
          <a:p>
            <a:pPr algn="l">
              <a:buFont typeface="Wingdings" panose="05000000000000000000" pitchFamily="2" charset="2"/>
              <a:buChar char="v"/>
            </a:pPr>
            <a:r>
              <a:rPr lang="en-US" b="0" i="0" dirty="0">
                <a:solidFill>
                  <a:srgbClr val="222222"/>
                </a:solidFill>
                <a:effectLst/>
                <a:latin typeface="Lato" panose="020B0604020202020204" pitchFamily="34" charset="0"/>
              </a:rPr>
              <a:t>Here we will be looking at how you can train a model from scratch and embed it in the web app using simple and powerful libraries like </a:t>
            </a:r>
            <a:r>
              <a:rPr lang="en-US" b="1" i="0" dirty="0" err="1">
                <a:solidFill>
                  <a:srgbClr val="222222"/>
                </a:solidFill>
                <a:effectLst/>
                <a:latin typeface="Lato" panose="020B0604020202020204" pitchFamily="34" charset="0"/>
              </a:rPr>
              <a:t>sklearn</a:t>
            </a:r>
            <a:r>
              <a:rPr lang="en-US" b="1" i="0" dirty="0">
                <a:solidFill>
                  <a:srgbClr val="222222"/>
                </a:solidFill>
                <a:effectLst/>
                <a:latin typeface="Lato" panose="020B0604020202020204" pitchFamily="34" charset="0"/>
              </a:rPr>
              <a:t>, pandas, and flask</a:t>
            </a:r>
            <a:r>
              <a:rPr lang="en-US" b="0" i="0" dirty="0">
                <a:solidFill>
                  <a:srgbClr val="222222"/>
                </a:solidFill>
                <a:effectLst/>
                <a:latin typeface="Lato" panose="020B0604020202020204" pitchFamily="34" charset="0"/>
              </a:rPr>
              <a:t>. Also, some </a:t>
            </a:r>
            <a:r>
              <a:rPr lang="en-US" b="1" i="0" dirty="0">
                <a:solidFill>
                  <a:srgbClr val="222222"/>
                </a:solidFill>
                <a:effectLst/>
                <a:latin typeface="Lato" panose="020B0604020202020204" pitchFamily="34" charset="0"/>
              </a:rPr>
              <a:t>web </a:t>
            </a:r>
            <a:r>
              <a:rPr lang="en-US" b="0" i="0" dirty="0">
                <a:solidFill>
                  <a:srgbClr val="222222"/>
                </a:solidFill>
                <a:effectLst/>
                <a:latin typeface="Lato" panose="020B0604020202020204" pitchFamily="34" charset="0"/>
              </a:rPr>
              <a:t>development is involved.</a:t>
            </a:r>
          </a:p>
          <a:p>
            <a:pPr>
              <a:buFont typeface="Wingdings" panose="05000000000000000000" pitchFamily="2" charset="2"/>
              <a:buChar char="v"/>
            </a:pPr>
            <a:r>
              <a:rPr lang="en-US" b="0" i="0" dirty="0">
                <a:solidFill>
                  <a:srgbClr val="000000"/>
                </a:solidFill>
                <a:effectLst/>
                <a:latin typeface="inherit"/>
              </a:rPr>
              <a:t>The use of analytical methods in various aspects of cricket including results prediction is very important because of its popularity and huge amount of money involved in the game</a:t>
            </a:r>
          </a:p>
          <a:p>
            <a:pPr>
              <a:buFont typeface="Wingdings" panose="05000000000000000000" pitchFamily="2" charset="2"/>
              <a:buChar char="v"/>
            </a:pPr>
            <a:r>
              <a:rPr lang="en-US" b="0" i="0" dirty="0">
                <a:solidFill>
                  <a:srgbClr val="000000"/>
                </a:solidFill>
                <a:effectLst/>
                <a:latin typeface="inherit"/>
              </a:rPr>
              <a:t>Prediction of outcome of a match using machine learning algorithms is an important aspect in cricket. Records of the past performance of players and other related data can be </a:t>
            </a:r>
            <a:r>
              <a:rPr lang="en-US" b="0" i="0" dirty="0" err="1">
                <a:solidFill>
                  <a:srgbClr val="000000"/>
                </a:solidFill>
                <a:effectLst/>
                <a:latin typeface="inherit"/>
              </a:rPr>
              <a:t>analysed</a:t>
            </a:r>
            <a:r>
              <a:rPr lang="en-US" b="0" i="0" dirty="0">
                <a:solidFill>
                  <a:srgbClr val="000000"/>
                </a:solidFill>
                <a:effectLst/>
                <a:latin typeface="inherit"/>
              </a:rPr>
              <a:t> to create models that predicts the team</a:t>
            </a:r>
            <a:r>
              <a:rPr lang="en-US" dirty="0">
                <a:solidFill>
                  <a:srgbClr val="000000"/>
                </a:solidFill>
                <a:latin typeface="inherit"/>
              </a:rPr>
              <a:t> score.</a:t>
            </a:r>
            <a:endParaRPr lang="en-US" b="0" i="0" dirty="0">
              <a:solidFill>
                <a:srgbClr val="000000"/>
              </a:solidFill>
              <a:effectLst/>
              <a:latin typeface="inherit"/>
            </a:endParaRPr>
          </a:p>
          <a:p>
            <a:pPr>
              <a:buFont typeface="Wingdings" panose="05000000000000000000" pitchFamily="2" charset="2"/>
              <a:buChar char="v"/>
            </a:pPr>
            <a:endParaRPr lang="en-US" b="0" i="0" dirty="0">
              <a:solidFill>
                <a:srgbClr val="000000"/>
              </a:solidFill>
              <a:effectLst/>
              <a:latin typeface="inherit"/>
            </a:endParaRPr>
          </a:p>
          <a:p>
            <a:pPr>
              <a:buFont typeface="Wingdings" panose="05000000000000000000" pitchFamily="2" charset="2"/>
              <a:buChar char="v"/>
            </a:pPr>
            <a:endParaRPr lang="en-US" b="0" i="0" dirty="0">
              <a:solidFill>
                <a:srgbClr val="000000"/>
              </a:solidFill>
              <a:effectLst/>
              <a:latin typeface="inherit"/>
            </a:endParaRPr>
          </a:p>
          <a:p>
            <a:pPr marL="0" indent="0" algn="l">
              <a:buNone/>
            </a:pPr>
            <a:endParaRPr lang="en-US" dirty="0">
              <a:solidFill>
                <a:srgbClr val="222222"/>
              </a:solidFill>
              <a:latin typeface="Lato" panose="020B0604020202020204" pitchFamily="34" charset="0"/>
            </a:endParaRPr>
          </a:p>
        </p:txBody>
      </p:sp>
    </p:spTree>
    <p:extLst>
      <p:ext uri="{BB962C8B-B14F-4D97-AF65-F5344CB8AC3E}">
        <p14:creationId xmlns:p14="http://schemas.microsoft.com/office/powerpoint/2010/main" val="261777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004E-F86D-4699-B130-F56B2485868A}"/>
              </a:ext>
            </a:extLst>
          </p:cNvPr>
          <p:cNvSpPr>
            <a:spLocks noGrp="1"/>
          </p:cNvSpPr>
          <p:nvPr>
            <p:ph type="title"/>
          </p:nvPr>
        </p:nvSpPr>
        <p:spPr>
          <a:xfrm>
            <a:off x="1493642" y="303245"/>
            <a:ext cx="10018713" cy="1752599"/>
          </a:xfrm>
        </p:spPr>
        <p:txBody>
          <a:bodyPr/>
          <a:lstStyle/>
          <a:p>
            <a:r>
              <a:rPr lang="en-US" dirty="0"/>
              <a:t>LITERATURE REVIEW</a:t>
            </a:r>
          </a:p>
        </p:txBody>
      </p:sp>
      <p:sp>
        <p:nvSpPr>
          <p:cNvPr id="3" name="Content Placeholder 2">
            <a:extLst>
              <a:ext uri="{FF2B5EF4-FFF2-40B4-BE49-F238E27FC236}">
                <a16:creationId xmlns:a16="http://schemas.microsoft.com/office/drawing/2014/main" id="{78681DAB-F1AF-4912-B743-6C8D5564FB47}"/>
              </a:ext>
            </a:extLst>
          </p:cNvPr>
          <p:cNvSpPr>
            <a:spLocks noGrp="1"/>
          </p:cNvSpPr>
          <p:nvPr>
            <p:ph idx="1"/>
          </p:nvPr>
        </p:nvSpPr>
        <p:spPr>
          <a:xfrm>
            <a:off x="1371599" y="2285999"/>
            <a:ext cx="10480089" cy="4052657"/>
          </a:xfrm>
        </p:spPr>
        <p:txBody>
          <a:bodyPr>
            <a:normAutofit fontScale="92500" lnSpcReduction="20000"/>
          </a:bodyPr>
          <a:lstStyle/>
          <a:p>
            <a:r>
              <a:rPr lang="en-US" dirty="0">
                <a:solidFill>
                  <a:srgbClr val="000000"/>
                </a:solidFill>
                <a:latin typeface="inherit"/>
              </a:rPr>
              <a:t>T</a:t>
            </a:r>
            <a:r>
              <a:rPr lang="en-US" b="0" i="0" dirty="0">
                <a:solidFill>
                  <a:srgbClr val="000000"/>
                </a:solidFill>
                <a:effectLst/>
                <a:latin typeface="inherit"/>
              </a:rPr>
              <a:t>he selection of the best team is always required by the management for best outcome</a:t>
            </a:r>
          </a:p>
          <a:p>
            <a:r>
              <a:rPr lang="en-US" b="0" i="0" dirty="0">
                <a:solidFill>
                  <a:srgbClr val="000000"/>
                </a:solidFill>
                <a:effectLst/>
                <a:latin typeface="inherit"/>
              </a:rPr>
              <a:t>The results of the IPL batting Statistics were grouped into various clusters and it gave efficient and effective accurate results with the Data Mining Technique – Clustering</a:t>
            </a:r>
          </a:p>
          <a:p>
            <a:r>
              <a:rPr lang="en-US" b="0" i="0" dirty="0">
                <a:solidFill>
                  <a:srgbClr val="000000"/>
                </a:solidFill>
                <a:effectLst/>
                <a:latin typeface="inherit"/>
              </a:rPr>
              <a:t>The SVM technique holds good on the investigation of the feasibility of using the Twitter data to forecast the results of the match.</a:t>
            </a:r>
          </a:p>
          <a:p>
            <a:r>
              <a:rPr lang="en-US" b="0" i="0" dirty="0">
                <a:solidFill>
                  <a:srgbClr val="000000"/>
                </a:solidFill>
                <a:effectLst/>
                <a:latin typeface="inherit"/>
              </a:rPr>
              <a:t>The factors such as toss result, ranking of the team, home team advantage were considered.</a:t>
            </a:r>
          </a:p>
          <a:p>
            <a:r>
              <a:rPr lang="en-US" b="0" i="0" dirty="0">
                <a:solidFill>
                  <a:srgbClr val="000000"/>
                </a:solidFill>
                <a:effectLst/>
                <a:latin typeface="inherit"/>
              </a:rPr>
              <a:t>At Vignesh Veppur Sankaranarayanan and Junaed Sattar, “Auto-play: A Data Mining Approach to ODI Cricket Simulation and Prediction”, Proceedings of SIAM Conference on Data Mining, pp. 1-7, 2014 Sankaranarayanan gives the idea about building a system of prediction that takes the historical data and predicts the victory or loss of the forthcoming matches. </a:t>
            </a:r>
          </a:p>
          <a:p>
            <a:pPr marL="0" indent="0">
              <a:buNone/>
            </a:pPr>
            <a:endParaRPr lang="en-US" b="0" i="0" dirty="0">
              <a:solidFill>
                <a:srgbClr val="000000"/>
              </a:solidFill>
              <a:effectLst/>
              <a:latin typeface="inherit"/>
            </a:endParaRPr>
          </a:p>
        </p:txBody>
      </p:sp>
    </p:spTree>
    <p:extLst>
      <p:ext uri="{BB962C8B-B14F-4D97-AF65-F5344CB8AC3E}">
        <p14:creationId xmlns:p14="http://schemas.microsoft.com/office/powerpoint/2010/main" val="401333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ABBC-69EC-4802-9B0F-49F0444AA22A}"/>
              </a:ext>
            </a:extLst>
          </p:cNvPr>
          <p:cNvSpPr>
            <a:spLocks noGrp="1"/>
          </p:cNvSpPr>
          <p:nvPr>
            <p:ph type="title"/>
          </p:nvPr>
        </p:nvSpPr>
        <p:spPr/>
        <p:txBody>
          <a:bodyPr/>
          <a:lstStyle/>
          <a:p>
            <a:r>
              <a:rPr lang="en-US" dirty="0"/>
              <a:t>SYSTEM DESIGN</a:t>
            </a:r>
          </a:p>
        </p:txBody>
      </p:sp>
      <p:sp>
        <p:nvSpPr>
          <p:cNvPr id="4" name="Flowchart: Alternate Process 3">
            <a:extLst>
              <a:ext uri="{FF2B5EF4-FFF2-40B4-BE49-F238E27FC236}">
                <a16:creationId xmlns:a16="http://schemas.microsoft.com/office/drawing/2014/main" id="{CB3340F6-5D35-421F-B3DE-DFE4BCED640C}"/>
              </a:ext>
            </a:extLst>
          </p:cNvPr>
          <p:cNvSpPr/>
          <p:nvPr/>
        </p:nvSpPr>
        <p:spPr>
          <a:xfrm>
            <a:off x="1333341" y="3282975"/>
            <a:ext cx="1744303" cy="14859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t>
            </a:r>
          </a:p>
        </p:txBody>
      </p:sp>
      <p:sp>
        <p:nvSpPr>
          <p:cNvPr id="5" name="Oval 4">
            <a:extLst>
              <a:ext uri="{FF2B5EF4-FFF2-40B4-BE49-F238E27FC236}">
                <a16:creationId xmlns:a16="http://schemas.microsoft.com/office/drawing/2014/main" id="{8AA4A5D6-4B60-4377-A018-A79D621ADEC0}"/>
              </a:ext>
            </a:extLst>
          </p:cNvPr>
          <p:cNvSpPr/>
          <p:nvPr/>
        </p:nvSpPr>
        <p:spPr>
          <a:xfrm>
            <a:off x="5583843" y="3384244"/>
            <a:ext cx="2447119" cy="1408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Runs Predictor</a:t>
            </a:r>
          </a:p>
        </p:txBody>
      </p:sp>
      <p:sp>
        <p:nvSpPr>
          <p:cNvPr id="6" name="Flowchart: Alternate Process 5">
            <a:extLst>
              <a:ext uri="{FF2B5EF4-FFF2-40B4-BE49-F238E27FC236}">
                <a16:creationId xmlns:a16="http://schemas.microsoft.com/office/drawing/2014/main" id="{15F3F512-2EAA-4702-BD91-F54E39E4B20D}"/>
              </a:ext>
            </a:extLst>
          </p:cNvPr>
          <p:cNvSpPr/>
          <p:nvPr/>
        </p:nvSpPr>
        <p:spPr>
          <a:xfrm>
            <a:off x="10054384" y="3515042"/>
            <a:ext cx="1608549" cy="104502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cxnSp>
        <p:nvCxnSpPr>
          <p:cNvPr id="8" name="Straight Arrow Connector 7">
            <a:extLst>
              <a:ext uri="{FF2B5EF4-FFF2-40B4-BE49-F238E27FC236}">
                <a16:creationId xmlns:a16="http://schemas.microsoft.com/office/drawing/2014/main" id="{79B7C325-6D60-490D-BDF1-ED486D20C665}"/>
              </a:ext>
            </a:extLst>
          </p:cNvPr>
          <p:cNvCxnSpPr>
            <a:cxnSpLocks/>
          </p:cNvCxnSpPr>
          <p:nvPr/>
        </p:nvCxnSpPr>
        <p:spPr>
          <a:xfrm flipV="1">
            <a:off x="3110213" y="3831472"/>
            <a:ext cx="251922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2655CA66-3C87-451E-AED2-D9B8DA50C8BB}"/>
              </a:ext>
            </a:extLst>
          </p:cNvPr>
          <p:cNvCxnSpPr>
            <a:cxnSpLocks/>
            <a:endCxn id="6" idx="1"/>
          </p:cNvCxnSpPr>
          <p:nvPr/>
        </p:nvCxnSpPr>
        <p:spPr>
          <a:xfrm flipV="1">
            <a:off x="8063531" y="4037557"/>
            <a:ext cx="1990853" cy="92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1D439AE-8ADF-4192-A50C-D86E3A07F45E}"/>
              </a:ext>
            </a:extLst>
          </p:cNvPr>
          <p:cNvCxnSpPr>
            <a:cxnSpLocks/>
          </p:cNvCxnSpPr>
          <p:nvPr/>
        </p:nvCxnSpPr>
        <p:spPr>
          <a:xfrm>
            <a:off x="3102693" y="4292468"/>
            <a:ext cx="252674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75B60972-1968-40AF-BE13-56001691C4DF}"/>
              </a:ext>
            </a:extLst>
          </p:cNvPr>
          <p:cNvCxnSpPr>
            <a:cxnSpLocks/>
          </p:cNvCxnSpPr>
          <p:nvPr/>
        </p:nvCxnSpPr>
        <p:spPr>
          <a:xfrm flipH="1">
            <a:off x="7901668" y="4442537"/>
            <a:ext cx="21527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636B7ED5-A4A8-4A39-A147-873051AC42A3}"/>
              </a:ext>
            </a:extLst>
          </p:cNvPr>
          <p:cNvCxnSpPr>
            <a:cxnSpLocks/>
            <a:endCxn id="5" idx="7"/>
          </p:cNvCxnSpPr>
          <p:nvPr/>
        </p:nvCxnSpPr>
        <p:spPr>
          <a:xfrm flipH="1">
            <a:off x="7672590" y="3576134"/>
            <a:ext cx="2381796" cy="144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F3458D68-7211-40CE-B730-ADC3E920D39E}"/>
              </a:ext>
            </a:extLst>
          </p:cNvPr>
          <p:cNvSpPr txBox="1"/>
          <p:nvPr/>
        </p:nvSpPr>
        <p:spPr>
          <a:xfrm>
            <a:off x="3278385" y="3453970"/>
            <a:ext cx="2237174" cy="307777"/>
          </a:xfrm>
          <a:prstGeom prst="rect">
            <a:avLst/>
          </a:prstGeom>
          <a:noFill/>
        </p:spPr>
        <p:txBody>
          <a:bodyPr wrap="square" rtlCol="0">
            <a:spAutoFit/>
          </a:bodyPr>
          <a:lstStyle/>
          <a:p>
            <a:r>
              <a:rPr lang="en-US" sz="1400" dirty="0"/>
              <a:t>Perform Prediction</a:t>
            </a:r>
          </a:p>
        </p:txBody>
      </p:sp>
      <p:sp>
        <p:nvSpPr>
          <p:cNvPr id="23" name="TextBox 22">
            <a:extLst>
              <a:ext uri="{FF2B5EF4-FFF2-40B4-BE49-F238E27FC236}">
                <a16:creationId xmlns:a16="http://schemas.microsoft.com/office/drawing/2014/main" id="{B522CD2C-3C6E-4BB2-837F-0D5DF42A4500}"/>
              </a:ext>
            </a:extLst>
          </p:cNvPr>
          <p:cNvSpPr txBox="1"/>
          <p:nvPr/>
        </p:nvSpPr>
        <p:spPr>
          <a:xfrm>
            <a:off x="8167530" y="4138580"/>
            <a:ext cx="2123323" cy="307777"/>
          </a:xfrm>
          <a:prstGeom prst="rect">
            <a:avLst/>
          </a:prstGeom>
          <a:noFill/>
        </p:spPr>
        <p:txBody>
          <a:bodyPr wrap="square" rtlCol="0">
            <a:spAutoFit/>
          </a:bodyPr>
          <a:lstStyle/>
          <a:p>
            <a:r>
              <a:rPr lang="en-US" sz="1400" dirty="0"/>
              <a:t>Get player runs</a:t>
            </a:r>
          </a:p>
        </p:txBody>
      </p:sp>
      <p:sp>
        <p:nvSpPr>
          <p:cNvPr id="24" name="TextBox 23">
            <a:extLst>
              <a:ext uri="{FF2B5EF4-FFF2-40B4-BE49-F238E27FC236}">
                <a16:creationId xmlns:a16="http://schemas.microsoft.com/office/drawing/2014/main" id="{6EC1B4AC-6116-4B4F-B1A9-3B7B98739A03}"/>
              </a:ext>
            </a:extLst>
          </p:cNvPr>
          <p:cNvSpPr txBox="1"/>
          <p:nvPr/>
        </p:nvSpPr>
        <p:spPr>
          <a:xfrm>
            <a:off x="8167530" y="3292171"/>
            <a:ext cx="1438110" cy="307777"/>
          </a:xfrm>
          <a:prstGeom prst="rect">
            <a:avLst/>
          </a:prstGeom>
          <a:noFill/>
        </p:spPr>
        <p:txBody>
          <a:bodyPr wrap="square" rtlCol="0">
            <a:spAutoFit/>
          </a:bodyPr>
          <a:lstStyle/>
          <a:p>
            <a:r>
              <a:rPr lang="en-US" sz="1400" dirty="0"/>
              <a:t>Select stadium </a:t>
            </a:r>
          </a:p>
        </p:txBody>
      </p:sp>
      <p:sp>
        <p:nvSpPr>
          <p:cNvPr id="25" name="TextBox 24">
            <a:extLst>
              <a:ext uri="{FF2B5EF4-FFF2-40B4-BE49-F238E27FC236}">
                <a16:creationId xmlns:a16="http://schemas.microsoft.com/office/drawing/2014/main" id="{44547A2F-5F04-4335-B672-10197E2B36C5}"/>
              </a:ext>
            </a:extLst>
          </p:cNvPr>
          <p:cNvSpPr txBox="1"/>
          <p:nvPr/>
        </p:nvSpPr>
        <p:spPr>
          <a:xfrm>
            <a:off x="3278385" y="4323012"/>
            <a:ext cx="2237174" cy="307777"/>
          </a:xfrm>
          <a:prstGeom prst="rect">
            <a:avLst/>
          </a:prstGeom>
          <a:noFill/>
        </p:spPr>
        <p:txBody>
          <a:bodyPr wrap="square" rtlCol="0">
            <a:spAutoFit/>
          </a:bodyPr>
          <a:lstStyle/>
          <a:p>
            <a:r>
              <a:rPr lang="en-US" sz="1400" dirty="0"/>
              <a:t>Load user response</a:t>
            </a:r>
          </a:p>
        </p:txBody>
      </p:sp>
      <p:sp>
        <p:nvSpPr>
          <p:cNvPr id="36" name="TextBox 35">
            <a:extLst>
              <a:ext uri="{FF2B5EF4-FFF2-40B4-BE49-F238E27FC236}">
                <a16:creationId xmlns:a16="http://schemas.microsoft.com/office/drawing/2014/main" id="{67788779-B507-4462-812F-A208B58E1EA4}"/>
              </a:ext>
            </a:extLst>
          </p:cNvPr>
          <p:cNvSpPr txBox="1"/>
          <p:nvPr/>
        </p:nvSpPr>
        <p:spPr>
          <a:xfrm>
            <a:off x="8039285" y="3718148"/>
            <a:ext cx="1642850" cy="307777"/>
          </a:xfrm>
          <a:prstGeom prst="rect">
            <a:avLst/>
          </a:prstGeom>
          <a:noFill/>
        </p:spPr>
        <p:txBody>
          <a:bodyPr wrap="square" rtlCol="0">
            <a:spAutoFit/>
          </a:bodyPr>
          <a:lstStyle/>
          <a:p>
            <a:r>
              <a:rPr lang="en-US" sz="1400" dirty="0"/>
              <a:t>Give Expected runs</a:t>
            </a:r>
          </a:p>
        </p:txBody>
      </p:sp>
    </p:spTree>
    <p:extLst>
      <p:ext uri="{BB962C8B-B14F-4D97-AF65-F5344CB8AC3E}">
        <p14:creationId xmlns:p14="http://schemas.microsoft.com/office/powerpoint/2010/main" val="392321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4F636C-7AD3-4E2C-AB6E-9053607FF471}"/>
              </a:ext>
            </a:extLst>
          </p:cNvPr>
          <p:cNvSpPr>
            <a:spLocks noGrp="1"/>
          </p:cNvSpPr>
          <p:nvPr>
            <p:ph type="title"/>
          </p:nvPr>
        </p:nvSpPr>
        <p:spPr>
          <a:xfrm>
            <a:off x="1484312" y="685800"/>
            <a:ext cx="5747778" cy="1752599"/>
          </a:xfrm>
        </p:spPr>
        <p:txBody>
          <a:bodyPr vert="horz" lIns="91440" tIns="45720" rIns="91440" bIns="45720" rtlCol="0">
            <a:normAutofit/>
          </a:bodyPr>
          <a:lstStyle/>
          <a:p>
            <a:r>
              <a:rPr lang="en-US"/>
              <a:t>GUI</a:t>
            </a:r>
          </a:p>
        </p:txBody>
      </p:sp>
      <p:pic>
        <p:nvPicPr>
          <p:cNvPr id="4" name="Content Placeholder 3">
            <a:extLst>
              <a:ext uri="{FF2B5EF4-FFF2-40B4-BE49-F238E27FC236}">
                <a16:creationId xmlns:a16="http://schemas.microsoft.com/office/drawing/2014/main" id="{CCB15F10-4049-4AB8-986B-EA302D70925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7552943" y="794347"/>
            <a:ext cx="3950079" cy="222191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AAA77A09-5B50-4F56-878B-06CC635C5A11}"/>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7552943" y="3541248"/>
            <a:ext cx="3950079" cy="222191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graphicFrame>
        <p:nvGraphicFramePr>
          <p:cNvPr id="12" name="Content Placeholder 7">
            <a:extLst>
              <a:ext uri="{FF2B5EF4-FFF2-40B4-BE49-F238E27FC236}">
                <a16:creationId xmlns:a16="http://schemas.microsoft.com/office/drawing/2014/main" id="{9A5950D7-068D-3131-2838-978660DD62D8}"/>
              </a:ext>
            </a:extLst>
          </p:cNvPr>
          <p:cNvGraphicFramePr>
            <a:graphicFrameLocks noGrp="1"/>
          </p:cNvGraphicFramePr>
          <p:nvPr>
            <p:ph idx="1"/>
            <p:extLst>
              <p:ext uri="{D42A27DB-BD31-4B8C-83A1-F6EECF244321}">
                <p14:modId xmlns:p14="http://schemas.microsoft.com/office/powerpoint/2010/main" val="2975943269"/>
              </p:ext>
            </p:extLst>
          </p:nvPr>
        </p:nvGraphicFramePr>
        <p:xfrm>
          <a:off x="1484311" y="2666999"/>
          <a:ext cx="5747778" cy="3124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80313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otalTime>0</TotalTime>
  <Words>420</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Corbel</vt:lpstr>
      <vt:lpstr>inherit</vt:lpstr>
      <vt:lpstr>Lato</vt:lpstr>
      <vt:lpstr>Times New Roman</vt:lpstr>
      <vt:lpstr>Wingdings</vt:lpstr>
      <vt:lpstr>Parallax</vt:lpstr>
      <vt:lpstr>PowerPoint Presentation</vt:lpstr>
      <vt:lpstr>INTRODUCTION</vt:lpstr>
      <vt:lpstr>LITERATURE REVIEW</vt:lpstr>
      <vt:lpstr>SYSTEM DESIGN</vt:lpstr>
      <vt:lpstr>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jaju</dc:creator>
  <cp:lastModifiedBy>abhishek jaju</cp:lastModifiedBy>
  <cp:revision>1</cp:revision>
  <dcterms:created xsi:type="dcterms:W3CDTF">2022-06-22T16:38:06Z</dcterms:created>
  <dcterms:modified xsi:type="dcterms:W3CDTF">2022-06-22T16:38:10Z</dcterms:modified>
</cp:coreProperties>
</file>