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Default Extension="jpg" ContentType="image/jpg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6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6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6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9" Type="http://schemas.openxmlformats.org/officeDocument/2006/relationships/image" Target="../media/image3.png"/><Relationship Id="rId10" Type="http://schemas.openxmlformats.org/officeDocument/2006/relationships/image" Target="../media/image4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761"/>
            <a:ext cx="824484" cy="5236210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0" y="761"/>
            <a:ext cx="546925" cy="4566865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0" y="0"/>
            <a:ext cx="322834" cy="397319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901186" y="2906090"/>
            <a:ext cx="4389627" cy="1031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6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28166" y="1703324"/>
            <a:ext cx="9535667" cy="2038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07605" y="4132255"/>
            <a:ext cx="4681347" cy="2725743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6039611"/>
            <a:ext cx="5498192" cy="818387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734692" y="1644141"/>
            <a:ext cx="4122420" cy="8483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400" spc="-5" b="1">
                <a:latin typeface="Calibri"/>
                <a:cs typeface="Calibri"/>
              </a:rPr>
              <a:t>Cyber</a:t>
            </a:r>
            <a:r>
              <a:rPr dirty="0" sz="5400" spc="-80" b="1">
                <a:latin typeface="Calibri"/>
                <a:cs typeface="Calibri"/>
              </a:rPr>
              <a:t> </a:t>
            </a:r>
            <a:r>
              <a:rPr dirty="0" sz="5400" spc="-5" b="1">
                <a:latin typeface="Calibri"/>
                <a:cs typeface="Calibri"/>
              </a:rPr>
              <a:t>Security</a:t>
            </a:r>
            <a:endParaRPr sz="5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82595" y="140665"/>
            <a:ext cx="6835775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heavy" sz="3600" spc="-5" b="1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Calibri"/>
                <a:cs typeface="Calibri"/>
              </a:rPr>
              <a:t>Tips</a:t>
            </a:r>
            <a:r>
              <a:rPr dirty="0" u="heavy" sz="3600" spc="-30" b="1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3600" b="1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Calibri"/>
                <a:cs typeface="Calibri"/>
              </a:rPr>
              <a:t>on</a:t>
            </a:r>
            <a:r>
              <a:rPr dirty="0" u="heavy" sz="3600" spc="-10" b="1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3600" b="1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Calibri"/>
                <a:cs typeface="Calibri"/>
              </a:rPr>
              <a:t>building</a:t>
            </a:r>
            <a:r>
              <a:rPr dirty="0" u="heavy" sz="3600" spc="10" b="1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3600" spc="-10" b="1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Calibri"/>
                <a:cs typeface="Calibri"/>
              </a:rPr>
              <a:t>your </a:t>
            </a:r>
            <a:r>
              <a:rPr dirty="0" u="heavy" sz="3600" spc="-5" b="1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Calibri"/>
                <a:cs typeface="Calibri"/>
              </a:rPr>
              <a:t>Cyber</a:t>
            </a:r>
            <a:r>
              <a:rPr dirty="0" u="heavy" sz="3600" spc="-35" b="1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3600" b="1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Calibri"/>
                <a:cs typeface="Calibri"/>
              </a:rPr>
              <a:t>Security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28166" y="1060449"/>
            <a:ext cx="10515600" cy="4939030"/>
          </a:xfrm>
          <a:prstGeom prst="rect">
            <a:avLst/>
          </a:prstGeom>
        </p:spPr>
        <p:txBody>
          <a:bodyPr wrap="square" lIns="0" tIns="139700" rIns="0" bIns="0" rtlCol="0" vert="horz">
            <a:spAutoFit/>
          </a:bodyPr>
          <a:lstStyle/>
          <a:p>
            <a:pPr marL="12700" marR="405765">
              <a:lnSpc>
                <a:spcPct val="70000"/>
              </a:lnSpc>
              <a:spcBef>
                <a:spcPts val="1100"/>
              </a:spcBef>
            </a:pPr>
            <a:r>
              <a:rPr dirty="0" sz="2800" spc="-10">
                <a:solidFill>
                  <a:srgbClr val="009999"/>
                </a:solidFill>
                <a:latin typeface="Calibri"/>
                <a:cs typeface="Calibri"/>
              </a:rPr>
              <a:t>After</a:t>
            </a:r>
            <a:r>
              <a:rPr dirty="0" sz="2800">
                <a:solidFill>
                  <a:srgbClr val="009999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009999"/>
                </a:solidFill>
                <a:latin typeface="Calibri"/>
                <a:cs typeface="Calibri"/>
              </a:rPr>
              <a:t>knowing</a:t>
            </a:r>
            <a:r>
              <a:rPr dirty="0" sz="2800" spc="15">
                <a:solidFill>
                  <a:srgbClr val="009999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009999"/>
                </a:solidFill>
                <a:latin typeface="Calibri"/>
                <a:cs typeface="Calibri"/>
              </a:rPr>
              <a:t>all</a:t>
            </a:r>
            <a:r>
              <a:rPr dirty="0" sz="2800" spc="-10">
                <a:solidFill>
                  <a:srgbClr val="009999"/>
                </a:solidFill>
                <a:latin typeface="Calibri"/>
                <a:cs typeface="Calibri"/>
              </a:rPr>
              <a:t> possible</a:t>
            </a:r>
            <a:r>
              <a:rPr dirty="0" sz="2800" spc="35">
                <a:solidFill>
                  <a:srgbClr val="009999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009999"/>
                </a:solidFill>
                <a:latin typeface="Calibri"/>
                <a:cs typeface="Calibri"/>
              </a:rPr>
              <a:t>threats,</a:t>
            </a:r>
            <a:r>
              <a:rPr dirty="0" sz="2800" spc="15">
                <a:solidFill>
                  <a:srgbClr val="009999"/>
                </a:solidFill>
                <a:latin typeface="Calibri"/>
                <a:cs typeface="Calibri"/>
              </a:rPr>
              <a:t> </a:t>
            </a:r>
            <a:r>
              <a:rPr dirty="0" sz="2800" spc="-15">
                <a:solidFill>
                  <a:srgbClr val="009999"/>
                </a:solidFill>
                <a:latin typeface="Calibri"/>
                <a:cs typeface="Calibri"/>
              </a:rPr>
              <a:t>now</a:t>
            </a:r>
            <a:r>
              <a:rPr dirty="0" sz="2800" spc="10">
                <a:solidFill>
                  <a:srgbClr val="009999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009999"/>
                </a:solidFill>
                <a:latin typeface="Calibri"/>
                <a:cs typeface="Calibri"/>
              </a:rPr>
              <a:t>is</a:t>
            </a:r>
            <a:r>
              <a:rPr dirty="0" sz="2800">
                <a:solidFill>
                  <a:srgbClr val="009999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009999"/>
                </a:solidFill>
                <a:latin typeface="Calibri"/>
                <a:cs typeface="Calibri"/>
              </a:rPr>
              <a:t>the</a:t>
            </a:r>
            <a:r>
              <a:rPr dirty="0" sz="2800" spc="20">
                <a:solidFill>
                  <a:srgbClr val="009999"/>
                </a:solidFill>
                <a:latin typeface="Calibri"/>
                <a:cs typeface="Calibri"/>
              </a:rPr>
              <a:t> </a:t>
            </a:r>
            <a:r>
              <a:rPr dirty="0" sz="2800" spc="-20">
                <a:solidFill>
                  <a:srgbClr val="009999"/>
                </a:solidFill>
                <a:latin typeface="Calibri"/>
                <a:cs typeface="Calibri"/>
              </a:rPr>
              <a:t>best</a:t>
            </a:r>
            <a:r>
              <a:rPr dirty="0" sz="2800" spc="20">
                <a:solidFill>
                  <a:srgbClr val="009999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009999"/>
                </a:solidFill>
                <a:latin typeface="Calibri"/>
                <a:cs typeface="Calibri"/>
              </a:rPr>
              <a:t>time</a:t>
            </a:r>
            <a:r>
              <a:rPr dirty="0" sz="2800" spc="5">
                <a:solidFill>
                  <a:srgbClr val="009999"/>
                </a:solidFill>
                <a:latin typeface="Calibri"/>
                <a:cs typeface="Calibri"/>
              </a:rPr>
              <a:t> </a:t>
            </a:r>
            <a:r>
              <a:rPr dirty="0" sz="2800" spc="-15">
                <a:solidFill>
                  <a:srgbClr val="009999"/>
                </a:solidFill>
                <a:latin typeface="Calibri"/>
                <a:cs typeface="Calibri"/>
              </a:rPr>
              <a:t>to</a:t>
            </a:r>
            <a:r>
              <a:rPr dirty="0" sz="2800" spc="-5">
                <a:solidFill>
                  <a:srgbClr val="009999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009999"/>
                </a:solidFill>
                <a:latin typeface="Calibri"/>
                <a:cs typeface="Calibri"/>
              </a:rPr>
              <a:t>build</a:t>
            </a:r>
            <a:r>
              <a:rPr dirty="0" sz="2800" spc="35">
                <a:solidFill>
                  <a:srgbClr val="009999"/>
                </a:solidFill>
                <a:latin typeface="Calibri"/>
                <a:cs typeface="Calibri"/>
              </a:rPr>
              <a:t> </a:t>
            </a:r>
            <a:r>
              <a:rPr dirty="0" sz="2800" spc="-20">
                <a:solidFill>
                  <a:srgbClr val="009999"/>
                </a:solidFill>
                <a:latin typeface="Calibri"/>
                <a:cs typeface="Calibri"/>
              </a:rPr>
              <a:t>your </a:t>
            </a:r>
            <a:r>
              <a:rPr dirty="0" sz="2800" spc="-15">
                <a:solidFill>
                  <a:srgbClr val="009999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009999"/>
                </a:solidFill>
                <a:latin typeface="Calibri"/>
                <a:cs typeface="Calibri"/>
              </a:rPr>
              <a:t>cyber</a:t>
            </a:r>
            <a:r>
              <a:rPr dirty="0" sz="2800" spc="5">
                <a:solidFill>
                  <a:srgbClr val="009999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009999"/>
                </a:solidFill>
                <a:latin typeface="Calibri"/>
                <a:cs typeface="Calibri"/>
              </a:rPr>
              <a:t>security</a:t>
            </a:r>
            <a:r>
              <a:rPr dirty="0" sz="2800" spc="20">
                <a:solidFill>
                  <a:srgbClr val="009999"/>
                </a:solidFill>
                <a:latin typeface="Calibri"/>
                <a:cs typeface="Calibri"/>
              </a:rPr>
              <a:t> </a:t>
            </a:r>
            <a:r>
              <a:rPr dirty="0" sz="2800" spc="-25">
                <a:solidFill>
                  <a:srgbClr val="009999"/>
                </a:solidFill>
                <a:latin typeface="Calibri"/>
                <a:cs typeface="Calibri"/>
              </a:rPr>
              <a:t>system.</a:t>
            </a:r>
            <a:r>
              <a:rPr dirty="0" sz="2800" spc="30">
                <a:solidFill>
                  <a:srgbClr val="009999"/>
                </a:solidFill>
                <a:latin typeface="Calibri"/>
                <a:cs typeface="Calibri"/>
              </a:rPr>
              <a:t> </a:t>
            </a:r>
            <a:r>
              <a:rPr dirty="0" sz="2800" spc="-130">
                <a:solidFill>
                  <a:srgbClr val="009999"/>
                </a:solidFill>
                <a:latin typeface="Calibri"/>
                <a:cs typeface="Calibri"/>
              </a:rPr>
              <a:t>To</a:t>
            </a:r>
            <a:r>
              <a:rPr dirty="0" sz="2800">
                <a:solidFill>
                  <a:srgbClr val="009999"/>
                </a:solidFill>
                <a:latin typeface="Calibri"/>
                <a:cs typeface="Calibri"/>
              </a:rPr>
              <a:t> </a:t>
            </a:r>
            <a:r>
              <a:rPr dirty="0" sz="2800" spc="-15">
                <a:solidFill>
                  <a:srgbClr val="009999"/>
                </a:solidFill>
                <a:latin typeface="Calibri"/>
                <a:cs typeface="Calibri"/>
              </a:rPr>
              <a:t>start,</a:t>
            </a:r>
            <a:r>
              <a:rPr dirty="0" sz="2800" spc="15">
                <a:solidFill>
                  <a:srgbClr val="009999"/>
                </a:solidFill>
                <a:latin typeface="Calibri"/>
                <a:cs typeface="Calibri"/>
              </a:rPr>
              <a:t> </a:t>
            </a:r>
            <a:r>
              <a:rPr dirty="0" sz="2800" spc="-20">
                <a:solidFill>
                  <a:srgbClr val="009999"/>
                </a:solidFill>
                <a:latin typeface="Calibri"/>
                <a:cs typeface="Calibri"/>
              </a:rPr>
              <a:t>here</a:t>
            </a:r>
            <a:r>
              <a:rPr dirty="0" sz="2800" spc="20">
                <a:solidFill>
                  <a:srgbClr val="009999"/>
                </a:solidFill>
                <a:latin typeface="Calibri"/>
                <a:cs typeface="Calibri"/>
              </a:rPr>
              <a:t> </a:t>
            </a:r>
            <a:r>
              <a:rPr dirty="0" sz="2800" spc="-20">
                <a:solidFill>
                  <a:srgbClr val="009999"/>
                </a:solidFill>
                <a:latin typeface="Calibri"/>
                <a:cs typeface="Calibri"/>
              </a:rPr>
              <a:t>are</a:t>
            </a:r>
            <a:r>
              <a:rPr dirty="0" sz="2800" spc="5">
                <a:solidFill>
                  <a:srgbClr val="009999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009999"/>
                </a:solidFill>
                <a:latin typeface="Calibri"/>
                <a:cs typeface="Calibri"/>
              </a:rPr>
              <a:t>a</a:t>
            </a:r>
            <a:r>
              <a:rPr dirty="0" sz="2800">
                <a:solidFill>
                  <a:srgbClr val="009999"/>
                </a:solidFill>
                <a:latin typeface="Calibri"/>
                <a:cs typeface="Calibri"/>
              </a:rPr>
              <a:t> </a:t>
            </a:r>
            <a:r>
              <a:rPr dirty="0" sz="2800" spc="-35">
                <a:solidFill>
                  <a:srgbClr val="009999"/>
                </a:solidFill>
                <a:latin typeface="Calibri"/>
                <a:cs typeface="Calibri"/>
              </a:rPr>
              <a:t>few</a:t>
            </a:r>
            <a:r>
              <a:rPr dirty="0" sz="2800">
                <a:solidFill>
                  <a:srgbClr val="009999"/>
                </a:solidFill>
                <a:latin typeface="Calibri"/>
                <a:cs typeface="Calibri"/>
              </a:rPr>
              <a:t> </a:t>
            </a:r>
            <a:r>
              <a:rPr dirty="0" sz="2800" spc="-15">
                <a:solidFill>
                  <a:srgbClr val="009999"/>
                </a:solidFill>
                <a:latin typeface="Calibri"/>
                <a:cs typeface="Calibri"/>
              </a:rPr>
              <a:t>tips</a:t>
            </a:r>
            <a:r>
              <a:rPr dirty="0" sz="2800" spc="25">
                <a:solidFill>
                  <a:srgbClr val="009999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009999"/>
                </a:solidFill>
                <a:latin typeface="Calibri"/>
                <a:cs typeface="Calibri"/>
              </a:rPr>
              <a:t>that</a:t>
            </a:r>
            <a:r>
              <a:rPr dirty="0" sz="2800">
                <a:solidFill>
                  <a:srgbClr val="009999"/>
                </a:solidFill>
                <a:latin typeface="Calibri"/>
                <a:cs typeface="Calibri"/>
              </a:rPr>
              <a:t> </a:t>
            </a:r>
            <a:r>
              <a:rPr dirty="0" sz="2800" spc="-20">
                <a:solidFill>
                  <a:srgbClr val="009999"/>
                </a:solidFill>
                <a:latin typeface="Calibri"/>
                <a:cs typeface="Calibri"/>
              </a:rPr>
              <a:t>you</a:t>
            </a:r>
            <a:r>
              <a:rPr dirty="0" sz="2800" spc="30">
                <a:solidFill>
                  <a:srgbClr val="009999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009999"/>
                </a:solidFill>
                <a:latin typeface="Calibri"/>
                <a:cs typeface="Calibri"/>
              </a:rPr>
              <a:t>can</a:t>
            </a:r>
            <a:r>
              <a:rPr dirty="0" sz="2800">
                <a:solidFill>
                  <a:srgbClr val="009999"/>
                </a:solidFill>
                <a:latin typeface="Calibri"/>
                <a:cs typeface="Calibri"/>
              </a:rPr>
              <a:t> </a:t>
            </a:r>
            <a:r>
              <a:rPr dirty="0" sz="2800" spc="-45">
                <a:solidFill>
                  <a:srgbClr val="009999"/>
                </a:solidFill>
                <a:latin typeface="Calibri"/>
                <a:cs typeface="Calibri"/>
              </a:rPr>
              <a:t>follow.</a:t>
            </a:r>
            <a:endParaRPr sz="2800">
              <a:latin typeface="Calibri"/>
              <a:cs typeface="Calibri"/>
            </a:endParaRPr>
          </a:p>
          <a:p>
            <a:pPr marL="317500" indent="-305435">
              <a:lnSpc>
                <a:spcPts val="2039"/>
              </a:lnSpc>
              <a:spcBef>
                <a:spcPts val="885"/>
              </a:spcBef>
              <a:buClr>
                <a:srgbClr val="009999"/>
              </a:buClr>
              <a:buFont typeface="Arial MT"/>
              <a:buChar char="•"/>
              <a:tabLst>
                <a:tab pos="317500" algn="l"/>
                <a:tab pos="318135" algn="l"/>
              </a:tabLst>
            </a:pPr>
            <a:r>
              <a:rPr dirty="0" sz="2000" spc="-15">
                <a:solidFill>
                  <a:srgbClr val="FFFFFF"/>
                </a:solidFill>
                <a:latin typeface="Calibri"/>
                <a:cs typeface="Calibri"/>
              </a:rPr>
              <a:t>Avoid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Calibri"/>
                <a:cs typeface="Calibri"/>
              </a:rPr>
              <a:t>any </a:t>
            </a:r>
            <a:r>
              <a:rPr dirty="0" sz="2000" spc="-5">
                <a:solidFill>
                  <a:srgbClr val="FFFFFF"/>
                </a:solidFill>
                <a:latin typeface="Calibri"/>
                <a:cs typeface="Calibri"/>
              </a:rPr>
              <a:t>suspicious</a:t>
            </a:r>
            <a:r>
              <a:rPr dirty="0" sz="2000" spc="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Calibri"/>
                <a:cs typeface="Calibri"/>
              </a:rPr>
              <a:t>emails,</a:t>
            </a:r>
            <a:r>
              <a:rPr dirty="0" sz="2000" spc="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Calibri"/>
                <a:cs typeface="Calibri"/>
              </a:rPr>
              <a:t>chats,</a:t>
            </a:r>
            <a:r>
              <a:rPr dirty="0" sz="2000" spc="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15">
                <a:solidFill>
                  <a:srgbClr val="FFFFFF"/>
                </a:solidFill>
                <a:latin typeface="Calibri"/>
                <a:cs typeface="Calibri"/>
              </a:rPr>
              <a:t>texts,</a:t>
            </a:r>
            <a:r>
              <a:rPr dirty="0" sz="2000" spc="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r>
              <a:rPr dirty="0" sz="20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Calibri"/>
                <a:cs typeface="Calibri"/>
              </a:rPr>
              <a:t>links</a:t>
            </a:r>
            <a:r>
              <a:rPr dirty="0" sz="2000" spc="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15">
                <a:solidFill>
                  <a:srgbClr val="FFFFFF"/>
                </a:solidFill>
                <a:latin typeface="Calibri"/>
                <a:cs typeface="Calibri"/>
              </a:rPr>
              <a:t>from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Calibri"/>
                <a:cs typeface="Calibri"/>
              </a:rPr>
              <a:t>unknown</a:t>
            </a:r>
            <a:r>
              <a:rPr dirty="0" sz="20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Calibri"/>
                <a:cs typeface="Calibri"/>
              </a:rPr>
              <a:t>senders.</a:t>
            </a:r>
            <a:r>
              <a:rPr dirty="0" sz="20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Calibri"/>
                <a:cs typeface="Calibri"/>
              </a:rPr>
              <a:t>Especially</a:t>
            </a:r>
            <a:r>
              <a:rPr dirty="0" sz="2000" spc="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if</a:t>
            </a:r>
            <a:r>
              <a:rPr dirty="0" sz="2000" spc="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Calibri"/>
                <a:cs typeface="Calibri"/>
              </a:rPr>
              <a:t>they</a:t>
            </a:r>
            <a:r>
              <a:rPr dirty="0" sz="20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ask</a:t>
            </a:r>
            <a:r>
              <a:rPr dirty="0" sz="20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Calibri"/>
                <a:cs typeface="Calibri"/>
              </a:rPr>
              <a:t>you</a:t>
            </a:r>
            <a:endParaRPr sz="2000">
              <a:latin typeface="Calibri"/>
              <a:cs typeface="Calibri"/>
            </a:endParaRPr>
          </a:p>
          <a:p>
            <a:pPr marL="317500">
              <a:lnSpc>
                <a:spcPts val="2039"/>
              </a:lnSpc>
            </a:pPr>
            <a:r>
              <a:rPr dirty="0" sz="2000" spc="-15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input</a:t>
            </a:r>
            <a:r>
              <a:rPr dirty="0" sz="20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Calibri"/>
                <a:cs typeface="Calibri"/>
              </a:rPr>
              <a:t>your</a:t>
            </a:r>
            <a:r>
              <a:rPr dirty="0" sz="20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Calibri"/>
                <a:cs typeface="Calibri"/>
              </a:rPr>
              <a:t>particular </a:t>
            </a:r>
            <a:r>
              <a:rPr dirty="0" sz="2000" spc="-10">
                <a:solidFill>
                  <a:srgbClr val="FFFFFF"/>
                </a:solidFill>
                <a:latin typeface="Calibri"/>
                <a:cs typeface="Calibri"/>
              </a:rPr>
              <a:t>data.</a:t>
            </a:r>
            <a:endParaRPr sz="2000">
              <a:latin typeface="Calibri"/>
              <a:cs typeface="Calibri"/>
            </a:endParaRPr>
          </a:p>
          <a:p>
            <a:pPr marL="317500" marR="381635" indent="-305435">
              <a:lnSpc>
                <a:spcPct val="70000"/>
              </a:lnSpc>
              <a:spcBef>
                <a:spcPts val="1610"/>
              </a:spcBef>
              <a:buClr>
                <a:srgbClr val="009999"/>
              </a:buClr>
              <a:buFont typeface="Arial MT"/>
              <a:buChar char="•"/>
              <a:tabLst>
                <a:tab pos="317500" algn="l"/>
                <a:tab pos="318135" algn="l"/>
              </a:tabLst>
            </a:pPr>
            <a:r>
              <a:rPr dirty="0" sz="2000" spc="-5">
                <a:solidFill>
                  <a:srgbClr val="FFFFFF"/>
                </a:solidFill>
                <a:latin typeface="Calibri"/>
                <a:cs typeface="Calibri"/>
              </a:rPr>
              <a:t>Regularly </a:t>
            </a:r>
            <a:r>
              <a:rPr dirty="0" sz="2000" spc="-10">
                <a:solidFill>
                  <a:srgbClr val="FFFFFF"/>
                </a:solidFill>
                <a:latin typeface="Calibri"/>
                <a:cs typeface="Calibri"/>
              </a:rPr>
              <a:t>update</a:t>
            </a:r>
            <a:r>
              <a:rPr dirty="0" sz="2000" spc="-5">
                <a:solidFill>
                  <a:srgbClr val="FFFFFF"/>
                </a:solidFill>
                <a:latin typeface="Calibri"/>
                <a:cs typeface="Calibri"/>
              </a:rPr>
              <a:t> pins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r>
              <a:rPr dirty="0" sz="2000" spc="-10">
                <a:solidFill>
                  <a:srgbClr val="FFFFFF"/>
                </a:solidFill>
                <a:latin typeface="Calibri"/>
                <a:cs typeface="Calibri"/>
              </a:rPr>
              <a:t> passwords</a:t>
            </a:r>
            <a:r>
              <a:rPr dirty="0" sz="2000" spc="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Calibri"/>
                <a:cs typeface="Calibri"/>
              </a:rPr>
              <a:t>with</a:t>
            </a:r>
            <a:r>
              <a:rPr dirty="0" sz="20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Calibri"/>
                <a:cs typeface="Calibri"/>
              </a:rPr>
              <a:t>unique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dirty="0" sz="20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15">
                <a:solidFill>
                  <a:srgbClr val="FFFFFF"/>
                </a:solidFill>
                <a:latin typeface="Calibri"/>
                <a:cs typeface="Calibri"/>
              </a:rPr>
              <a:t>strong</a:t>
            </a:r>
            <a:r>
              <a:rPr dirty="0" sz="2000" spc="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ones.</a:t>
            </a:r>
            <a:r>
              <a:rPr dirty="0" sz="20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Calibri"/>
                <a:cs typeface="Calibri"/>
              </a:rPr>
              <a:t>This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could</a:t>
            </a:r>
            <a:r>
              <a:rPr dirty="0" sz="20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Calibri"/>
                <a:cs typeface="Calibri"/>
              </a:rPr>
              <a:t>block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 access</a:t>
            </a:r>
            <a:r>
              <a:rPr dirty="0" sz="2000" spc="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15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 the </a:t>
            </a:r>
            <a:r>
              <a:rPr dirty="0" sz="2000" spc="-434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15">
                <a:solidFill>
                  <a:srgbClr val="FFFFFF"/>
                </a:solidFill>
                <a:latin typeface="Calibri"/>
                <a:cs typeface="Calibri"/>
              </a:rPr>
              <a:t>hackers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Calibri"/>
                <a:cs typeface="Calibri"/>
              </a:rPr>
              <a:t>that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Calibri"/>
                <a:cs typeface="Calibri"/>
              </a:rPr>
              <a:t>are</a:t>
            </a:r>
            <a:r>
              <a:rPr dirty="0" sz="2000" spc="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Calibri"/>
                <a:cs typeface="Calibri"/>
              </a:rPr>
              <a:t>currently</a:t>
            </a:r>
            <a:r>
              <a:rPr dirty="0" sz="20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logging</a:t>
            </a:r>
            <a:r>
              <a:rPr dirty="0" sz="20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15">
                <a:solidFill>
                  <a:srgbClr val="FFFFFF"/>
                </a:solidFill>
                <a:latin typeface="Calibri"/>
                <a:cs typeface="Calibri"/>
              </a:rPr>
              <a:t>into</a:t>
            </a:r>
            <a:r>
              <a:rPr dirty="0" sz="2000" spc="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Calibri"/>
                <a:cs typeface="Calibri"/>
              </a:rPr>
              <a:t>your</a:t>
            </a:r>
            <a:r>
              <a:rPr dirty="0" sz="20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Calibri"/>
                <a:cs typeface="Calibri"/>
              </a:rPr>
              <a:t>account.</a:t>
            </a:r>
            <a:endParaRPr sz="2000">
              <a:latin typeface="Calibri"/>
              <a:cs typeface="Calibri"/>
            </a:endParaRPr>
          </a:p>
          <a:p>
            <a:pPr marL="317500" marR="819785" indent="-305435">
              <a:lnSpc>
                <a:spcPct val="70000"/>
              </a:lnSpc>
              <a:spcBef>
                <a:spcPts val="1595"/>
              </a:spcBef>
              <a:buClr>
                <a:srgbClr val="009999"/>
              </a:buClr>
              <a:buFont typeface="Arial MT"/>
              <a:buChar char="•"/>
              <a:tabLst>
                <a:tab pos="317500" algn="l"/>
                <a:tab pos="318135" algn="l"/>
              </a:tabLst>
            </a:pPr>
            <a:r>
              <a:rPr dirty="0" sz="2000" spc="-10">
                <a:solidFill>
                  <a:srgbClr val="FFFFFF"/>
                </a:solidFill>
                <a:latin typeface="Calibri"/>
                <a:cs typeface="Calibri"/>
              </a:rPr>
              <a:t>Never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Calibri"/>
                <a:cs typeface="Calibri"/>
              </a:rPr>
              <a:t>use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Calibri"/>
                <a:cs typeface="Calibri"/>
              </a:rPr>
              <a:t>public</a:t>
            </a:r>
            <a:r>
              <a:rPr dirty="0" sz="20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dirty="0" sz="2000" spc="-5">
                <a:solidFill>
                  <a:srgbClr val="FFFFFF"/>
                </a:solidFill>
                <a:latin typeface="Calibri"/>
                <a:cs typeface="Calibri"/>
              </a:rPr>
              <a:t>unsecured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Wi-Fi.</a:t>
            </a:r>
            <a:r>
              <a:rPr dirty="0" sz="20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Calibri"/>
                <a:cs typeface="Calibri"/>
              </a:rPr>
              <a:t>People</a:t>
            </a:r>
            <a:r>
              <a:rPr dirty="0" sz="20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Calibri"/>
                <a:cs typeface="Calibri"/>
              </a:rPr>
              <a:t>could</a:t>
            </a:r>
            <a:r>
              <a:rPr dirty="0" sz="20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Calibri"/>
                <a:cs typeface="Calibri"/>
              </a:rPr>
              <a:t>break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15">
                <a:solidFill>
                  <a:srgbClr val="FFFFFF"/>
                </a:solidFill>
                <a:latin typeface="Calibri"/>
                <a:cs typeface="Calibri"/>
              </a:rPr>
              <a:t>into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Calibri"/>
                <a:cs typeface="Calibri"/>
              </a:rPr>
              <a:t>your</a:t>
            </a:r>
            <a:r>
              <a:rPr dirty="0" sz="20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Calibri"/>
                <a:cs typeface="Calibri"/>
              </a:rPr>
              <a:t>device</a:t>
            </a:r>
            <a:r>
              <a:rPr dirty="0" sz="20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Calibri"/>
                <a:cs typeface="Calibri"/>
              </a:rPr>
              <a:t>using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2000" spc="-5">
                <a:solidFill>
                  <a:srgbClr val="FFFFFF"/>
                </a:solidFill>
                <a:latin typeface="Calibri"/>
                <a:cs typeface="Calibri"/>
              </a:rPr>
              <a:t> wireless </a:t>
            </a:r>
            <a:r>
              <a:rPr dirty="0" sz="2000" spc="-434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connection.</a:t>
            </a:r>
            <a:endParaRPr sz="2000">
              <a:latin typeface="Calibri"/>
              <a:cs typeface="Calibri"/>
            </a:endParaRPr>
          </a:p>
          <a:p>
            <a:pPr marL="317500" indent="-305435">
              <a:lnSpc>
                <a:spcPct val="100000"/>
              </a:lnSpc>
              <a:spcBef>
                <a:spcPts val="880"/>
              </a:spcBef>
              <a:buClr>
                <a:srgbClr val="009999"/>
              </a:buClr>
              <a:buFont typeface="Arial MT"/>
              <a:buChar char="•"/>
              <a:tabLst>
                <a:tab pos="317500" algn="l"/>
                <a:tab pos="318135" algn="l"/>
              </a:tabLst>
            </a:pPr>
            <a:r>
              <a:rPr dirty="0" sz="2000" spc="-20">
                <a:solidFill>
                  <a:srgbClr val="FFFFFF"/>
                </a:solidFill>
                <a:latin typeface="Calibri"/>
                <a:cs typeface="Calibri"/>
              </a:rPr>
              <a:t>Have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 a</a:t>
            </a:r>
            <a:r>
              <a:rPr dirty="0" sz="2000" spc="-10">
                <a:solidFill>
                  <a:srgbClr val="FFFFFF"/>
                </a:solidFill>
                <a:latin typeface="Calibri"/>
                <a:cs typeface="Calibri"/>
              </a:rPr>
              <a:t> secure </a:t>
            </a:r>
            <a:r>
              <a:rPr dirty="0" sz="2000" spc="-5">
                <a:solidFill>
                  <a:srgbClr val="FFFFFF"/>
                </a:solidFill>
                <a:latin typeface="Calibri"/>
                <a:cs typeface="Calibri"/>
              </a:rPr>
              <a:t>backup.</a:t>
            </a:r>
            <a:endParaRPr sz="2000">
              <a:latin typeface="Calibri"/>
              <a:cs typeface="Calibri"/>
            </a:endParaRPr>
          </a:p>
          <a:p>
            <a:pPr marL="317500" marR="1030605" indent="-305435">
              <a:lnSpc>
                <a:spcPct val="70000"/>
              </a:lnSpc>
              <a:spcBef>
                <a:spcPts val="1605"/>
              </a:spcBef>
              <a:buClr>
                <a:srgbClr val="009999"/>
              </a:buClr>
              <a:buFont typeface="Arial MT"/>
              <a:buChar char="•"/>
              <a:tabLst>
                <a:tab pos="317500" algn="l"/>
                <a:tab pos="318135" algn="l"/>
              </a:tabLst>
            </a:pPr>
            <a:r>
              <a:rPr dirty="0" sz="2000" spc="-5">
                <a:solidFill>
                  <a:srgbClr val="FFFFFF"/>
                </a:solidFill>
                <a:latin typeface="Calibri"/>
                <a:cs typeface="Calibri"/>
              </a:rPr>
              <a:t>Use</a:t>
            </a:r>
            <a:r>
              <a:rPr dirty="0" sz="2000" spc="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cyber</a:t>
            </a:r>
            <a:r>
              <a:rPr dirty="0" sz="20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Calibri"/>
                <a:cs typeface="Calibri"/>
              </a:rPr>
              <a:t>security</a:t>
            </a:r>
            <a:r>
              <a:rPr dirty="0" sz="20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Calibri"/>
                <a:cs typeface="Calibri"/>
              </a:rPr>
              <a:t>technologies</a:t>
            </a:r>
            <a:r>
              <a:rPr dirty="0" sz="20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Calibri"/>
                <a:cs typeface="Calibri"/>
              </a:rPr>
              <a:t>such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 as</a:t>
            </a:r>
            <a:r>
              <a:rPr dirty="0" sz="2000" spc="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Calibri"/>
                <a:cs typeface="Calibri"/>
              </a:rPr>
              <a:t>Identity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 and</a:t>
            </a:r>
            <a:r>
              <a:rPr dirty="0" sz="20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Access</a:t>
            </a:r>
            <a:r>
              <a:rPr dirty="0" sz="2000" spc="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Calibri"/>
                <a:cs typeface="Calibri"/>
              </a:rPr>
              <a:t>Management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(IAM),</a:t>
            </a:r>
            <a:r>
              <a:rPr dirty="0" sz="2000" spc="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Calibri"/>
                <a:cs typeface="Calibri"/>
              </a:rPr>
              <a:t>Security </a:t>
            </a:r>
            <a:r>
              <a:rPr dirty="0" sz="2000" spc="-4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Calibri"/>
                <a:cs typeface="Calibri"/>
              </a:rPr>
              <a:t>information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 and</a:t>
            </a:r>
            <a:r>
              <a:rPr dirty="0" sz="20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15">
                <a:solidFill>
                  <a:srgbClr val="FFFFFF"/>
                </a:solidFill>
                <a:latin typeface="Calibri"/>
                <a:cs typeface="Calibri"/>
              </a:rPr>
              <a:t>event</a:t>
            </a:r>
            <a:r>
              <a:rPr dirty="0" sz="2000" spc="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Calibri"/>
                <a:cs typeface="Calibri"/>
              </a:rPr>
              <a:t>management</a:t>
            </a:r>
            <a:r>
              <a:rPr dirty="0" sz="20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(SIEM),</a:t>
            </a:r>
            <a:r>
              <a:rPr dirty="0" sz="20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dirty="0" sz="2000" spc="-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15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Calibri"/>
                <a:cs typeface="Calibri"/>
              </a:rPr>
              <a:t>security</a:t>
            </a:r>
            <a:r>
              <a:rPr dirty="0" sz="20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Calibri"/>
                <a:cs typeface="Calibri"/>
              </a:rPr>
              <a:t>platform.</a:t>
            </a:r>
            <a:endParaRPr sz="2000">
              <a:latin typeface="Calibri"/>
              <a:cs typeface="Calibri"/>
            </a:endParaRPr>
          </a:p>
          <a:p>
            <a:pPr marL="317500" indent="-305435">
              <a:lnSpc>
                <a:spcPct val="100000"/>
              </a:lnSpc>
              <a:spcBef>
                <a:spcPts val="880"/>
              </a:spcBef>
              <a:buClr>
                <a:srgbClr val="009999"/>
              </a:buClr>
              <a:buFont typeface="Arial MT"/>
              <a:buChar char="•"/>
              <a:tabLst>
                <a:tab pos="317500" algn="l"/>
                <a:tab pos="318135" algn="l"/>
              </a:tabLst>
            </a:pPr>
            <a:r>
              <a:rPr dirty="0" sz="2000" spc="-10">
                <a:solidFill>
                  <a:srgbClr val="FFFFFF"/>
                </a:solidFill>
                <a:latin typeface="Calibri"/>
                <a:cs typeface="Calibri"/>
              </a:rPr>
              <a:t>Educate</a:t>
            </a:r>
            <a:r>
              <a:rPr dirty="0" sz="20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dirty="0" sz="2000" spc="-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check the </a:t>
            </a:r>
            <a:r>
              <a:rPr dirty="0" sz="2000" spc="-20">
                <a:solidFill>
                  <a:srgbClr val="FFFFFF"/>
                </a:solidFill>
                <a:latin typeface="Calibri"/>
                <a:cs typeface="Calibri"/>
              </a:rPr>
              <a:t>staff</a:t>
            </a:r>
            <a:r>
              <a:rPr dirty="0" sz="2000" spc="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15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2000" spc="-10">
                <a:solidFill>
                  <a:srgbClr val="FFFFFF"/>
                </a:solidFill>
                <a:latin typeface="Calibri"/>
                <a:cs typeface="Calibri"/>
              </a:rPr>
              <a:t> minimize</a:t>
            </a:r>
            <a:r>
              <a:rPr dirty="0" sz="2000" spc="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2000" spc="-5">
                <a:solidFill>
                  <a:srgbClr val="FFFFFF"/>
                </a:solidFill>
                <a:latin typeface="Calibri"/>
                <a:cs typeface="Calibri"/>
              </a:rPr>
              <a:t> insider</a:t>
            </a:r>
            <a:r>
              <a:rPr dirty="0" sz="2000" spc="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Calibri"/>
                <a:cs typeface="Calibri"/>
              </a:rPr>
              <a:t>threat.</a:t>
            </a:r>
            <a:endParaRPr sz="2000">
              <a:latin typeface="Calibri"/>
              <a:cs typeface="Calibri"/>
            </a:endParaRPr>
          </a:p>
          <a:p>
            <a:pPr marL="317500" indent="-305435">
              <a:lnSpc>
                <a:spcPct val="100000"/>
              </a:lnSpc>
              <a:spcBef>
                <a:spcPts val="875"/>
              </a:spcBef>
              <a:buClr>
                <a:srgbClr val="009999"/>
              </a:buClr>
              <a:buFont typeface="Arial MT"/>
              <a:buChar char="•"/>
              <a:tabLst>
                <a:tab pos="317500" algn="l"/>
                <a:tab pos="318135" algn="l"/>
              </a:tabLst>
            </a:pPr>
            <a:r>
              <a:rPr dirty="0" sz="2000" spc="-40">
                <a:solidFill>
                  <a:srgbClr val="FFFFFF"/>
                </a:solidFill>
                <a:latin typeface="Calibri"/>
                <a:cs typeface="Calibri"/>
              </a:rPr>
              <a:t>Try</a:t>
            </a:r>
            <a:r>
              <a:rPr dirty="0" sz="2000" spc="-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Calibri"/>
                <a:cs typeface="Calibri"/>
              </a:rPr>
              <a:t>Third-Party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 Risk</a:t>
            </a:r>
            <a:r>
              <a:rPr dirty="0" sz="2000" spc="-5">
                <a:solidFill>
                  <a:srgbClr val="FFFFFF"/>
                </a:solidFill>
                <a:latin typeface="Calibri"/>
                <a:cs typeface="Calibri"/>
              </a:rPr>
              <a:t> Management</a:t>
            </a:r>
            <a:r>
              <a:rPr dirty="0" sz="20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Calibri"/>
                <a:cs typeface="Calibri"/>
              </a:rPr>
              <a:t>(TRPM).</a:t>
            </a:r>
            <a:endParaRPr sz="2000">
              <a:latin typeface="Calibri"/>
              <a:cs typeface="Calibri"/>
            </a:endParaRPr>
          </a:p>
          <a:p>
            <a:pPr marL="317500" indent="-305435">
              <a:lnSpc>
                <a:spcPct val="100000"/>
              </a:lnSpc>
              <a:spcBef>
                <a:spcPts val="890"/>
              </a:spcBef>
              <a:buClr>
                <a:srgbClr val="009999"/>
              </a:buClr>
              <a:buFont typeface="Arial MT"/>
              <a:buChar char="•"/>
              <a:tabLst>
                <a:tab pos="317500" algn="l"/>
                <a:tab pos="318135" algn="l"/>
              </a:tabLst>
            </a:pPr>
            <a:r>
              <a:rPr dirty="0" sz="2000" spc="-5">
                <a:solidFill>
                  <a:srgbClr val="FFFFFF"/>
                </a:solidFill>
                <a:latin typeface="Calibri"/>
                <a:cs typeface="Calibri"/>
              </a:rPr>
              <a:t>Employ</a:t>
            </a:r>
            <a:r>
              <a:rPr dirty="0" sz="20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IT</a:t>
            </a:r>
            <a:r>
              <a:rPr dirty="0" sz="2000" spc="-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Calibri"/>
                <a:cs typeface="Calibri"/>
              </a:rPr>
              <a:t>professionals</a:t>
            </a:r>
            <a:r>
              <a:rPr dirty="0" sz="2000" spc="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Calibri"/>
                <a:cs typeface="Calibri"/>
              </a:rPr>
              <a:t>that</a:t>
            </a:r>
            <a:r>
              <a:rPr dirty="0" sz="20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could</a:t>
            </a:r>
            <a:r>
              <a:rPr dirty="0" sz="20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Calibri"/>
                <a:cs typeface="Calibri"/>
              </a:rPr>
              <a:t>detect</a:t>
            </a:r>
            <a:r>
              <a:rPr dirty="0" sz="2000" spc="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Calibri"/>
                <a:cs typeface="Calibri"/>
              </a:rPr>
              <a:t>any </a:t>
            </a:r>
            <a:r>
              <a:rPr dirty="0" sz="2000" spc="-5">
                <a:solidFill>
                  <a:srgbClr val="FFFFFF"/>
                </a:solidFill>
                <a:latin typeface="Calibri"/>
                <a:cs typeface="Calibri"/>
              </a:rPr>
              <a:t>possible</a:t>
            </a:r>
            <a:r>
              <a:rPr dirty="0" sz="2000" spc="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Calibri"/>
                <a:cs typeface="Calibri"/>
              </a:rPr>
              <a:t>threats</a:t>
            </a:r>
            <a:r>
              <a:rPr dirty="0" sz="2000" spc="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Calibri"/>
                <a:cs typeface="Calibri"/>
              </a:rPr>
              <a:t>protect</a:t>
            </a:r>
            <a:r>
              <a:rPr dirty="0" sz="2000" spc="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15">
                <a:solidFill>
                  <a:srgbClr val="FFFFFF"/>
                </a:solidFill>
                <a:latin typeface="Calibri"/>
                <a:cs typeface="Calibri"/>
              </a:rPr>
              <a:t>from</a:t>
            </a:r>
            <a:r>
              <a:rPr dirty="0" sz="20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Calibri"/>
                <a:cs typeface="Calibri"/>
              </a:rPr>
              <a:t>any </a:t>
            </a:r>
            <a:r>
              <a:rPr dirty="0" sz="2000" spc="-15">
                <a:solidFill>
                  <a:srgbClr val="FFFFFF"/>
                </a:solidFill>
                <a:latin typeface="Calibri"/>
                <a:cs typeface="Calibri"/>
              </a:rPr>
              <a:t>hackers’</a:t>
            </a:r>
            <a:r>
              <a:rPr dirty="0" sz="2000" spc="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15">
                <a:solidFill>
                  <a:srgbClr val="FFFFFF"/>
                </a:solidFill>
                <a:latin typeface="Calibri"/>
                <a:cs typeface="Calibri"/>
              </a:rPr>
              <a:t>attacks.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28166" y="847725"/>
            <a:ext cx="223012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"/>
              <a:t>(Co</a:t>
            </a:r>
            <a:r>
              <a:rPr dirty="0" sz="3600" spc="-30"/>
              <a:t>n</a:t>
            </a:r>
            <a:r>
              <a:rPr dirty="0" sz="3600"/>
              <a:t>tinued)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328166" y="1703324"/>
            <a:ext cx="9528175" cy="2038350"/>
          </a:xfrm>
          <a:prstGeom prst="rect">
            <a:avLst/>
          </a:prstGeom>
        </p:spPr>
        <p:txBody>
          <a:bodyPr wrap="square" lIns="0" tIns="47625" rIns="0" bIns="0" rtlCol="0" vert="horz">
            <a:spAutoFit/>
          </a:bodyPr>
          <a:lstStyle/>
          <a:p>
            <a:pPr marL="317500" marR="5080" indent="-305435">
              <a:lnSpc>
                <a:spcPts val="2160"/>
              </a:lnSpc>
              <a:spcBef>
                <a:spcPts val="375"/>
              </a:spcBef>
              <a:buClr>
                <a:srgbClr val="009999"/>
              </a:buClr>
              <a:buFont typeface="Arial MT"/>
              <a:buChar char="•"/>
              <a:tabLst>
                <a:tab pos="317500" algn="l"/>
                <a:tab pos="318135" algn="l"/>
              </a:tabLst>
            </a:pPr>
            <a:r>
              <a:rPr dirty="0" sz="2000" spc="-5">
                <a:solidFill>
                  <a:srgbClr val="FFFFFF"/>
                </a:solidFill>
                <a:latin typeface="Calibri"/>
                <a:cs typeface="Calibri"/>
              </a:rPr>
              <a:t>Choose</a:t>
            </a:r>
            <a:r>
              <a:rPr dirty="0" sz="20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cyber</a:t>
            </a:r>
            <a:r>
              <a:rPr dirty="0" sz="20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Calibri"/>
                <a:cs typeface="Calibri"/>
              </a:rPr>
              <a:t>security</a:t>
            </a:r>
            <a:r>
              <a:rPr dirty="0" sz="20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15">
                <a:solidFill>
                  <a:srgbClr val="FFFFFF"/>
                </a:solidFill>
                <a:latin typeface="Calibri"/>
                <a:cs typeface="Calibri"/>
              </a:rPr>
              <a:t>strategy</a:t>
            </a:r>
            <a:r>
              <a:rPr dirty="0" sz="2000" spc="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Calibri"/>
                <a:cs typeface="Calibri"/>
              </a:rPr>
              <a:t>at</a:t>
            </a:r>
            <a:r>
              <a:rPr dirty="0" sz="20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Calibri"/>
                <a:cs typeface="Calibri"/>
              </a:rPr>
              <a:t>least</a:t>
            </a:r>
            <a:r>
              <a:rPr dirty="0" sz="2000" spc="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choose</a:t>
            </a:r>
            <a:r>
              <a:rPr dirty="0" sz="20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Calibri"/>
                <a:cs typeface="Calibri"/>
              </a:rPr>
              <a:t>some</a:t>
            </a:r>
            <a:r>
              <a:rPr dirty="0" sz="20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Calibri"/>
                <a:cs typeface="Calibri"/>
              </a:rPr>
              <a:t>software</a:t>
            </a:r>
            <a:r>
              <a:rPr dirty="0" sz="20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Calibri"/>
                <a:cs typeface="Calibri"/>
              </a:rPr>
              <a:t>protection</a:t>
            </a:r>
            <a:r>
              <a:rPr dirty="0" sz="20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15">
                <a:solidFill>
                  <a:srgbClr val="FFFFFF"/>
                </a:solidFill>
                <a:latin typeface="Calibri"/>
                <a:cs typeface="Calibri"/>
              </a:rPr>
              <a:t>like</a:t>
            </a:r>
            <a:r>
              <a:rPr dirty="0" sz="2000" spc="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Calibri"/>
                <a:cs typeface="Calibri"/>
              </a:rPr>
              <a:t>anti-virus</a:t>
            </a:r>
            <a:r>
              <a:rPr dirty="0" sz="2000" spc="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Calibri"/>
                <a:cs typeface="Calibri"/>
              </a:rPr>
              <a:t>or </a:t>
            </a:r>
            <a:r>
              <a:rPr dirty="0" sz="2000" spc="-4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Calibri"/>
                <a:cs typeface="Calibri"/>
              </a:rPr>
              <a:t>others.</a:t>
            </a:r>
            <a:endParaRPr sz="2000">
              <a:latin typeface="Calibri"/>
              <a:cs typeface="Calibri"/>
            </a:endParaRPr>
          </a:p>
          <a:p>
            <a:pPr marL="317500" indent="-305435">
              <a:lnSpc>
                <a:spcPct val="100000"/>
              </a:lnSpc>
              <a:spcBef>
                <a:spcPts val="1325"/>
              </a:spcBef>
              <a:buClr>
                <a:srgbClr val="009999"/>
              </a:buClr>
              <a:buFont typeface="Arial MT"/>
              <a:buChar char="•"/>
              <a:tabLst>
                <a:tab pos="317500" algn="l"/>
                <a:tab pos="318135" algn="l"/>
              </a:tabLst>
            </a:pPr>
            <a:r>
              <a:rPr dirty="0" sz="2000" spc="-5">
                <a:solidFill>
                  <a:srgbClr val="FFFFFF"/>
                </a:solidFill>
                <a:latin typeface="Calibri"/>
                <a:cs typeface="Calibri"/>
              </a:rPr>
              <a:t>Use</a:t>
            </a:r>
            <a:r>
              <a:rPr dirty="0" sz="2000" spc="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Calibri"/>
                <a:cs typeface="Calibri"/>
              </a:rPr>
              <a:t>multi-factor</a:t>
            </a:r>
            <a:r>
              <a:rPr dirty="0" sz="2000" spc="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Calibri"/>
                <a:cs typeface="Calibri"/>
              </a:rPr>
              <a:t>authentication</a:t>
            </a:r>
            <a:r>
              <a:rPr dirty="0" sz="2000" spc="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as</a:t>
            </a:r>
            <a:r>
              <a:rPr dirty="0" sz="20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it</a:t>
            </a:r>
            <a:r>
              <a:rPr dirty="0" sz="20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dirty="0" sz="2000" spc="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Calibri"/>
                <a:cs typeface="Calibri"/>
              </a:rPr>
              <a:t>harder </a:t>
            </a:r>
            <a:r>
              <a:rPr dirty="0" sz="2000" spc="-15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20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Calibri"/>
                <a:cs typeface="Calibri"/>
              </a:rPr>
              <a:t>get </a:t>
            </a:r>
            <a:r>
              <a:rPr dirty="0" sz="2000" spc="-20">
                <a:solidFill>
                  <a:srgbClr val="FFFFFF"/>
                </a:solidFill>
                <a:latin typeface="Calibri"/>
                <a:cs typeface="Calibri"/>
              </a:rPr>
              <a:t>broken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Calibri"/>
                <a:cs typeface="Calibri"/>
              </a:rPr>
              <a:t>down.</a:t>
            </a:r>
            <a:endParaRPr sz="2000">
              <a:latin typeface="Calibri"/>
              <a:cs typeface="Calibri"/>
            </a:endParaRPr>
          </a:p>
          <a:p>
            <a:pPr marL="317500" indent="-305435">
              <a:lnSpc>
                <a:spcPct val="100000"/>
              </a:lnSpc>
              <a:spcBef>
                <a:spcPts val="1365"/>
              </a:spcBef>
              <a:buClr>
                <a:srgbClr val="009999"/>
              </a:buClr>
              <a:buFont typeface="Arial MT"/>
              <a:buChar char="•"/>
              <a:tabLst>
                <a:tab pos="317500" algn="l"/>
                <a:tab pos="318135" algn="l"/>
              </a:tabLst>
            </a:pP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Do</a:t>
            </a:r>
            <a:r>
              <a:rPr dirty="0" sz="20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Calibri"/>
                <a:cs typeface="Calibri"/>
              </a:rPr>
              <a:t>not</a:t>
            </a:r>
            <a:r>
              <a:rPr dirty="0" sz="20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Calibri"/>
                <a:cs typeface="Calibri"/>
              </a:rPr>
              <a:t>recklessly</a:t>
            </a:r>
            <a:r>
              <a:rPr dirty="0" sz="2000" spc="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log</a:t>
            </a:r>
            <a:r>
              <a:rPr dirty="0" sz="20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dirty="0" sz="2000" spc="-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20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Calibri"/>
                <a:cs typeface="Calibri"/>
              </a:rPr>
              <a:t>various</a:t>
            </a:r>
            <a:r>
              <a:rPr dirty="0" sz="20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Calibri"/>
                <a:cs typeface="Calibri"/>
              </a:rPr>
              <a:t>devices.</a:t>
            </a:r>
            <a:endParaRPr sz="2000">
              <a:latin typeface="Calibri"/>
              <a:cs typeface="Calibri"/>
            </a:endParaRPr>
          </a:p>
          <a:p>
            <a:pPr marL="317500" indent="-305435">
              <a:lnSpc>
                <a:spcPct val="100000"/>
              </a:lnSpc>
              <a:spcBef>
                <a:spcPts val="1360"/>
              </a:spcBef>
              <a:buClr>
                <a:srgbClr val="009999"/>
              </a:buClr>
              <a:buFont typeface="Arial MT"/>
              <a:buChar char="•"/>
              <a:tabLst>
                <a:tab pos="317500" algn="l"/>
                <a:tab pos="318135" algn="l"/>
              </a:tabLst>
            </a:pPr>
            <a:r>
              <a:rPr dirty="0" sz="2000" spc="-10">
                <a:solidFill>
                  <a:srgbClr val="FFFFFF"/>
                </a:solidFill>
                <a:latin typeface="Calibri"/>
                <a:cs typeface="Calibri"/>
              </a:rPr>
              <a:t>Prepare</a:t>
            </a:r>
            <a:r>
              <a:rPr dirty="0" sz="2000" spc="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15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dirty="0" sz="20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20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20">
                <a:solidFill>
                  <a:srgbClr val="FFFFFF"/>
                </a:solidFill>
                <a:latin typeface="Calibri"/>
                <a:cs typeface="Calibri"/>
              </a:rPr>
              <a:t>worst</a:t>
            </a:r>
            <a:r>
              <a:rPr dirty="0" sz="2000" spc="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Calibri"/>
                <a:cs typeface="Calibri"/>
              </a:rPr>
              <a:t>by</a:t>
            </a:r>
            <a:r>
              <a:rPr dirty="0" sz="20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Calibri"/>
                <a:cs typeface="Calibri"/>
              </a:rPr>
              <a:t>making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Calibri"/>
                <a:cs typeface="Calibri"/>
              </a:rPr>
              <a:t>secondary</a:t>
            </a:r>
            <a:r>
              <a:rPr dirty="0" sz="20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Calibri"/>
                <a:cs typeface="Calibri"/>
              </a:rPr>
              <a:t>plans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 in </a:t>
            </a:r>
            <a:r>
              <a:rPr dirty="0" sz="2000" spc="-5">
                <a:solidFill>
                  <a:srgbClr val="FFFFFF"/>
                </a:solidFill>
                <a:latin typeface="Calibri"/>
                <a:cs typeface="Calibri"/>
              </a:rPr>
              <a:t>case</a:t>
            </a:r>
            <a:r>
              <a:rPr dirty="0" sz="2000" spc="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Calibri"/>
                <a:cs typeface="Calibri"/>
              </a:rPr>
              <a:t>there</a:t>
            </a:r>
            <a:r>
              <a:rPr dirty="0" sz="20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dirty="0" sz="2000" spc="-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Calibri"/>
                <a:cs typeface="Calibri"/>
              </a:rPr>
              <a:t>data/resource</a:t>
            </a:r>
            <a:r>
              <a:rPr dirty="0" sz="2000" spc="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loss.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617855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Thank</a:t>
            </a:r>
            <a:r>
              <a:rPr dirty="0" spc="-95"/>
              <a:t> </a:t>
            </a:r>
            <a:r>
              <a:rPr dirty="0" spc="-130"/>
              <a:t>You!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07605" y="4132255"/>
            <a:ext cx="4681347" cy="2725743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6039611"/>
            <a:ext cx="5498192" cy="818387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734692" y="902919"/>
            <a:ext cx="7768590" cy="848994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400" spc="-30">
                <a:solidFill>
                  <a:srgbClr val="009999"/>
                </a:solidFill>
              </a:rPr>
              <a:t>Content</a:t>
            </a:r>
            <a:r>
              <a:rPr dirty="0" sz="5400" spc="-10">
                <a:solidFill>
                  <a:srgbClr val="009999"/>
                </a:solidFill>
              </a:rPr>
              <a:t> </a:t>
            </a:r>
            <a:r>
              <a:rPr dirty="0" sz="5400" spc="-5">
                <a:solidFill>
                  <a:srgbClr val="009999"/>
                </a:solidFill>
              </a:rPr>
              <a:t>of</a:t>
            </a:r>
            <a:r>
              <a:rPr dirty="0" sz="5400" spc="-20">
                <a:solidFill>
                  <a:srgbClr val="009999"/>
                </a:solidFill>
              </a:rPr>
              <a:t> </a:t>
            </a:r>
            <a:r>
              <a:rPr dirty="0" sz="5400">
                <a:solidFill>
                  <a:srgbClr val="009999"/>
                </a:solidFill>
              </a:rPr>
              <a:t>the</a:t>
            </a:r>
            <a:r>
              <a:rPr dirty="0" sz="5400" spc="-5">
                <a:solidFill>
                  <a:srgbClr val="009999"/>
                </a:solidFill>
              </a:rPr>
              <a:t> </a:t>
            </a:r>
            <a:r>
              <a:rPr dirty="0" sz="5400" spc="-20">
                <a:solidFill>
                  <a:srgbClr val="009999"/>
                </a:solidFill>
              </a:rPr>
              <a:t>Presentation</a:t>
            </a:r>
            <a:endParaRPr sz="5400"/>
          </a:p>
        </p:txBody>
      </p:sp>
      <p:sp>
        <p:nvSpPr>
          <p:cNvPr id="5" name="object 5"/>
          <p:cNvSpPr txBox="1"/>
          <p:nvPr/>
        </p:nvSpPr>
        <p:spPr>
          <a:xfrm>
            <a:off x="1734692" y="2269362"/>
            <a:ext cx="7527290" cy="23723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469900" indent="-457200">
              <a:lnSpc>
                <a:spcPts val="3190"/>
              </a:lnSpc>
              <a:spcBef>
                <a:spcPts val="95"/>
              </a:spcBef>
              <a:buClr>
                <a:srgbClr val="009999"/>
              </a:buClr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dirty="0" sz="2800" spc="175" b="1">
                <a:solidFill>
                  <a:srgbClr val="FFFFFF"/>
                </a:solidFill>
                <a:latin typeface="Calibri"/>
                <a:cs typeface="Calibri"/>
              </a:rPr>
              <a:t>INTRODUCTION</a:t>
            </a:r>
            <a:endParaRPr sz="2800">
              <a:latin typeface="Calibri"/>
              <a:cs typeface="Calibri"/>
            </a:endParaRPr>
          </a:p>
          <a:p>
            <a:pPr marL="469900" indent="-457200">
              <a:lnSpc>
                <a:spcPts val="3025"/>
              </a:lnSpc>
              <a:buClr>
                <a:srgbClr val="009999"/>
              </a:buClr>
              <a:buFont typeface="Arial MT"/>
              <a:buChar char="•"/>
              <a:tabLst>
                <a:tab pos="469265" algn="l"/>
                <a:tab pos="469900" algn="l"/>
                <a:tab pos="1646555" algn="l"/>
                <a:tab pos="3365500" algn="l"/>
              </a:tabLst>
            </a:pPr>
            <a:r>
              <a:rPr dirty="0" sz="2800" spc="155" b="1">
                <a:solidFill>
                  <a:srgbClr val="FFFFFF"/>
                </a:solidFill>
                <a:latin typeface="Calibri"/>
                <a:cs typeface="Calibri"/>
              </a:rPr>
              <a:t>CYBER	</a:t>
            </a:r>
            <a:r>
              <a:rPr dirty="0" sz="2800" spc="160" b="1">
                <a:solidFill>
                  <a:srgbClr val="FFFFFF"/>
                </a:solidFill>
                <a:latin typeface="Calibri"/>
                <a:cs typeface="Calibri"/>
              </a:rPr>
              <a:t>SECURITY	</a:t>
            </a:r>
            <a:r>
              <a:rPr dirty="0" sz="2800" spc="170" b="1">
                <a:solidFill>
                  <a:srgbClr val="FFFFFF"/>
                </a:solidFill>
                <a:latin typeface="Calibri"/>
                <a:cs typeface="Calibri"/>
              </a:rPr>
              <a:t>ELEMENTS</a:t>
            </a:r>
            <a:endParaRPr sz="2800">
              <a:latin typeface="Calibri"/>
              <a:cs typeface="Calibri"/>
            </a:endParaRPr>
          </a:p>
          <a:p>
            <a:pPr marL="469900" indent="-457200">
              <a:lnSpc>
                <a:spcPts val="3025"/>
              </a:lnSpc>
              <a:buClr>
                <a:srgbClr val="009999"/>
              </a:buClr>
              <a:buFont typeface="Arial MT"/>
              <a:buChar char="•"/>
              <a:tabLst>
                <a:tab pos="469265" algn="l"/>
                <a:tab pos="469900" algn="l"/>
                <a:tab pos="1381125" algn="l"/>
                <a:tab pos="1800225" algn="l"/>
                <a:tab pos="2977515" algn="l"/>
                <a:tab pos="4696460" algn="l"/>
              </a:tabLst>
            </a:pPr>
            <a:r>
              <a:rPr dirty="0" sz="2800" spc="130" b="1">
                <a:solidFill>
                  <a:srgbClr val="FFFFFF"/>
                </a:solidFill>
                <a:latin typeface="Calibri"/>
                <a:cs typeface="Calibri"/>
              </a:rPr>
              <a:t>WHY	</a:t>
            </a:r>
            <a:r>
              <a:rPr dirty="0" sz="2800" spc="95" b="1">
                <a:solidFill>
                  <a:srgbClr val="FFFFFF"/>
                </a:solidFill>
                <a:latin typeface="Calibri"/>
                <a:cs typeface="Calibri"/>
              </a:rPr>
              <a:t>IS	</a:t>
            </a:r>
            <a:r>
              <a:rPr dirty="0" sz="2800" spc="155" b="1">
                <a:solidFill>
                  <a:srgbClr val="FFFFFF"/>
                </a:solidFill>
                <a:latin typeface="Calibri"/>
                <a:cs typeface="Calibri"/>
              </a:rPr>
              <a:t>CYBER	</a:t>
            </a:r>
            <a:r>
              <a:rPr dirty="0" sz="2800" spc="160" b="1">
                <a:solidFill>
                  <a:srgbClr val="FFFFFF"/>
                </a:solidFill>
                <a:latin typeface="Calibri"/>
                <a:cs typeface="Calibri"/>
              </a:rPr>
              <a:t>SECURITY	</a:t>
            </a:r>
            <a:r>
              <a:rPr dirty="0" sz="2800" spc="150" b="1">
                <a:solidFill>
                  <a:srgbClr val="FFFFFF"/>
                </a:solidFill>
                <a:latin typeface="Calibri"/>
                <a:cs typeface="Calibri"/>
              </a:rPr>
              <a:t>IMPORTANT?</a:t>
            </a:r>
            <a:endParaRPr sz="2800">
              <a:latin typeface="Calibri"/>
              <a:cs typeface="Calibri"/>
            </a:endParaRPr>
          </a:p>
          <a:p>
            <a:pPr marL="469900" indent="-457200">
              <a:lnSpc>
                <a:spcPts val="3025"/>
              </a:lnSpc>
              <a:buClr>
                <a:srgbClr val="009999"/>
              </a:buClr>
              <a:buFont typeface="Arial MT"/>
              <a:buChar char="•"/>
              <a:tabLst>
                <a:tab pos="469265" algn="l"/>
                <a:tab pos="469900" algn="l"/>
                <a:tab pos="1588135" algn="l"/>
                <a:tab pos="2008505" algn="l"/>
                <a:tab pos="3186430" algn="l"/>
              </a:tabLst>
            </a:pPr>
            <a:r>
              <a:rPr dirty="0" sz="2800" spc="90" b="1">
                <a:solidFill>
                  <a:srgbClr val="FFFFFF"/>
                </a:solidFill>
                <a:latin typeface="Calibri"/>
                <a:cs typeface="Calibri"/>
              </a:rPr>
              <a:t>WHAT	</a:t>
            </a:r>
            <a:r>
              <a:rPr dirty="0" sz="2800" spc="95" b="1">
                <a:solidFill>
                  <a:srgbClr val="FFFFFF"/>
                </a:solidFill>
                <a:latin typeface="Calibri"/>
                <a:cs typeface="Calibri"/>
              </a:rPr>
              <a:t>IS	</a:t>
            </a:r>
            <a:r>
              <a:rPr dirty="0" sz="2800" spc="155" b="1">
                <a:solidFill>
                  <a:srgbClr val="FFFFFF"/>
                </a:solidFill>
                <a:latin typeface="Calibri"/>
                <a:cs typeface="Calibri"/>
              </a:rPr>
              <a:t>CYBER	</a:t>
            </a:r>
            <a:r>
              <a:rPr dirty="0" sz="2800" spc="120" b="1">
                <a:solidFill>
                  <a:srgbClr val="FFFFFF"/>
                </a:solidFill>
                <a:latin typeface="Calibri"/>
                <a:cs typeface="Calibri"/>
              </a:rPr>
              <a:t>THREAT</a:t>
            </a:r>
            <a:endParaRPr sz="2800">
              <a:latin typeface="Calibri"/>
              <a:cs typeface="Calibri"/>
            </a:endParaRPr>
          </a:p>
          <a:p>
            <a:pPr marL="469900" indent="-457200">
              <a:lnSpc>
                <a:spcPts val="3025"/>
              </a:lnSpc>
              <a:buClr>
                <a:srgbClr val="009999"/>
              </a:buClr>
              <a:buFont typeface="Arial MT"/>
              <a:buChar char="•"/>
              <a:tabLst>
                <a:tab pos="469265" algn="l"/>
                <a:tab pos="469900" algn="l"/>
                <a:tab pos="1646555" algn="l"/>
                <a:tab pos="3227705" algn="l"/>
              </a:tabLst>
            </a:pPr>
            <a:r>
              <a:rPr dirty="0" sz="2800" spc="155" b="1">
                <a:solidFill>
                  <a:srgbClr val="FFFFFF"/>
                </a:solidFill>
                <a:latin typeface="Calibri"/>
                <a:cs typeface="Calibri"/>
              </a:rPr>
              <a:t>CYBER	</a:t>
            </a:r>
            <a:r>
              <a:rPr dirty="0" sz="2800" spc="125" b="1">
                <a:solidFill>
                  <a:srgbClr val="FFFFFF"/>
                </a:solidFill>
                <a:latin typeface="Calibri"/>
                <a:cs typeface="Calibri"/>
              </a:rPr>
              <a:t>THREATS	</a:t>
            </a:r>
            <a:r>
              <a:rPr dirty="0" sz="2800" spc="165" b="1">
                <a:solidFill>
                  <a:srgbClr val="FFFFFF"/>
                </a:solidFill>
                <a:latin typeface="Calibri"/>
                <a:cs typeface="Calibri"/>
              </a:rPr>
              <a:t>METHODS</a:t>
            </a:r>
            <a:endParaRPr sz="2800">
              <a:latin typeface="Calibri"/>
              <a:cs typeface="Calibri"/>
            </a:endParaRPr>
          </a:p>
          <a:p>
            <a:pPr marL="469900" indent="-457200">
              <a:lnSpc>
                <a:spcPts val="3190"/>
              </a:lnSpc>
              <a:buClr>
                <a:srgbClr val="009999"/>
              </a:buClr>
              <a:buFont typeface="Arial MT"/>
              <a:buChar char="•"/>
              <a:tabLst>
                <a:tab pos="469265" algn="l"/>
                <a:tab pos="469900" algn="l"/>
                <a:tab pos="1304290" algn="l"/>
                <a:tab pos="1935480" algn="l"/>
                <a:tab pos="3700145" algn="l"/>
                <a:tab pos="4748530" algn="l"/>
                <a:tab pos="5925820" algn="l"/>
              </a:tabLst>
            </a:pPr>
            <a:r>
              <a:rPr dirty="0" sz="2800" spc="145" b="1">
                <a:solidFill>
                  <a:srgbClr val="FFFFFF"/>
                </a:solidFill>
                <a:latin typeface="Calibri"/>
                <a:cs typeface="Calibri"/>
              </a:rPr>
              <a:t>TIPS	</a:t>
            </a:r>
            <a:r>
              <a:rPr dirty="0" sz="2800" spc="95" b="1">
                <a:solidFill>
                  <a:srgbClr val="FFFFFF"/>
                </a:solidFill>
                <a:latin typeface="Calibri"/>
                <a:cs typeface="Calibri"/>
              </a:rPr>
              <a:t>ON	</a:t>
            </a:r>
            <a:r>
              <a:rPr dirty="0" sz="2800" spc="170" b="1">
                <a:solidFill>
                  <a:srgbClr val="FFFFFF"/>
                </a:solidFill>
                <a:latin typeface="Calibri"/>
                <a:cs typeface="Calibri"/>
              </a:rPr>
              <a:t>BUILDING	</a:t>
            </a:r>
            <a:r>
              <a:rPr dirty="0" sz="2800" spc="120" b="1">
                <a:solidFill>
                  <a:srgbClr val="FFFFFF"/>
                </a:solidFill>
                <a:latin typeface="Calibri"/>
                <a:cs typeface="Calibri"/>
              </a:rPr>
              <a:t>YOUR	</a:t>
            </a:r>
            <a:r>
              <a:rPr dirty="0" sz="2800" spc="155" b="1">
                <a:solidFill>
                  <a:srgbClr val="FFFFFF"/>
                </a:solidFill>
                <a:latin typeface="Calibri"/>
                <a:cs typeface="Calibri"/>
              </a:rPr>
              <a:t>CYBER	</a:t>
            </a:r>
            <a:r>
              <a:rPr dirty="0" sz="2800" spc="160" b="1">
                <a:solidFill>
                  <a:srgbClr val="FFFFFF"/>
                </a:solidFill>
                <a:latin typeface="Calibri"/>
                <a:cs typeface="Calibri"/>
              </a:rPr>
              <a:t>SECURITY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2857" y="174447"/>
            <a:ext cx="213550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u="heavy" sz="3200" b="1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Calibri"/>
                <a:cs typeface="Calibri"/>
              </a:rPr>
              <a:t>I</a:t>
            </a:r>
            <a:r>
              <a:rPr dirty="0" u="heavy" sz="3200" spc="-35" b="1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Calibri"/>
                <a:cs typeface="Calibri"/>
              </a:rPr>
              <a:t>n</a:t>
            </a:r>
            <a:r>
              <a:rPr dirty="0" u="heavy" sz="3200" b="1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Calibri"/>
                <a:cs typeface="Calibri"/>
              </a:rPr>
              <a:t>t</a:t>
            </a:r>
            <a:r>
              <a:rPr dirty="0" u="heavy" sz="3200" spc="-35" b="1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Calibri"/>
                <a:cs typeface="Calibri"/>
              </a:rPr>
              <a:t>r</a:t>
            </a:r>
            <a:r>
              <a:rPr dirty="0" u="heavy" sz="3200" b="1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Calibri"/>
                <a:cs typeface="Calibri"/>
              </a:rPr>
              <a:t>oduct</a:t>
            </a:r>
            <a:r>
              <a:rPr dirty="0" u="heavy" sz="3200" spc="-10" b="1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Calibri"/>
                <a:cs typeface="Calibri"/>
              </a:rPr>
              <a:t>i</a:t>
            </a:r>
            <a:r>
              <a:rPr dirty="0" u="heavy" sz="3200" b="1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Calibri"/>
                <a:cs typeface="Calibri"/>
              </a:rPr>
              <a:t>on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28166" y="744981"/>
            <a:ext cx="10137775" cy="4722495"/>
          </a:xfrm>
          <a:prstGeom prst="rect">
            <a:avLst/>
          </a:prstGeom>
        </p:spPr>
        <p:txBody>
          <a:bodyPr wrap="square" lIns="0" tIns="60960" rIns="0" bIns="0" rtlCol="0" vert="horz">
            <a:spAutoFit/>
          </a:bodyPr>
          <a:lstStyle/>
          <a:p>
            <a:pPr marL="317500" marR="276860" indent="-305435">
              <a:lnSpc>
                <a:spcPts val="3020"/>
              </a:lnSpc>
              <a:spcBef>
                <a:spcPts val="480"/>
              </a:spcBef>
              <a:buClr>
                <a:srgbClr val="009999"/>
              </a:buClr>
              <a:buFont typeface="Arial MT"/>
              <a:buChar char="•"/>
              <a:tabLst>
                <a:tab pos="317500" algn="l"/>
                <a:tab pos="318135" algn="l"/>
              </a:tabLst>
            </a:pPr>
            <a:r>
              <a:rPr dirty="0" sz="2800" spc="-10">
                <a:solidFill>
                  <a:srgbClr val="FFFFFF"/>
                </a:solidFill>
                <a:latin typeface="Calibri"/>
                <a:cs typeface="Calibri"/>
              </a:rPr>
              <a:t>Since</a:t>
            </a:r>
            <a:r>
              <a:rPr dirty="0" sz="2800" spc="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28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Calibri"/>
                <a:cs typeface="Calibri"/>
              </a:rPr>
              <a:t>1970s,</a:t>
            </a:r>
            <a:r>
              <a:rPr dirty="0" sz="2800" spc="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15">
                <a:solidFill>
                  <a:srgbClr val="FFFFFF"/>
                </a:solidFill>
                <a:latin typeface="Calibri"/>
                <a:cs typeface="Calibri"/>
              </a:rPr>
              <a:t>computer</a:t>
            </a:r>
            <a:r>
              <a:rPr dirty="0" sz="2800" spc="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FFFFFF"/>
                </a:solidFill>
                <a:latin typeface="Calibri"/>
                <a:cs typeface="Calibri"/>
              </a:rPr>
              <a:t>usage</a:t>
            </a:r>
            <a:r>
              <a:rPr dirty="0" sz="28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15">
                <a:solidFill>
                  <a:srgbClr val="FFFFFF"/>
                </a:solidFill>
                <a:latin typeface="Calibri"/>
                <a:cs typeface="Calibri"/>
              </a:rPr>
              <a:t>starts</a:t>
            </a:r>
            <a:r>
              <a:rPr dirty="0" sz="2800" spc="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2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2800" spc="-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20">
                <a:solidFill>
                  <a:srgbClr val="FFFFFF"/>
                </a:solidFill>
                <a:latin typeface="Calibri"/>
                <a:cs typeface="Calibri"/>
              </a:rPr>
              <a:t>grow</a:t>
            </a:r>
            <a:r>
              <a:rPr dirty="0" sz="2800" spc="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dirty="0" sz="2800" spc="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FFFFFF"/>
                </a:solidFill>
                <a:latin typeface="Calibri"/>
                <a:cs typeface="Calibri"/>
              </a:rPr>
              <a:t>reaches</a:t>
            </a:r>
            <a:r>
              <a:rPr dirty="0" sz="2800" spc="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FFFFFF"/>
                </a:solidFill>
                <a:latin typeface="Calibri"/>
                <a:cs typeface="Calibri"/>
              </a:rPr>
              <a:t>every </a:t>
            </a:r>
            <a:r>
              <a:rPr dirty="0" sz="2800" spc="-6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Calibri"/>
                <a:cs typeface="Calibri"/>
              </a:rPr>
              <a:t>aspect</a:t>
            </a:r>
            <a:r>
              <a:rPr dirty="0" sz="2800" spc="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15">
                <a:solidFill>
                  <a:srgbClr val="FFFFFF"/>
                </a:solidFill>
                <a:latin typeface="Calibri"/>
                <a:cs typeface="Calibri"/>
              </a:rPr>
              <a:t>commercially</a:t>
            </a:r>
            <a:r>
              <a:rPr dirty="0" sz="28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dirty="0" sz="2800" spc="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30">
                <a:solidFill>
                  <a:srgbClr val="FFFFFF"/>
                </a:solidFill>
                <a:latin typeface="Calibri"/>
                <a:cs typeface="Calibri"/>
              </a:rPr>
              <a:t>personally.</a:t>
            </a:r>
            <a:endParaRPr sz="2800">
              <a:latin typeface="Calibri"/>
              <a:cs typeface="Calibri"/>
            </a:endParaRPr>
          </a:p>
          <a:p>
            <a:pPr marL="317500" marR="1080770" indent="-305435">
              <a:lnSpc>
                <a:spcPts val="3030"/>
              </a:lnSpc>
              <a:spcBef>
                <a:spcPts val="1605"/>
              </a:spcBef>
              <a:buClr>
                <a:srgbClr val="009999"/>
              </a:buClr>
              <a:buFont typeface="Arial MT"/>
              <a:buChar char="•"/>
              <a:tabLst>
                <a:tab pos="317500" algn="l"/>
                <a:tab pos="318135" algn="l"/>
              </a:tabLst>
            </a:pPr>
            <a:r>
              <a:rPr dirty="0" sz="2800" spc="-15">
                <a:solidFill>
                  <a:srgbClr val="FFFFFF"/>
                </a:solidFill>
                <a:latin typeface="Calibri"/>
                <a:cs typeface="Calibri"/>
              </a:rPr>
              <a:t>Despite</a:t>
            </a:r>
            <a:r>
              <a:rPr dirty="0" sz="2800" spc="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Calibri"/>
                <a:cs typeface="Calibri"/>
              </a:rPr>
              <a:t>their</a:t>
            </a:r>
            <a:r>
              <a:rPr dirty="0" sz="2800" spc="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FFFFFF"/>
                </a:solidFill>
                <a:latin typeface="Calibri"/>
                <a:cs typeface="Calibri"/>
              </a:rPr>
              <a:t>handiness,</a:t>
            </a:r>
            <a:r>
              <a:rPr dirty="0" sz="2800" spc="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20">
                <a:solidFill>
                  <a:srgbClr val="FFFFFF"/>
                </a:solidFill>
                <a:latin typeface="Calibri"/>
                <a:cs typeface="Calibri"/>
              </a:rPr>
              <a:t>computers</a:t>
            </a:r>
            <a:r>
              <a:rPr dirty="0" sz="2800" spc="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15">
                <a:solidFill>
                  <a:srgbClr val="FFFFFF"/>
                </a:solidFill>
                <a:latin typeface="Calibri"/>
                <a:cs typeface="Calibri"/>
              </a:rPr>
              <a:t>are</a:t>
            </a:r>
            <a:r>
              <a:rPr dirty="0" sz="28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Calibri"/>
                <a:cs typeface="Calibri"/>
              </a:rPr>
              <a:t>also</a:t>
            </a:r>
            <a:r>
              <a:rPr dirty="0" sz="2800" spc="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20">
                <a:solidFill>
                  <a:srgbClr val="FFFFFF"/>
                </a:solidFill>
                <a:latin typeface="Calibri"/>
                <a:cs typeface="Calibri"/>
              </a:rPr>
              <a:t>prone</a:t>
            </a:r>
            <a:r>
              <a:rPr dirty="0" sz="2800" spc="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2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28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20">
                <a:solidFill>
                  <a:srgbClr val="FFFFFF"/>
                </a:solidFill>
                <a:latin typeface="Calibri"/>
                <a:cs typeface="Calibri"/>
              </a:rPr>
              <a:t>several </a:t>
            </a:r>
            <a:r>
              <a:rPr dirty="0" sz="2800" spc="-6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FFFFFF"/>
                </a:solidFill>
                <a:latin typeface="Calibri"/>
                <a:cs typeface="Calibri"/>
              </a:rPr>
              <a:t>threats.</a:t>
            </a:r>
            <a:endParaRPr sz="2800">
              <a:latin typeface="Calibri"/>
              <a:cs typeface="Calibri"/>
            </a:endParaRPr>
          </a:p>
          <a:p>
            <a:pPr marL="317500" marR="532130" indent="-305435">
              <a:lnSpc>
                <a:spcPts val="3020"/>
              </a:lnSpc>
              <a:spcBef>
                <a:spcPts val="1595"/>
              </a:spcBef>
              <a:buClr>
                <a:srgbClr val="009999"/>
              </a:buClr>
              <a:buFont typeface="Arial MT"/>
              <a:buChar char="•"/>
              <a:tabLst>
                <a:tab pos="317500" algn="l"/>
                <a:tab pos="318135" algn="l"/>
              </a:tabLst>
            </a:pPr>
            <a:r>
              <a:rPr dirty="0" sz="2800" spc="-5">
                <a:solidFill>
                  <a:srgbClr val="FFFFFF"/>
                </a:solidFill>
                <a:latin typeface="Calibri"/>
                <a:cs typeface="Calibri"/>
              </a:rPr>
              <a:t>IBM</a:t>
            </a:r>
            <a:r>
              <a:rPr dirty="0" sz="2800" spc="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dirty="0" sz="2800" spc="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FFFFFF"/>
                </a:solidFill>
                <a:latin typeface="Calibri"/>
                <a:cs typeface="Calibri"/>
              </a:rPr>
              <a:t>other</a:t>
            </a:r>
            <a:r>
              <a:rPr dirty="0" sz="2800" spc="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Calibri"/>
                <a:cs typeface="Calibri"/>
              </a:rPr>
              <a:t>early</a:t>
            </a:r>
            <a:r>
              <a:rPr dirty="0" sz="2800" spc="-15">
                <a:solidFill>
                  <a:srgbClr val="FFFFFF"/>
                </a:solidFill>
                <a:latin typeface="Calibri"/>
                <a:cs typeface="Calibri"/>
              </a:rPr>
              <a:t> computer</a:t>
            </a:r>
            <a:r>
              <a:rPr dirty="0" sz="2800" spc="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FFFFFF"/>
                </a:solidFill>
                <a:latin typeface="Calibri"/>
                <a:cs typeface="Calibri"/>
              </a:rPr>
              <a:t>companies</a:t>
            </a:r>
            <a:r>
              <a:rPr dirty="0" sz="2800" spc="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25">
                <a:solidFill>
                  <a:srgbClr val="FFFFFF"/>
                </a:solidFill>
                <a:latin typeface="Calibri"/>
                <a:cs typeface="Calibri"/>
              </a:rPr>
              <a:t>have</a:t>
            </a:r>
            <a:r>
              <a:rPr dirty="0" sz="28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FFFFFF"/>
                </a:solidFill>
                <a:latin typeface="Calibri"/>
                <a:cs typeface="Calibri"/>
              </a:rPr>
              <a:t>already</a:t>
            </a:r>
            <a:r>
              <a:rPr dirty="0" sz="28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15">
                <a:solidFill>
                  <a:srgbClr val="FFFFFF"/>
                </a:solidFill>
                <a:latin typeface="Calibri"/>
                <a:cs typeface="Calibri"/>
              </a:rPr>
              <a:t>provided </a:t>
            </a:r>
            <a:r>
              <a:rPr dirty="0" sz="2800" spc="-6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FFFFFF"/>
                </a:solidFill>
                <a:latin typeface="Calibri"/>
                <a:cs typeface="Calibri"/>
              </a:rPr>
              <a:t>security</a:t>
            </a:r>
            <a:r>
              <a:rPr dirty="0" sz="2800" spc="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15">
                <a:solidFill>
                  <a:srgbClr val="FFFFFF"/>
                </a:solidFill>
                <a:latin typeface="Calibri"/>
                <a:cs typeface="Calibri"/>
              </a:rPr>
              <a:t>software</a:t>
            </a:r>
            <a:r>
              <a:rPr dirty="0" sz="28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15">
                <a:solidFill>
                  <a:srgbClr val="FFFFFF"/>
                </a:solidFill>
                <a:latin typeface="Calibri"/>
                <a:cs typeface="Calibri"/>
              </a:rPr>
              <a:t>products</a:t>
            </a:r>
            <a:r>
              <a:rPr dirty="0" sz="2800" spc="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FFFFFF"/>
                </a:solidFill>
                <a:latin typeface="Calibri"/>
                <a:cs typeface="Calibri"/>
              </a:rPr>
              <a:t>since</a:t>
            </a:r>
            <a:r>
              <a:rPr dirty="0" sz="2800" spc="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28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15">
                <a:solidFill>
                  <a:srgbClr val="FFFFFF"/>
                </a:solidFill>
                <a:latin typeface="Calibri"/>
                <a:cs typeface="Calibri"/>
              </a:rPr>
              <a:t>seventies.</a:t>
            </a:r>
            <a:endParaRPr sz="2800">
              <a:latin typeface="Calibri"/>
              <a:cs typeface="Calibri"/>
            </a:endParaRPr>
          </a:p>
          <a:p>
            <a:pPr marL="317500" marR="432434" indent="-305435">
              <a:lnSpc>
                <a:spcPts val="3020"/>
              </a:lnSpc>
              <a:spcBef>
                <a:spcPts val="1610"/>
              </a:spcBef>
              <a:buClr>
                <a:srgbClr val="009999"/>
              </a:buClr>
              <a:buFont typeface="Arial MT"/>
              <a:buChar char="•"/>
              <a:tabLst>
                <a:tab pos="317500" algn="l"/>
                <a:tab pos="318135" algn="l"/>
              </a:tabLst>
            </a:pPr>
            <a:r>
              <a:rPr dirty="0" sz="2800" spc="-5">
                <a:solidFill>
                  <a:srgbClr val="FFFFFF"/>
                </a:solidFill>
                <a:latin typeface="Calibri"/>
                <a:cs typeface="Calibri"/>
              </a:rPr>
              <a:t>As</a:t>
            </a:r>
            <a:r>
              <a:rPr dirty="0" sz="2800" spc="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2800" spc="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15">
                <a:solidFill>
                  <a:srgbClr val="FFFFFF"/>
                </a:solidFill>
                <a:latin typeface="Calibri"/>
                <a:cs typeface="Calibri"/>
              </a:rPr>
              <a:t>computer</a:t>
            </a:r>
            <a:r>
              <a:rPr dirty="0" sz="2800" spc="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dirty="0" sz="2800" spc="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15">
                <a:solidFill>
                  <a:srgbClr val="FFFFFF"/>
                </a:solidFill>
                <a:latin typeface="Calibri"/>
                <a:cs typeface="Calibri"/>
              </a:rPr>
              <a:t>digital</a:t>
            </a:r>
            <a:r>
              <a:rPr dirty="0" sz="2800" spc="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Calibri"/>
                <a:cs typeface="Calibri"/>
              </a:rPr>
              <a:t>media</a:t>
            </a:r>
            <a:r>
              <a:rPr dirty="0" sz="2800" spc="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15">
                <a:solidFill>
                  <a:srgbClr val="FFFFFF"/>
                </a:solidFill>
                <a:latin typeface="Calibri"/>
                <a:cs typeface="Calibri"/>
              </a:rPr>
              <a:t>development,</a:t>
            </a:r>
            <a:r>
              <a:rPr dirty="0" sz="2800" spc="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2800" spc="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15">
                <a:solidFill>
                  <a:srgbClr val="FFFFFF"/>
                </a:solidFill>
                <a:latin typeface="Calibri"/>
                <a:cs typeface="Calibri"/>
              </a:rPr>
              <a:t>threats</a:t>
            </a:r>
            <a:r>
              <a:rPr dirty="0" sz="2800" spc="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Calibri"/>
                <a:cs typeface="Calibri"/>
              </a:rPr>
              <a:t>also </a:t>
            </a:r>
            <a:r>
              <a:rPr dirty="0" sz="2800" spc="-6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15">
                <a:solidFill>
                  <a:srgbClr val="FFFFFF"/>
                </a:solidFill>
                <a:latin typeface="Calibri"/>
                <a:cs typeface="Calibri"/>
              </a:rPr>
              <a:t>get </a:t>
            </a:r>
            <a:r>
              <a:rPr dirty="0" sz="2800" spc="-10">
                <a:solidFill>
                  <a:srgbClr val="FFFFFF"/>
                </a:solidFill>
                <a:latin typeface="Calibri"/>
                <a:cs typeface="Calibri"/>
              </a:rPr>
              <a:t>developed.</a:t>
            </a:r>
            <a:endParaRPr sz="2800">
              <a:latin typeface="Calibri"/>
              <a:cs typeface="Calibri"/>
            </a:endParaRPr>
          </a:p>
          <a:p>
            <a:pPr marL="317500" marR="5080" indent="-305435">
              <a:lnSpc>
                <a:spcPts val="3020"/>
              </a:lnSpc>
              <a:spcBef>
                <a:spcPts val="1614"/>
              </a:spcBef>
              <a:buClr>
                <a:srgbClr val="009999"/>
              </a:buClr>
              <a:buFont typeface="Arial MT"/>
              <a:buChar char="•"/>
              <a:tabLst>
                <a:tab pos="317500" algn="l"/>
                <a:tab pos="318135" algn="l"/>
              </a:tabLst>
            </a:pPr>
            <a:r>
              <a:rPr dirty="0" sz="2800" spc="-13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28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20">
                <a:solidFill>
                  <a:srgbClr val="FFFFFF"/>
                </a:solidFill>
                <a:latin typeface="Calibri"/>
                <a:cs typeface="Calibri"/>
              </a:rPr>
              <a:t>counteract</a:t>
            </a:r>
            <a:r>
              <a:rPr dirty="0" sz="2800" spc="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Calibri"/>
                <a:cs typeface="Calibri"/>
              </a:rPr>
              <a:t>them,</a:t>
            </a:r>
            <a:r>
              <a:rPr dirty="0" sz="2800" spc="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FFFFFF"/>
                </a:solidFill>
                <a:latin typeface="Calibri"/>
                <a:cs typeface="Calibri"/>
              </a:rPr>
              <a:t>people</a:t>
            </a:r>
            <a:r>
              <a:rPr dirty="0" sz="2800" spc="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20">
                <a:solidFill>
                  <a:srgbClr val="FFFFFF"/>
                </a:solidFill>
                <a:latin typeface="Calibri"/>
                <a:cs typeface="Calibri"/>
              </a:rPr>
              <a:t>nowadays</a:t>
            </a:r>
            <a:r>
              <a:rPr dirty="0" sz="2800" spc="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20">
                <a:solidFill>
                  <a:srgbClr val="FFFFFF"/>
                </a:solidFill>
                <a:latin typeface="Calibri"/>
                <a:cs typeface="Calibri"/>
              </a:rPr>
              <a:t>are</a:t>
            </a:r>
            <a:r>
              <a:rPr dirty="0" sz="2800" spc="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15">
                <a:solidFill>
                  <a:srgbClr val="FFFFFF"/>
                </a:solidFill>
                <a:latin typeface="Calibri"/>
                <a:cs typeface="Calibri"/>
              </a:rPr>
              <a:t>creating</a:t>
            </a:r>
            <a:r>
              <a:rPr dirty="0" sz="2800" spc="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15">
                <a:solidFill>
                  <a:srgbClr val="FFFFFF"/>
                </a:solidFill>
                <a:latin typeface="Calibri"/>
                <a:cs typeface="Calibri"/>
              </a:rPr>
              <a:t>protection</a:t>
            </a:r>
            <a:r>
              <a:rPr dirty="0" sz="2800" spc="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FFFFFF"/>
                </a:solidFill>
                <a:latin typeface="Calibri"/>
                <a:cs typeface="Calibri"/>
              </a:rPr>
              <a:t>called </a:t>
            </a:r>
            <a:r>
              <a:rPr dirty="0" sz="2800" spc="-6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FFFFFF"/>
                </a:solidFill>
                <a:latin typeface="Calibri"/>
                <a:cs typeface="Calibri"/>
              </a:rPr>
              <a:t>Cyber</a:t>
            </a:r>
            <a:r>
              <a:rPr dirty="0" sz="2800" spc="-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30">
                <a:solidFill>
                  <a:srgbClr val="FFFFFF"/>
                </a:solidFill>
                <a:latin typeface="Calibri"/>
                <a:cs typeface="Calibri"/>
              </a:rPr>
              <a:t>Security.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28166" y="147015"/>
            <a:ext cx="10083165" cy="1604645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469900" marR="5080" indent="-457834">
              <a:lnSpc>
                <a:spcPct val="90000"/>
              </a:lnSpc>
              <a:spcBef>
                <a:spcPts val="434"/>
              </a:spcBef>
              <a:buClr>
                <a:srgbClr val="009999"/>
              </a:buClr>
              <a:buFont typeface="Arial MT"/>
              <a:buChar char="•"/>
              <a:tabLst>
                <a:tab pos="469900" algn="l"/>
                <a:tab pos="470534" algn="l"/>
              </a:tabLst>
            </a:pPr>
            <a:r>
              <a:rPr dirty="0" sz="2800" spc="-5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2800" spc="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FFFFFF"/>
                </a:solidFill>
                <a:latin typeface="Calibri"/>
                <a:cs typeface="Calibri"/>
              </a:rPr>
              <a:t>term</a:t>
            </a:r>
            <a:r>
              <a:rPr dirty="0" sz="2800" spc="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35">
                <a:solidFill>
                  <a:srgbClr val="FFFFFF"/>
                </a:solidFill>
                <a:latin typeface="Calibri"/>
                <a:cs typeface="Calibri"/>
              </a:rPr>
              <a:t>refers</a:t>
            </a:r>
            <a:r>
              <a:rPr dirty="0" sz="2800" spc="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2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2800" spc="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2800" spc="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15">
                <a:solidFill>
                  <a:srgbClr val="FFFFFF"/>
                </a:solidFill>
                <a:latin typeface="Calibri"/>
                <a:cs typeface="Calibri"/>
              </a:rPr>
              <a:t>protection</a:t>
            </a:r>
            <a:r>
              <a:rPr dirty="0" sz="2800" spc="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30">
                <a:solidFill>
                  <a:srgbClr val="FFFFFF"/>
                </a:solidFill>
                <a:latin typeface="Calibri"/>
                <a:cs typeface="Calibri"/>
              </a:rPr>
              <a:t>system</a:t>
            </a:r>
            <a:r>
              <a:rPr dirty="0" sz="2800" spc="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25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dirty="0" sz="2800" spc="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20">
                <a:solidFill>
                  <a:srgbClr val="FFFFFF"/>
                </a:solidFill>
                <a:latin typeface="Calibri"/>
                <a:cs typeface="Calibri"/>
              </a:rPr>
              <a:t>computers</a:t>
            </a:r>
            <a:r>
              <a:rPr dirty="0" sz="2800" spc="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dirty="0" sz="28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15">
                <a:solidFill>
                  <a:srgbClr val="FFFFFF"/>
                </a:solidFill>
                <a:latin typeface="Calibri"/>
                <a:cs typeface="Calibri"/>
              </a:rPr>
              <a:t>networks</a:t>
            </a:r>
            <a:r>
              <a:rPr dirty="0" sz="28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20">
                <a:solidFill>
                  <a:srgbClr val="FFFFFF"/>
                </a:solidFill>
                <a:latin typeface="Calibri"/>
                <a:cs typeface="Calibri"/>
              </a:rPr>
              <a:t>from</a:t>
            </a:r>
            <a:r>
              <a:rPr dirty="0" sz="2800" spc="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FFFFFF"/>
                </a:solidFill>
                <a:latin typeface="Calibri"/>
                <a:cs typeface="Calibri"/>
              </a:rPr>
              <a:t>theft,</a:t>
            </a:r>
            <a:r>
              <a:rPr dirty="0" sz="28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FFFFFF"/>
                </a:solidFill>
                <a:latin typeface="Calibri"/>
                <a:cs typeface="Calibri"/>
              </a:rPr>
              <a:t>damage,</a:t>
            </a:r>
            <a:r>
              <a:rPr dirty="0" sz="28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FFFFFF"/>
                </a:solidFill>
                <a:latin typeface="Calibri"/>
                <a:cs typeface="Calibri"/>
              </a:rPr>
              <a:t>disruption,</a:t>
            </a:r>
            <a:r>
              <a:rPr dirty="0" sz="2800" spc="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15">
                <a:solidFill>
                  <a:srgbClr val="FFFFFF"/>
                </a:solidFill>
                <a:latin typeface="Calibri"/>
                <a:cs typeface="Calibri"/>
              </a:rPr>
              <a:t>illegal </a:t>
            </a:r>
            <a:r>
              <a:rPr dirty="0" sz="2800">
                <a:solidFill>
                  <a:srgbClr val="FFFFFF"/>
                </a:solidFill>
                <a:latin typeface="Calibri"/>
                <a:cs typeface="Calibri"/>
              </a:rPr>
              <a:t>changing,</a:t>
            </a:r>
            <a:r>
              <a:rPr dirty="0" sz="2800" spc="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FFFFFF"/>
                </a:solidFill>
                <a:latin typeface="Calibri"/>
                <a:cs typeface="Calibri"/>
              </a:rPr>
              <a:t>or </a:t>
            </a:r>
            <a:r>
              <a:rPr dirty="0" sz="2800" spc="-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15">
                <a:solidFill>
                  <a:srgbClr val="FFFFFF"/>
                </a:solidFill>
                <a:latin typeface="Calibri"/>
                <a:cs typeface="Calibri"/>
              </a:rPr>
              <a:t>information</a:t>
            </a:r>
            <a:r>
              <a:rPr dirty="0" sz="2800" spc="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15">
                <a:solidFill>
                  <a:srgbClr val="FFFFFF"/>
                </a:solidFill>
                <a:latin typeface="Calibri"/>
                <a:cs typeface="Calibri"/>
              </a:rPr>
              <a:t>disclosure</a:t>
            </a:r>
            <a:r>
              <a:rPr dirty="0" sz="2800" spc="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30">
                <a:solidFill>
                  <a:srgbClr val="FFFFFF"/>
                </a:solidFill>
                <a:latin typeface="Calibri"/>
                <a:cs typeface="Calibri"/>
              </a:rPr>
              <a:t>taken</a:t>
            </a:r>
            <a:r>
              <a:rPr dirty="0" sz="28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20">
                <a:solidFill>
                  <a:srgbClr val="FFFFFF"/>
                </a:solidFill>
                <a:latin typeface="Calibri"/>
                <a:cs typeface="Calibri"/>
              </a:rPr>
              <a:t>from</a:t>
            </a:r>
            <a:r>
              <a:rPr dirty="0" sz="2800" spc="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2800" spc="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FFFFFF"/>
                </a:solidFill>
                <a:latin typeface="Calibri"/>
                <a:cs typeface="Calibri"/>
              </a:rPr>
              <a:t>electronic</a:t>
            </a:r>
            <a:r>
              <a:rPr dirty="0" sz="2800" spc="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20">
                <a:solidFill>
                  <a:srgbClr val="FFFFFF"/>
                </a:solidFill>
                <a:latin typeface="Calibri"/>
                <a:cs typeface="Calibri"/>
              </a:rPr>
              <a:t>data,</a:t>
            </a:r>
            <a:r>
              <a:rPr dirty="0" sz="28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15">
                <a:solidFill>
                  <a:srgbClr val="FFFFFF"/>
                </a:solidFill>
                <a:latin typeface="Calibri"/>
                <a:cs typeface="Calibri"/>
              </a:rPr>
              <a:t>software,</a:t>
            </a:r>
            <a:r>
              <a:rPr dirty="0" sz="28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FFFFFF"/>
                </a:solidFill>
                <a:latin typeface="Calibri"/>
                <a:cs typeface="Calibri"/>
              </a:rPr>
              <a:t>or </a:t>
            </a:r>
            <a:r>
              <a:rPr dirty="0" sz="2800" spc="-6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20">
                <a:solidFill>
                  <a:srgbClr val="FFFFFF"/>
                </a:solidFill>
                <a:latin typeface="Calibri"/>
                <a:cs typeface="Calibri"/>
              </a:rPr>
              <a:t>hardware.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48816" y="4887544"/>
            <a:ext cx="9479280" cy="173291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95"/>
              </a:spcBef>
              <a:buClr>
                <a:srgbClr val="009999"/>
              </a:buClr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dirty="0" sz="2800" spc="-5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2800" spc="-10">
                <a:solidFill>
                  <a:srgbClr val="FFFFFF"/>
                </a:solidFill>
                <a:latin typeface="Calibri"/>
                <a:cs typeface="Calibri"/>
              </a:rPr>
              <a:t> definition</a:t>
            </a:r>
            <a:r>
              <a:rPr dirty="0" sz="2800" spc="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FFFFFF"/>
                </a:solidFill>
                <a:latin typeface="Calibri"/>
                <a:cs typeface="Calibri"/>
              </a:rPr>
              <a:t>might</a:t>
            </a:r>
            <a:r>
              <a:rPr dirty="0" sz="2800" spc="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Calibri"/>
                <a:cs typeface="Calibri"/>
              </a:rPr>
              <a:t>seem</a:t>
            </a:r>
            <a:r>
              <a:rPr dirty="0" sz="28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FFFFFF"/>
                </a:solidFill>
                <a:latin typeface="Calibri"/>
                <a:cs typeface="Calibri"/>
              </a:rPr>
              <a:t>simple,</a:t>
            </a:r>
            <a:r>
              <a:rPr dirty="0" sz="2800" spc="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FFFFFF"/>
                </a:solidFill>
                <a:latin typeface="Calibri"/>
                <a:cs typeface="Calibri"/>
              </a:rPr>
              <a:t>but</a:t>
            </a:r>
            <a:r>
              <a:rPr dirty="0" sz="2800" spc="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Calibri"/>
                <a:cs typeface="Calibri"/>
              </a:rPr>
              <a:t>in </a:t>
            </a:r>
            <a:r>
              <a:rPr dirty="0" sz="2800" spc="-35">
                <a:solidFill>
                  <a:srgbClr val="FFFFFF"/>
                </a:solidFill>
                <a:latin typeface="Calibri"/>
                <a:cs typeface="Calibri"/>
              </a:rPr>
              <a:t>reality,</a:t>
            </a:r>
            <a:r>
              <a:rPr dirty="0" sz="2800" spc="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2800" spc="-10">
                <a:solidFill>
                  <a:srgbClr val="FFFFFF"/>
                </a:solidFill>
                <a:latin typeface="Calibri"/>
                <a:cs typeface="Calibri"/>
              </a:rPr>
              <a:t> varied</a:t>
            </a:r>
            <a:r>
              <a:rPr dirty="0" sz="28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dirty="0" sz="28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Calibri"/>
                <a:cs typeface="Calibri"/>
              </a:rPr>
              <a:t>enhanced</a:t>
            </a:r>
            <a:r>
              <a:rPr dirty="0" sz="2800" spc="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FFFFFF"/>
                </a:solidFill>
                <a:latin typeface="Calibri"/>
                <a:cs typeface="Calibri"/>
              </a:rPr>
              <a:t>technologies</a:t>
            </a:r>
            <a:r>
              <a:rPr dirty="0" sz="2800" spc="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30">
                <a:solidFill>
                  <a:srgbClr val="FFFFFF"/>
                </a:solidFill>
                <a:latin typeface="Calibri"/>
                <a:cs typeface="Calibri"/>
              </a:rPr>
              <a:t>like</a:t>
            </a:r>
            <a:r>
              <a:rPr dirty="0" sz="2800" spc="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FFFFFF"/>
                </a:solidFill>
                <a:latin typeface="Calibri"/>
                <a:cs typeface="Calibri"/>
              </a:rPr>
              <a:t>smartphones,</a:t>
            </a:r>
            <a:r>
              <a:rPr dirty="0" sz="2800" spc="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15">
                <a:solidFill>
                  <a:srgbClr val="FFFFFF"/>
                </a:solidFill>
                <a:latin typeface="Calibri"/>
                <a:cs typeface="Calibri"/>
              </a:rPr>
              <a:t>websites,</a:t>
            </a:r>
            <a:r>
              <a:rPr dirty="0" sz="2800" spc="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FFFFFF"/>
                </a:solidFill>
                <a:latin typeface="Calibri"/>
                <a:cs typeface="Calibri"/>
              </a:rPr>
              <a:t>televisions, </a:t>
            </a:r>
            <a:r>
              <a:rPr dirty="0" sz="2800" spc="-6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20" b="1">
                <a:solidFill>
                  <a:srgbClr val="FFFFFF"/>
                </a:solidFill>
                <a:latin typeface="Calibri"/>
                <a:cs typeface="Calibri"/>
              </a:rPr>
              <a:t>Internet</a:t>
            </a:r>
            <a:r>
              <a:rPr dirty="0" sz="2800" spc="4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5" b="1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dirty="0" sz="2800" spc="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FFFFFF"/>
                </a:solidFill>
                <a:latin typeface="Calibri"/>
                <a:cs typeface="Calibri"/>
              </a:rPr>
              <a:t>Things</a:t>
            </a:r>
            <a:r>
              <a:rPr dirty="0" sz="2800" spc="2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5" b="1">
                <a:solidFill>
                  <a:srgbClr val="FFFFFF"/>
                </a:solidFill>
                <a:latin typeface="Calibri"/>
                <a:cs typeface="Calibri"/>
              </a:rPr>
              <a:t>(IoT)</a:t>
            </a:r>
            <a:r>
              <a:rPr dirty="0" sz="2800" spc="2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20">
                <a:solidFill>
                  <a:srgbClr val="FFFFFF"/>
                </a:solidFill>
                <a:latin typeface="Calibri"/>
                <a:cs typeface="Calibri"/>
              </a:rPr>
              <a:t>require</a:t>
            </a:r>
            <a:r>
              <a:rPr dirty="0" sz="2800" spc="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28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15">
                <a:solidFill>
                  <a:srgbClr val="FFFFFF"/>
                </a:solidFill>
                <a:latin typeface="Calibri"/>
                <a:cs typeface="Calibri"/>
              </a:rPr>
              <a:t>complicated</a:t>
            </a:r>
            <a:r>
              <a:rPr dirty="0" sz="2800" spc="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Calibri"/>
                <a:cs typeface="Calibri"/>
              </a:rPr>
              <a:t>cyber</a:t>
            </a:r>
            <a:r>
              <a:rPr dirty="0" sz="28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FFFFFF"/>
                </a:solidFill>
                <a:latin typeface="Calibri"/>
                <a:cs typeface="Calibri"/>
              </a:rPr>
              <a:t>security </a:t>
            </a:r>
            <a:r>
              <a:rPr dirty="0" sz="2800" spc="-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25">
                <a:solidFill>
                  <a:srgbClr val="FFFFFF"/>
                </a:solidFill>
                <a:latin typeface="Calibri"/>
                <a:cs typeface="Calibri"/>
              </a:rPr>
              <a:t>system.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73423" y="1905000"/>
            <a:ext cx="5251704" cy="304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45763" y="339597"/>
            <a:ext cx="490601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heavy" sz="3600" spc="-5" b="1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Calibri"/>
                <a:cs typeface="Calibri"/>
              </a:rPr>
              <a:t>Cyber</a:t>
            </a:r>
            <a:r>
              <a:rPr dirty="0" u="heavy" sz="3600" spc="-50" b="1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3600" spc="-10" b="1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Calibri"/>
                <a:cs typeface="Calibri"/>
              </a:rPr>
              <a:t>Security’s</a:t>
            </a:r>
            <a:r>
              <a:rPr dirty="0" u="heavy" sz="3600" spc="-25" b="1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3600" spc="-10" b="1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Calibri"/>
                <a:cs typeface="Calibri"/>
              </a:rPr>
              <a:t>elements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28166" y="946150"/>
            <a:ext cx="10074910" cy="5309870"/>
          </a:xfrm>
          <a:prstGeom prst="rect">
            <a:avLst/>
          </a:prstGeom>
        </p:spPr>
        <p:txBody>
          <a:bodyPr wrap="square" lIns="0" tIns="92075" rIns="0" bIns="0" rtlCol="0" vert="horz">
            <a:spAutoFit/>
          </a:bodyPr>
          <a:lstStyle/>
          <a:p>
            <a:pPr marL="317500" marR="534035" indent="-305435">
              <a:lnSpc>
                <a:spcPct val="80000"/>
              </a:lnSpc>
              <a:spcBef>
                <a:spcPts val="725"/>
              </a:spcBef>
              <a:buClr>
                <a:srgbClr val="009999"/>
              </a:buClr>
              <a:buFont typeface="Arial MT"/>
              <a:buChar char="•"/>
              <a:tabLst>
                <a:tab pos="317500" algn="l"/>
                <a:tab pos="318135" algn="l"/>
              </a:tabLst>
            </a:pPr>
            <a:r>
              <a:rPr dirty="0" sz="2600">
                <a:solidFill>
                  <a:srgbClr val="FFFFFF"/>
                </a:solidFill>
                <a:latin typeface="Calibri"/>
                <a:cs typeface="Calibri"/>
              </a:rPr>
              <a:t>Based </a:t>
            </a:r>
            <a:r>
              <a:rPr dirty="0" sz="2600" spc="-5">
                <a:solidFill>
                  <a:srgbClr val="FFFFFF"/>
                </a:solidFill>
                <a:latin typeface="Calibri"/>
                <a:cs typeface="Calibri"/>
              </a:rPr>
              <a:t>on </a:t>
            </a:r>
            <a:r>
              <a:rPr dirty="0" sz="260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dirty="0" sz="2600" spc="-5">
                <a:solidFill>
                  <a:srgbClr val="FFFFFF"/>
                </a:solidFill>
                <a:latin typeface="Calibri"/>
                <a:cs typeface="Calibri"/>
              </a:rPr>
              <a:t>function </a:t>
            </a:r>
            <a:r>
              <a:rPr dirty="0" sz="2600">
                <a:solidFill>
                  <a:srgbClr val="FFFFFF"/>
                </a:solidFill>
                <a:latin typeface="Calibri"/>
                <a:cs typeface="Calibri"/>
              </a:rPr>
              <a:t>and media, cyber </a:t>
            </a:r>
            <a:r>
              <a:rPr dirty="0" sz="2600" spc="-5">
                <a:solidFill>
                  <a:srgbClr val="FFFFFF"/>
                </a:solidFill>
                <a:latin typeface="Calibri"/>
                <a:cs typeface="Calibri"/>
              </a:rPr>
              <a:t>security </a:t>
            </a:r>
            <a:r>
              <a:rPr dirty="0" sz="2600" spc="-20">
                <a:solidFill>
                  <a:srgbClr val="FFFFFF"/>
                </a:solidFill>
                <a:latin typeface="Calibri"/>
                <a:cs typeface="Calibri"/>
              </a:rPr>
              <a:t>system covers </a:t>
            </a:r>
            <a:r>
              <a:rPr dirty="0" sz="2600">
                <a:solidFill>
                  <a:srgbClr val="FFFFFF"/>
                </a:solidFill>
                <a:latin typeface="Calibri"/>
                <a:cs typeface="Calibri"/>
              </a:rPr>
              <a:t>these </a:t>
            </a:r>
            <a:r>
              <a:rPr dirty="0" sz="2600" spc="-57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FFFFFF"/>
                </a:solidFill>
                <a:latin typeface="Calibri"/>
                <a:cs typeface="Calibri"/>
              </a:rPr>
              <a:t>types</a:t>
            </a:r>
            <a:r>
              <a:rPr dirty="0" sz="26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600" spc="-5">
                <a:solidFill>
                  <a:srgbClr val="FFFFFF"/>
                </a:solidFill>
                <a:latin typeface="Calibri"/>
                <a:cs typeface="Calibri"/>
              </a:rPr>
              <a:t>of security:</a:t>
            </a:r>
            <a:endParaRPr sz="2600">
              <a:latin typeface="Calibri"/>
              <a:cs typeface="Calibri"/>
            </a:endParaRPr>
          </a:p>
          <a:p>
            <a:pPr lvl="1" marL="622300" indent="-232410">
              <a:lnSpc>
                <a:spcPct val="100000"/>
              </a:lnSpc>
              <a:spcBef>
                <a:spcPts val="295"/>
              </a:spcBef>
              <a:buSzPct val="79545"/>
              <a:buFont typeface="Wingdings"/>
              <a:buChar char=""/>
              <a:tabLst>
                <a:tab pos="622935" algn="l"/>
              </a:tabLst>
            </a:pPr>
            <a:r>
              <a:rPr dirty="0" u="heavy" sz="2200" spc="-20" b="1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Calibri"/>
                <a:cs typeface="Calibri"/>
              </a:rPr>
              <a:t>Data</a:t>
            </a:r>
            <a:r>
              <a:rPr dirty="0" u="heavy" sz="2200" spc="5" b="1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2200" spc="-5" b="1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Calibri"/>
                <a:cs typeface="Calibri"/>
              </a:rPr>
              <a:t>security:</a:t>
            </a:r>
            <a:endParaRPr sz="2200">
              <a:latin typeface="Calibri"/>
              <a:cs typeface="Calibri"/>
            </a:endParaRPr>
          </a:p>
          <a:p>
            <a:pPr marL="390525" marR="196215" indent="316865">
              <a:lnSpc>
                <a:spcPct val="80000"/>
              </a:lnSpc>
              <a:spcBef>
                <a:spcPts val="795"/>
              </a:spcBef>
            </a:pPr>
            <a:r>
              <a:rPr dirty="0" sz="2200" spc="-5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dirty="0" sz="22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200" spc="-10">
                <a:solidFill>
                  <a:srgbClr val="FFFFFF"/>
                </a:solidFill>
                <a:latin typeface="Calibri"/>
                <a:cs typeface="Calibri"/>
              </a:rPr>
              <a:t>every</a:t>
            </a:r>
            <a:r>
              <a:rPr dirty="0" sz="2200" spc="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200" spc="-10">
                <a:solidFill>
                  <a:srgbClr val="FFFFFF"/>
                </a:solidFill>
                <a:latin typeface="Calibri"/>
                <a:cs typeface="Calibri"/>
              </a:rPr>
              <a:t>single</a:t>
            </a:r>
            <a:r>
              <a:rPr dirty="0" sz="22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200" spc="-10">
                <a:solidFill>
                  <a:srgbClr val="FFFFFF"/>
                </a:solidFill>
                <a:latin typeface="Calibri"/>
                <a:cs typeface="Calibri"/>
              </a:rPr>
              <a:t>network,</a:t>
            </a:r>
            <a:r>
              <a:rPr dirty="0" sz="2200" spc="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200" spc="-15">
                <a:solidFill>
                  <a:srgbClr val="FFFFFF"/>
                </a:solidFill>
                <a:latin typeface="Calibri"/>
                <a:cs typeface="Calibri"/>
              </a:rPr>
              <a:t>hardware,</a:t>
            </a:r>
            <a:r>
              <a:rPr dirty="0" sz="22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200" spc="-5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dirty="0" sz="22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200" spc="-10">
                <a:solidFill>
                  <a:srgbClr val="FFFFFF"/>
                </a:solidFill>
                <a:latin typeface="Calibri"/>
                <a:cs typeface="Calibri"/>
              </a:rPr>
              <a:t>software,</a:t>
            </a:r>
            <a:r>
              <a:rPr dirty="0" sz="22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200" spc="-10">
                <a:solidFill>
                  <a:srgbClr val="FFFFFF"/>
                </a:solidFill>
                <a:latin typeface="Calibri"/>
                <a:cs typeface="Calibri"/>
              </a:rPr>
              <a:t>there</a:t>
            </a:r>
            <a:r>
              <a:rPr dirty="0" sz="2200" spc="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200" spc="-10">
                <a:solidFill>
                  <a:srgbClr val="FFFFFF"/>
                </a:solidFill>
                <a:latin typeface="Calibri"/>
                <a:cs typeface="Calibri"/>
              </a:rPr>
              <a:t>must</a:t>
            </a:r>
            <a:r>
              <a:rPr dirty="0" sz="22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200" spc="-5">
                <a:solidFill>
                  <a:srgbClr val="FFFFFF"/>
                </a:solidFill>
                <a:latin typeface="Calibri"/>
                <a:cs typeface="Calibri"/>
              </a:rPr>
              <a:t>be</a:t>
            </a:r>
            <a:r>
              <a:rPr dirty="0" sz="2200" spc="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200" spc="-2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dirty="0" sz="22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200" spc="-15">
                <a:solidFill>
                  <a:srgbClr val="FFFFFF"/>
                </a:solidFill>
                <a:latin typeface="Calibri"/>
                <a:cs typeface="Calibri"/>
              </a:rPr>
              <a:t>provided</a:t>
            </a:r>
            <a:r>
              <a:rPr dirty="0" sz="2200" spc="-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200" spc="-10">
                <a:solidFill>
                  <a:srgbClr val="FFFFFF"/>
                </a:solidFill>
                <a:latin typeface="Calibri"/>
                <a:cs typeface="Calibri"/>
              </a:rPr>
              <a:t>by </a:t>
            </a:r>
            <a:r>
              <a:rPr dirty="0" sz="2200" spc="-484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200" spc="-5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2200" spc="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200" spc="-15">
                <a:solidFill>
                  <a:srgbClr val="FFFFFF"/>
                </a:solidFill>
                <a:latin typeface="Calibri"/>
                <a:cs typeface="Calibri"/>
              </a:rPr>
              <a:t>owners,</a:t>
            </a:r>
            <a:r>
              <a:rPr dirty="0" sz="2200" spc="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200" spc="-10">
                <a:solidFill>
                  <a:srgbClr val="FFFFFF"/>
                </a:solidFill>
                <a:latin typeface="Calibri"/>
                <a:cs typeface="Calibri"/>
              </a:rPr>
              <a:t>clients,</a:t>
            </a:r>
            <a:r>
              <a:rPr dirty="0" sz="2200" spc="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200" spc="-5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r>
              <a:rPr dirty="0" sz="22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200" spc="-15">
                <a:solidFill>
                  <a:srgbClr val="FFFFFF"/>
                </a:solidFill>
                <a:latin typeface="Calibri"/>
                <a:cs typeface="Calibri"/>
              </a:rPr>
              <a:t>even</a:t>
            </a:r>
            <a:r>
              <a:rPr dirty="0" sz="2200" spc="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200" spc="-5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2200" spc="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200" spc="-10">
                <a:solidFill>
                  <a:srgbClr val="FFFFFF"/>
                </a:solidFill>
                <a:latin typeface="Calibri"/>
                <a:cs typeface="Calibri"/>
              </a:rPr>
              <a:t>third</a:t>
            </a:r>
            <a:r>
              <a:rPr dirty="0" sz="22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200" spc="-30">
                <a:solidFill>
                  <a:srgbClr val="FFFFFF"/>
                </a:solidFill>
                <a:latin typeface="Calibri"/>
                <a:cs typeface="Calibri"/>
              </a:rPr>
              <a:t>party.</a:t>
            </a:r>
            <a:r>
              <a:rPr dirty="0" sz="22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200" spc="-2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dirty="0" sz="22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200" spc="-10">
                <a:solidFill>
                  <a:srgbClr val="FFFFFF"/>
                </a:solidFill>
                <a:latin typeface="Calibri"/>
                <a:cs typeface="Calibri"/>
              </a:rPr>
              <a:t>security</a:t>
            </a:r>
            <a:r>
              <a:rPr dirty="0" sz="22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200" spc="-15">
                <a:solidFill>
                  <a:srgbClr val="FFFFFF"/>
                </a:solidFill>
                <a:latin typeface="Calibri"/>
                <a:cs typeface="Calibri"/>
              </a:rPr>
              <a:t>protects</a:t>
            </a:r>
            <a:r>
              <a:rPr dirty="0" sz="2200" spc="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200" spc="-10">
                <a:solidFill>
                  <a:srgbClr val="FFFFFF"/>
                </a:solidFill>
                <a:latin typeface="Calibri"/>
                <a:cs typeface="Calibri"/>
              </a:rPr>
              <a:t>by</a:t>
            </a:r>
            <a:r>
              <a:rPr dirty="0" sz="2200" spc="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200" spc="-5">
                <a:solidFill>
                  <a:srgbClr val="FFFFFF"/>
                </a:solidFill>
                <a:latin typeface="Calibri"/>
                <a:cs typeface="Calibri"/>
              </a:rPr>
              <a:t>giving</a:t>
            </a:r>
            <a:r>
              <a:rPr dirty="0" sz="22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200" spc="-10">
                <a:solidFill>
                  <a:srgbClr val="FFFFFF"/>
                </a:solidFill>
                <a:latin typeface="Calibri"/>
                <a:cs typeface="Calibri"/>
              </a:rPr>
              <a:t>limited </a:t>
            </a:r>
            <a:r>
              <a:rPr dirty="0" sz="2200" spc="-5">
                <a:solidFill>
                  <a:srgbClr val="FFFFFF"/>
                </a:solidFill>
                <a:latin typeface="Calibri"/>
                <a:cs typeface="Calibri"/>
              </a:rPr>
              <a:t> access</a:t>
            </a:r>
            <a:r>
              <a:rPr dirty="0" sz="2200" spc="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200" spc="-5">
                <a:solidFill>
                  <a:srgbClr val="FFFFFF"/>
                </a:solidFill>
                <a:latin typeface="Calibri"/>
                <a:cs typeface="Calibri"/>
              </a:rPr>
              <a:t>only </a:t>
            </a:r>
            <a:r>
              <a:rPr dirty="0" sz="2200" spc="-2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22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200" spc="-5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2200" spc="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200" spc="-10">
                <a:solidFill>
                  <a:srgbClr val="FFFFFF"/>
                </a:solidFill>
                <a:latin typeface="Calibri"/>
                <a:cs typeface="Calibri"/>
              </a:rPr>
              <a:t>authorized</a:t>
            </a:r>
            <a:r>
              <a:rPr dirty="0" sz="22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200" spc="-5">
                <a:solidFill>
                  <a:srgbClr val="FFFFFF"/>
                </a:solidFill>
                <a:latin typeface="Calibri"/>
                <a:cs typeface="Calibri"/>
              </a:rPr>
              <a:t>ones</a:t>
            </a:r>
            <a:r>
              <a:rPr dirty="0" sz="22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200" spc="-2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22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200" spc="-20">
                <a:solidFill>
                  <a:srgbClr val="FFFFFF"/>
                </a:solidFill>
                <a:latin typeface="Calibri"/>
                <a:cs typeface="Calibri"/>
              </a:rPr>
              <a:t>prevent</a:t>
            </a:r>
            <a:r>
              <a:rPr dirty="0" sz="2200" spc="-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200" spc="-15">
                <a:solidFill>
                  <a:srgbClr val="FFFFFF"/>
                </a:solidFill>
                <a:latin typeface="Calibri"/>
                <a:cs typeface="Calibri"/>
              </a:rPr>
              <a:t>any</a:t>
            </a:r>
            <a:r>
              <a:rPr dirty="0" sz="22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200" spc="-2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dirty="0" sz="2200" spc="-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200" spc="-10">
                <a:solidFill>
                  <a:srgbClr val="FFFFFF"/>
                </a:solidFill>
                <a:latin typeface="Calibri"/>
                <a:cs typeface="Calibri"/>
              </a:rPr>
              <a:t>theft.</a:t>
            </a:r>
            <a:endParaRPr sz="2200">
              <a:latin typeface="Calibri"/>
              <a:cs typeface="Calibri"/>
            </a:endParaRPr>
          </a:p>
          <a:p>
            <a:pPr lvl="1" marL="622300" indent="-232410">
              <a:lnSpc>
                <a:spcPct val="100000"/>
              </a:lnSpc>
              <a:spcBef>
                <a:spcPts val="275"/>
              </a:spcBef>
              <a:buSzPct val="79545"/>
              <a:buFont typeface="Wingdings"/>
              <a:buChar char=""/>
              <a:tabLst>
                <a:tab pos="622935" algn="l"/>
              </a:tabLst>
            </a:pPr>
            <a:r>
              <a:rPr dirty="0" u="heavy" sz="2200" spc="-10" b="1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Calibri"/>
                <a:cs typeface="Calibri"/>
              </a:rPr>
              <a:t>Application</a:t>
            </a:r>
            <a:r>
              <a:rPr dirty="0" u="heavy" sz="2200" spc="5" b="1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2200" spc="-5" b="1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Calibri"/>
                <a:cs typeface="Calibri"/>
              </a:rPr>
              <a:t>security:</a:t>
            </a:r>
            <a:endParaRPr sz="2200">
              <a:latin typeface="Calibri"/>
              <a:cs typeface="Calibri"/>
            </a:endParaRPr>
          </a:p>
          <a:p>
            <a:pPr algn="just" marL="390525" marR="306070" indent="254000">
              <a:lnSpc>
                <a:spcPct val="80000"/>
              </a:lnSpc>
              <a:spcBef>
                <a:spcPts val="805"/>
              </a:spcBef>
            </a:pPr>
            <a:r>
              <a:rPr dirty="0" sz="2200" spc="-10">
                <a:solidFill>
                  <a:srgbClr val="FFFFFF"/>
                </a:solidFill>
                <a:latin typeface="Calibri"/>
                <a:cs typeface="Calibri"/>
              </a:rPr>
              <a:t>This </a:t>
            </a:r>
            <a:r>
              <a:rPr dirty="0" sz="2200" spc="-5">
                <a:solidFill>
                  <a:srgbClr val="FFFFFF"/>
                </a:solidFill>
                <a:latin typeface="Calibri"/>
                <a:cs typeface="Calibri"/>
              </a:rPr>
              <a:t>type of </a:t>
            </a:r>
            <a:r>
              <a:rPr dirty="0" sz="2200" spc="-10">
                <a:solidFill>
                  <a:srgbClr val="FFFFFF"/>
                </a:solidFill>
                <a:latin typeface="Calibri"/>
                <a:cs typeface="Calibri"/>
              </a:rPr>
              <a:t>security </a:t>
            </a:r>
            <a:r>
              <a:rPr dirty="0" sz="2200" spc="-5">
                <a:solidFill>
                  <a:srgbClr val="FFFFFF"/>
                </a:solidFill>
                <a:latin typeface="Calibri"/>
                <a:cs typeface="Calibri"/>
              </a:rPr>
              <a:t>should be </a:t>
            </a:r>
            <a:r>
              <a:rPr dirty="0" sz="2200" spc="-10">
                <a:solidFill>
                  <a:srgbClr val="FFFFFF"/>
                </a:solidFill>
                <a:latin typeface="Calibri"/>
                <a:cs typeface="Calibri"/>
              </a:rPr>
              <a:t>developed </a:t>
            </a:r>
            <a:r>
              <a:rPr dirty="0" sz="2200" spc="-15">
                <a:solidFill>
                  <a:srgbClr val="FFFFFF"/>
                </a:solidFill>
                <a:latin typeface="Calibri"/>
                <a:cs typeface="Calibri"/>
              </a:rPr>
              <a:t>from </a:t>
            </a:r>
            <a:r>
              <a:rPr dirty="0" sz="2200" spc="-5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dirty="0" sz="2200" spc="-10">
                <a:solidFill>
                  <a:srgbClr val="FFFFFF"/>
                </a:solidFill>
                <a:latin typeface="Calibri"/>
                <a:cs typeface="Calibri"/>
              </a:rPr>
              <a:t>design </a:t>
            </a:r>
            <a:r>
              <a:rPr dirty="0" sz="2200" spc="-20">
                <a:solidFill>
                  <a:srgbClr val="FFFFFF"/>
                </a:solidFill>
                <a:latin typeface="Calibri"/>
                <a:cs typeface="Calibri"/>
              </a:rPr>
              <a:t>stage </a:t>
            </a:r>
            <a:r>
              <a:rPr dirty="0" sz="2200" spc="-5">
                <a:solidFill>
                  <a:srgbClr val="FFFFFF"/>
                </a:solidFill>
                <a:latin typeface="Calibri"/>
                <a:cs typeface="Calibri"/>
              </a:rPr>
              <a:t>of the </a:t>
            </a:r>
            <a:r>
              <a:rPr dirty="0" sz="2200" spc="-15">
                <a:solidFill>
                  <a:srgbClr val="FFFFFF"/>
                </a:solidFill>
                <a:latin typeface="Calibri"/>
                <a:cs typeface="Calibri"/>
              </a:rPr>
              <a:t>program. </a:t>
            </a:r>
            <a:r>
              <a:rPr dirty="0" sz="22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200" spc="-5">
                <a:solidFill>
                  <a:srgbClr val="FFFFFF"/>
                </a:solidFill>
                <a:latin typeface="Calibri"/>
                <a:cs typeface="Calibri"/>
              </a:rPr>
              <a:t>Continuous </a:t>
            </a:r>
            <a:r>
              <a:rPr dirty="0" sz="2200" spc="-15">
                <a:solidFill>
                  <a:srgbClr val="FFFFFF"/>
                </a:solidFill>
                <a:latin typeface="Calibri"/>
                <a:cs typeface="Calibri"/>
              </a:rPr>
              <a:t>updates </a:t>
            </a:r>
            <a:r>
              <a:rPr dirty="0" sz="2200" spc="-5">
                <a:solidFill>
                  <a:srgbClr val="FFFFFF"/>
                </a:solidFill>
                <a:latin typeface="Calibri"/>
                <a:cs typeface="Calibri"/>
              </a:rPr>
              <a:t>of the apps should include the </a:t>
            </a:r>
            <a:r>
              <a:rPr dirty="0" sz="2200" spc="-10">
                <a:solidFill>
                  <a:srgbClr val="FFFFFF"/>
                </a:solidFill>
                <a:latin typeface="Calibri"/>
                <a:cs typeface="Calibri"/>
              </a:rPr>
              <a:t>security </a:t>
            </a:r>
            <a:r>
              <a:rPr dirty="0" sz="2200" spc="-20">
                <a:solidFill>
                  <a:srgbClr val="FFFFFF"/>
                </a:solidFill>
                <a:latin typeface="Calibri"/>
                <a:cs typeface="Calibri"/>
              </a:rPr>
              <a:t>system, </a:t>
            </a:r>
            <a:r>
              <a:rPr dirty="0" sz="2200" spc="-5">
                <a:solidFill>
                  <a:srgbClr val="FFFFFF"/>
                </a:solidFill>
                <a:latin typeface="Calibri"/>
                <a:cs typeface="Calibri"/>
              </a:rPr>
              <a:t>so </a:t>
            </a:r>
            <a:r>
              <a:rPr dirty="0" sz="2200" spc="-15">
                <a:solidFill>
                  <a:srgbClr val="FFFFFF"/>
                </a:solidFill>
                <a:latin typeface="Calibri"/>
                <a:cs typeface="Calibri"/>
              </a:rPr>
              <a:t>new </a:t>
            </a:r>
            <a:r>
              <a:rPr dirty="0" sz="2200" spc="-10">
                <a:solidFill>
                  <a:srgbClr val="FFFFFF"/>
                </a:solidFill>
                <a:latin typeface="Calibri"/>
                <a:cs typeface="Calibri"/>
              </a:rPr>
              <a:t>threats </a:t>
            </a:r>
            <a:r>
              <a:rPr dirty="0" sz="2200" spc="-484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200" spc="-10">
                <a:solidFill>
                  <a:srgbClr val="FFFFFF"/>
                </a:solidFill>
                <a:latin typeface="Calibri"/>
                <a:cs typeface="Calibri"/>
              </a:rPr>
              <a:t>could</a:t>
            </a:r>
            <a:r>
              <a:rPr dirty="0" sz="22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200" spc="-5">
                <a:solidFill>
                  <a:srgbClr val="FFFFFF"/>
                </a:solidFill>
                <a:latin typeface="Calibri"/>
                <a:cs typeface="Calibri"/>
              </a:rPr>
              <a:t>be</a:t>
            </a:r>
            <a:r>
              <a:rPr dirty="0" sz="2200" spc="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200" spc="-15">
                <a:solidFill>
                  <a:srgbClr val="FFFFFF"/>
                </a:solidFill>
                <a:latin typeface="Calibri"/>
                <a:cs typeface="Calibri"/>
              </a:rPr>
              <a:t>detected</a:t>
            </a:r>
            <a:r>
              <a:rPr dirty="0" sz="2200" spc="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200" spc="-25">
                <a:solidFill>
                  <a:srgbClr val="FFFFFF"/>
                </a:solidFill>
                <a:latin typeface="Calibri"/>
                <a:cs typeface="Calibri"/>
              </a:rPr>
              <a:t>early.</a:t>
            </a:r>
            <a:endParaRPr sz="2200">
              <a:latin typeface="Calibri"/>
              <a:cs typeface="Calibri"/>
            </a:endParaRPr>
          </a:p>
          <a:p>
            <a:pPr algn="just" lvl="1" marL="622300" indent="-232410">
              <a:lnSpc>
                <a:spcPct val="100000"/>
              </a:lnSpc>
              <a:spcBef>
                <a:spcPts val="265"/>
              </a:spcBef>
              <a:buSzPct val="79545"/>
              <a:buFont typeface="Wingdings"/>
              <a:buChar char=""/>
              <a:tabLst>
                <a:tab pos="622935" algn="l"/>
              </a:tabLst>
            </a:pPr>
            <a:r>
              <a:rPr dirty="0" u="heavy" sz="2200" spc="-10" b="1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Calibri"/>
                <a:cs typeface="Calibri"/>
              </a:rPr>
              <a:t>Mobile</a:t>
            </a:r>
            <a:r>
              <a:rPr dirty="0" u="heavy" sz="2200" spc="-30" b="1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2200" spc="-5" b="1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Calibri"/>
                <a:cs typeface="Calibri"/>
              </a:rPr>
              <a:t>security:</a:t>
            </a:r>
            <a:endParaRPr sz="2200">
              <a:latin typeface="Calibri"/>
              <a:cs typeface="Calibri"/>
            </a:endParaRPr>
          </a:p>
          <a:p>
            <a:pPr algn="just" marL="390525" marR="5080" indent="254000">
              <a:lnSpc>
                <a:spcPct val="80000"/>
              </a:lnSpc>
              <a:spcBef>
                <a:spcPts val="800"/>
              </a:spcBef>
            </a:pPr>
            <a:r>
              <a:rPr dirty="0" sz="2200" spc="-5">
                <a:solidFill>
                  <a:srgbClr val="FFFFFF"/>
                </a:solidFill>
                <a:latin typeface="Calibri"/>
                <a:cs typeface="Calibri"/>
              </a:rPr>
              <a:t>Mobiles including </a:t>
            </a:r>
            <a:r>
              <a:rPr dirty="0" sz="2200" spc="-10">
                <a:solidFill>
                  <a:srgbClr val="FFFFFF"/>
                </a:solidFill>
                <a:latin typeface="Calibri"/>
                <a:cs typeface="Calibri"/>
              </a:rPr>
              <a:t>tablets </a:t>
            </a:r>
            <a:r>
              <a:rPr dirty="0" sz="2200" spc="-5">
                <a:solidFill>
                  <a:srgbClr val="FFFFFF"/>
                </a:solidFill>
                <a:latin typeface="Calibri"/>
                <a:cs typeface="Calibri"/>
              </a:rPr>
              <a:t>and cell </a:t>
            </a:r>
            <a:r>
              <a:rPr dirty="0" sz="2200" spc="-10">
                <a:solidFill>
                  <a:srgbClr val="FFFFFF"/>
                </a:solidFill>
                <a:latin typeface="Calibri"/>
                <a:cs typeface="Calibri"/>
              </a:rPr>
              <a:t>phones are </a:t>
            </a:r>
            <a:r>
              <a:rPr dirty="0" sz="2200" spc="-5">
                <a:solidFill>
                  <a:srgbClr val="FFFFFF"/>
                </a:solidFill>
                <a:latin typeface="Calibri"/>
                <a:cs typeface="Calibri"/>
              </a:rPr>
              <a:t>also </a:t>
            </a:r>
            <a:r>
              <a:rPr dirty="0" sz="2200" spc="-15">
                <a:solidFill>
                  <a:srgbClr val="FFFFFF"/>
                </a:solidFill>
                <a:latin typeface="Calibri"/>
                <a:cs typeface="Calibri"/>
              </a:rPr>
              <a:t>prone to </a:t>
            </a:r>
            <a:r>
              <a:rPr dirty="0" sz="2200" spc="-10">
                <a:solidFill>
                  <a:srgbClr val="FFFFFF"/>
                </a:solidFill>
                <a:latin typeface="Calibri"/>
                <a:cs typeface="Calibri"/>
              </a:rPr>
              <a:t>threats that could come </a:t>
            </a:r>
            <a:r>
              <a:rPr dirty="0" sz="2200" spc="-484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200" spc="-15">
                <a:solidFill>
                  <a:srgbClr val="FFFFFF"/>
                </a:solidFill>
                <a:latin typeface="Calibri"/>
                <a:cs typeface="Calibri"/>
              </a:rPr>
              <a:t>from</a:t>
            </a:r>
            <a:r>
              <a:rPr dirty="0" sz="2200" spc="-5">
                <a:solidFill>
                  <a:srgbClr val="FFFFFF"/>
                </a:solidFill>
                <a:latin typeface="Calibri"/>
                <a:cs typeface="Calibri"/>
              </a:rPr>
              <a:t> wire/devices</a:t>
            </a:r>
            <a:r>
              <a:rPr dirty="0" sz="22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200" spc="-25">
                <a:solidFill>
                  <a:srgbClr val="FFFFFF"/>
                </a:solidFill>
                <a:latin typeface="Calibri"/>
                <a:cs typeface="Calibri"/>
              </a:rPr>
              <a:t>like</a:t>
            </a:r>
            <a:r>
              <a:rPr dirty="0" sz="22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200" spc="-5">
                <a:solidFill>
                  <a:srgbClr val="FFFFFF"/>
                </a:solidFill>
                <a:latin typeface="Calibri"/>
                <a:cs typeface="Calibri"/>
              </a:rPr>
              <a:t>USB</a:t>
            </a:r>
            <a:r>
              <a:rPr dirty="0" sz="2200" spc="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200" spc="-5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dirty="0" sz="22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200" spc="-5">
                <a:solidFill>
                  <a:srgbClr val="FFFFFF"/>
                </a:solidFill>
                <a:latin typeface="Calibri"/>
                <a:cs typeface="Calibri"/>
              </a:rPr>
              <a:t>wireless</a:t>
            </a:r>
            <a:r>
              <a:rPr dirty="0" sz="2200" spc="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200" spc="-25">
                <a:solidFill>
                  <a:srgbClr val="FFFFFF"/>
                </a:solidFill>
                <a:latin typeface="Calibri"/>
                <a:cs typeface="Calibri"/>
              </a:rPr>
              <a:t>like</a:t>
            </a:r>
            <a:r>
              <a:rPr dirty="0" sz="22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200" spc="-10">
                <a:solidFill>
                  <a:srgbClr val="FFFFFF"/>
                </a:solidFill>
                <a:latin typeface="Calibri"/>
                <a:cs typeface="Calibri"/>
              </a:rPr>
              <a:t>Bluetooth</a:t>
            </a:r>
            <a:r>
              <a:rPr dirty="0" sz="2200" spc="-5">
                <a:solidFill>
                  <a:srgbClr val="FFFFFF"/>
                </a:solidFill>
                <a:latin typeface="Calibri"/>
                <a:cs typeface="Calibri"/>
              </a:rPr>
              <a:t> and </a:t>
            </a:r>
            <a:r>
              <a:rPr dirty="0" sz="2200" spc="-1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2200" spc="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200" spc="-10">
                <a:solidFill>
                  <a:srgbClr val="FFFFFF"/>
                </a:solidFill>
                <a:latin typeface="Calibri"/>
                <a:cs typeface="Calibri"/>
              </a:rPr>
              <a:t>internet.</a:t>
            </a:r>
            <a:endParaRPr sz="2200">
              <a:latin typeface="Calibri"/>
              <a:cs typeface="Calibri"/>
            </a:endParaRPr>
          </a:p>
          <a:p>
            <a:pPr algn="just" lvl="1" marL="622300" indent="-232410">
              <a:lnSpc>
                <a:spcPct val="100000"/>
              </a:lnSpc>
              <a:spcBef>
                <a:spcPts val="280"/>
              </a:spcBef>
              <a:buSzPct val="79545"/>
              <a:buFont typeface="Wingdings"/>
              <a:buChar char=""/>
              <a:tabLst>
                <a:tab pos="622935" algn="l"/>
              </a:tabLst>
            </a:pPr>
            <a:r>
              <a:rPr dirty="0" u="heavy" sz="2200" spc="-10" b="1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Calibri"/>
                <a:cs typeface="Calibri"/>
              </a:rPr>
              <a:t>Network</a:t>
            </a:r>
            <a:r>
              <a:rPr dirty="0" u="heavy" sz="2200" b="1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2200" spc="-5" b="1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Calibri"/>
                <a:cs typeface="Calibri"/>
              </a:rPr>
              <a:t>security:</a:t>
            </a:r>
            <a:endParaRPr sz="2200">
              <a:latin typeface="Calibri"/>
              <a:cs typeface="Calibri"/>
            </a:endParaRPr>
          </a:p>
          <a:p>
            <a:pPr algn="just" marL="390525" marR="323850" indent="254000">
              <a:lnSpc>
                <a:spcPct val="80000"/>
              </a:lnSpc>
              <a:spcBef>
                <a:spcPts val="790"/>
              </a:spcBef>
            </a:pPr>
            <a:r>
              <a:rPr dirty="0" sz="2200" spc="-15">
                <a:solidFill>
                  <a:srgbClr val="FFFFFF"/>
                </a:solidFill>
                <a:latin typeface="Calibri"/>
                <a:cs typeface="Calibri"/>
              </a:rPr>
              <a:t>By </a:t>
            </a:r>
            <a:r>
              <a:rPr dirty="0" sz="2200" spc="-10">
                <a:solidFill>
                  <a:srgbClr val="FFFFFF"/>
                </a:solidFill>
                <a:latin typeface="Calibri"/>
                <a:cs typeface="Calibri"/>
              </a:rPr>
              <a:t>connecting people, </a:t>
            </a:r>
            <a:r>
              <a:rPr dirty="0" sz="2200" spc="-15">
                <a:solidFill>
                  <a:srgbClr val="FFFFFF"/>
                </a:solidFill>
                <a:latin typeface="Calibri"/>
                <a:cs typeface="Calibri"/>
              </a:rPr>
              <a:t>networks </a:t>
            </a:r>
            <a:r>
              <a:rPr dirty="0" sz="2200" spc="-20">
                <a:solidFill>
                  <a:srgbClr val="FFFFFF"/>
                </a:solidFill>
                <a:latin typeface="Calibri"/>
                <a:cs typeface="Calibri"/>
              </a:rPr>
              <a:t>have </a:t>
            </a:r>
            <a:r>
              <a:rPr dirty="0" sz="2200" spc="-5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dirty="0" sz="2200" spc="-10">
                <a:solidFill>
                  <a:srgbClr val="FFFFFF"/>
                </a:solidFill>
                <a:latin typeface="Calibri"/>
                <a:cs typeface="Calibri"/>
              </a:rPr>
              <a:t>bigger possibility </a:t>
            </a:r>
            <a:r>
              <a:rPr dirty="0" sz="2200" spc="-5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dirty="0" sz="2200" spc="-15">
                <a:solidFill>
                  <a:srgbClr val="FFFFFF"/>
                </a:solidFill>
                <a:latin typeface="Calibri"/>
                <a:cs typeface="Calibri"/>
              </a:rPr>
              <a:t>getting </a:t>
            </a:r>
            <a:r>
              <a:rPr dirty="0" sz="2200" spc="-5">
                <a:solidFill>
                  <a:srgbClr val="FFFFFF"/>
                </a:solidFill>
                <a:latin typeface="Calibri"/>
                <a:cs typeface="Calibri"/>
              </a:rPr>
              <a:t>intrusion and </a:t>
            </a:r>
            <a:r>
              <a:rPr dirty="0" sz="2200" spc="-484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200" spc="-20">
                <a:solidFill>
                  <a:srgbClr val="FFFFFF"/>
                </a:solidFill>
                <a:latin typeface="Calibri"/>
                <a:cs typeface="Calibri"/>
              </a:rPr>
              <a:t>attacks.</a:t>
            </a:r>
            <a:r>
              <a:rPr dirty="0" sz="22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200" spc="-1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2200" spc="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200" spc="-5">
                <a:solidFill>
                  <a:srgbClr val="FFFFFF"/>
                </a:solidFill>
                <a:latin typeface="Calibri"/>
                <a:cs typeface="Calibri"/>
              </a:rPr>
              <a:t>admin/host</a:t>
            </a:r>
            <a:r>
              <a:rPr dirty="0" sz="22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200" spc="-5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dirty="0" sz="2200" spc="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200" spc="-5">
                <a:solidFill>
                  <a:srgbClr val="FFFFFF"/>
                </a:solidFill>
                <a:latin typeface="Calibri"/>
                <a:cs typeface="Calibri"/>
              </a:rPr>
              <a:t>also</a:t>
            </a:r>
            <a:r>
              <a:rPr dirty="0" sz="22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200" spc="-5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dirty="0" sz="2200" spc="-10">
                <a:solidFill>
                  <a:srgbClr val="FFFFFF"/>
                </a:solidFill>
                <a:latin typeface="Calibri"/>
                <a:cs typeface="Calibri"/>
              </a:rPr>
              <a:t>part</a:t>
            </a:r>
            <a:r>
              <a:rPr dirty="0" sz="2200" spc="-5">
                <a:solidFill>
                  <a:srgbClr val="FFFFFF"/>
                </a:solidFill>
                <a:latin typeface="Calibri"/>
                <a:cs typeface="Calibri"/>
              </a:rPr>
              <a:t> of</a:t>
            </a:r>
            <a:r>
              <a:rPr dirty="0" sz="2200" spc="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200" spc="-5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2200" spc="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200" spc="-10">
                <a:solidFill>
                  <a:srgbClr val="FFFFFF"/>
                </a:solidFill>
                <a:latin typeface="Calibri"/>
                <a:cs typeface="Calibri"/>
              </a:rPr>
              <a:t>security</a:t>
            </a:r>
            <a:r>
              <a:rPr dirty="0" sz="2200" spc="-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200" spc="-20">
                <a:solidFill>
                  <a:srgbClr val="FFFFFF"/>
                </a:solidFill>
                <a:latin typeface="Calibri"/>
                <a:cs typeface="Calibri"/>
              </a:rPr>
              <a:t>system.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28166" y="491997"/>
            <a:ext cx="223012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"/>
              <a:t>(Co</a:t>
            </a:r>
            <a:r>
              <a:rPr dirty="0" sz="3600" spc="-30"/>
              <a:t>n</a:t>
            </a:r>
            <a:r>
              <a:rPr dirty="0" sz="3600"/>
              <a:t>tinued)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706372" y="1078128"/>
            <a:ext cx="9667875" cy="5400040"/>
          </a:xfrm>
          <a:prstGeom prst="rect">
            <a:avLst/>
          </a:prstGeom>
        </p:spPr>
        <p:txBody>
          <a:bodyPr wrap="square" lIns="0" tIns="47625" rIns="0" bIns="0" rtlCol="0" vert="horz">
            <a:spAutoFit/>
          </a:bodyPr>
          <a:lstStyle/>
          <a:p>
            <a:pPr marL="243840" indent="-231775">
              <a:lnSpc>
                <a:spcPct val="100000"/>
              </a:lnSpc>
              <a:spcBef>
                <a:spcPts val="375"/>
              </a:spcBef>
              <a:buSzPct val="79545"/>
              <a:buFont typeface="Wingdings"/>
              <a:buChar char=""/>
              <a:tabLst>
                <a:tab pos="244475" algn="l"/>
              </a:tabLst>
            </a:pPr>
            <a:r>
              <a:rPr dirty="0" u="heavy" sz="2200" spc="-10" b="1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Calibri"/>
                <a:cs typeface="Calibri"/>
              </a:rPr>
              <a:t>Endpoint</a:t>
            </a:r>
            <a:r>
              <a:rPr dirty="0" u="heavy" sz="2200" spc="-15" b="1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2200" spc="-5" b="1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Calibri"/>
                <a:cs typeface="Calibri"/>
              </a:rPr>
              <a:t>security:</a:t>
            </a:r>
            <a:endParaRPr sz="2200">
              <a:latin typeface="Calibri"/>
              <a:cs typeface="Calibri"/>
            </a:endParaRPr>
          </a:p>
          <a:p>
            <a:pPr marL="12700" marR="29845" indent="190500">
              <a:lnSpc>
                <a:spcPct val="80000"/>
              </a:lnSpc>
              <a:spcBef>
                <a:spcPts val="805"/>
              </a:spcBef>
            </a:pPr>
            <a:r>
              <a:rPr dirty="0" sz="2200" spc="-10">
                <a:solidFill>
                  <a:srgbClr val="FFFFFF"/>
                </a:solidFill>
                <a:latin typeface="Calibri"/>
                <a:cs typeface="Calibri"/>
              </a:rPr>
              <a:t>Users</a:t>
            </a:r>
            <a:r>
              <a:rPr dirty="0" sz="22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200" spc="-5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dirty="0" sz="2200" spc="-10">
                <a:solidFill>
                  <a:srgbClr val="FFFFFF"/>
                </a:solidFill>
                <a:latin typeface="Calibri"/>
                <a:cs typeface="Calibri"/>
              </a:rPr>
              <a:t>entry</a:t>
            </a:r>
            <a:r>
              <a:rPr dirty="0" sz="2200" spc="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200" spc="-10">
                <a:solidFill>
                  <a:srgbClr val="FFFFFF"/>
                </a:solidFill>
                <a:latin typeface="Calibri"/>
                <a:cs typeface="Calibri"/>
              </a:rPr>
              <a:t>points</a:t>
            </a:r>
            <a:r>
              <a:rPr dirty="0" sz="2200" spc="-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200" spc="-15">
                <a:solidFill>
                  <a:srgbClr val="FFFFFF"/>
                </a:solidFill>
                <a:latin typeface="Calibri"/>
                <a:cs typeface="Calibri"/>
              </a:rPr>
              <a:t>(users’</a:t>
            </a:r>
            <a:r>
              <a:rPr dirty="0" sz="2200" spc="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200" spc="-5">
                <a:solidFill>
                  <a:srgbClr val="FFFFFF"/>
                </a:solidFill>
                <a:latin typeface="Calibri"/>
                <a:cs typeface="Calibri"/>
              </a:rPr>
              <a:t>devices)</a:t>
            </a:r>
            <a:r>
              <a:rPr dirty="0" sz="22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200" spc="-15">
                <a:solidFill>
                  <a:srgbClr val="FFFFFF"/>
                </a:solidFill>
                <a:latin typeface="Calibri"/>
                <a:cs typeface="Calibri"/>
              </a:rPr>
              <a:t>are</a:t>
            </a:r>
            <a:r>
              <a:rPr dirty="0" sz="22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200" spc="-10">
                <a:solidFill>
                  <a:srgbClr val="FFFFFF"/>
                </a:solidFill>
                <a:latin typeface="Calibri"/>
                <a:cs typeface="Calibri"/>
              </a:rPr>
              <a:t>most</a:t>
            </a:r>
            <a:r>
              <a:rPr dirty="0" sz="2200" spc="-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200" spc="-15">
                <a:solidFill>
                  <a:srgbClr val="FFFFFF"/>
                </a:solidFill>
                <a:latin typeface="Calibri"/>
                <a:cs typeface="Calibri"/>
              </a:rPr>
              <a:t>likely</a:t>
            </a:r>
            <a:r>
              <a:rPr dirty="0" sz="22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200" spc="-15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2200" spc="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200" spc="-20">
                <a:solidFill>
                  <a:srgbClr val="FFFFFF"/>
                </a:solidFill>
                <a:latin typeface="Calibri"/>
                <a:cs typeface="Calibri"/>
              </a:rPr>
              <a:t>get</a:t>
            </a:r>
            <a:r>
              <a:rPr dirty="0" sz="2200" spc="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200" spc="-5">
                <a:solidFill>
                  <a:srgbClr val="FFFFFF"/>
                </a:solidFill>
                <a:latin typeface="Calibri"/>
                <a:cs typeface="Calibri"/>
              </a:rPr>
              <a:t>malicious </a:t>
            </a:r>
            <a:r>
              <a:rPr dirty="0" sz="2200" spc="-10">
                <a:solidFill>
                  <a:srgbClr val="FFFFFF"/>
                </a:solidFill>
                <a:latin typeface="Calibri"/>
                <a:cs typeface="Calibri"/>
              </a:rPr>
              <a:t>threats</a:t>
            </a:r>
            <a:r>
              <a:rPr dirty="0" sz="22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200" spc="-15">
                <a:solidFill>
                  <a:srgbClr val="FFFFFF"/>
                </a:solidFill>
                <a:latin typeface="Calibri"/>
                <a:cs typeface="Calibri"/>
              </a:rPr>
              <a:t>from </a:t>
            </a:r>
            <a:r>
              <a:rPr dirty="0" sz="2200" spc="-48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200" spc="-5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22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200" spc="-5">
                <a:solidFill>
                  <a:srgbClr val="FFFFFF"/>
                </a:solidFill>
                <a:latin typeface="Calibri"/>
                <a:cs typeface="Calibri"/>
              </a:rPr>
              <a:t>virus </a:t>
            </a:r>
            <a:r>
              <a:rPr dirty="0" sz="2200" spc="-10">
                <a:solidFill>
                  <a:srgbClr val="FFFFFF"/>
                </a:solidFill>
                <a:latin typeface="Calibri"/>
                <a:cs typeface="Calibri"/>
              </a:rPr>
              <a:t>such</a:t>
            </a:r>
            <a:r>
              <a:rPr dirty="0" sz="22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200" spc="-5">
                <a:solidFill>
                  <a:srgbClr val="FFFFFF"/>
                </a:solidFill>
                <a:latin typeface="Calibri"/>
                <a:cs typeface="Calibri"/>
              </a:rPr>
              <a:t>as</a:t>
            </a:r>
            <a:r>
              <a:rPr dirty="0" sz="22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200" spc="-10">
                <a:solidFill>
                  <a:srgbClr val="FFFFFF"/>
                </a:solidFill>
                <a:latin typeface="Calibri"/>
                <a:cs typeface="Calibri"/>
              </a:rPr>
              <a:t>Malware.</a:t>
            </a:r>
            <a:r>
              <a:rPr dirty="0" sz="2200" spc="-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200" spc="-1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2200" spc="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200" spc="-15">
                <a:solidFill>
                  <a:srgbClr val="FFFFFF"/>
                </a:solidFill>
                <a:latin typeface="Calibri"/>
                <a:cs typeface="Calibri"/>
              </a:rPr>
              <a:t>form</a:t>
            </a:r>
            <a:r>
              <a:rPr dirty="0" sz="22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200" spc="-5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dirty="0" sz="2200" spc="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200" spc="-10">
                <a:solidFill>
                  <a:srgbClr val="FFFFFF"/>
                </a:solidFill>
                <a:latin typeface="Calibri"/>
                <a:cs typeface="Calibri"/>
              </a:rPr>
              <a:t>security</a:t>
            </a:r>
            <a:r>
              <a:rPr dirty="0" sz="22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200" spc="-10">
                <a:solidFill>
                  <a:srgbClr val="FFFFFF"/>
                </a:solidFill>
                <a:latin typeface="Calibri"/>
                <a:cs typeface="Calibri"/>
              </a:rPr>
              <a:t>could</a:t>
            </a:r>
            <a:r>
              <a:rPr dirty="0" sz="2200" spc="-5">
                <a:solidFill>
                  <a:srgbClr val="FFFFFF"/>
                </a:solidFill>
                <a:latin typeface="Calibri"/>
                <a:cs typeface="Calibri"/>
              </a:rPr>
              <a:t> be</a:t>
            </a:r>
            <a:r>
              <a:rPr dirty="0" sz="22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200" spc="-5">
                <a:solidFill>
                  <a:srgbClr val="FFFFFF"/>
                </a:solidFill>
                <a:latin typeface="Calibri"/>
                <a:cs typeface="Calibri"/>
              </a:rPr>
              <a:t>anti-virus </a:t>
            </a:r>
            <a:r>
              <a:rPr dirty="0" sz="2200" spc="-10">
                <a:solidFill>
                  <a:srgbClr val="FFFFFF"/>
                </a:solidFill>
                <a:latin typeface="Calibri"/>
                <a:cs typeface="Calibri"/>
              </a:rPr>
              <a:t>software,</a:t>
            </a:r>
            <a:r>
              <a:rPr dirty="0" sz="2200" spc="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200" spc="-10">
                <a:solidFill>
                  <a:srgbClr val="FFFFFF"/>
                </a:solidFill>
                <a:latin typeface="Calibri"/>
                <a:cs typeface="Calibri"/>
              </a:rPr>
              <a:t>but</a:t>
            </a:r>
            <a:r>
              <a:rPr dirty="0" sz="22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200" spc="-5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dirty="0" sz="22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200" spc="-10">
                <a:solidFill>
                  <a:srgbClr val="FFFFFF"/>
                </a:solidFill>
                <a:latin typeface="Calibri"/>
                <a:cs typeface="Calibri"/>
              </a:rPr>
              <a:t>best</a:t>
            </a:r>
            <a:r>
              <a:rPr dirty="0" sz="2200" spc="-5">
                <a:solidFill>
                  <a:srgbClr val="FFFFFF"/>
                </a:solidFill>
                <a:latin typeface="Calibri"/>
                <a:cs typeface="Calibri"/>
              </a:rPr>
              <a:t> one</a:t>
            </a:r>
            <a:r>
              <a:rPr dirty="0" sz="22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200" spc="-5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dirty="0" sz="2200" spc="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200" spc="-5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22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200" spc="-10">
                <a:solidFill>
                  <a:srgbClr val="FFFFFF"/>
                </a:solidFill>
                <a:latin typeface="Calibri"/>
                <a:cs typeface="Calibri"/>
              </a:rPr>
              <a:t>education</a:t>
            </a:r>
            <a:r>
              <a:rPr dirty="0" sz="2200" spc="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200" spc="-2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dirty="0" sz="22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200" spc="-15">
                <a:solidFill>
                  <a:srgbClr val="FFFFFF"/>
                </a:solidFill>
                <a:latin typeface="Calibri"/>
                <a:cs typeface="Calibri"/>
              </a:rPr>
              <a:t>users</a:t>
            </a:r>
            <a:r>
              <a:rPr dirty="0" sz="2200" spc="-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200" spc="-2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2200" spc="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200" spc="-15">
                <a:solidFill>
                  <a:srgbClr val="FFFFFF"/>
                </a:solidFill>
                <a:latin typeface="Calibri"/>
                <a:cs typeface="Calibri"/>
              </a:rPr>
              <a:t>carefully</a:t>
            </a:r>
            <a:r>
              <a:rPr dirty="0" sz="22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200" spc="-5">
                <a:solidFill>
                  <a:srgbClr val="FFFFFF"/>
                </a:solidFill>
                <a:latin typeface="Calibri"/>
                <a:cs typeface="Calibri"/>
              </a:rPr>
              <a:t>plug</a:t>
            </a:r>
            <a:r>
              <a:rPr dirty="0" sz="22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200" spc="-5">
                <a:solidFill>
                  <a:srgbClr val="FFFFFF"/>
                </a:solidFill>
                <a:latin typeface="Calibri"/>
                <a:cs typeface="Calibri"/>
              </a:rPr>
              <a:t>in USBs,</a:t>
            </a:r>
            <a:r>
              <a:rPr dirty="0" sz="2200" spc="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200" spc="-5">
                <a:solidFill>
                  <a:srgbClr val="FFFFFF"/>
                </a:solidFill>
                <a:latin typeface="Calibri"/>
                <a:cs typeface="Calibri"/>
              </a:rPr>
              <a:t>responding</a:t>
            </a:r>
            <a:r>
              <a:rPr dirty="0" sz="22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200" spc="-2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2200" spc="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200" spc="-5">
                <a:solidFill>
                  <a:srgbClr val="FFFFFF"/>
                </a:solidFill>
                <a:latin typeface="Calibri"/>
                <a:cs typeface="Calibri"/>
              </a:rPr>
              <a:t>suspicious </a:t>
            </a:r>
            <a:r>
              <a:rPr dirty="0" sz="2200" spc="-48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200" spc="-10">
                <a:solidFill>
                  <a:srgbClr val="FFFFFF"/>
                </a:solidFill>
                <a:latin typeface="Calibri"/>
                <a:cs typeface="Calibri"/>
              </a:rPr>
              <a:t>links </a:t>
            </a:r>
            <a:r>
              <a:rPr dirty="0" sz="2200" spc="-5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dirty="0" sz="2200" spc="-10">
                <a:solidFill>
                  <a:srgbClr val="FFFFFF"/>
                </a:solidFill>
                <a:latin typeface="Calibri"/>
                <a:cs typeface="Calibri"/>
              </a:rPr>
              <a:t>more.</a:t>
            </a:r>
            <a:endParaRPr sz="2200">
              <a:latin typeface="Calibri"/>
              <a:cs typeface="Calibri"/>
            </a:endParaRPr>
          </a:p>
          <a:p>
            <a:pPr marL="243840" indent="-231775">
              <a:lnSpc>
                <a:spcPct val="100000"/>
              </a:lnSpc>
              <a:spcBef>
                <a:spcPts val="265"/>
              </a:spcBef>
              <a:buSzPct val="79545"/>
              <a:buFont typeface="Wingdings"/>
              <a:buChar char=""/>
              <a:tabLst>
                <a:tab pos="244475" algn="l"/>
              </a:tabLst>
            </a:pPr>
            <a:r>
              <a:rPr dirty="0" u="heavy" sz="2200" spc="-10" b="1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Calibri"/>
                <a:cs typeface="Calibri"/>
              </a:rPr>
              <a:t>Cloud</a:t>
            </a:r>
            <a:r>
              <a:rPr dirty="0" u="heavy" sz="2200" spc="-25" b="1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2200" spc="-5" b="1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Calibri"/>
                <a:cs typeface="Calibri"/>
              </a:rPr>
              <a:t>security:</a:t>
            </a:r>
            <a:endParaRPr sz="2200">
              <a:latin typeface="Calibri"/>
              <a:cs typeface="Calibri"/>
            </a:endParaRPr>
          </a:p>
          <a:p>
            <a:pPr marL="203200">
              <a:lnSpc>
                <a:spcPts val="2375"/>
              </a:lnSpc>
              <a:spcBef>
                <a:spcPts val="275"/>
              </a:spcBef>
            </a:pPr>
            <a:r>
              <a:rPr dirty="0" sz="2200" spc="-5">
                <a:solidFill>
                  <a:srgbClr val="FFFFFF"/>
                </a:solidFill>
                <a:latin typeface="Calibri"/>
                <a:cs typeface="Calibri"/>
              </a:rPr>
              <a:t>Cloud </a:t>
            </a:r>
            <a:r>
              <a:rPr dirty="0" sz="2200" spc="-1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dirty="0" sz="22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200" spc="-5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dirty="0" sz="2200" spc="-10">
                <a:solidFill>
                  <a:srgbClr val="FFFFFF"/>
                </a:solidFill>
                <a:latin typeface="Calibri"/>
                <a:cs typeface="Calibri"/>
              </a:rPr>
              <a:t>digital</a:t>
            </a:r>
            <a:r>
              <a:rPr dirty="0" sz="22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200" spc="-2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dirty="0" sz="22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200" spc="-20">
                <a:solidFill>
                  <a:srgbClr val="FFFFFF"/>
                </a:solidFill>
                <a:latin typeface="Calibri"/>
                <a:cs typeface="Calibri"/>
              </a:rPr>
              <a:t>storage</a:t>
            </a:r>
            <a:r>
              <a:rPr dirty="0" sz="2200" spc="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200" spc="-10">
                <a:solidFill>
                  <a:srgbClr val="FFFFFF"/>
                </a:solidFill>
                <a:latin typeface="Calibri"/>
                <a:cs typeface="Calibri"/>
              </a:rPr>
              <a:t>that</a:t>
            </a:r>
            <a:r>
              <a:rPr dirty="0" sz="22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200" spc="-5">
                <a:solidFill>
                  <a:srgbClr val="FFFFFF"/>
                </a:solidFill>
                <a:latin typeface="Calibri"/>
                <a:cs typeface="Calibri"/>
              </a:rPr>
              <a:t>enables</a:t>
            </a:r>
            <a:r>
              <a:rPr dirty="0" sz="2200" spc="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200" spc="-15">
                <a:solidFill>
                  <a:srgbClr val="FFFFFF"/>
                </a:solidFill>
                <a:latin typeface="Calibri"/>
                <a:cs typeface="Calibri"/>
              </a:rPr>
              <a:t>users</a:t>
            </a:r>
            <a:r>
              <a:rPr dirty="0" sz="2200" spc="-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200" spc="-2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2200" spc="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200" spc="-20">
                <a:solidFill>
                  <a:srgbClr val="FFFFFF"/>
                </a:solidFill>
                <a:latin typeface="Calibri"/>
                <a:cs typeface="Calibri"/>
              </a:rPr>
              <a:t>store</a:t>
            </a:r>
            <a:r>
              <a:rPr dirty="0" sz="22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200" spc="-5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dirty="0" sz="2200" spc="-10">
                <a:solidFill>
                  <a:srgbClr val="FFFFFF"/>
                </a:solidFill>
                <a:latin typeface="Calibri"/>
                <a:cs typeface="Calibri"/>
              </a:rPr>
              <a:t>download</a:t>
            </a:r>
            <a:r>
              <a:rPr dirty="0" sz="22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200" spc="-15">
                <a:solidFill>
                  <a:srgbClr val="FFFFFF"/>
                </a:solidFill>
                <a:latin typeface="Calibri"/>
                <a:cs typeface="Calibri"/>
              </a:rPr>
              <a:t>data.</a:t>
            </a:r>
            <a:endParaRPr sz="2200">
              <a:latin typeface="Calibri"/>
              <a:cs typeface="Calibri"/>
            </a:endParaRPr>
          </a:p>
          <a:p>
            <a:pPr marL="12700" marR="5080">
              <a:lnSpc>
                <a:spcPct val="80000"/>
              </a:lnSpc>
              <a:spcBef>
                <a:spcPts val="265"/>
              </a:spcBef>
            </a:pPr>
            <a:r>
              <a:rPr dirty="0" sz="2200" spc="-5">
                <a:solidFill>
                  <a:srgbClr val="FFFFFF"/>
                </a:solidFill>
                <a:latin typeface="Calibri"/>
                <a:cs typeface="Calibri"/>
              </a:rPr>
              <a:t>Although</a:t>
            </a:r>
            <a:r>
              <a:rPr dirty="0" sz="22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200" spc="-5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2200" spc="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200" spc="-20">
                <a:solidFill>
                  <a:srgbClr val="FFFFFF"/>
                </a:solidFill>
                <a:latin typeface="Calibri"/>
                <a:cs typeface="Calibri"/>
              </a:rPr>
              <a:t>storage</a:t>
            </a:r>
            <a:r>
              <a:rPr dirty="0" sz="2200" spc="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200" spc="-10">
                <a:solidFill>
                  <a:srgbClr val="FFFFFF"/>
                </a:solidFill>
                <a:latin typeface="Calibri"/>
                <a:cs typeface="Calibri"/>
              </a:rPr>
              <a:t>companies</a:t>
            </a:r>
            <a:r>
              <a:rPr dirty="0" sz="2200" spc="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200" spc="-5">
                <a:solidFill>
                  <a:srgbClr val="FFFFFF"/>
                </a:solidFill>
                <a:latin typeface="Calibri"/>
                <a:cs typeface="Calibri"/>
              </a:rPr>
              <a:t>also</a:t>
            </a:r>
            <a:r>
              <a:rPr dirty="0" sz="22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200" spc="-5">
                <a:solidFill>
                  <a:srgbClr val="FFFFFF"/>
                </a:solidFill>
                <a:latin typeface="Calibri"/>
                <a:cs typeface="Calibri"/>
              </a:rPr>
              <a:t>run</a:t>
            </a:r>
            <a:r>
              <a:rPr dirty="0" sz="2200" spc="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200" spc="-10">
                <a:solidFill>
                  <a:srgbClr val="FFFFFF"/>
                </a:solidFill>
                <a:latin typeface="Calibri"/>
                <a:cs typeface="Calibri"/>
              </a:rPr>
              <a:t>their</a:t>
            </a:r>
            <a:r>
              <a:rPr dirty="0" sz="22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200" spc="-5">
                <a:solidFill>
                  <a:srgbClr val="FFFFFF"/>
                </a:solidFill>
                <a:latin typeface="Calibri"/>
                <a:cs typeface="Calibri"/>
              </a:rPr>
              <a:t>cyber</a:t>
            </a:r>
            <a:r>
              <a:rPr dirty="0" sz="2200" spc="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200" spc="-10">
                <a:solidFill>
                  <a:srgbClr val="FFFFFF"/>
                </a:solidFill>
                <a:latin typeface="Calibri"/>
                <a:cs typeface="Calibri"/>
              </a:rPr>
              <a:t>security</a:t>
            </a:r>
            <a:r>
              <a:rPr dirty="0" sz="22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200" spc="-20">
                <a:solidFill>
                  <a:srgbClr val="FFFFFF"/>
                </a:solidFill>
                <a:latin typeface="Calibri"/>
                <a:cs typeface="Calibri"/>
              </a:rPr>
              <a:t>system,</a:t>
            </a:r>
            <a:r>
              <a:rPr dirty="0" sz="2200" spc="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200" spc="-5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2200" spc="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200" spc="-15">
                <a:solidFill>
                  <a:srgbClr val="FFFFFF"/>
                </a:solidFill>
                <a:latin typeface="Calibri"/>
                <a:cs typeface="Calibri"/>
              </a:rPr>
              <a:t>users</a:t>
            </a:r>
            <a:r>
              <a:rPr dirty="0" sz="22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200" spc="-5">
                <a:solidFill>
                  <a:srgbClr val="FFFFFF"/>
                </a:solidFill>
                <a:latin typeface="Calibri"/>
                <a:cs typeface="Calibri"/>
              </a:rPr>
              <a:t>also </a:t>
            </a:r>
            <a:r>
              <a:rPr dirty="0" sz="22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200" spc="-10">
                <a:solidFill>
                  <a:srgbClr val="FFFFFF"/>
                </a:solidFill>
                <a:latin typeface="Calibri"/>
                <a:cs typeface="Calibri"/>
              </a:rPr>
              <a:t>need</a:t>
            </a:r>
            <a:r>
              <a:rPr dirty="0" sz="2200" spc="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200" spc="-2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2200" spc="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200" spc="-5">
                <a:solidFill>
                  <a:srgbClr val="FFFFFF"/>
                </a:solidFill>
                <a:latin typeface="Calibri"/>
                <a:cs typeface="Calibri"/>
              </a:rPr>
              <a:t>be</a:t>
            </a:r>
            <a:r>
              <a:rPr dirty="0" sz="22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200" spc="-15">
                <a:solidFill>
                  <a:srgbClr val="FFFFFF"/>
                </a:solidFill>
                <a:latin typeface="Calibri"/>
                <a:cs typeface="Calibri"/>
              </a:rPr>
              <a:t>careful</a:t>
            </a:r>
            <a:r>
              <a:rPr dirty="0" sz="22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200" spc="-5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dirty="0" sz="22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200" spc="-5">
                <a:solidFill>
                  <a:srgbClr val="FFFFFF"/>
                </a:solidFill>
                <a:latin typeface="Calibri"/>
                <a:cs typeface="Calibri"/>
              </a:rPr>
              <a:t>managing</a:t>
            </a:r>
            <a:r>
              <a:rPr dirty="0" sz="22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200" spc="-5">
                <a:solidFill>
                  <a:srgbClr val="FFFFFF"/>
                </a:solidFill>
                <a:latin typeface="Calibri"/>
                <a:cs typeface="Calibri"/>
              </a:rPr>
              <a:t>their cloud</a:t>
            </a:r>
            <a:r>
              <a:rPr dirty="0" sz="22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200" spc="-15">
                <a:solidFill>
                  <a:srgbClr val="FFFFFF"/>
                </a:solidFill>
                <a:latin typeface="Calibri"/>
                <a:cs typeface="Calibri"/>
              </a:rPr>
              <a:t>account</a:t>
            </a:r>
            <a:r>
              <a:rPr dirty="0" sz="2200" spc="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200" spc="-10">
                <a:solidFill>
                  <a:srgbClr val="FFFFFF"/>
                </a:solidFill>
                <a:latin typeface="Calibri"/>
                <a:cs typeface="Calibri"/>
              </a:rPr>
              <a:t>there</a:t>
            </a:r>
            <a:r>
              <a:rPr dirty="0" sz="22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200" spc="-20">
                <a:solidFill>
                  <a:srgbClr val="FFFFFF"/>
                </a:solidFill>
                <a:latin typeface="Calibri"/>
                <a:cs typeface="Calibri"/>
              </a:rPr>
              <a:t>have</a:t>
            </a:r>
            <a:r>
              <a:rPr dirty="0" sz="2200" spc="-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200" spc="-10">
                <a:solidFill>
                  <a:srgbClr val="FFFFFF"/>
                </a:solidFill>
                <a:latin typeface="Calibri"/>
                <a:cs typeface="Calibri"/>
              </a:rPr>
              <a:t>been</a:t>
            </a:r>
            <a:r>
              <a:rPr dirty="0" sz="2200" spc="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200" spc="-15">
                <a:solidFill>
                  <a:srgbClr val="FFFFFF"/>
                </a:solidFill>
                <a:latin typeface="Calibri"/>
                <a:cs typeface="Calibri"/>
              </a:rPr>
              <a:t>many</a:t>
            </a:r>
            <a:r>
              <a:rPr dirty="0" sz="2200" spc="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200" spc="-2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dirty="0" sz="22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200" spc="-10">
                <a:solidFill>
                  <a:srgbClr val="FFFFFF"/>
                </a:solidFill>
                <a:latin typeface="Calibri"/>
                <a:cs typeface="Calibri"/>
              </a:rPr>
              <a:t>thefts </a:t>
            </a:r>
            <a:r>
              <a:rPr dirty="0" sz="2200" spc="-48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200" spc="-10">
                <a:solidFill>
                  <a:srgbClr val="FFFFFF"/>
                </a:solidFill>
                <a:latin typeface="Calibri"/>
                <a:cs typeface="Calibri"/>
              </a:rPr>
              <a:t>due </a:t>
            </a:r>
            <a:r>
              <a:rPr dirty="0" sz="2200" spc="-15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22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200" spc="-10">
                <a:solidFill>
                  <a:srgbClr val="FFFFFF"/>
                </a:solidFill>
                <a:latin typeface="Calibri"/>
                <a:cs typeface="Calibri"/>
              </a:rPr>
              <a:t>reckless</a:t>
            </a:r>
            <a:r>
              <a:rPr dirty="0" sz="2200" spc="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200" spc="-5">
                <a:solidFill>
                  <a:srgbClr val="FFFFFF"/>
                </a:solidFill>
                <a:latin typeface="Calibri"/>
                <a:cs typeface="Calibri"/>
              </a:rPr>
              <a:t>Cloud </a:t>
            </a:r>
            <a:r>
              <a:rPr dirty="0" sz="2200" spc="-15">
                <a:solidFill>
                  <a:srgbClr val="FFFFFF"/>
                </a:solidFill>
                <a:latin typeface="Calibri"/>
                <a:cs typeface="Calibri"/>
              </a:rPr>
              <a:t>account</a:t>
            </a:r>
            <a:r>
              <a:rPr dirty="0" sz="2200" spc="-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200" spc="-10">
                <a:solidFill>
                  <a:srgbClr val="FFFFFF"/>
                </a:solidFill>
                <a:latin typeface="Calibri"/>
                <a:cs typeface="Calibri"/>
              </a:rPr>
              <a:t>usage.</a:t>
            </a:r>
            <a:endParaRPr sz="2200">
              <a:latin typeface="Calibri"/>
              <a:cs typeface="Calibri"/>
            </a:endParaRPr>
          </a:p>
          <a:p>
            <a:pPr marL="243840" indent="-231775">
              <a:lnSpc>
                <a:spcPct val="100000"/>
              </a:lnSpc>
              <a:spcBef>
                <a:spcPts val="275"/>
              </a:spcBef>
              <a:buSzPct val="79545"/>
              <a:buFont typeface="Wingdings"/>
              <a:buChar char=""/>
              <a:tabLst>
                <a:tab pos="244475" algn="l"/>
              </a:tabLst>
            </a:pPr>
            <a:r>
              <a:rPr dirty="0" u="heavy" sz="2200" spc="-15" b="1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Calibri"/>
                <a:cs typeface="Calibri"/>
              </a:rPr>
              <a:t>Database</a:t>
            </a:r>
            <a:r>
              <a:rPr dirty="0" u="heavy" sz="2200" spc="45" b="1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2200" spc="-10" b="1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Calibri"/>
                <a:cs typeface="Calibri"/>
              </a:rPr>
              <a:t>and</a:t>
            </a:r>
            <a:r>
              <a:rPr dirty="0" u="heavy" sz="2200" b="1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2200" spc="-15" b="1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Calibri"/>
                <a:cs typeface="Calibri"/>
              </a:rPr>
              <a:t>Infrastructure</a:t>
            </a:r>
            <a:r>
              <a:rPr dirty="0" u="heavy" sz="2200" spc="45" b="1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2200" spc="-5" b="1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Calibri"/>
                <a:cs typeface="Calibri"/>
              </a:rPr>
              <a:t>security:</a:t>
            </a:r>
            <a:endParaRPr sz="2200">
              <a:latin typeface="Calibri"/>
              <a:cs typeface="Calibri"/>
            </a:endParaRPr>
          </a:p>
          <a:p>
            <a:pPr marL="12700" marR="374650" indent="190500">
              <a:lnSpc>
                <a:spcPct val="80000"/>
              </a:lnSpc>
              <a:spcBef>
                <a:spcPts val="790"/>
              </a:spcBef>
            </a:pPr>
            <a:r>
              <a:rPr dirty="0" sz="2200" spc="-5">
                <a:solidFill>
                  <a:srgbClr val="FFFFFF"/>
                </a:solidFill>
                <a:latin typeface="Calibri"/>
                <a:cs typeface="Calibri"/>
              </a:rPr>
              <a:t>Not</a:t>
            </a:r>
            <a:r>
              <a:rPr dirty="0" sz="2200" spc="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200" spc="-5">
                <a:solidFill>
                  <a:srgbClr val="FFFFFF"/>
                </a:solidFill>
                <a:latin typeface="Calibri"/>
                <a:cs typeface="Calibri"/>
              </a:rPr>
              <a:t>only</a:t>
            </a:r>
            <a:r>
              <a:rPr dirty="0" sz="22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200" spc="-1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2200" spc="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200" spc="-10">
                <a:solidFill>
                  <a:srgbClr val="FFFFFF"/>
                </a:solidFill>
                <a:latin typeface="Calibri"/>
                <a:cs typeface="Calibri"/>
              </a:rPr>
              <a:t>digital software</a:t>
            </a:r>
            <a:r>
              <a:rPr dirty="0" sz="22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200" spc="-10">
                <a:solidFill>
                  <a:srgbClr val="FFFFFF"/>
                </a:solidFill>
                <a:latin typeface="Calibri"/>
                <a:cs typeface="Calibri"/>
              </a:rPr>
              <a:t>but</a:t>
            </a:r>
            <a:r>
              <a:rPr dirty="0" sz="22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200" spc="-5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dirty="0" sz="2200" spc="-15">
                <a:solidFill>
                  <a:srgbClr val="FFFFFF"/>
                </a:solidFill>
                <a:latin typeface="Calibri"/>
                <a:cs typeface="Calibri"/>
              </a:rPr>
              <a:t>hardware </a:t>
            </a:r>
            <a:r>
              <a:rPr dirty="0" sz="2200" spc="-10">
                <a:solidFill>
                  <a:srgbClr val="FFFFFF"/>
                </a:solidFill>
                <a:latin typeface="Calibri"/>
                <a:cs typeface="Calibri"/>
              </a:rPr>
              <a:t>could</a:t>
            </a:r>
            <a:r>
              <a:rPr dirty="0" sz="2200" spc="-5">
                <a:solidFill>
                  <a:srgbClr val="FFFFFF"/>
                </a:solidFill>
                <a:latin typeface="Calibri"/>
                <a:cs typeface="Calibri"/>
              </a:rPr>
              <a:t> also</a:t>
            </a:r>
            <a:r>
              <a:rPr dirty="0" sz="22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200" spc="-5">
                <a:solidFill>
                  <a:srgbClr val="FFFFFF"/>
                </a:solidFill>
                <a:latin typeface="Calibri"/>
                <a:cs typeface="Calibri"/>
              </a:rPr>
              <a:t>be</a:t>
            </a:r>
            <a:r>
              <a:rPr dirty="0" sz="22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200" spc="-10">
                <a:solidFill>
                  <a:srgbClr val="FFFFFF"/>
                </a:solidFill>
                <a:latin typeface="Calibri"/>
                <a:cs typeface="Calibri"/>
              </a:rPr>
              <a:t>stolen.</a:t>
            </a:r>
            <a:r>
              <a:rPr dirty="0" sz="22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200" spc="-1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2200" spc="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200" spc="-10">
                <a:solidFill>
                  <a:srgbClr val="FFFFFF"/>
                </a:solidFill>
                <a:latin typeface="Calibri"/>
                <a:cs typeface="Calibri"/>
              </a:rPr>
              <a:t>security </a:t>
            </a:r>
            <a:r>
              <a:rPr dirty="0" sz="2200" spc="-48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200" spc="-25">
                <a:solidFill>
                  <a:srgbClr val="FFFFFF"/>
                </a:solidFill>
                <a:latin typeface="Calibri"/>
                <a:cs typeface="Calibri"/>
              </a:rPr>
              <a:t>system</a:t>
            </a:r>
            <a:r>
              <a:rPr dirty="0" sz="2200" spc="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200" spc="-5">
                <a:solidFill>
                  <a:srgbClr val="FFFFFF"/>
                </a:solidFill>
                <a:latin typeface="Calibri"/>
                <a:cs typeface="Calibri"/>
              </a:rPr>
              <a:t>should</a:t>
            </a:r>
            <a:r>
              <a:rPr dirty="0" sz="22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200" spc="-15">
                <a:solidFill>
                  <a:srgbClr val="FFFFFF"/>
                </a:solidFill>
                <a:latin typeface="Calibri"/>
                <a:cs typeface="Calibri"/>
              </a:rPr>
              <a:t>cover</a:t>
            </a:r>
            <a:r>
              <a:rPr dirty="0" sz="22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200" spc="-10">
                <a:solidFill>
                  <a:srgbClr val="FFFFFF"/>
                </a:solidFill>
                <a:latin typeface="Calibri"/>
                <a:cs typeface="Calibri"/>
              </a:rPr>
              <a:t>digitally</a:t>
            </a:r>
            <a:r>
              <a:rPr dirty="0" sz="2200" spc="-5">
                <a:solidFill>
                  <a:srgbClr val="FFFFFF"/>
                </a:solidFill>
                <a:latin typeface="Calibri"/>
                <a:cs typeface="Calibri"/>
              </a:rPr>
              <a:t> and </a:t>
            </a:r>
            <a:r>
              <a:rPr dirty="0" sz="2200" spc="-25">
                <a:solidFill>
                  <a:srgbClr val="FFFFFF"/>
                </a:solidFill>
                <a:latin typeface="Calibri"/>
                <a:cs typeface="Calibri"/>
              </a:rPr>
              <a:t>physically.</a:t>
            </a:r>
            <a:endParaRPr sz="2200">
              <a:latin typeface="Calibri"/>
              <a:cs typeface="Calibri"/>
            </a:endParaRPr>
          </a:p>
          <a:p>
            <a:pPr marL="243840" indent="-231775">
              <a:lnSpc>
                <a:spcPct val="100000"/>
              </a:lnSpc>
              <a:spcBef>
                <a:spcPts val="280"/>
              </a:spcBef>
              <a:buSzPct val="79545"/>
              <a:buFont typeface="Wingdings"/>
              <a:buChar char=""/>
              <a:tabLst>
                <a:tab pos="244475" algn="l"/>
              </a:tabLst>
            </a:pPr>
            <a:r>
              <a:rPr dirty="0" u="heavy" sz="2200" spc="-5" b="1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Calibri"/>
                <a:cs typeface="Calibri"/>
              </a:rPr>
              <a:t>Business </a:t>
            </a:r>
            <a:r>
              <a:rPr dirty="0" u="heavy" sz="2200" spc="-10" b="1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Calibri"/>
                <a:cs typeface="Calibri"/>
              </a:rPr>
              <a:t>continuity</a:t>
            </a:r>
            <a:r>
              <a:rPr dirty="0" u="heavy" sz="2200" spc="15" b="1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2200" spc="-10" b="1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Calibri"/>
                <a:cs typeface="Calibri"/>
              </a:rPr>
              <a:t>and</a:t>
            </a:r>
            <a:r>
              <a:rPr dirty="0" u="heavy" sz="2200" b="1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2200" spc="-10" b="1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Calibri"/>
                <a:cs typeface="Calibri"/>
              </a:rPr>
              <a:t>disaster</a:t>
            </a:r>
            <a:r>
              <a:rPr dirty="0" u="heavy" sz="2200" spc="5" b="1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2200" spc="-15" b="1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Calibri"/>
                <a:cs typeface="Calibri"/>
              </a:rPr>
              <a:t>recovery:</a:t>
            </a:r>
            <a:endParaRPr sz="2200">
              <a:latin typeface="Calibri"/>
              <a:cs typeface="Calibri"/>
            </a:endParaRPr>
          </a:p>
          <a:p>
            <a:pPr marL="12700" marR="100965" indent="190500">
              <a:lnSpc>
                <a:spcPct val="80000"/>
              </a:lnSpc>
              <a:spcBef>
                <a:spcPts val="805"/>
              </a:spcBef>
            </a:pPr>
            <a:r>
              <a:rPr dirty="0" sz="2200" spc="-15">
                <a:solidFill>
                  <a:srgbClr val="FFFFFF"/>
                </a:solidFill>
                <a:latin typeface="Calibri"/>
                <a:cs typeface="Calibri"/>
              </a:rPr>
              <a:t>Unexpected</a:t>
            </a:r>
            <a:r>
              <a:rPr dirty="0" sz="2200" spc="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200" spc="-10">
                <a:solidFill>
                  <a:srgbClr val="FFFFFF"/>
                </a:solidFill>
                <a:latin typeface="Calibri"/>
                <a:cs typeface="Calibri"/>
              </a:rPr>
              <a:t>incidents</a:t>
            </a:r>
            <a:r>
              <a:rPr dirty="0" sz="2200" spc="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200" spc="-10">
                <a:solidFill>
                  <a:srgbClr val="FFFFFF"/>
                </a:solidFill>
                <a:latin typeface="Calibri"/>
                <a:cs typeface="Calibri"/>
              </a:rPr>
              <a:t>might</a:t>
            </a:r>
            <a:r>
              <a:rPr dirty="0" sz="2200" spc="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200" spc="-10">
                <a:solidFill>
                  <a:srgbClr val="FFFFFF"/>
                </a:solidFill>
                <a:latin typeface="Calibri"/>
                <a:cs typeface="Calibri"/>
              </a:rPr>
              <a:t>cause</a:t>
            </a:r>
            <a:r>
              <a:rPr dirty="0" sz="22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200" spc="-2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dirty="0" sz="22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200" spc="-5">
                <a:solidFill>
                  <a:srgbClr val="FFFFFF"/>
                </a:solidFill>
                <a:latin typeface="Calibri"/>
                <a:cs typeface="Calibri"/>
              </a:rPr>
              <a:t>loss.</a:t>
            </a:r>
            <a:r>
              <a:rPr dirty="0" sz="22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200" spc="-1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2200" spc="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200" spc="-15">
                <a:solidFill>
                  <a:srgbClr val="FFFFFF"/>
                </a:solidFill>
                <a:latin typeface="Calibri"/>
                <a:cs typeface="Calibri"/>
              </a:rPr>
              <a:t>owners</a:t>
            </a:r>
            <a:r>
              <a:rPr dirty="0" sz="22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200" spc="-5">
                <a:solidFill>
                  <a:srgbClr val="FFFFFF"/>
                </a:solidFill>
                <a:latin typeface="Calibri"/>
                <a:cs typeface="Calibri"/>
              </a:rPr>
              <a:t>should</a:t>
            </a:r>
            <a:r>
              <a:rPr dirty="0" sz="22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200" spc="-10">
                <a:solidFill>
                  <a:srgbClr val="FFFFFF"/>
                </a:solidFill>
                <a:latin typeface="Calibri"/>
                <a:cs typeface="Calibri"/>
              </a:rPr>
              <a:t>design</a:t>
            </a:r>
            <a:r>
              <a:rPr dirty="0" sz="22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200" spc="-5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2200" spc="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200" spc="-25">
                <a:solidFill>
                  <a:srgbClr val="FFFFFF"/>
                </a:solidFill>
                <a:latin typeface="Calibri"/>
                <a:cs typeface="Calibri"/>
              </a:rPr>
              <a:t>system</a:t>
            </a:r>
            <a:r>
              <a:rPr dirty="0" sz="2200" spc="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200" spc="-2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dirty="0" sz="2200" spc="-48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200" spc="-15">
                <a:solidFill>
                  <a:srgbClr val="FFFFFF"/>
                </a:solidFill>
                <a:latin typeface="Calibri"/>
                <a:cs typeface="Calibri"/>
              </a:rPr>
              <a:t>recover</a:t>
            </a:r>
            <a:r>
              <a:rPr dirty="0" sz="22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200" spc="-5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22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200" spc="-5">
                <a:solidFill>
                  <a:srgbClr val="FFFFFF"/>
                </a:solidFill>
                <a:latin typeface="Calibri"/>
                <a:cs typeface="Calibri"/>
              </a:rPr>
              <a:t>loss</a:t>
            </a:r>
            <a:r>
              <a:rPr dirty="0" sz="2200" spc="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200" spc="-5">
                <a:solidFill>
                  <a:srgbClr val="FFFFFF"/>
                </a:solidFill>
                <a:latin typeface="Calibri"/>
                <a:cs typeface="Calibri"/>
              </a:rPr>
              <a:t>or </a:t>
            </a:r>
            <a:r>
              <a:rPr dirty="0" sz="2200" spc="-15">
                <a:solidFill>
                  <a:srgbClr val="FFFFFF"/>
                </a:solidFill>
                <a:latin typeface="Calibri"/>
                <a:cs typeface="Calibri"/>
              </a:rPr>
              <a:t>at</a:t>
            </a:r>
            <a:r>
              <a:rPr dirty="0" sz="22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200" spc="-5">
                <a:solidFill>
                  <a:srgbClr val="FFFFFF"/>
                </a:solidFill>
                <a:latin typeface="Calibri"/>
                <a:cs typeface="Calibri"/>
              </a:rPr>
              <a:t>least</a:t>
            </a:r>
            <a:r>
              <a:rPr dirty="0" sz="22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200" spc="-15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2200" spc="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200" spc="-10">
                <a:solidFill>
                  <a:srgbClr val="FFFFFF"/>
                </a:solidFill>
                <a:latin typeface="Calibri"/>
                <a:cs typeface="Calibri"/>
              </a:rPr>
              <a:t>back</a:t>
            </a:r>
            <a:r>
              <a:rPr dirty="0" sz="2200" spc="-5">
                <a:solidFill>
                  <a:srgbClr val="FFFFFF"/>
                </a:solidFill>
                <a:latin typeface="Calibri"/>
                <a:cs typeface="Calibri"/>
              </a:rPr>
              <a:t> up</a:t>
            </a:r>
            <a:r>
              <a:rPr dirty="0" sz="22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200" spc="-1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2200" spc="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200" spc="-15">
                <a:solidFill>
                  <a:srgbClr val="FFFFFF"/>
                </a:solidFill>
                <a:latin typeface="Calibri"/>
                <a:cs typeface="Calibri"/>
              </a:rPr>
              <a:t>data.</a:t>
            </a:r>
            <a:r>
              <a:rPr dirty="0" sz="22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200" spc="-5">
                <a:solidFill>
                  <a:srgbClr val="FFFFFF"/>
                </a:solidFill>
                <a:latin typeface="Calibri"/>
                <a:cs typeface="Calibri"/>
              </a:rPr>
              <a:t>Another</a:t>
            </a:r>
            <a:r>
              <a:rPr dirty="0" sz="22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200" spc="-25">
                <a:solidFill>
                  <a:srgbClr val="FFFFFF"/>
                </a:solidFill>
                <a:latin typeface="Calibri"/>
                <a:cs typeface="Calibri"/>
              </a:rPr>
              <a:t>way</a:t>
            </a:r>
            <a:r>
              <a:rPr dirty="0" sz="22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200" spc="-5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dirty="0" sz="22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200" spc="-10">
                <a:solidFill>
                  <a:srgbClr val="FFFFFF"/>
                </a:solidFill>
                <a:latin typeface="Calibri"/>
                <a:cs typeface="Calibri"/>
              </a:rPr>
              <a:t>designing</a:t>
            </a:r>
            <a:r>
              <a:rPr dirty="0" sz="22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200" spc="-5">
                <a:solidFill>
                  <a:srgbClr val="FFFFFF"/>
                </a:solidFill>
                <a:latin typeface="Calibri"/>
                <a:cs typeface="Calibri"/>
              </a:rPr>
              <a:t>Business </a:t>
            </a:r>
            <a:r>
              <a:rPr dirty="0" sz="22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200" spc="-5">
                <a:solidFill>
                  <a:srgbClr val="FFFFFF"/>
                </a:solidFill>
                <a:latin typeface="Calibri"/>
                <a:cs typeface="Calibri"/>
              </a:rPr>
              <a:t>Continuity </a:t>
            </a:r>
            <a:r>
              <a:rPr dirty="0" sz="2200" spc="-10">
                <a:solidFill>
                  <a:srgbClr val="FFFFFF"/>
                </a:solidFill>
                <a:latin typeface="Calibri"/>
                <a:cs typeface="Calibri"/>
              </a:rPr>
              <a:t>which</a:t>
            </a:r>
            <a:r>
              <a:rPr dirty="0" sz="22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200" spc="-5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dirty="0" sz="22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200" spc="-5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22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200" spc="-10">
                <a:solidFill>
                  <a:srgbClr val="FFFFFF"/>
                </a:solidFill>
                <a:latin typeface="Calibri"/>
                <a:cs typeface="Calibri"/>
              </a:rPr>
              <a:t>plan</a:t>
            </a:r>
            <a:r>
              <a:rPr dirty="0" sz="22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200" spc="-2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22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200" spc="-5">
                <a:solidFill>
                  <a:srgbClr val="FFFFFF"/>
                </a:solidFill>
                <a:latin typeface="Calibri"/>
                <a:cs typeface="Calibri"/>
              </a:rPr>
              <a:t>run</a:t>
            </a:r>
            <a:r>
              <a:rPr dirty="0" sz="22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200" spc="-1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2200" spc="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200" spc="-10">
                <a:solidFill>
                  <a:srgbClr val="FFFFFF"/>
                </a:solidFill>
                <a:latin typeface="Calibri"/>
                <a:cs typeface="Calibri"/>
              </a:rPr>
              <a:t>business</a:t>
            </a:r>
            <a:r>
              <a:rPr dirty="0" sz="22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200" spc="-5">
                <a:solidFill>
                  <a:srgbClr val="FFFFFF"/>
                </a:solidFill>
                <a:latin typeface="Calibri"/>
                <a:cs typeface="Calibri"/>
              </a:rPr>
              <a:t>with</a:t>
            </a:r>
            <a:r>
              <a:rPr dirty="0" sz="22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200" spc="-5">
                <a:solidFill>
                  <a:srgbClr val="FFFFFF"/>
                </a:solidFill>
                <a:latin typeface="Calibri"/>
                <a:cs typeface="Calibri"/>
              </a:rPr>
              <a:t>some</a:t>
            </a:r>
            <a:r>
              <a:rPr dirty="0" sz="2200" spc="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200" spc="-5">
                <a:solidFill>
                  <a:srgbClr val="FFFFFF"/>
                </a:solidFill>
                <a:latin typeface="Calibri"/>
                <a:cs typeface="Calibri"/>
              </a:rPr>
              <a:t>missing</a:t>
            </a:r>
            <a:r>
              <a:rPr dirty="0" sz="22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200" spc="-10">
                <a:solidFill>
                  <a:srgbClr val="FFFFFF"/>
                </a:solidFill>
                <a:latin typeface="Calibri"/>
                <a:cs typeface="Calibri"/>
              </a:rPr>
              <a:t>resources/data.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20339" y="339597"/>
            <a:ext cx="636333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heavy" sz="3600" spc="-25" b="1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Calibri"/>
                <a:cs typeface="Calibri"/>
              </a:rPr>
              <a:t>Why </a:t>
            </a:r>
            <a:r>
              <a:rPr dirty="0" u="heavy" sz="3600" b="1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Calibri"/>
                <a:cs typeface="Calibri"/>
              </a:rPr>
              <a:t>is</a:t>
            </a:r>
            <a:r>
              <a:rPr dirty="0" u="heavy" sz="3600" spc="-10" b="1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3600" b="1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Calibri"/>
                <a:cs typeface="Calibri"/>
              </a:rPr>
              <a:t>Cyber</a:t>
            </a:r>
            <a:r>
              <a:rPr dirty="0" u="heavy" sz="3600" spc="-35" b="1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3600" b="1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Calibri"/>
                <a:cs typeface="Calibri"/>
              </a:rPr>
              <a:t>Security</a:t>
            </a:r>
            <a:r>
              <a:rPr dirty="0" u="heavy" sz="3600" spc="-20" b="1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3600" spc="-10" b="1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Calibri"/>
                <a:cs typeface="Calibri"/>
              </a:rPr>
              <a:t>important?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28166" y="917194"/>
            <a:ext cx="10102215" cy="526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17500" indent="-305435">
              <a:lnSpc>
                <a:spcPts val="2650"/>
              </a:lnSpc>
              <a:spcBef>
                <a:spcPts val="105"/>
              </a:spcBef>
              <a:buClr>
                <a:srgbClr val="009999"/>
              </a:buClr>
              <a:buFont typeface="Arial MT"/>
              <a:buChar char="•"/>
              <a:tabLst>
                <a:tab pos="317500" algn="l"/>
                <a:tab pos="318135" algn="l"/>
              </a:tabLst>
            </a:pPr>
            <a:r>
              <a:rPr dirty="0" sz="2600">
                <a:solidFill>
                  <a:srgbClr val="FFFFFF"/>
                </a:solidFill>
                <a:latin typeface="Calibri"/>
                <a:cs typeface="Calibri"/>
              </a:rPr>
              <a:t>As</a:t>
            </a:r>
            <a:r>
              <a:rPr dirty="0" sz="26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600" spc="-5">
                <a:solidFill>
                  <a:srgbClr val="FFFFFF"/>
                </a:solidFill>
                <a:latin typeface="Calibri"/>
                <a:cs typeface="Calibri"/>
              </a:rPr>
              <a:t>mentioned</a:t>
            </a:r>
            <a:r>
              <a:rPr dirty="0" sz="26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600" spc="-20">
                <a:solidFill>
                  <a:srgbClr val="FFFFFF"/>
                </a:solidFill>
                <a:latin typeface="Calibri"/>
                <a:cs typeface="Calibri"/>
              </a:rPr>
              <a:t>before,</a:t>
            </a:r>
            <a:r>
              <a:rPr dirty="0" sz="26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FFFFFF"/>
                </a:solidFill>
                <a:latin typeface="Calibri"/>
                <a:cs typeface="Calibri"/>
              </a:rPr>
              <a:t>cyber </a:t>
            </a:r>
            <a:r>
              <a:rPr dirty="0" sz="2600" spc="-10">
                <a:solidFill>
                  <a:srgbClr val="FFFFFF"/>
                </a:solidFill>
                <a:latin typeface="Calibri"/>
                <a:cs typeface="Calibri"/>
              </a:rPr>
              <a:t>threats</a:t>
            </a:r>
            <a:r>
              <a:rPr dirty="0" sz="26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600" spc="-10">
                <a:solidFill>
                  <a:srgbClr val="FFFFFF"/>
                </a:solidFill>
                <a:latin typeface="Calibri"/>
                <a:cs typeface="Calibri"/>
              </a:rPr>
              <a:t>could</a:t>
            </a:r>
            <a:r>
              <a:rPr dirty="0" sz="2600" spc="-5">
                <a:solidFill>
                  <a:srgbClr val="FFFFFF"/>
                </a:solidFill>
                <a:latin typeface="Calibri"/>
                <a:cs typeface="Calibri"/>
              </a:rPr>
              <a:t> bring</a:t>
            </a:r>
            <a:r>
              <a:rPr dirty="0" sz="26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600" spc="-15">
                <a:solidFill>
                  <a:srgbClr val="FFFFFF"/>
                </a:solidFill>
                <a:latin typeface="Calibri"/>
                <a:cs typeface="Calibri"/>
              </a:rPr>
              <a:t>any</a:t>
            </a:r>
            <a:r>
              <a:rPr dirty="0" sz="2600" spc="-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600" spc="-10">
                <a:solidFill>
                  <a:srgbClr val="FFFFFF"/>
                </a:solidFill>
                <a:latin typeface="Calibri"/>
                <a:cs typeface="Calibri"/>
              </a:rPr>
              <a:t>damages</a:t>
            </a:r>
            <a:r>
              <a:rPr dirty="0" sz="26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600" spc="-15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2600">
                <a:solidFill>
                  <a:srgbClr val="FFFFFF"/>
                </a:solidFill>
                <a:latin typeface="Calibri"/>
                <a:cs typeface="Calibri"/>
              </a:rPr>
              <a:t> the</a:t>
            </a:r>
            <a:r>
              <a:rPr dirty="0" sz="2600" spc="-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600" spc="-15">
                <a:solidFill>
                  <a:srgbClr val="FFFFFF"/>
                </a:solidFill>
                <a:latin typeface="Calibri"/>
                <a:cs typeface="Calibri"/>
              </a:rPr>
              <a:t>data,</a:t>
            </a:r>
            <a:endParaRPr sz="2600">
              <a:latin typeface="Calibri"/>
              <a:cs typeface="Calibri"/>
            </a:endParaRPr>
          </a:p>
          <a:p>
            <a:pPr marL="317500">
              <a:lnSpc>
                <a:spcPts val="2185"/>
              </a:lnSpc>
            </a:pPr>
            <a:r>
              <a:rPr dirty="0" sz="2600" spc="-15">
                <a:solidFill>
                  <a:srgbClr val="FFFFFF"/>
                </a:solidFill>
                <a:latin typeface="Calibri"/>
                <a:cs typeface="Calibri"/>
              </a:rPr>
              <a:t>hardware/software,</a:t>
            </a:r>
            <a:r>
              <a:rPr dirty="0" sz="26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dirty="0" sz="2600" spc="-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600" spc="-10">
                <a:solidFill>
                  <a:srgbClr val="FFFFFF"/>
                </a:solidFill>
                <a:latin typeface="Calibri"/>
                <a:cs typeface="Calibri"/>
              </a:rPr>
              <a:t>reputation.</a:t>
            </a:r>
            <a:r>
              <a:rPr dirty="0" sz="2600" spc="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600" spc="-5">
                <a:solidFill>
                  <a:srgbClr val="FFFFFF"/>
                </a:solidFill>
                <a:latin typeface="Calibri"/>
                <a:cs typeface="Calibri"/>
              </a:rPr>
              <a:t>Further </a:t>
            </a:r>
            <a:r>
              <a:rPr dirty="0" sz="2600" spc="-10">
                <a:solidFill>
                  <a:srgbClr val="FFFFFF"/>
                </a:solidFill>
                <a:latin typeface="Calibri"/>
                <a:cs typeface="Calibri"/>
              </a:rPr>
              <a:t>problems</a:t>
            </a:r>
            <a:r>
              <a:rPr dirty="0" sz="26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600" spc="-5">
                <a:solidFill>
                  <a:srgbClr val="FFFFFF"/>
                </a:solidFill>
                <a:latin typeface="Calibri"/>
                <a:cs typeface="Calibri"/>
              </a:rPr>
              <a:t>such</a:t>
            </a:r>
            <a:r>
              <a:rPr dirty="0" sz="26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FFFFFF"/>
                </a:solidFill>
                <a:latin typeface="Calibri"/>
                <a:cs typeface="Calibri"/>
              </a:rPr>
              <a:t>as</a:t>
            </a:r>
            <a:r>
              <a:rPr dirty="0" sz="2600" spc="-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600" spc="-15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endParaRPr sz="2600">
              <a:latin typeface="Calibri"/>
              <a:cs typeface="Calibri"/>
            </a:endParaRPr>
          </a:p>
          <a:p>
            <a:pPr marL="317500">
              <a:lnSpc>
                <a:spcPts val="2185"/>
              </a:lnSpc>
            </a:pPr>
            <a:r>
              <a:rPr dirty="0" sz="2600">
                <a:solidFill>
                  <a:srgbClr val="FFFFFF"/>
                </a:solidFill>
                <a:latin typeface="Calibri"/>
                <a:cs typeface="Calibri"/>
              </a:rPr>
              <a:t>abuse</a:t>
            </a:r>
            <a:r>
              <a:rPr dirty="0" sz="26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dirty="0" sz="26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600" spc="-15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dirty="0" sz="2600">
                <a:solidFill>
                  <a:srgbClr val="FFFFFF"/>
                </a:solidFill>
                <a:latin typeface="Calibri"/>
                <a:cs typeface="Calibri"/>
              </a:rPr>
              <a:t> leaking</a:t>
            </a:r>
            <a:r>
              <a:rPr dirty="0" sz="2600" spc="-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600" spc="-10">
                <a:solidFill>
                  <a:srgbClr val="FFFFFF"/>
                </a:solidFill>
                <a:latin typeface="Calibri"/>
                <a:cs typeface="Calibri"/>
              </a:rPr>
              <a:t>are</a:t>
            </a:r>
            <a:r>
              <a:rPr dirty="0" sz="26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600" spc="-15">
                <a:solidFill>
                  <a:srgbClr val="FFFFFF"/>
                </a:solidFill>
                <a:latin typeface="Calibri"/>
                <a:cs typeface="Calibri"/>
              </a:rPr>
              <a:t>likely to</a:t>
            </a:r>
            <a:r>
              <a:rPr dirty="0" sz="26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600" spc="-5">
                <a:solidFill>
                  <a:srgbClr val="FFFFFF"/>
                </a:solidFill>
                <a:latin typeface="Calibri"/>
                <a:cs typeface="Calibri"/>
              </a:rPr>
              <a:t>happen.</a:t>
            </a:r>
            <a:r>
              <a:rPr dirty="0" sz="26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600" spc="-5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dirty="0" sz="2600">
                <a:solidFill>
                  <a:srgbClr val="FFFFFF"/>
                </a:solidFill>
                <a:latin typeface="Calibri"/>
                <a:cs typeface="Calibri"/>
              </a:rPr>
              <a:t> the</a:t>
            </a:r>
            <a:r>
              <a:rPr dirty="0" sz="26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600" spc="-30">
                <a:solidFill>
                  <a:srgbClr val="FFFFFF"/>
                </a:solidFill>
                <a:latin typeface="Calibri"/>
                <a:cs typeface="Calibri"/>
              </a:rPr>
              <a:t>contrary,</a:t>
            </a:r>
            <a:r>
              <a:rPr dirty="0" sz="26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FFFFFF"/>
                </a:solidFill>
                <a:latin typeface="Calibri"/>
                <a:cs typeface="Calibri"/>
              </a:rPr>
              <a:t>all types</a:t>
            </a:r>
            <a:r>
              <a:rPr dirty="0" sz="26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600" spc="-5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endParaRPr sz="2600">
              <a:latin typeface="Calibri"/>
              <a:cs typeface="Calibri"/>
            </a:endParaRPr>
          </a:p>
          <a:p>
            <a:pPr marL="317500">
              <a:lnSpc>
                <a:spcPts val="2185"/>
              </a:lnSpc>
            </a:pPr>
            <a:r>
              <a:rPr dirty="0" sz="2600" spc="-15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dirty="0" sz="26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FFFFFF"/>
                </a:solidFill>
                <a:latin typeface="Calibri"/>
                <a:cs typeface="Calibri"/>
              </a:rPr>
              <a:t>including</a:t>
            </a:r>
            <a:r>
              <a:rPr dirty="0" sz="26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600" spc="-5">
                <a:solidFill>
                  <a:srgbClr val="FFFFFF"/>
                </a:solidFill>
                <a:latin typeface="Calibri"/>
                <a:cs typeface="Calibri"/>
              </a:rPr>
              <a:t>intellectual</a:t>
            </a:r>
            <a:r>
              <a:rPr dirty="0" sz="26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600" spc="-25">
                <a:solidFill>
                  <a:srgbClr val="FFFFFF"/>
                </a:solidFill>
                <a:latin typeface="Calibri"/>
                <a:cs typeface="Calibri"/>
              </a:rPr>
              <a:t>property,</a:t>
            </a:r>
            <a:r>
              <a:rPr dirty="0" sz="26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600" spc="-10">
                <a:solidFill>
                  <a:srgbClr val="FFFFFF"/>
                </a:solidFill>
                <a:latin typeface="Calibri"/>
                <a:cs typeface="Calibri"/>
              </a:rPr>
              <a:t>non-public personal</a:t>
            </a:r>
            <a:r>
              <a:rPr dirty="0" sz="26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600" spc="-10">
                <a:solidFill>
                  <a:srgbClr val="FFFFFF"/>
                </a:solidFill>
                <a:latin typeface="Calibri"/>
                <a:cs typeface="Calibri"/>
              </a:rPr>
              <a:t>information</a:t>
            </a:r>
            <a:endParaRPr sz="2600">
              <a:latin typeface="Calibri"/>
              <a:cs typeface="Calibri"/>
            </a:endParaRPr>
          </a:p>
          <a:p>
            <a:pPr marL="317500" marR="488315">
              <a:lnSpc>
                <a:spcPct val="70000"/>
              </a:lnSpc>
              <a:spcBef>
                <a:spcPts val="465"/>
              </a:spcBef>
            </a:pPr>
            <a:r>
              <a:rPr dirty="0" sz="2600" spc="-5">
                <a:solidFill>
                  <a:srgbClr val="FFFFFF"/>
                </a:solidFill>
                <a:latin typeface="Calibri"/>
                <a:cs typeface="Calibri"/>
              </a:rPr>
              <a:t>(NPI), </a:t>
            </a:r>
            <a:r>
              <a:rPr dirty="0" sz="2600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dirty="0" sz="2600" spc="-5">
                <a:solidFill>
                  <a:srgbClr val="FFFFFF"/>
                </a:solidFill>
                <a:latin typeface="Calibri"/>
                <a:cs typeface="Calibri"/>
              </a:rPr>
              <a:t>non-public </a:t>
            </a:r>
            <a:r>
              <a:rPr dirty="0" sz="2600" spc="-15">
                <a:solidFill>
                  <a:srgbClr val="FFFFFF"/>
                </a:solidFill>
                <a:latin typeface="Calibri"/>
                <a:cs typeface="Calibri"/>
              </a:rPr>
              <a:t>corporate </a:t>
            </a:r>
            <a:r>
              <a:rPr dirty="0" sz="2600" spc="-10">
                <a:solidFill>
                  <a:srgbClr val="FFFFFF"/>
                </a:solidFill>
                <a:latin typeface="Calibri"/>
                <a:cs typeface="Calibri"/>
              </a:rPr>
              <a:t>information are </a:t>
            </a:r>
            <a:r>
              <a:rPr dirty="0" sz="2600" spc="-5">
                <a:solidFill>
                  <a:srgbClr val="FFFFFF"/>
                </a:solidFill>
                <a:latin typeface="Calibri"/>
                <a:cs typeface="Calibri"/>
              </a:rPr>
              <a:t>sensitive </a:t>
            </a:r>
            <a:r>
              <a:rPr dirty="0" sz="2600" spc="-10">
                <a:solidFill>
                  <a:srgbClr val="FFFFFF"/>
                </a:solidFill>
                <a:latin typeface="Calibri"/>
                <a:cs typeface="Calibri"/>
              </a:rPr>
              <a:t>information </a:t>
            </a:r>
            <a:r>
              <a:rPr dirty="0" sz="2600" spc="-57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600" spc="-5">
                <a:solidFill>
                  <a:srgbClr val="FFFFFF"/>
                </a:solidFill>
                <a:latin typeface="Calibri"/>
                <a:cs typeface="Calibri"/>
              </a:rPr>
              <a:t>that</a:t>
            </a:r>
            <a:r>
              <a:rPr dirty="0" sz="26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600" spc="-10">
                <a:solidFill>
                  <a:srgbClr val="FFFFFF"/>
                </a:solidFill>
                <a:latin typeface="Calibri"/>
                <a:cs typeface="Calibri"/>
              </a:rPr>
              <a:t>must </a:t>
            </a:r>
            <a:r>
              <a:rPr dirty="0" sz="2600" spc="-5">
                <a:solidFill>
                  <a:srgbClr val="FFFFFF"/>
                </a:solidFill>
                <a:latin typeface="Calibri"/>
                <a:cs typeface="Calibri"/>
              </a:rPr>
              <a:t>be</a:t>
            </a:r>
            <a:r>
              <a:rPr dirty="0" sz="26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600" spc="-10">
                <a:solidFill>
                  <a:srgbClr val="FFFFFF"/>
                </a:solidFill>
                <a:latin typeface="Calibri"/>
                <a:cs typeface="Calibri"/>
              </a:rPr>
              <a:t>protected.</a:t>
            </a:r>
            <a:endParaRPr sz="2600">
              <a:latin typeface="Calibri"/>
              <a:cs typeface="Calibri"/>
            </a:endParaRPr>
          </a:p>
          <a:p>
            <a:pPr marL="317500" indent="-305435">
              <a:lnSpc>
                <a:spcPts val="2650"/>
              </a:lnSpc>
              <a:spcBef>
                <a:spcPts val="660"/>
              </a:spcBef>
              <a:buClr>
                <a:srgbClr val="009999"/>
              </a:buClr>
              <a:buFont typeface="Arial MT"/>
              <a:buChar char="•"/>
              <a:tabLst>
                <a:tab pos="317500" algn="l"/>
                <a:tab pos="318135" algn="l"/>
              </a:tabLst>
            </a:pPr>
            <a:r>
              <a:rPr dirty="0" sz="2600" spc="-10">
                <a:solidFill>
                  <a:srgbClr val="FFFFFF"/>
                </a:solidFill>
                <a:latin typeface="Calibri"/>
                <a:cs typeface="Calibri"/>
              </a:rPr>
              <a:t>There</a:t>
            </a:r>
            <a:r>
              <a:rPr dirty="0" sz="26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600" spc="-20">
                <a:solidFill>
                  <a:srgbClr val="FFFFFF"/>
                </a:solidFill>
                <a:latin typeface="Calibri"/>
                <a:cs typeface="Calibri"/>
              </a:rPr>
              <a:t>have</a:t>
            </a:r>
            <a:r>
              <a:rPr dirty="0" sz="26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600" spc="-5">
                <a:solidFill>
                  <a:srgbClr val="FFFFFF"/>
                </a:solidFill>
                <a:latin typeface="Calibri"/>
                <a:cs typeface="Calibri"/>
              </a:rPr>
              <a:t>been</a:t>
            </a:r>
            <a:r>
              <a:rPr dirty="0" sz="26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600" spc="-10">
                <a:solidFill>
                  <a:srgbClr val="FFFFFF"/>
                </a:solidFill>
                <a:latin typeface="Calibri"/>
                <a:cs typeface="Calibri"/>
              </a:rPr>
              <a:t>creative</a:t>
            </a:r>
            <a:r>
              <a:rPr dirty="0" sz="2600" spc="-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600" spc="-30">
                <a:solidFill>
                  <a:srgbClr val="FFFFFF"/>
                </a:solidFill>
                <a:latin typeface="Calibri"/>
                <a:cs typeface="Calibri"/>
              </a:rPr>
              <a:t>ways</a:t>
            </a:r>
            <a:r>
              <a:rPr dirty="0" sz="26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600" spc="-5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dirty="0" sz="26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600" spc="-10">
                <a:solidFill>
                  <a:srgbClr val="FFFFFF"/>
                </a:solidFill>
                <a:latin typeface="Calibri"/>
                <a:cs typeface="Calibri"/>
              </a:rPr>
              <a:t>stealing</a:t>
            </a:r>
            <a:r>
              <a:rPr dirty="0" sz="26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600" spc="-5">
                <a:solidFill>
                  <a:srgbClr val="FFFFFF"/>
                </a:solidFill>
                <a:latin typeface="Calibri"/>
                <a:cs typeface="Calibri"/>
              </a:rPr>
              <a:t>sensitive</a:t>
            </a:r>
            <a:r>
              <a:rPr dirty="0" sz="26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600" spc="-10">
                <a:solidFill>
                  <a:srgbClr val="FFFFFF"/>
                </a:solidFill>
                <a:latin typeface="Calibri"/>
                <a:cs typeface="Calibri"/>
              </a:rPr>
              <a:t>information</a:t>
            </a:r>
            <a:r>
              <a:rPr dirty="0" sz="2600">
                <a:solidFill>
                  <a:srgbClr val="FFFFFF"/>
                </a:solidFill>
                <a:latin typeface="Calibri"/>
                <a:cs typeface="Calibri"/>
              </a:rPr>
              <a:t> and</a:t>
            </a:r>
            <a:endParaRPr sz="2600">
              <a:latin typeface="Calibri"/>
              <a:cs typeface="Calibri"/>
            </a:endParaRPr>
          </a:p>
          <a:p>
            <a:pPr marL="317500">
              <a:lnSpc>
                <a:spcPts val="2185"/>
              </a:lnSpc>
            </a:pPr>
            <a:r>
              <a:rPr dirty="0" sz="2600" spc="-5">
                <a:solidFill>
                  <a:srgbClr val="FFFFFF"/>
                </a:solidFill>
                <a:latin typeface="Calibri"/>
                <a:cs typeface="Calibri"/>
              </a:rPr>
              <a:t>simple</a:t>
            </a:r>
            <a:r>
              <a:rPr dirty="0" sz="26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600" spc="-5">
                <a:solidFill>
                  <a:srgbClr val="FFFFFF"/>
                </a:solidFill>
                <a:latin typeface="Calibri"/>
                <a:cs typeface="Calibri"/>
              </a:rPr>
              <a:t>protections</a:t>
            </a:r>
            <a:r>
              <a:rPr dirty="0" sz="2600" spc="-20">
                <a:solidFill>
                  <a:srgbClr val="FFFFFF"/>
                </a:solidFill>
                <a:latin typeface="Calibri"/>
                <a:cs typeface="Calibri"/>
              </a:rPr>
              <a:t> like</a:t>
            </a:r>
            <a:r>
              <a:rPr dirty="0" sz="26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600" spc="-5">
                <a:solidFill>
                  <a:srgbClr val="FFFFFF"/>
                </a:solidFill>
                <a:latin typeface="Calibri"/>
                <a:cs typeface="Calibri"/>
              </a:rPr>
              <a:t>anti-virus</a:t>
            </a:r>
            <a:r>
              <a:rPr dirty="0" sz="2600">
                <a:solidFill>
                  <a:srgbClr val="FFFFFF"/>
                </a:solidFill>
                <a:latin typeface="Calibri"/>
                <a:cs typeface="Calibri"/>
              </a:rPr>
              <a:t> app</a:t>
            </a:r>
            <a:r>
              <a:rPr dirty="0" sz="26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FFFFFF"/>
                </a:solidFill>
                <a:latin typeface="Calibri"/>
                <a:cs typeface="Calibri"/>
              </a:rPr>
              <a:t>is </a:t>
            </a:r>
            <a:r>
              <a:rPr dirty="0" sz="2600" spc="-5">
                <a:solidFill>
                  <a:srgbClr val="FFFFFF"/>
                </a:solidFill>
                <a:latin typeface="Calibri"/>
                <a:cs typeface="Calibri"/>
              </a:rPr>
              <a:t>not </a:t>
            </a:r>
            <a:r>
              <a:rPr dirty="0" sz="2600">
                <a:solidFill>
                  <a:srgbClr val="FFFFFF"/>
                </a:solidFill>
                <a:latin typeface="Calibri"/>
                <a:cs typeface="Calibri"/>
              </a:rPr>
              <a:t>enough</a:t>
            </a:r>
            <a:r>
              <a:rPr dirty="0" sz="26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600" spc="-15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2600" spc="-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600" spc="-15">
                <a:solidFill>
                  <a:srgbClr val="FFFFFF"/>
                </a:solidFill>
                <a:latin typeface="Calibri"/>
                <a:cs typeface="Calibri"/>
              </a:rPr>
              <a:t>prevent</a:t>
            </a:r>
            <a:r>
              <a:rPr dirty="0" sz="26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endParaRPr sz="2600">
              <a:latin typeface="Calibri"/>
              <a:cs typeface="Calibri"/>
            </a:endParaRPr>
          </a:p>
          <a:p>
            <a:pPr marL="317500">
              <a:lnSpc>
                <a:spcPts val="2185"/>
              </a:lnSpc>
            </a:pPr>
            <a:r>
              <a:rPr dirty="0" sz="2600" spc="-5">
                <a:solidFill>
                  <a:srgbClr val="FFFFFF"/>
                </a:solidFill>
                <a:latin typeface="Calibri"/>
                <a:cs typeface="Calibri"/>
              </a:rPr>
              <a:t>threats.</a:t>
            </a:r>
            <a:r>
              <a:rPr dirty="0" sz="2600" spc="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FFFFFF"/>
                </a:solidFill>
                <a:latin typeface="Calibri"/>
                <a:cs typeface="Calibri"/>
              </a:rPr>
              <a:t>Hence</a:t>
            </a:r>
            <a:r>
              <a:rPr dirty="0" sz="26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600" spc="-10">
                <a:solidFill>
                  <a:srgbClr val="FFFFFF"/>
                </a:solidFill>
                <a:latin typeface="Calibri"/>
                <a:cs typeface="Calibri"/>
              </a:rPr>
              <a:t>governments</a:t>
            </a:r>
            <a:r>
              <a:rPr dirty="0" sz="26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FFFFFF"/>
                </a:solidFill>
                <a:latin typeface="Calibri"/>
                <a:cs typeface="Calibri"/>
              </a:rPr>
              <a:t>in </a:t>
            </a:r>
            <a:r>
              <a:rPr dirty="0" sz="2600" spc="-15">
                <a:solidFill>
                  <a:srgbClr val="FFFFFF"/>
                </a:solidFill>
                <a:latin typeface="Calibri"/>
                <a:cs typeface="Calibri"/>
              </a:rPr>
              <a:t>several </a:t>
            </a:r>
            <a:r>
              <a:rPr dirty="0" sz="2600" spc="-10">
                <a:solidFill>
                  <a:srgbClr val="FFFFFF"/>
                </a:solidFill>
                <a:latin typeface="Calibri"/>
                <a:cs typeface="Calibri"/>
              </a:rPr>
              <a:t>countries participate</a:t>
            </a:r>
            <a:r>
              <a:rPr dirty="0" sz="26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FFFFFF"/>
                </a:solidFill>
                <a:latin typeface="Calibri"/>
                <a:cs typeface="Calibri"/>
              </a:rPr>
              <a:t>in making</a:t>
            </a:r>
            <a:endParaRPr sz="2600">
              <a:latin typeface="Calibri"/>
              <a:cs typeface="Calibri"/>
            </a:endParaRPr>
          </a:p>
          <a:p>
            <a:pPr marL="317500">
              <a:lnSpc>
                <a:spcPts val="2185"/>
              </a:lnSpc>
            </a:pPr>
            <a:r>
              <a:rPr dirty="0" sz="2600" spc="-5">
                <a:solidFill>
                  <a:srgbClr val="FFFFFF"/>
                </a:solidFill>
                <a:latin typeface="Calibri"/>
                <a:cs typeface="Calibri"/>
              </a:rPr>
              <a:t>regulations</a:t>
            </a:r>
            <a:r>
              <a:rPr dirty="0" sz="26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600" spc="-15">
                <a:solidFill>
                  <a:srgbClr val="FFFFFF"/>
                </a:solidFill>
                <a:latin typeface="Calibri"/>
                <a:cs typeface="Calibri"/>
              </a:rPr>
              <a:t>related</a:t>
            </a:r>
            <a:r>
              <a:rPr dirty="0" sz="26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600" spc="-15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2600">
                <a:solidFill>
                  <a:srgbClr val="FFFFFF"/>
                </a:solidFill>
                <a:latin typeface="Calibri"/>
                <a:cs typeface="Calibri"/>
              </a:rPr>
              <a:t> cyber</a:t>
            </a:r>
            <a:r>
              <a:rPr dirty="0" sz="26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600" spc="-25">
                <a:solidFill>
                  <a:srgbClr val="FFFFFF"/>
                </a:solidFill>
                <a:latin typeface="Calibri"/>
                <a:cs typeface="Calibri"/>
              </a:rPr>
              <a:t>security.</a:t>
            </a:r>
            <a:r>
              <a:rPr dirty="0" sz="26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FFFFFF"/>
                </a:solidFill>
                <a:latin typeface="Calibri"/>
                <a:cs typeface="Calibri"/>
              </a:rPr>
              <a:t>An</a:t>
            </a:r>
            <a:r>
              <a:rPr dirty="0" sz="26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600" spc="-15">
                <a:solidFill>
                  <a:srgbClr val="FFFFFF"/>
                </a:solidFill>
                <a:latin typeface="Calibri"/>
                <a:cs typeface="Calibri"/>
              </a:rPr>
              <a:t>example</a:t>
            </a:r>
            <a:r>
              <a:rPr dirty="0" sz="26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dirty="0" sz="26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600" spc="-5">
                <a:solidFill>
                  <a:srgbClr val="FFFFFF"/>
                </a:solidFill>
                <a:latin typeface="Calibri"/>
                <a:cs typeface="Calibri"/>
              </a:rPr>
              <a:t>General</a:t>
            </a:r>
            <a:r>
              <a:rPr dirty="0" sz="26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600" spc="-15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endParaRPr sz="2600">
              <a:latin typeface="Calibri"/>
              <a:cs typeface="Calibri"/>
            </a:endParaRPr>
          </a:p>
          <a:p>
            <a:pPr marL="317500" marR="203200">
              <a:lnSpc>
                <a:spcPct val="70000"/>
              </a:lnSpc>
              <a:spcBef>
                <a:spcPts val="470"/>
              </a:spcBef>
            </a:pPr>
            <a:r>
              <a:rPr dirty="0" sz="2600" spc="-5">
                <a:solidFill>
                  <a:srgbClr val="FFFFFF"/>
                </a:solidFill>
                <a:latin typeface="Calibri"/>
                <a:cs typeface="Calibri"/>
              </a:rPr>
              <a:t>Protection </a:t>
            </a:r>
            <a:r>
              <a:rPr dirty="0" sz="2600" spc="-10">
                <a:solidFill>
                  <a:srgbClr val="FFFFFF"/>
                </a:solidFill>
                <a:latin typeface="Calibri"/>
                <a:cs typeface="Calibri"/>
              </a:rPr>
              <a:t>Regulation </a:t>
            </a:r>
            <a:r>
              <a:rPr dirty="0" sz="2600">
                <a:solidFill>
                  <a:srgbClr val="FFFFFF"/>
                </a:solidFill>
                <a:latin typeface="Calibri"/>
                <a:cs typeface="Calibri"/>
              </a:rPr>
              <a:t>(GDPR) in </a:t>
            </a:r>
            <a:r>
              <a:rPr dirty="0" sz="2600" spc="-10">
                <a:solidFill>
                  <a:srgbClr val="FFFFFF"/>
                </a:solidFill>
                <a:latin typeface="Calibri"/>
                <a:cs typeface="Calibri"/>
              </a:rPr>
              <a:t>European </a:t>
            </a:r>
            <a:r>
              <a:rPr dirty="0" sz="2600">
                <a:solidFill>
                  <a:srgbClr val="FFFFFF"/>
                </a:solidFill>
                <a:latin typeface="Calibri"/>
                <a:cs typeface="Calibri"/>
              </a:rPr>
              <a:t>Union. </a:t>
            </a:r>
            <a:r>
              <a:rPr dirty="0" sz="2600" spc="-10">
                <a:solidFill>
                  <a:srgbClr val="FFFFFF"/>
                </a:solidFill>
                <a:latin typeface="Calibri"/>
                <a:cs typeface="Calibri"/>
              </a:rPr>
              <a:t>Many </a:t>
            </a:r>
            <a:r>
              <a:rPr dirty="0" sz="2600" spc="-5">
                <a:solidFill>
                  <a:srgbClr val="FFFFFF"/>
                </a:solidFill>
                <a:latin typeface="Calibri"/>
                <a:cs typeface="Calibri"/>
              </a:rPr>
              <a:t>other countries </a:t>
            </a:r>
            <a:r>
              <a:rPr dirty="0" sz="2600" spc="-57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600" spc="-10">
                <a:solidFill>
                  <a:srgbClr val="FFFFFF"/>
                </a:solidFill>
                <a:latin typeface="Calibri"/>
                <a:cs typeface="Calibri"/>
              </a:rPr>
              <a:t>are</a:t>
            </a:r>
            <a:r>
              <a:rPr dirty="0" sz="2600" spc="-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FFFFFF"/>
                </a:solidFill>
                <a:latin typeface="Calibri"/>
                <a:cs typeface="Calibri"/>
              </a:rPr>
              <a:t>also </a:t>
            </a:r>
            <a:r>
              <a:rPr dirty="0" sz="2600" spc="-5">
                <a:solidFill>
                  <a:srgbClr val="FFFFFF"/>
                </a:solidFill>
                <a:latin typeface="Calibri"/>
                <a:cs typeface="Calibri"/>
              </a:rPr>
              <a:t>taking</a:t>
            </a:r>
            <a:r>
              <a:rPr dirty="0" sz="26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600" spc="-10">
                <a:solidFill>
                  <a:srgbClr val="FFFFFF"/>
                </a:solidFill>
                <a:latin typeface="Calibri"/>
                <a:cs typeface="Calibri"/>
              </a:rPr>
              <a:t>legal stances</a:t>
            </a:r>
            <a:r>
              <a:rPr dirty="0" sz="26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600" spc="-15">
                <a:solidFill>
                  <a:srgbClr val="FFFFFF"/>
                </a:solidFill>
                <a:latin typeface="Calibri"/>
                <a:cs typeface="Calibri"/>
              </a:rPr>
              <a:t>regarding </a:t>
            </a:r>
            <a:r>
              <a:rPr dirty="0" sz="2600">
                <a:solidFill>
                  <a:srgbClr val="FFFFFF"/>
                </a:solidFill>
                <a:latin typeface="Calibri"/>
                <a:cs typeface="Calibri"/>
              </a:rPr>
              <a:t>cyber</a:t>
            </a:r>
            <a:r>
              <a:rPr dirty="0" sz="26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600" spc="-20">
                <a:solidFill>
                  <a:srgbClr val="FFFFFF"/>
                </a:solidFill>
                <a:latin typeface="Calibri"/>
                <a:cs typeface="Calibri"/>
              </a:rPr>
              <a:t>matters.</a:t>
            </a:r>
            <a:endParaRPr sz="2600">
              <a:latin typeface="Calibri"/>
              <a:cs typeface="Calibri"/>
            </a:endParaRPr>
          </a:p>
          <a:p>
            <a:pPr marL="317500" indent="-305435">
              <a:lnSpc>
                <a:spcPts val="2650"/>
              </a:lnSpc>
              <a:spcBef>
                <a:spcPts val="660"/>
              </a:spcBef>
              <a:buClr>
                <a:srgbClr val="009999"/>
              </a:buClr>
              <a:buFont typeface="Arial MT"/>
              <a:buChar char="•"/>
              <a:tabLst>
                <a:tab pos="317500" algn="l"/>
                <a:tab pos="318135" algn="l"/>
              </a:tabLst>
            </a:pPr>
            <a:r>
              <a:rPr dirty="0" sz="2600" spc="-25">
                <a:solidFill>
                  <a:srgbClr val="FFFFFF"/>
                </a:solidFill>
                <a:latin typeface="Calibri"/>
                <a:cs typeface="Calibri"/>
              </a:rPr>
              <a:t>Unfortunately,</a:t>
            </a:r>
            <a:r>
              <a:rPr dirty="0" sz="26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600" spc="-5">
                <a:solidFill>
                  <a:srgbClr val="FFFFFF"/>
                </a:solidFill>
                <a:latin typeface="Calibri"/>
                <a:cs typeface="Calibri"/>
              </a:rPr>
              <a:t>some</a:t>
            </a:r>
            <a:r>
              <a:rPr dirty="0" sz="26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600" spc="-5">
                <a:solidFill>
                  <a:srgbClr val="FFFFFF"/>
                </a:solidFill>
                <a:latin typeface="Calibri"/>
                <a:cs typeface="Calibri"/>
              </a:rPr>
              <a:t>cases</a:t>
            </a:r>
            <a:r>
              <a:rPr dirty="0" sz="26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600" spc="-5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dirty="0" sz="2600" spc="-15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dirty="0" sz="26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FFFFFF"/>
                </a:solidFill>
                <a:latin typeface="Calibri"/>
                <a:cs typeface="Calibri"/>
              </a:rPr>
              <a:t>leaking</a:t>
            </a:r>
            <a:r>
              <a:rPr dirty="0" sz="2600" spc="-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FFFFFF"/>
                </a:solidFill>
                <a:latin typeface="Calibri"/>
                <a:cs typeface="Calibri"/>
              </a:rPr>
              <a:t>also </a:t>
            </a:r>
            <a:r>
              <a:rPr dirty="0" sz="2600" spc="-10">
                <a:solidFill>
                  <a:srgbClr val="FFFFFF"/>
                </a:solidFill>
                <a:latin typeface="Calibri"/>
                <a:cs typeface="Calibri"/>
              </a:rPr>
              <a:t>come from</a:t>
            </a:r>
            <a:r>
              <a:rPr dirty="0" sz="2600" spc="-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endParaRPr sz="2600">
              <a:latin typeface="Calibri"/>
              <a:cs typeface="Calibri"/>
            </a:endParaRPr>
          </a:p>
          <a:p>
            <a:pPr marL="317500">
              <a:lnSpc>
                <a:spcPts val="2185"/>
              </a:lnSpc>
            </a:pPr>
            <a:r>
              <a:rPr dirty="0" sz="2600" spc="-10">
                <a:solidFill>
                  <a:srgbClr val="FFFFFF"/>
                </a:solidFill>
                <a:latin typeface="Calibri"/>
                <a:cs typeface="Calibri"/>
              </a:rPr>
              <a:t>governmental</a:t>
            </a:r>
            <a:r>
              <a:rPr dirty="0" sz="26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600" spc="-40">
                <a:solidFill>
                  <a:srgbClr val="FFFFFF"/>
                </a:solidFill>
                <a:latin typeface="Calibri"/>
                <a:cs typeface="Calibri"/>
              </a:rPr>
              <a:t>body.</a:t>
            </a:r>
            <a:r>
              <a:rPr dirty="0" sz="26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600" spc="-5">
                <a:solidFill>
                  <a:srgbClr val="FFFFFF"/>
                </a:solidFill>
                <a:latin typeface="Calibri"/>
                <a:cs typeface="Calibri"/>
              </a:rPr>
              <a:t>Hence,</a:t>
            </a:r>
            <a:r>
              <a:rPr dirty="0" sz="26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2600" spc="-15">
                <a:solidFill>
                  <a:srgbClr val="FFFFFF"/>
                </a:solidFill>
                <a:latin typeface="Calibri"/>
                <a:cs typeface="Calibri"/>
              </a:rPr>
              <a:t> stakeholders</a:t>
            </a:r>
            <a:r>
              <a:rPr dirty="0" sz="26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dirty="0" sz="26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FFFFFF"/>
                </a:solidFill>
                <a:latin typeface="Calibri"/>
                <a:cs typeface="Calibri"/>
              </a:rPr>
              <a:t>individuals</a:t>
            </a:r>
            <a:r>
              <a:rPr dirty="0" sz="26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600" spc="-5">
                <a:solidFill>
                  <a:srgbClr val="FFFFFF"/>
                </a:solidFill>
                <a:latin typeface="Calibri"/>
                <a:cs typeface="Calibri"/>
              </a:rPr>
              <a:t>need</a:t>
            </a:r>
            <a:r>
              <a:rPr dirty="0" sz="26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600" spc="-1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26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600" spc="-5">
                <a:solidFill>
                  <a:srgbClr val="FFFFFF"/>
                </a:solidFill>
                <a:latin typeface="Calibri"/>
                <a:cs typeface="Calibri"/>
              </a:rPr>
              <a:t>be</a:t>
            </a:r>
            <a:endParaRPr sz="2600">
              <a:latin typeface="Calibri"/>
              <a:cs typeface="Calibri"/>
            </a:endParaRPr>
          </a:p>
          <a:p>
            <a:pPr marL="317500">
              <a:lnSpc>
                <a:spcPts val="2185"/>
              </a:lnSpc>
            </a:pPr>
            <a:r>
              <a:rPr dirty="0" sz="2600">
                <a:solidFill>
                  <a:srgbClr val="FFFFFF"/>
                </a:solidFill>
                <a:latin typeface="Calibri"/>
                <a:cs typeface="Calibri"/>
              </a:rPr>
              <a:t>wise</a:t>
            </a:r>
            <a:r>
              <a:rPr dirty="0" sz="26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dirty="0" sz="2600" spc="-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FFFFFF"/>
                </a:solidFill>
                <a:latin typeface="Calibri"/>
                <a:cs typeface="Calibri"/>
              </a:rPr>
              <a:t>managing</a:t>
            </a:r>
            <a:r>
              <a:rPr dirty="0" sz="26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26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600" spc="-15">
                <a:solidFill>
                  <a:srgbClr val="FFFFFF"/>
                </a:solidFill>
                <a:latin typeface="Calibri"/>
                <a:cs typeface="Calibri"/>
              </a:rPr>
              <a:t>data.</a:t>
            </a:r>
            <a:r>
              <a:rPr dirty="0" sz="2600">
                <a:solidFill>
                  <a:srgbClr val="FFFFFF"/>
                </a:solidFill>
                <a:latin typeface="Calibri"/>
                <a:cs typeface="Calibri"/>
              </a:rPr>
              <a:t> Especially</a:t>
            </a:r>
            <a:r>
              <a:rPr dirty="0" sz="26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2600" spc="-5">
                <a:solidFill>
                  <a:srgbClr val="FFFFFF"/>
                </a:solidFill>
                <a:latin typeface="Calibri"/>
                <a:cs typeface="Calibri"/>
              </a:rPr>
              <a:t> institutions,</a:t>
            </a:r>
            <a:r>
              <a:rPr dirty="0" sz="26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2600" spc="-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FFFFFF"/>
                </a:solidFill>
                <a:latin typeface="Calibri"/>
                <a:cs typeface="Calibri"/>
              </a:rPr>
              <a:t>cyber</a:t>
            </a:r>
            <a:r>
              <a:rPr dirty="0" sz="26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600" spc="-5">
                <a:solidFill>
                  <a:srgbClr val="FFFFFF"/>
                </a:solidFill>
                <a:latin typeface="Calibri"/>
                <a:cs typeface="Calibri"/>
              </a:rPr>
              <a:t>security</a:t>
            </a:r>
            <a:endParaRPr sz="2600">
              <a:latin typeface="Calibri"/>
              <a:cs typeface="Calibri"/>
            </a:endParaRPr>
          </a:p>
          <a:p>
            <a:pPr marL="317500" marR="187325">
              <a:lnSpc>
                <a:spcPct val="70000"/>
              </a:lnSpc>
              <a:spcBef>
                <a:spcPts val="470"/>
              </a:spcBef>
            </a:pPr>
            <a:r>
              <a:rPr dirty="0" sz="2600" spc="-20">
                <a:solidFill>
                  <a:srgbClr val="FFFFFF"/>
                </a:solidFill>
                <a:latin typeface="Calibri"/>
                <a:cs typeface="Calibri"/>
              </a:rPr>
              <a:t>system </a:t>
            </a:r>
            <a:r>
              <a:rPr dirty="0" sz="2600" spc="-10">
                <a:solidFill>
                  <a:srgbClr val="FFFFFF"/>
                </a:solidFill>
                <a:latin typeface="Calibri"/>
                <a:cs typeface="Calibri"/>
              </a:rPr>
              <a:t>must </a:t>
            </a:r>
            <a:r>
              <a:rPr dirty="0" sz="2600" spc="-5">
                <a:solidFill>
                  <a:srgbClr val="FFFFFF"/>
                </a:solidFill>
                <a:latin typeface="Calibri"/>
                <a:cs typeface="Calibri"/>
              </a:rPr>
              <a:t>be designed </a:t>
            </a:r>
            <a:r>
              <a:rPr dirty="0" sz="2600" spc="-15">
                <a:solidFill>
                  <a:srgbClr val="FFFFFF"/>
                </a:solidFill>
                <a:latin typeface="Calibri"/>
                <a:cs typeface="Calibri"/>
              </a:rPr>
              <a:t>carefully to prevent any </a:t>
            </a:r>
            <a:r>
              <a:rPr dirty="0" sz="2600" spc="-10">
                <a:solidFill>
                  <a:srgbClr val="FFFFFF"/>
                </a:solidFill>
                <a:latin typeface="Calibri"/>
                <a:cs typeface="Calibri"/>
              </a:rPr>
              <a:t>threats </a:t>
            </a:r>
            <a:r>
              <a:rPr dirty="0" sz="2600">
                <a:solidFill>
                  <a:srgbClr val="FFFFFF"/>
                </a:solidFill>
                <a:latin typeface="Calibri"/>
                <a:cs typeface="Calibri"/>
              </a:rPr>
              <a:t>including </a:t>
            </a:r>
            <a:r>
              <a:rPr dirty="0" sz="2600" spc="-15">
                <a:solidFill>
                  <a:srgbClr val="FFFFFF"/>
                </a:solidFill>
                <a:latin typeface="Calibri"/>
                <a:cs typeface="Calibri"/>
              </a:rPr>
              <a:t>data </a:t>
            </a:r>
            <a:r>
              <a:rPr dirty="0" sz="2600" spc="-57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FFFFFF"/>
                </a:solidFill>
                <a:latin typeface="Calibri"/>
                <a:cs typeface="Calibri"/>
              </a:rPr>
              <a:t>leaking</a:t>
            </a:r>
            <a:r>
              <a:rPr dirty="0" sz="26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600" spc="-5">
                <a:solidFill>
                  <a:srgbClr val="FFFFFF"/>
                </a:solidFill>
                <a:latin typeface="Calibri"/>
                <a:cs typeface="Calibri"/>
              </a:rPr>
              <a:t>intentionally</a:t>
            </a:r>
            <a:r>
              <a:rPr dirty="0" sz="26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600" spc="-5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r>
              <a:rPr dirty="0" sz="26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600" spc="-15">
                <a:solidFill>
                  <a:srgbClr val="FFFFFF"/>
                </a:solidFill>
                <a:latin typeface="Calibri"/>
                <a:cs typeface="Calibri"/>
              </a:rPr>
              <a:t>unintentionally.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09648" y="696213"/>
            <a:ext cx="265366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189355" algn="l"/>
              </a:tabLst>
            </a:pPr>
            <a:r>
              <a:rPr dirty="0" u="heavy" sz="2800" spc="155" b="1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Calibri"/>
                <a:cs typeface="Calibri"/>
              </a:rPr>
              <a:t>CYBER	</a:t>
            </a:r>
            <a:r>
              <a:rPr dirty="0" u="heavy" sz="2800" spc="125" b="1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Calibri"/>
                <a:cs typeface="Calibri"/>
              </a:rPr>
              <a:t>THREATS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45896" y="1449070"/>
            <a:ext cx="4925060" cy="3074670"/>
          </a:xfrm>
          <a:prstGeom prst="rect">
            <a:avLst/>
          </a:prstGeom>
        </p:spPr>
        <p:txBody>
          <a:bodyPr wrap="square" lIns="0" tIns="43180" rIns="0" bIns="0" rtlCol="0" vert="horz">
            <a:spAutoFit/>
          </a:bodyPr>
          <a:lstStyle/>
          <a:p>
            <a:pPr marL="355600" marR="5080" indent="-342900">
              <a:lnSpc>
                <a:spcPct val="90000"/>
              </a:lnSpc>
              <a:spcBef>
                <a:spcPts val="340"/>
              </a:spcBef>
              <a:buClr>
                <a:srgbClr val="009999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 spc="-10">
                <a:solidFill>
                  <a:srgbClr val="FFFFFF"/>
                </a:solidFill>
                <a:latin typeface="Calibri"/>
                <a:cs typeface="Calibri"/>
              </a:rPr>
              <a:t>Digital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Calibri"/>
                <a:cs typeface="Calibri"/>
              </a:rPr>
              <a:t>threats</a:t>
            </a:r>
            <a:r>
              <a:rPr dirty="0" sz="2000" spc="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Calibri"/>
                <a:cs typeface="Calibri"/>
              </a:rPr>
              <a:t>are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15">
                <a:solidFill>
                  <a:srgbClr val="FFFFFF"/>
                </a:solidFill>
                <a:latin typeface="Calibri"/>
                <a:cs typeface="Calibri"/>
              </a:rPr>
              <a:t>categorized</a:t>
            </a:r>
            <a:r>
              <a:rPr dirty="0" sz="20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Calibri"/>
                <a:cs typeface="Calibri"/>
              </a:rPr>
              <a:t>into</a:t>
            </a:r>
            <a:r>
              <a:rPr dirty="0" sz="2000" spc="-5">
                <a:solidFill>
                  <a:srgbClr val="FFFFFF"/>
                </a:solidFill>
                <a:latin typeface="Calibri"/>
                <a:cs typeface="Calibri"/>
              </a:rPr>
              <a:t> three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 types </a:t>
            </a:r>
            <a:r>
              <a:rPr dirty="0" sz="2000" spc="-5">
                <a:solidFill>
                  <a:srgbClr val="FFFFFF"/>
                </a:solidFill>
                <a:latin typeface="Calibri"/>
                <a:cs typeface="Calibri"/>
              </a:rPr>
              <a:t>that </a:t>
            </a:r>
            <a:r>
              <a:rPr dirty="0" sz="2000" spc="-10">
                <a:solidFill>
                  <a:srgbClr val="FFFFFF"/>
                </a:solidFill>
                <a:latin typeface="Calibri"/>
                <a:cs typeface="Calibri"/>
              </a:rPr>
              <a:t>are </a:t>
            </a:r>
            <a:r>
              <a:rPr dirty="0" sz="2000" spc="-5">
                <a:solidFill>
                  <a:srgbClr val="FFFFFF"/>
                </a:solidFill>
                <a:latin typeface="Calibri"/>
                <a:cs typeface="Calibri"/>
              </a:rPr>
              <a:t>cybercrime, cyber-attack,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dirty="0" sz="2000" spc="-4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Calibri"/>
                <a:cs typeface="Calibri"/>
              </a:rPr>
              <a:t>cyber-terrorism.</a:t>
            </a:r>
            <a:r>
              <a:rPr dirty="0" sz="20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Calibri"/>
                <a:cs typeface="Calibri"/>
              </a:rPr>
              <a:t>Cybercrime</a:t>
            </a:r>
            <a:r>
              <a:rPr dirty="0" sz="20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dirty="0" sz="20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15">
                <a:solidFill>
                  <a:srgbClr val="FFFFFF"/>
                </a:solidFill>
                <a:latin typeface="Calibri"/>
                <a:cs typeface="Calibri"/>
              </a:rPr>
              <a:t>organized </a:t>
            </a:r>
            <a:r>
              <a:rPr dirty="0" sz="2000" spc="-5">
                <a:solidFill>
                  <a:srgbClr val="FFFFFF"/>
                </a:solidFill>
                <a:latin typeface="Calibri"/>
                <a:cs typeface="Calibri"/>
              </a:rPr>
              <a:t>by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 a </a:t>
            </a:r>
            <a:r>
              <a:rPr dirty="0" sz="2000" spc="-10">
                <a:solidFill>
                  <a:srgbClr val="FFFFFF"/>
                </a:solidFill>
                <a:latin typeface="Calibri"/>
                <a:cs typeface="Calibri"/>
              </a:rPr>
              <a:t>person </a:t>
            </a:r>
            <a:r>
              <a:rPr dirty="0" sz="2000" spc="-5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r>
              <a:rPr dirty="0" sz="20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20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Calibri"/>
                <a:cs typeface="Calibri"/>
              </a:rPr>
              <a:t>group</a:t>
            </a:r>
            <a:r>
              <a:rPr dirty="0" sz="20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Calibri"/>
                <a:cs typeface="Calibri"/>
              </a:rPr>
              <a:t>targeting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Calibri"/>
                <a:cs typeface="Calibri"/>
              </a:rPr>
              <a:t>financial</a:t>
            </a:r>
            <a:r>
              <a:rPr dirty="0" sz="20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Calibri"/>
                <a:cs typeface="Calibri"/>
              </a:rPr>
              <a:t>profit </a:t>
            </a:r>
            <a:r>
              <a:rPr dirty="0" sz="2000" spc="-4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Calibri"/>
                <a:cs typeface="Calibri"/>
              </a:rPr>
              <a:t>or disruption. Cyber-attack is mostly driven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Calibri"/>
                <a:cs typeface="Calibri"/>
              </a:rPr>
              <a:t>by political motives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and cyber </a:t>
            </a:r>
            <a:r>
              <a:rPr dirty="0" sz="2000" spc="-10">
                <a:solidFill>
                  <a:srgbClr val="FFFFFF"/>
                </a:solidFill>
                <a:latin typeface="Calibri"/>
                <a:cs typeface="Calibri"/>
              </a:rPr>
              <a:t>terrorism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is </a:t>
            </a:r>
            <a:r>
              <a:rPr dirty="0" sz="20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Calibri"/>
                <a:cs typeface="Calibri"/>
              </a:rPr>
              <a:t>mostly done</a:t>
            </a:r>
            <a:r>
              <a:rPr dirty="0" sz="20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in </a:t>
            </a:r>
            <a:r>
              <a:rPr dirty="0" sz="2000" spc="-10">
                <a:solidFill>
                  <a:srgbClr val="FFFFFF"/>
                </a:solidFill>
                <a:latin typeface="Calibri"/>
                <a:cs typeface="Calibri"/>
              </a:rPr>
              <a:t>massive</a:t>
            </a:r>
            <a:r>
              <a:rPr dirty="0" sz="2000" spc="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act</a:t>
            </a:r>
            <a:r>
              <a:rPr dirty="0" sz="20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15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2000" spc="-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cause</a:t>
            </a:r>
            <a:r>
              <a:rPr dirty="0" sz="20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Calibri"/>
                <a:cs typeface="Calibri"/>
              </a:rPr>
              <a:t>certain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55">
                <a:solidFill>
                  <a:srgbClr val="FFFFFF"/>
                </a:solidFill>
                <a:latin typeface="Calibri"/>
                <a:cs typeface="Calibri"/>
              </a:rPr>
              <a:t>fear.</a:t>
            </a:r>
            <a:r>
              <a:rPr dirty="0" sz="20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95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2000" spc="-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15">
                <a:solidFill>
                  <a:srgbClr val="FFFFFF"/>
                </a:solidFill>
                <a:latin typeface="Calibri"/>
                <a:cs typeface="Calibri"/>
              </a:rPr>
              <a:t>make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 those</a:t>
            </a:r>
            <a:r>
              <a:rPr dirty="0" sz="2000" spc="-10">
                <a:solidFill>
                  <a:srgbClr val="FFFFFF"/>
                </a:solidFill>
                <a:latin typeface="Calibri"/>
                <a:cs typeface="Calibri"/>
              </a:rPr>
              <a:t> threats</a:t>
            </a:r>
            <a:r>
              <a:rPr dirty="0" sz="2000" spc="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Calibri"/>
                <a:cs typeface="Calibri"/>
              </a:rPr>
              <a:t>happen,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Calibri"/>
                <a:cs typeface="Calibri"/>
              </a:rPr>
              <a:t>cybercriminals</a:t>
            </a:r>
            <a:r>
              <a:rPr dirty="0" sz="20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Calibri"/>
                <a:cs typeface="Calibri"/>
              </a:rPr>
              <a:t>usually</a:t>
            </a:r>
            <a:r>
              <a:rPr dirty="0" sz="20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Calibri"/>
                <a:cs typeface="Calibri"/>
              </a:rPr>
              <a:t>use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these</a:t>
            </a:r>
            <a:r>
              <a:rPr dirty="0" sz="20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Calibri"/>
                <a:cs typeface="Calibri"/>
              </a:rPr>
              <a:t>methods.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Calibri"/>
                <a:cs typeface="Calibri"/>
              </a:rPr>
              <a:t>Some</a:t>
            </a:r>
            <a:r>
              <a:rPr dirty="0" sz="20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dirty="0" sz="20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these </a:t>
            </a:r>
            <a:r>
              <a:rPr dirty="0" sz="2000" spc="-10">
                <a:solidFill>
                  <a:srgbClr val="FFFFFF"/>
                </a:solidFill>
                <a:latin typeface="Calibri"/>
                <a:cs typeface="Calibri"/>
              </a:rPr>
              <a:t>threats</a:t>
            </a:r>
            <a:r>
              <a:rPr dirty="0" sz="2000" spc="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Calibri"/>
                <a:cs typeface="Calibri"/>
              </a:rPr>
              <a:t>are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Calibri"/>
                <a:cs typeface="Calibri"/>
              </a:rPr>
              <a:t>given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in the</a:t>
            </a:r>
            <a:r>
              <a:rPr dirty="0" sz="2000" spc="-15">
                <a:solidFill>
                  <a:srgbClr val="FFFFFF"/>
                </a:solidFill>
                <a:latin typeface="Calibri"/>
                <a:cs typeface="Calibri"/>
              </a:rPr>
              <a:t> next </a:t>
            </a:r>
            <a:r>
              <a:rPr dirty="0" sz="20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Calibri"/>
                <a:cs typeface="Calibri"/>
              </a:rPr>
              <a:t>slide.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99276" y="874775"/>
            <a:ext cx="4343400" cy="546506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72839" y="415797"/>
            <a:ext cx="445452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heavy" sz="3600" spc="-5" b="1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Calibri"/>
                <a:cs typeface="Calibri"/>
              </a:rPr>
              <a:t>Cyber</a:t>
            </a:r>
            <a:r>
              <a:rPr dirty="0" u="heavy" sz="3600" spc="-50" b="1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3600" spc="-15" b="1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Calibri"/>
                <a:cs typeface="Calibri"/>
              </a:rPr>
              <a:t>Threats</a:t>
            </a:r>
            <a:r>
              <a:rPr dirty="0" u="heavy" sz="3600" spc="-30" b="1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3600" spc="-5" b="1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Calibri"/>
                <a:cs typeface="Calibri"/>
              </a:rPr>
              <a:t>Methods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28166" y="1097026"/>
            <a:ext cx="10132695" cy="517842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17500" indent="-305435">
              <a:lnSpc>
                <a:spcPts val="2039"/>
              </a:lnSpc>
              <a:spcBef>
                <a:spcPts val="105"/>
              </a:spcBef>
              <a:buFont typeface="Arial MT"/>
              <a:buChar char="•"/>
              <a:tabLst>
                <a:tab pos="317500" algn="l"/>
                <a:tab pos="318135" algn="l"/>
              </a:tabLst>
            </a:pPr>
            <a:r>
              <a:rPr dirty="0" sz="2000" b="1">
                <a:solidFill>
                  <a:srgbClr val="009999"/>
                </a:solidFill>
                <a:latin typeface="Calibri"/>
                <a:cs typeface="Calibri"/>
              </a:rPr>
              <a:t>Phishing:</a:t>
            </a:r>
            <a:r>
              <a:rPr dirty="0" sz="2000" spc="-25" b="1">
                <a:solidFill>
                  <a:srgbClr val="009999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2000" spc="-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Calibri"/>
                <a:cs typeface="Calibri"/>
              </a:rPr>
              <a:t>most</a:t>
            </a:r>
            <a:r>
              <a:rPr dirty="0" sz="2000" spc="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Calibri"/>
                <a:cs typeface="Calibri"/>
              </a:rPr>
              <a:t>frequent</a:t>
            </a:r>
            <a:r>
              <a:rPr dirty="0" sz="2000" spc="-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Calibri"/>
                <a:cs typeface="Calibri"/>
              </a:rPr>
              <a:t>threat</a:t>
            </a:r>
            <a:r>
              <a:rPr dirty="0" sz="2000" spc="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Calibri"/>
                <a:cs typeface="Calibri"/>
              </a:rPr>
              <a:t>might</a:t>
            </a:r>
            <a:r>
              <a:rPr dirty="0" sz="20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be</a:t>
            </a:r>
            <a:r>
              <a:rPr dirty="0" sz="2000" spc="-5">
                <a:solidFill>
                  <a:srgbClr val="FFFFFF"/>
                </a:solidFill>
                <a:latin typeface="Calibri"/>
                <a:cs typeface="Calibri"/>
              </a:rPr>
              <a:t> phishing.</a:t>
            </a:r>
            <a:r>
              <a:rPr dirty="0" sz="20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It</a:t>
            </a:r>
            <a:r>
              <a:rPr dirty="0" sz="2000" spc="-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dirty="0" sz="2000" spc="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an</a:t>
            </a:r>
            <a:r>
              <a:rPr dirty="0" sz="2000" spc="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Calibri"/>
                <a:cs typeface="Calibri"/>
              </a:rPr>
              <a:t>illegal</a:t>
            </a:r>
            <a:r>
              <a:rPr dirty="0" sz="2000" spc="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act</a:t>
            </a:r>
            <a:r>
              <a:rPr dirty="0" sz="2000" spc="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15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Calibri"/>
                <a:cs typeface="Calibri"/>
              </a:rPr>
              <a:t>steal</a:t>
            </a:r>
            <a:r>
              <a:rPr dirty="0" sz="2000" spc="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25">
                <a:solidFill>
                  <a:srgbClr val="FFFFFF"/>
                </a:solidFill>
                <a:latin typeface="Calibri"/>
                <a:cs typeface="Calibri"/>
              </a:rPr>
              <a:t>one’s</a:t>
            </a:r>
            <a:r>
              <a:rPr dirty="0" sz="20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15">
                <a:solidFill>
                  <a:srgbClr val="FFFFFF"/>
                </a:solidFill>
                <a:latin typeface="Calibri"/>
                <a:cs typeface="Calibri"/>
              </a:rPr>
              <a:t>private</a:t>
            </a:r>
            <a:endParaRPr sz="2000">
              <a:latin typeface="Calibri"/>
              <a:cs typeface="Calibri"/>
            </a:endParaRPr>
          </a:p>
          <a:p>
            <a:pPr marL="317500">
              <a:lnSpc>
                <a:spcPts val="1680"/>
              </a:lnSpc>
            </a:pPr>
            <a:r>
              <a:rPr dirty="0" sz="2000" spc="-15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Calibri"/>
                <a:cs typeface="Calibri"/>
              </a:rPr>
              <a:t>by</a:t>
            </a:r>
            <a:r>
              <a:rPr dirty="0" sz="20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Calibri"/>
                <a:cs typeface="Calibri"/>
              </a:rPr>
              <a:t>sending</a:t>
            </a:r>
            <a:r>
              <a:rPr dirty="0" sz="20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them</a:t>
            </a:r>
            <a:r>
              <a:rPr dirty="0" sz="2000" spc="-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20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Calibri"/>
                <a:cs typeface="Calibri"/>
              </a:rPr>
              <a:t>link</a:t>
            </a:r>
            <a:r>
              <a:rPr dirty="0" sz="2000" spc="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Calibri"/>
                <a:cs typeface="Calibri"/>
              </a:rPr>
              <a:t>that</a:t>
            </a:r>
            <a:r>
              <a:rPr dirty="0" sz="20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Calibri"/>
                <a:cs typeface="Calibri"/>
              </a:rPr>
              <a:t>redirects</a:t>
            </a:r>
            <a:r>
              <a:rPr dirty="0" sz="2000" spc="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15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25">
                <a:solidFill>
                  <a:srgbClr val="FFFFFF"/>
                </a:solidFill>
                <a:latin typeface="Calibri"/>
                <a:cs typeface="Calibri"/>
              </a:rPr>
              <a:t>fake</a:t>
            </a:r>
            <a:r>
              <a:rPr dirty="0" sz="2000" spc="-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Calibri"/>
                <a:cs typeface="Calibri"/>
              </a:rPr>
              <a:t>sites</a:t>
            </a:r>
            <a:r>
              <a:rPr dirty="0" sz="2000" spc="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15">
                <a:solidFill>
                  <a:srgbClr val="FFFFFF"/>
                </a:solidFill>
                <a:latin typeface="Calibri"/>
                <a:cs typeface="Calibri"/>
              </a:rPr>
              <a:t>forms </a:t>
            </a:r>
            <a:r>
              <a:rPr dirty="0" sz="2000" spc="-5">
                <a:solidFill>
                  <a:srgbClr val="FFFFFF"/>
                </a:solidFill>
                <a:latin typeface="Calibri"/>
                <a:cs typeface="Calibri"/>
              </a:rPr>
              <a:t>requiring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Calibri"/>
                <a:cs typeface="Calibri"/>
              </a:rPr>
              <a:t>users’</a:t>
            </a:r>
            <a:r>
              <a:rPr dirty="0" sz="2000" spc="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Calibri"/>
                <a:cs typeface="Calibri"/>
              </a:rPr>
              <a:t>personal</a:t>
            </a:r>
            <a:endParaRPr sz="2000">
              <a:latin typeface="Calibri"/>
              <a:cs typeface="Calibri"/>
            </a:endParaRPr>
          </a:p>
          <a:p>
            <a:pPr marL="317500">
              <a:lnSpc>
                <a:spcPts val="2039"/>
              </a:lnSpc>
            </a:pPr>
            <a:r>
              <a:rPr dirty="0" sz="2000" spc="-10">
                <a:solidFill>
                  <a:srgbClr val="FFFFFF"/>
                </a:solidFill>
                <a:latin typeface="Calibri"/>
                <a:cs typeface="Calibri"/>
              </a:rPr>
              <a:t>information.</a:t>
            </a:r>
            <a:endParaRPr sz="2000">
              <a:latin typeface="Calibri"/>
              <a:cs typeface="Calibri"/>
            </a:endParaRPr>
          </a:p>
          <a:p>
            <a:pPr marL="317500" indent="-305435">
              <a:lnSpc>
                <a:spcPts val="2039"/>
              </a:lnSpc>
              <a:spcBef>
                <a:spcPts val="875"/>
              </a:spcBef>
              <a:buFont typeface="Arial MT"/>
              <a:buChar char="•"/>
              <a:tabLst>
                <a:tab pos="317500" algn="l"/>
                <a:tab pos="318135" algn="l"/>
              </a:tabLst>
            </a:pPr>
            <a:r>
              <a:rPr dirty="0" sz="2000" spc="-10" b="1">
                <a:solidFill>
                  <a:srgbClr val="009999"/>
                </a:solidFill>
                <a:latin typeface="Calibri"/>
                <a:cs typeface="Calibri"/>
              </a:rPr>
              <a:t>Malware:</a:t>
            </a:r>
            <a:r>
              <a:rPr dirty="0" sz="2000" b="1">
                <a:solidFill>
                  <a:srgbClr val="009999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Calibri"/>
                <a:cs typeface="Calibri"/>
              </a:rPr>
              <a:t>acronym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dirty="0" sz="20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Malicious </a:t>
            </a:r>
            <a:r>
              <a:rPr dirty="0" sz="2000" spc="-10">
                <a:solidFill>
                  <a:srgbClr val="FFFFFF"/>
                </a:solidFill>
                <a:latin typeface="Calibri"/>
                <a:cs typeface="Calibri"/>
              </a:rPr>
              <a:t>Software,</a:t>
            </a:r>
            <a:r>
              <a:rPr dirty="0" sz="20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Calibri"/>
                <a:cs typeface="Calibri"/>
              </a:rPr>
              <a:t>Malware</a:t>
            </a:r>
            <a:r>
              <a:rPr dirty="0" sz="2000" spc="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enables</a:t>
            </a:r>
            <a:r>
              <a:rPr dirty="0" sz="20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20">
                <a:solidFill>
                  <a:srgbClr val="FFFFFF"/>
                </a:solidFill>
                <a:latin typeface="Calibri"/>
                <a:cs typeface="Calibri"/>
              </a:rPr>
              <a:t>attackers</a:t>
            </a:r>
            <a:r>
              <a:rPr dirty="0" sz="20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or </a:t>
            </a:r>
            <a:r>
              <a:rPr dirty="0" sz="2000" spc="-15">
                <a:solidFill>
                  <a:srgbClr val="FFFFFF"/>
                </a:solidFill>
                <a:latin typeface="Calibri"/>
                <a:cs typeface="Calibri"/>
              </a:rPr>
              <a:t>hackers</a:t>
            </a:r>
            <a:r>
              <a:rPr dirty="0" sz="20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15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15">
                <a:solidFill>
                  <a:srgbClr val="FFFFFF"/>
                </a:solidFill>
                <a:latin typeface="Calibri"/>
                <a:cs typeface="Calibri"/>
              </a:rPr>
              <a:t>have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 access</a:t>
            </a:r>
            <a:endParaRPr sz="2000">
              <a:latin typeface="Calibri"/>
              <a:cs typeface="Calibri"/>
            </a:endParaRPr>
          </a:p>
          <a:p>
            <a:pPr marL="317500">
              <a:lnSpc>
                <a:spcPts val="2039"/>
              </a:lnSpc>
            </a:pPr>
            <a:r>
              <a:rPr dirty="0" sz="2000" spc="-15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20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Calibri"/>
                <a:cs typeface="Calibri"/>
              </a:rPr>
              <a:t>installed</a:t>
            </a:r>
            <a:r>
              <a:rPr dirty="0" sz="2000" spc="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Calibri"/>
                <a:cs typeface="Calibri"/>
              </a:rPr>
              <a:t>device.</a:t>
            </a:r>
            <a:endParaRPr sz="2000">
              <a:latin typeface="Calibri"/>
              <a:cs typeface="Calibri"/>
            </a:endParaRPr>
          </a:p>
          <a:p>
            <a:pPr marL="317500" marR="845819" indent="-305435">
              <a:lnSpc>
                <a:spcPct val="70000"/>
              </a:lnSpc>
              <a:spcBef>
                <a:spcPts val="1605"/>
              </a:spcBef>
              <a:buFont typeface="Arial MT"/>
              <a:buChar char="•"/>
              <a:tabLst>
                <a:tab pos="317500" algn="l"/>
                <a:tab pos="318135" algn="l"/>
              </a:tabLst>
            </a:pPr>
            <a:r>
              <a:rPr dirty="0" sz="2000" b="1">
                <a:solidFill>
                  <a:srgbClr val="009999"/>
                </a:solidFill>
                <a:latin typeface="Calibri"/>
                <a:cs typeface="Calibri"/>
              </a:rPr>
              <a:t>SQL Injection:</a:t>
            </a:r>
            <a:r>
              <a:rPr dirty="0" sz="2000" spc="-20" b="1">
                <a:solidFill>
                  <a:srgbClr val="009999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it</a:t>
            </a:r>
            <a:r>
              <a:rPr dirty="0" sz="20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Calibri"/>
                <a:cs typeface="Calibri"/>
              </a:rPr>
              <a:t>stands</a:t>
            </a:r>
            <a:r>
              <a:rPr dirty="0" sz="20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15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dirty="0" sz="20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Calibri"/>
                <a:cs typeface="Calibri"/>
              </a:rPr>
              <a:t>Structured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 Query</a:t>
            </a:r>
            <a:r>
              <a:rPr dirty="0" sz="20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Calibri"/>
                <a:cs typeface="Calibri"/>
              </a:rPr>
              <a:t>Language.</a:t>
            </a:r>
            <a:r>
              <a:rPr dirty="0" sz="20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Calibri"/>
                <a:cs typeface="Calibri"/>
              </a:rPr>
              <a:t>Just</a:t>
            </a:r>
            <a:r>
              <a:rPr dirty="0" sz="20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15">
                <a:solidFill>
                  <a:srgbClr val="FFFFFF"/>
                </a:solidFill>
                <a:latin typeface="Calibri"/>
                <a:cs typeface="Calibri"/>
              </a:rPr>
              <a:t>like</a:t>
            </a:r>
            <a:r>
              <a:rPr dirty="0" sz="2000" spc="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its</a:t>
            </a:r>
            <a:r>
              <a:rPr dirty="0" sz="2000" spc="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Calibri"/>
                <a:cs typeface="Calibri"/>
              </a:rPr>
              <a:t>name,</a:t>
            </a:r>
            <a:r>
              <a:rPr dirty="0" sz="20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Calibri"/>
                <a:cs typeface="Calibri"/>
              </a:rPr>
              <a:t>SQL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 is</a:t>
            </a:r>
            <a:r>
              <a:rPr dirty="0" sz="2000" spc="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2000" spc="-5">
                <a:solidFill>
                  <a:srgbClr val="FFFFFF"/>
                </a:solidFill>
                <a:latin typeface="Calibri"/>
                <a:cs typeface="Calibri"/>
              </a:rPr>
              <a:t> code </a:t>
            </a:r>
            <a:r>
              <a:rPr dirty="0" sz="2000" spc="-4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Calibri"/>
                <a:cs typeface="Calibri"/>
              </a:rPr>
              <a:t>injected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Calibri"/>
                <a:cs typeface="Calibri"/>
              </a:rPr>
              <a:t>into</a:t>
            </a:r>
            <a:r>
              <a:rPr dirty="0" sz="2000" spc="-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an</a:t>
            </a:r>
            <a:r>
              <a:rPr dirty="0" sz="2000" spc="-5">
                <a:solidFill>
                  <a:srgbClr val="FFFFFF"/>
                </a:solidFill>
                <a:latin typeface="Calibri"/>
                <a:cs typeface="Calibri"/>
              </a:rPr>
              <a:t> entry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Calibri"/>
                <a:cs typeface="Calibri"/>
              </a:rPr>
              <a:t>field</a:t>
            </a:r>
            <a:r>
              <a:rPr dirty="0" sz="2000" spc="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Calibri"/>
                <a:cs typeface="Calibri"/>
              </a:rPr>
              <a:t>that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Calibri"/>
                <a:cs typeface="Calibri"/>
              </a:rPr>
              <a:t>exploits</a:t>
            </a:r>
            <a:r>
              <a:rPr dirty="0" sz="2000" spc="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20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Calibri"/>
                <a:cs typeface="Calibri"/>
              </a:rPr>
              <a:t>security</a:t>
            </a:r>
            <a:r>
              <a:rPr dirty="0" sz="20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15">
                <a:solidFill>
                  <a:srgbClr val="FFFFFF"/>
                </a:solidFill>
                <a:latin typeface="Calibri"/>
                <a:cs typeface="Calibri"/>
              </a:rPr>
              <a:t>vulnerability.</a:t>
            </a:r>
            <a:endParaRPr sz="2000">
              <a:latin typeface="Calibri"/>
              <a:cs typeface="Calibri"/>
            </a:endParaRPr>
          </a:p>
          <a:p>
            <a:pPr marL="317500" indent="-305435">
              <a:lnSpc>
                <a:spcPts val="2039"/>
              </a:lnSpc>
              <a:spcBef>
                <a:spcPts val="875"/>
              </a:spcBef>
              <a:buFont typeface="Arial MT"/>
              <a:buChar char="•"/>
              <a:tabLst>
                <a:tab pos="317500" algn="l"/>
                <a:tab pos="318135" algn="l"/>
              </a:tabLst>
            </a:pPr>
            <a:r>
              <a:rPr dirty="0" sz="2000" spc="-5" b="1">
                <a:solidFill>
                  <a:srgbClr val="009999"/>
                </a:solidFill>
                <a:latin typeface="Calibri"/>
                <a:cs typeface="Calibri"/>
              </a:rPr>
              <a:t>Backdoor:</a:t>
            </a:r>
            <a:r>
              <a:rPr dirty="0" sz="2000" spc="-10" b="1">
                <a:solidFill>
                  <a:srgbClr val="009999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Calibri"/>
                <a:cs typeface="Calibri"/>
              </a:rPr>
              <a:t>similar</a:t>
            </a:r>
            <a:r>
              <a:rPr dirty="0" sz="2000" spc="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15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 the</a:t>
            </a:r>
            <a:r>
              <a:rPr dirty="0" sz="20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Calibri"/>
                <a:cs typeface="Calibri"/>
              </a:rPr>
              <a:t>name,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 the</a:t>
            </a:r>
            <a:r>
              <a:rPr dirty="0" sz="20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Calibri"/>
                <a:cs typeface="Calibri"/>
              </a:rPr>
              <a:t>backdoor</a:t>
            </a:r>
            <a:r>
              <a:rPr dirty="0" sz="20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dirty="0" sz="2000" spc="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2000" spc="-5">
                <a:solidFill>
                  <a:srgbClr val="FFFFFF"/>
                </a:solidFill>
                <a:latin typeface="Calibri"/>
                <a:cs typeface="Calibri"/>
              </a:rPr>
              <a:t> technique </a:t>
            </a:r>
            <a:r>
              <a:rPr dirty="0" sz="2000" spc="-15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20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access</a:t>
            </a:r>
            <a:r>
              <a:rPr dirty="0" sz="2000" spc="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20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15">
                <a:solidFill>
                  <a:srgbClr val="FFFFFF"/>
                </a:solidFill>
                <a:latin typeface="Calibri"/>
                <a:cs typeface="Calibri"/>
              </a:rPr>
              <a:t>program</a:t>
            </a:r>
            <a:r>
              <a:rPr dirty="0" sz="20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Calibri"/>
                <a:cs typeface="Calibri"/>
              </a:rPr>
              <a:t>by</a:t>
            </a:r>
            <a:r>
              <a:rPr dirty="0" sz="20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Calibri"/>
                <a:cs typeface="Calibri"/>
              </a:rPr>
              <a:t>passing</a:t>
            </a:r>
            <a:r>
              <a:rPr dirty="0" sz="20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endParaRPr sz="2000">
              <a:latin typeface="Calibri"/>
              <a:cs typeface="Calibri"/>
            </a:endParaRPr>
          </a:p>
          <a:p>
            <a:pPr marL="317500">
              <a:lnSpc>
                <a:spcPts val="1680"/>
              </a:lnSpc>
            </a:pPr>
            <a:r>
              <a:rPr dirty="0" sz="2000" spc="-5">
                <a:solidFill>
                  <a:srgbClr val="FFFFFF"/>
                </a:solidFill>
                <a:latin typeface="Calibri"/>
                <a:cs typeface="Calibri"/>
              </a:rPr>
              <a:t>‘main’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Calibri"/>
                <a:cs typeface="Calibri"/>
              </a:rPr>
              <a:t>normal authentication.</a:t>
            </a:r>
            <a:r>
              <a:rPr dirty="0" sz="20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It</a:t>
            </a:r>
            <a:r>
              <a:rPr dirty="0" sz="2000" spc="-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dirty="0" sz="2000" spc="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Calibri"/>
                <a:cs typeface="Calibri"/>
              </a:rPr>
              <a:t>usually</a:t>
            </a:r>
            <a:r>
              <a:rPr dirty="0" sz="20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Calibri"/>
                <a:cs typeface="Calibri"/>
              </a:rPr>
              <a:t>inserted</a:t>
            </a:r>
            <a:r>
              <a:rPr dirty="0" sz="2000" spc="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Calibri"/>
                <a:cs typeface="Calibri"/>
              </a:rPr>
              <a:t>by</a:t>
            </a:r>
            <a:r>
              <a:rPr dirty="0" sz="20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15">
                <a:solidFill>
                  <a:srgbClr val="FFFFFF"/>
                </a:solidFill>
                <a:latin typeface="Calibri"/>
                <a:cs typeface="Calibri"/>
              </a:rPr>
              <a:t>program</a:t>
            </a:r>
            <a:r>
              <a:rPr dirty="0" sz="2000" spc="-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Calibri"/>
                <a:cs typeface="Calibri"/>
              </a:rPr>
              <a:t>developers</a:t>
            </a:r>
            <a:r>
              <a:rPr dirty="0" sz="2000" spc="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r>
              <a:rPr dirty="0" sz="20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15">
                <a:solidFill>
                  <a:srgbClr val="FFFFFF"/>
                </a:solidFill>
                <a:latin typeface="Calibri"/>
                <a:cs typeface="Calibri"/>
              </a:rPr>
              <a:t>hackers,</a:t>
            </a:r>
            <a:r>
              <a:rPr dirty="0" sz="20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dirty="0" sz="2000" spc="-5">
                <a:solidFill>
                  <a:srgbClr val="FFFFFF"/>
                </a:solidFill>
                <a:latin typeface="Calibri"/>
                <a:cs typeface="Calibri"/>
              </a:rPr>
              <a:t>it</a:t>
            </a:r>
            <a:r>
              <a:rPr dirty="0" sz="2000" spc="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endParaRPr sz="2000">
              <a:latin typeface="Calibri"/>
              <a:cs typeface="Calibri"/>
            </a:endParaRPr>
          </a:p>
          <a:p>
            <a:pPr marL="317500">
              <a:lnSpc>
                <a:spcPts val="2039"/>
              </a:lnSpc>
            </a:pPr>
            <a:r>
              <a:rPr dirty="0" sz="2000" spc="-10">
                <a:solidFill>
                  <a:srgbClr val="FFFFFF"/>
                </a:solidFill>
                <a:latin typeface="Calibri"/>
                <a:cs typeface="Calibri"/>
              </a:rPr>
              <a:t>hard</a:t>
            </a:r>
            <a:r>
              <a:rPr dirty="0" sz="20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20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Calibri"/>
                <a:cs typeface="Calibri"/>
              </a:rPr>
              <a:t>detect.</a:t>
            </a:r>
            <a:endParaRPr sz="2000">
              <a:latin typeface="Calibri"/>
              <a:cs typeface="Calibri"/>
            </a:endParaRPr>
          </a:p>
          <a:p>
            <a:pPr marL="317500" indent="-305435">
              <a:lnSpc>
                <a:spcPts val="2039"/>
              </a:lnSpc>
              <a:spcBef>
                <a:spcPts val="880"/>
              </a:spcBef>
              <a:buFont typeface="Arial MT"/>
              <a:buChar char="•"/>
              <a:tabLst>
                <a:tab pos="317500" algn="l"/>
                <a:tab pos="318135" algn="l"/>
              </a:tabLst>
            </a:pPr>
            <a:r>
              <a:rPr dirty="0" sz="2000" spc="-5" b="1">
                <a:solidFill>
                  <a:srgbClr val="009999"/>
                </a:solidFill>
                <a:latin typeface="Calibri"/>
                <a:cs typeface="Calibri"/>
              </a:rPr>
              <a:t>Denial-of-service</a:t>
            </a:r>
            <a:r>
              <a:rPr dirty="0" sz="2000" spc="5" b="1">
                <a:solidFill>
                  <a:srgbClr val="009999"/>
                </a:solidFill>
                <a:latin typeface="Calibri"/>
                <a:cs typeface="Calibri"/>
              </a:rPr>
              <a:t> </a:t>
            </a:r>
            <a:r>
              <a:rPr dirty="0" sz="2000" spc="-10" b="1">
                <a:solidFill>
                  <a:srgbClr val="009999"/>
                </a:solidFill>
                <a:latin typeface="Calibri"/>
                <a:cs typeface="Calibri"/>
              </a:rPr>
              <a:t>attack: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this</a:t>
            </a:r>
            <a:r>
              <a:rPr dirty="0" sz="2000" spc="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15">
                <a:solidFill>
                  <a:srgbClr val="FFFFFF"/>
                </a:solidFill>
                <a:latin typeface="Calibri"/>
                <a:cs typeface="Calibri"/>
              </a:rPr>
              <a:t>attack</a:t>
            </a:r>
            <a:r>
              <a:rPr dirty="0" sz="2000" spc="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Calibri"/>
                <a:cs typeface="Calibri"/>
              </a:rPr>
              <a:t>employs</a:t>
            </a:r>
            <a:r>
              <a:rPr dirty="0" sz="20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15">
                <a:solidFill>
                  <a:srgbClr val="FFFFFF"/>
                </a:solidFill>
                <a:latin typeface="Calibri"/>
                <a:cs typeface="Calibri"/>
              </a:rPr>
              <a:t>‘denial’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Calibri"/>
                <a:cs typeface="Calibri"/>
              </a:rPr>
              <a:t>by</a:t>
            </a:r>
            <a:r>
              <a:rPr dirty="0" sz="20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20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20">
                <a:solidFill>
                  <a:srgbClr val="FFFFFF"/>
                </a:solidFill>
                <a:latin typeface="Calibri"/>
                <a:cs typeface="Calibri"/>
              </a:rPr>
              <a:t>system</a:t>
            </a:r>
            <a:r>
              <a:rPr dirty="0" sz="2000" spc="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Calibri"/>
                <a:cs typeface="Calibri"/>
              </a:rPr>
              <a:t>by submitting</a:t>
            </a:r>
            <a:r>
              <a:rPr dirty="0" sz="20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20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Calibri"/>
                <a:cs typeface="Calibri"/>
              </a:rPr>
              <a:t>wrong</a:t>
            </a:r>
            <a:endParaRPr sz="2000">
              <a:latin typeface="Calibri"/>
              <a:cs typeface="Calibri"/>
            </a:endParaRPr>
          </a:p>
          <a:p>
            <a:pPr marL="317500">
              <a:lnSpc>
                <a:spcPts val="1680"/>
              </a:lnSpc>
            </a:pPr>
            <a:r>
              <a:rPr dirty="0" sz="2000" spc="-15">
                <a:solidFill>
                  <a:srgbClr val="FFFFFF"/>
                </a:solidFill>
                <a:latin typeface="Calibri"/>
                <a:cs typeface="Calibri"/>
              </a:rPr>
              <a:t>password</a:t>
            </a:r>
            <a:r>
              <a:rPr dirty="0" sz="20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r>
              <a:rPr dirty="0" sz="2000" spc="-10">
                <a:solidFill>
                  <a:srgbClr val="FFFFFF"/>
                </a:solidFill>
                <a:latin typeface="Calibri"/>
                <a:cs typeface="Calibri"/>
              </a:rPr>
              <a:t> overloading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 a</a:t>
            </a:r>
            <a:r>
              <a:rPr dirty="0" sz="2000" spc="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Calibri"/>
                <a:cs typeface="Calibri"/>
              </a:rPr>
              <a:t>network/machine’s</a:t>
            </a:r>
            <a:r>
              <a:rPr dirty="0" sz="20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Calibri"/>
                <a:cs typeface="Calibri"/>
              </a:rPr>
              <a:t>capabilities</a:t>
            </a:r>
            <a:r>
              <a:rPr dirty="0" sz="2000" spc="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15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2000" spc="-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15">
                <a:solidFill>
                  <a:srgbClr val="FFFFFF"/>
                </a:solidFill>
                <a:latin typeface="Calibri"/>
                <a:cs typeface="Calibri"/>
              </a:rPr>
              <a:t>make</a:t>
            </a:r>
            <a:r>
              <a:rPr dirty="0" sz="2000" spc="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20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service</a:t>
            </a:r>
            <a:r>
              <a:rPr dirty="0" sz="2000" spc="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Calibri"/>
                <a:cs typeface="Calibri"/>
              </a:rPr>
              <a:t>unavailable.</a:t>
            </a:r>
            <a:endParaRPr sz="2000">
              <a:latin typeface="Calibri"/>
              <a:cs typeface="Calibri"/>
            </a:endParaRPr>
          </a:p>
          <a:p>
            <a:pPr marL="317500">
              <a:lnSpc>
                <a:spcPts val="2039"/>
              </a:lnSpc>
            </a:pPr>
            <a:r>
              <a:rPr dirty="0" sz="2000" spc="-5">
                <a:solidFill>
                  <a:srgbClr val="FFFFFF"/>
                </a:solidFill>
                <a:latin typeface="Calibri"/>
                <a:cs typeface="Calibri"/>
              </a:rPr>
              <a:t>Another</a:t>
            </a:r>
            <a:r>
              <a:rPr dirty="0" sz="20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15">
                <a:solidFill>
                  <a:srgbClr val="FFFFFF"/>
                </a:solidFill>
                <a:latin typeface="Calibri"/>
                <a:cs typeface="Calibri"/>
              </a:rPr>
              <a:t>example</a:t>
            </a:r>
            <a:r>
              <a:rPr dirty="0" sz="2000" spc="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dirty="0" sz="20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15">
                <a:solidFill>
                  <a:srgbClr val="FFFFFF"/>
                </a:solidFill>
                <a:latin typeface="Calibri"/>
                <a:cs typeface="Calibri"/>
              </a:rPr>
              <a:t>zombie</a:t>
            </a:r>
            <a:r>
              <a:rPr dirty="0" sz="2000" spc="-10">
                <a:solidFill>
                  <a:srgbClr val="FFFFFF"/>
                </a:solidFill>
                <a:latin typeface="Calibri"/>
                <a:cs typeface="Calibri"/>
              </a:rPr>
              <a:t> computers.</a:t>
            </a:r>
            <a:endParaRPr sz="2000">
              <a:latin typeface="Calibri"/>
              <a:cs typeface="Calibri"/>
            </a:endParaRPr>
          </a:p>
          <a:p>
            <a:pPr marL="317500" indent="-305435">
              <a:lnSpc>
                <a:spcPts val="2039"/>
              </a:lnSpc>
              <a:spcBef>
                <a:spcPts val="890"/>
              </a:spcBef>
              <a:buFont typeface="Arial MT"/>
              <a:buChar char="•"/>
              <a:tabLst>
                <a:tab pos="317500" algn="l"/>
                <a:tab pos="318135" algn="l"/>
              </a:tabLst>
            </a:pPr>
            <a:r>
              <a:rPr dirty="0" sz="2000" spc="-5" b="1">
                <a:solidFill>
                  <a:srgbClr val="009999"/>
                </a:solidFill>
                <a:latin typeface="Calibri"/>
                <a:cs typeface="Calibri"/>
              </a:rPr>
              <a:t>Direct-access</a:t>
            </a:r>
            <a:r>
              <a:rPr dirty="0" sz="2000" spc="5" b="1">
                <a:solidFill>
                  <a:srgbClr val="009999"/>
                </a:solidFill>
                <a:latin typeface="Calibri"/>
                <a:cs typeface="Calibri"/>
              </a:rPr>
              <a:t> </a:t>
            </a:r>
            <a:r>
              <a:rPr dirty="0" sz="2000" spc="-10" b="1">
                <a:solidFill>
                  <a:srgbClr val="009999"/>
                </a:solidFill>
                <a:latin typeface="Calibri"/>
                <a:cs typeface="Calibri"/>
              </a:rPr>
              <a:t>attack:</a:t>
            </a:r>
            <a:r>
              <a:rPr dirty="0" sz="2000" spc="-20" b="1">
                <a:solidFill>
                  <a:srgbClr val="009999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Calibri"/>
                <a:cs typeface="Calibri"/>
              </a:rPr>
              <a:t>contrary</a:t>
            </a:r>
            <a:r>
              <a:rPr dirty="0" sz="2000" spc="-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15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20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2000" spc="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Calibri"/>
                <a:cs typeface="Calibri"/>
              </a:rPr>
              <a:t>denial-of-service</a:t>
            </a:r>
            <a:r>
              <a:rPr dirty="0" sz="2000" spc="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Calibri"/>
                <a:cs typeface="Calibri"/>
              </a:rPr>
              <a:t>attack,</a:t>
            </a:r>
            <a:r>
              <a:rPr dirty="0" sz="2000" spc="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dirty="0" sz="2000" spc="-5">
                <a:solidFill>
                  <a:srgbClr val="FFFFFF"/>
                </a:solidFill>
                <a:latin typeface="Calibri"/>
                <a:cs typeface="Calibri"/>
              </a:rPr>
              <a:t>direct-access</a:t>
            </a:r>
            <a:r>
              <a:rPr dirty="0" sz="2000" spc="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15">
                <a:solidFill>
                  <a:srgbClr val="FFFFFF"/>
                </a:solidFill>
                <a:latin typeface="Calibri"/>
                <a:cs typeface="Calibri"/>
              </a:rPr>
              <a:t>attack</a:t>
            </a:r>
            <a:r>
              <a:rPr dirty="0" sz="2000" spc="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dirty="0" sz="2000" spc="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done</a:t>
            </a:r>
            <a:r>
              <a:rPr dirty="0" sz="20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Calibri"/>
                <a:cs typeface="Calibri"/>
              </a:rPr>
              <a:t>by</a:t>
            </a:r>
            <a:endParaRPr sz="2000">
              <a:latin typeface="Calibri"/>
              <a:cs typeface="Calibri"/>
            </a:endParaRPr>
          </a:p>
          <a:p>
            <a:pPr marL="317500">
              <a:lnSpc>
                <a:spcPts val="1680"/>
              </a:lnSpc>
            </a:pPr>
            <a:r>
              <a:rPr dirty="0" sz="2000" spc="-10">
                <a:solidFill>
                  <a:srgbClr val="FFFFFF"/>
                </a:solidFill>
                <a:latin typeface="Calibri"/>
                <a:cs typeface="Calibri"/>
              </a:rPr>
              <a:t>installing</a:t>
            </a:r>
            <a:r>
              <a:rPr dirty="0" sz="2000" spc="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Calibri"/>
                <a:cs typeface="Calibri"/>
              </a:rPr>
              <a:t>keyloggers,</a:t>
            </a:r>
            <a:r>
              <a:rPr dirty="0" sz="20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Calibri"/>
                <a:cs typeface="Calibri"/>
              </a:rPr>
              <a:t>worms,</a:t>
            </a:r>
            <a:r>
              <a:rPr dirty="0" sz="20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20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Calibri"/>
                <a:cs typeface="Calibri"/>
              </a:rPr>
              <a:t>wireless</a:t>
            </a:r>
            <a:r>
              <a:rPr dirty="0" sz="2000" spc="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mic,</a:t>
            </a:r>
            <a:r>
              <a:rPr dirty="0" sz="20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r>
              <a:rPr dirty="0" sz="2000" spc="-10">
                <a:solidFill>
                  <a:srgbClr val="FFFFFF"/>
                </a:solidFill>
                <a:latin typeface="Calibri"/>
                <a:cs typeface="Calibri"/>
              </a:rPr>
              <a:t> covert</a:t>
            </a:r>
            <a:r>
              <a:rPr dirty="0" sz="20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Calibri"/>
                <a:cs typeface="Calibri"/>
              </a:rPr>
              <a:t>listening</a:t>
            </a:r>
            <a:r>
              <a:rPr dirty="0" sz="2000" spc="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Calibri"/>
                <a:cs typeface="Calibri"/>
              </a:rPr>
              <a:t>devices</a:t>
            </a:r>
            <a:r>
              <a:rPr dirty="0" sz="20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15">
                <a:solidFill>
                  <a:srgbClr val="FFFFFF"/>
                </a:solidFill>
                <a:latin typeface="Calibri"/>
                <a:cs typeface="Calibri"/>
              </a:rPr>
              <a:t>make</a:t>
            </a:r>
            <a:r>
              <a:rPr dirty="0" sz="20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Calibri"/>
                <a:cs typeface="Calibri"/>
              </a:rPr>
              <a:t>operating</a:t>
            </a:r>
            <a:endParaRPr sz="2000">
              <a:latin typeface="Calibri"/>
              <a:cs typeface="Calibri"/>
            </a:endParaRPr>
          </a:p>
          <a:p>
            <a:pPr marL="317500">
              <a:lnSpc>
                <a:spcPts val="2039"/>
              </a:lnSpc>
            </a:pPr>
            <a:r>
              <a:rPr dirty="0" sz="2000" spc="-20">
                <a:solidFill>
                  <a:srgbClr val="FFFFFF"/>
                </a:solidFill>
                <a:latin typeface="Calibri"/>
                <a:cs typeface="Calibri"/>
              </a:rPr>
              <a:t>system</a:t>
            </a:r>
            <a:r>
              <a:rPr dirty="0" sz="2000" spc="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Calibri"/>
                <a:cs typeface="Calibri"/>
              </a:rPr>
              <a:t>modifications</a:t>
            </a:r>
            <a:r>
              <a:rPr dirty="0" sz="2000" spc="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15">
                <a:solidFill>
                  <a:srgbClr val="FFFFFF"/>
                </a:solidFill>
                <a:latin typeface="Calibri"/>
                <a:cs typeface="Calibri"/>
              </a:rPr>
              <a:t>for </a:t>
            </a:r>
            <a:r>
              <a:rPr dirty="0" sz="2000" spc="-10">
                <a:solidFill>
                  <a:srgbClr val="FFFFFF"/>
                </a:solidFill>
                <a:latin typeface="Calibri"/>
                <a:cs typeface="Calibri"/>
              </a:rPr>
              <a:t>direct</a:t>
            </a:r>
            <a:r>
              <a:rPr dirty="0" sz="2000" spc="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access</a:t>
            </a:r>
            <a:r>
              <a:rPr dirty="0" sz="2000" spc="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15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 the</a:t>
            </a:r>
            <a:r>
              <a:rPr dirty="0" sz="2000" spc="-5">
                <a:solidFill>
                  <a:srgbClr val="FFFFFF"/>
                </a:solidFill>
                <a:latin typeface="Calibri"/>
                <a:cs typeface="Calibri"/>
              </a:rPr>
              <a:t> original</a:t>
            </a:r>
            <a:r>
              <a:rPr dirty="0" sz="20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Calibri"/>
                <a:cs typeface="Calibri"/>
              </a:rPr>
              <a:t>one.</a:t>
            </a:r>
            <a:endParaRPr sz="2000">
              <a:latin typeface="Calibri"/>
              <a:cs typeface="Calibri"/>
            </a:endParaRPr>
          </a:p>
          <a:p>
            <a:pPr marL="317500" marR="17145" indent="-305435">
              <a:lnSpc>
                <a:spcPct val="70000"/>
              </a:lnSpc>
              <a:spcBef>
                <a:spcPts val="1595"/>
              </a:spcBef>
              <a:buFont typeface="Arial MT"/>
              <a:buChar char="•"/>
              <a:tabLst>
                <a:tab pos="317500" algn="l"/>
                <a:tab pos="318135" algn="l"/>
              </a:tabLst>
            </a:pPr>
            <a:r>
              <a:rPr dirty="0" sz="2000" b="1">
                <a:solidFill>
                  <a:srgbClr val="009999"/>
                </a:solidFill>
                <a:latin typeface="Calibri"/>
                <a:cs typeface="Calibri"/>
              </a:rPr>
              <a:t>Spoofing:</a:t>
            </a:r>
            <a:r>
              <a:rPr dirty="0" sz="2000" spc="-20" b="1">
                <a:solidFill>
                  <a:srgbClr val="009999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it </a:t>
            </a:r>
            <a:r>
              <a:rPr dirty="0" sz="2000" spc="-5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dirty="0" sz="2000" spc="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20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Calibri"/>
                <a:cs typeface="Calibri"/>
              </a:rPr>
              <a:t>masquerade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 act </a:t>
            </a:r>
            <a:r>
              <a:rPr dirty="0" sz="2000" spc="-5">
                <a:solidFill>
                  <a:srgbClr val="FFFFFF"/>
                </a:solidFill>
                <a:latin typeface="Calibri"/>
                <a:cs typeface="Calibri"/>
              </a:rPr>
              <a:t>that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 comes</a:t>
            </a:r>
            <a:r>
              <a:rPr dirty="0" sz="2000" spc="-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15">
                <a:solidFill>
                  <a:srgbClr val="FFFFFF"/>
                </a:solidFill>
                <a:latin typeface="Calibri"/>
                <a:cs typeface="Calibri"/>
              </a:rPr>
              <a:t>from</a:t>
            </a:r>
            <a:r>
              <a:rPr dirty="0" sz="2000" spc="-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15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Calibri"/>
                <a:cs typeface="Calibri"/>
              </a:rPr>
              <a:t>falsification.</a:t>
            </a:r>
            <a:r>
              <a:rPr dirty="0" sz="2000" spc="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Calibri"/>
                <a:cs typeface="Calibri"/>
              </a:rPr>
              <a:t>Examples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include</a:t>
            </a:r>
            <a:r>
              <a:rPr dirty="0" sz="20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Calibri"/>
                <a:cs typeface="Calibri"/>
              </a:rPr>
              <a:t>biometric </a:t>
            </a:r>
            <a:r>
              <a:rPr dirty="0" sz="2000" spc="-434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spoofing,</a:t>
            </a:r>
            <a:r>
              <a:rPr dirty="0" sz="20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IP </a:t>
            </a:r>
            <a:r>
              <a:rPr dirty="0" sz="2000" spc="-5">
                <a:solidFill>
                  <a:srgbClr val="FFFFFF"/>
                </a:solidFill>
                <a:latin typeface="Calibri"/>
                <a:cs typeface="Calibri"/>
              </a:rPr>
              <a:t>address</a:t>
            </a:r>
            <a:r>
              <a:rPr dirty="0" sz="20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spoofing,</a:t>
            </a:r>
            <a:r>
              <a:rPr dirty="0" sz="20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dirty="0" sz="2000" spc="-5">
                <a:solidFill>
                  <a:srgbClr val="FFFFFF"/>
                </a:solidFill>
                <a:latin typeface="Calibri"/>
                <a:cs typeface="Calibri"/>
              </a:rPr>
              <a:t> email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Calibri"/>
                <a:cs typeface="Calibri"/>
              </a:rPr>
              <a:t>spoofing.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prajapati dipak</dc:creator>
  <dc:title>Cyber Security</dc:title>
  <dcterms:created xsi:type="dcterms:W3CDTF">2023-05-26T16:30:55Z</dcterms:created>
  <dcterms:modified xsi:type="dcterms:W3CDTF">2023-05-26T16:30:55Z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2022-08-16T00:00:00Z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2023-05-26T00:00:00Z</vt:filetime>
  </property>
</Properties>
</file>