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69" r:id="rId2"/>
    <p:sldId id="256" r:id="rId3"/>
    <p:sldId id="263" r:id="rId4"/>
    <p:sldId id="268" r:id="rId5"/>
    <p:sldId id="258" r:id="rId6"/>
    <p:sldId id="264" r:id="rId7"/>
    <p:sldId id="265" r:id="rId8"/>
    <p:sldId id="259" r:id="rId9"/>
    <p:sldId id="262" r:id="rId10"/>
    <p:sldId id="266" r:id="rId11"/>
    <p:sldId id="27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06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200129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327029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1505228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9A4D-C8A3-4EB1-B322-F1E759B03F11}"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820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2702812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80133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2135870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4243986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365666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181802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2913564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1206376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48101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164394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226789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15349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365DB9-6B63-40DA-8C4D-C3A494286A3F}" type="datetimeFigureOut">
              <a:rPr lang="en-IN" smtClean="0"/>
              <a:pPr/>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6E9A4D-C8A3-4EB1-B322-F1E759B03F11}" type="slidenum">
              <a:rPr lang="en-IN" smtClean="0"/>
              <a:pPr/>
              <a:t>‹#›</a:t>
            </a:fld>
            <a:endParaRPr lang="en-IN"/>
          </a:p>
        </p:txBody>
      </p:sp>
    </p:spTree>
    <p:extLst>
      <p:ext uri="{BB962C8B-B14F-4D97-AF65-F5344CB8AC3E}">
        <p14:creationId xmlns:p14="http://schemas.microsoft.com/office/powerpoint/2010/main" val="9190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365DB9-6B63-40DA-8C4D-C3A494286A3F}" type="datetimeFigureOut">
              <a:rPr lang="en-IN" smtClean="0"/>
              <a:pPr/>
              <a:t>24-06-2021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6E9A4D-C8A3-4EB1-B322-F1E759B03F11}" type="slidenum">
              <a:rPr lang="en-IN" smtClean="0"/>
              <a:pPr/>
              <a:t>‹#›</a:t>
            </a:fld>
            <a:endParaRPr lang="en-IN"/>
          </a:p>
        </p:txBody>
      </p:sp>
    </p:spTree>
    <p:extLst>
      <p:ext uri="{BB962C8B-B14F-4D97-AF65-F5344CB8AC3E}">
        <p14:creationId xmlns:p14="http://schemas.microsoft.com/office/powerpoint/2010/main" val="1991729567"/>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 id="21474839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The_Daily_Telegraph" TargetMode="External"/><Relationship Id="rId3" Type="http://schemas.openxmlformats.org/officeDocument/2006/relationships/hyperlink" Target="http://trasporti.unical.it/dokuwiki/lib/exe/fetch.php?media=start:the_first_smart_traffic_signal_experiment_is_a_great_success.pdf" TargetMode="External"/><Relationship Id="rId7" Type="http://schemas.openxmlformats.org/officeDocument/2006/relationships/hyperlink" Target="https://www.telegraph.co.uk/motoring/news/8521769/Smart-traffic-lights-to-stop-speeders.html" TargetMode="External"/><Relationship Id="rId2" Type="http://schemas.openxmlformats.org/officeDocument/2006/relationships/hyperlink" Target="http://www.wiomax.com/team/xie/schic/" TargetMode="External"/><Relationship Id="rId1" Type="http://schemas.openxmlformats.org/officeDocument/2006/relationships/slideLayout" Target="../slideLayouts/slideLayout2.xml"/><Relationship Id="rId6" Type="http://schemas.openxmlformats.org/officeDocument/2006/relationships/hyperlink" Target="https://en.wikipedia.org/wiki/Doi_(identifier)" TargetMode="External"/><Relationship Id="rId5" Type="http://schemas.openxmlformats.org/officeDocument/2006/relationships/hyperlink" Target="https://doi.org/10.3390%2Felectronics9010114" TargetMode="External"/><Relationship Id="rId4" Type="http://schemas.openxmlformats.org/officeDocument/2006/relationships/hyperlink" Target="http://journal-download.co.uk/digitalmagazines/ITW/ITW01NOV2019/page_71.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B90F97-7CC4-44D4-BDC3-145BCEEE8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797" y="2038730"/>
            <a:ext cx="2006354" cy="1849070"/>
          </a:xfrm>
          <a:prstGeom prst="rect">
            <a:avLst/>
          </a:prstGeom>
        </p:spPr>
      </p:pic>
      <p:sp>
        <p:nvSpPr>
          <p:cNvPr id="4" name="TextBox 3">
            <a:extLst>
              <a:ext uri="{FF2B5EF4-FFF2-40B4-BE49-F238E27FC236}">
                <a16:creationId xmlns:a16="http://schemas.microsoft.com/office/drawing/2014/main" id="{BC29027A-D641-4F0F-9F54-4E5A9C06A96A}"/>
              </a:ext>
            </a:extLst>
          </p:cNvPr>
          <p:cNvSpPr txBox="1"/>
          <p:nvPr/>
        </p:nvSpPr>
        <p:spPr>
          <a:xfrm>
            <a:off x="1553592" y="423951"/>
            <a:ext cx="8566951"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Sanjay Bhokare Group of </a:t>
            </a:r>
            <a:r>
              <a:rPr lang="en-US" sz="4000" dirty="0" err="1">
                <a:latin typeface="Times New Roman" panose="02020603050405020304" pitchFamily="18" charset="0"/>
                <a:cs typeface="Times New Roman" panose="02020603050405020304" pitchFamily="18" charset="0"/>
              </a:rPr>
              <a:t>Institute,Miraj</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AMBABAI TALIM SANSTHA’S</a:t>
            </a:r>
            <a:endParaRPr lang="en-IN"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00B44A-F161-48BC-8A3D-793B976A450C}"/>
              </a:ext>
            </a:extLst>
          </p:cNvPr>
          <p:cNvSpPr txBox="1"/>
          <p:nvPr/>
        </p:nvSpPr>
        <p:spPr>
          <a:xfrm>
            <a:off x="1968253" y="4123359"/>
            <a:ext cx="7601875" cy="2246769"/>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Department of Electronics and Telecommunication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Project on:</a:t>
            </a:r>
          </a:p>
          <a:p>
            <a:pPr algn="ct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Intelligent Traffic Signal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60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9D2A83-CF96-4630-B539-819541759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50" y="317240"/>
            <a:ext cx="4396273" cy="4396273"/>
          </a:xfrm>
          <a:prstGeom prst="rect">
            <a:avLst/>
          </a:prstGeom>
        </p:spPr>
      </p:pic>
      <p:pic>
        <p:nvPicPr>
          <p:cNvPr id="7" name="Picture 6">
            <a:extLst>
              <a:ext uri="{FF2B5EF4-FFF2-40B4-BE49-F238E27FC236}">
                <a16:creationId xmlns:a16="http://schemas.microsoft.com/office/drawing/2014/main" id="{72112751-38AB-4A96-A368-C41E58E51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29" y="1849794"/>
            <a:ext cx="4653644" cy="4653644"/>
          </a:xfrm>
          <a:prstGeom prst="rect">
            <a:avLst/>
          </a:prstGeom>
        </p:spPr>
      </p:pic>
    </p:spTree>
    <p:extLst>
      <p:ext uri="{BB962C8B-B14F-4D97-AF65-F5344CB8AC3E}">
        <p14:creationId xmlns:p14="http://schemas.microsoft.com/office/powerpoint/2010/main" val="217605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34F0-68E3-460F-914F-FC66884DA688}"/>
              </a:ext>
            </a:extLst>
          </p:cNvPr>
          <p:cNvSpPr>
            <a:spLocks noGrp="1"/>
          </p:cNvSpPr>
          <p:nvPr>
            <p:ph type="title"/>
          </p:nvPr>
        </p:nvSpPr>
        <p:spPr/>
        <p:txBody>
          <a:bodyPr/>
          <a:lstStyle/>
          <a:p>
            <a:r>
              <a:rPr lang="en-US" sz="4000" dirty="0">
                <a:solidFill>
                  <a:schemeClr val="bg2">
                    <a:lumMod val="60000"/>
                    <a:lumOff val="40000"/>
                  </a:schemeClr>
                </a:solidFill>
                <a:latin typeface="Times New Roman" panose="02020603050405020304" pitchFamily="18" charset="0"/>
                <a:cs typeface="Times New Roman" panose="02020603050405020304" pitchFamily="18" charset="0"/>
              </a:rPr>
              <a:t>References</a:t>
            </a:r>
            <a:endParaRPr lang="en-IN" sz="4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7D57F5-14F6-4187-8695-21835C024FC3}"/>
              </a:ext>
            </a:extLst>
          </p:cNvPr>
          <p:cNvSpPr>
            <a:spLocks noGrp="1"/>
          </p:cNvSpPr>
          <p:nvPr>
            <p:ph idx="1"/>
          </p:nvPr>
        </p:nvSpPr>
        <p:spPr>
          <a:xfrm>
            <a:off x="875201" y="1437098"/>
            <a:ext cx="10414840" cy="4968184"/>
          </a:xfrm>
        </p:spPr>
        <p:txBody>
          <a:bodyPr>
            <a:noAutofit/>
          </a:bodyPr>
          <a:lstStyle/>
          <a:p>
            <a:pPr marL="342900" lvl="0" indent="-342900">
              <a:lnSpc>
                <a:spcPct val="107000"/>
              </a:lnSpc>
              <a:spcAft>
                <a:spcPts val="120"/>
              </a:spcAft>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Smart Autonomous Traffic Light Switching by Traffic Density Measurement through Sensors, 2015.</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20"/>
              </a:spcAft>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"Smart and Scalable Urban Signal Networks"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Retrieved 7 November 2017.</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120"/>
              </a:spcAft>
              <a:buNone/>
              <a:tabLst>
                <a:tab pos="4572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20"/>
              </a:spcAft>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"The first smart traffic signal experiment in the world is a great success"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(PDF). 30 July 2019.</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20"/>
              </a:spcAft>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Astarita, Vittorio (2019-11-28). </a:t>
            </a: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"INTER TRAFFIC WORLD 2020"</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journal-download.co.uk. Retrieved 2019-11-28.</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20"/>
              </a:spcAft>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Astarita, Vittorio;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Giofré</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Vincenzo Pasquale; Festa, Demetrio Carmine; Guido, Giuseppe; Vitale, Alessandro (January 7, 2020). </a:t>
            </a: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"Floating Car Data Adaptive Traffic Signals: A Description of the First Real-Time Experiment with "Connected" Vehicles"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Electronics. </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(1): 114. </a:t>
            </a: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hlinkClick r:id="rId6" tooltip="Doi (identifier)">
                  <a:extLst>
                    <a:ext uri="{A12FA001-AC4F-418D-AE19-62706E023703}">
                      <ahyp:hlinkClr xmlns:ahyp="http://schemas.microsoft.com/office/drawing/2018/hyperlinkcolor" val="tx"/>
                    </a:ext>
                  </a:extLst>
                </a:hlinkClick>
              </a:rPr>
              <a:t>doi</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10.3390/electronics9010114</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20"/>
              </a:spcAft>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Millward, David (May 19, 2011). </a:t>
            </a: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"Smart traffic lights to stop speeders"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u="sng" dirty="0">
                <a:latin typeface="Times New Roman" panose="02020603050405020304" pitchFamily="18" charset="0"/>
                <a:ea typeface="Times New Roman" panose="02020603050405020304" pitchFamily="18" charset="0"/>
                <a:cs typeface="Times New Roman" panose="02020603050405020304" pitchFamily="18" charset="0"/>
                <a:hlinkClick r:id="rId8" tooltip="The Daily Telegraph">
                  <a:extLst>
                    <a:ext uri="{A12FA001-AC4F-418D-AE19-62706E023703}">
                      <ahyp:hlinkClr xmlns:ahyp="http://schemas.microsoft.com/office/drawing/2018/hyperlinkcolor" val="tx"/>
                    </a:ext>
                  </a:extLst>
                </a:hlinkClick>
              </a:rPr>
              <a:t>The Telegraph</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86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D1A0-3997-4241-AB07-8B674DA1817C}"/>
              </a:ext>
            </a:extLst>
          </p:cNvPr>
          <p:cNvSpPr>
            <a:spLocks noGrp="1"/>
          </p:cNvSpPr>
          <p:nvPr>
            <p:ph type="title"/>
          </p:nvPr>
        </p:nvSpPr>
        <p:spPr>
          <a:xfrm>
            <a:off x="3598912" y="2572620"/>
            <a:ext cx="10515600" cy="1478932"/>
          </a:xfrm>
        </p:spPr>
        <p:txBody>
          <a:bodyPr>
            <a:normAutofit/>
          </a:bodyPr>
          <a:lstStyle/>
          <a:p>
            <a:r>
              <a:rPr lang="en-IN" sz="4800" dirty="0">
                <a:solidFill>
                  <a:schemeClr val="accent1">
                    <a:lumMod val="75000"/>
                  </a:schemeClr>
                </a:solidFill>
              </a:rPr>
              <a:t>Thank-You!!</a:t>
            </a:r>
            <a:br>
              <a:rPr lang="en-IN" dirty="0"/>
            </a:br>
            <a:endParaRPr lang="en-IN"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90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FDEB-1D3D-4A8A-9FE0-A23C3C0F9DB5}"/>
              </a:ext>
            </a:extLst>
          </p:cNvPr>
          <p:cNvSpPr>
            <a:spLocks noGrp="1"/>
          </p:cNvSpPr>
          <p:nvPr>
            <p:ph type="ctrTitle"/>
          </p:nvPr>
        </p:nvSpPr>
        <p:spPr>
          <a:xfrm>
            <a:off x="1714500" y="531503"/>
            <a:ext cx="9144000" cy="1255077"/>
          </a:xfrm>
        </p:spPr>
        <p:txBody>
          <a:bodyPr>
            <a:normAutofit/>
          </a:bodyPr>
          <a:lstStyle/>
          <a:p>
            <a:r>
              <a:rPr lang="en-US" sz="4000" b="1" u="sng" dirty="0">
                <a:solidFill>
                  <a:schemeClr val="tx1"/>
                </a:solidFill>
                <a:latin typeface="Times New Roman" panose="02020603050405020304" pitchFamily="18" charset="0"/>
                <a:cs typeface="Times New Roman" panose="02020603050405020304" pitchFamily="18" charset="0"/>
              </a:rPr>
              <a:t>Team Introduction</a:t>
            </a:r>
            <a:endParaRPr lang="en-IN" sz="4000" b="1"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CC18F38-F560-4A1A-82DA-D5F332996A7F}"/>
              </a:ext>
            </a:extLst>
          </p:cNvPr>
          <p:cNvSpPr>
            <a:spLocks noGrp="1"/>
          </p:cNvSpPr>
          <p:nvPr>
            <p:ph type="subTitle" idx="1"/>
          </p:nvPr>
        </p:nvSpPr>
        <p:spPr>
          <a:xfrm>
            <a:off x="1771261" y="2141220"/>
            <a:ext cx="5307719" cy="3321518"/>
          </a:xfrm>
        </p:spPr>
        <p:txBody>
          <a:bodyPr>
            <a:noAutofit/>
          </a:bodyPr>
          <a:lstStyle/>
          <a:p>
            <a:r>
              <a:rPr lang="en-IN" sz="2000" dirty="0">
                <a:solidFill>
                  <a:schemeClr val="bg2">
                    <a:lumMod val="60000"/>
                    <a:lumOff val="40000"/>
                  </a:schemeClr>
                </a:solidFill>
                <a:latin typeface="Times New Roman" panose="02020603050405020304" pitchFamily="18" charset="0"/>
                <a:cs typeface="Times New Roman" panose="02020603050405020304" pitchFamily="18" charset="0"/>
              </a:rPr>
              <a:t>Adaptive, Intelligent and Internet driven!!</a:t>
            </a:r>
          </a:p>
          <a:p>
            <a:pPr marL="342900" indent="-342900"/>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Group no:3</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Bhushan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Hippargi</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Rugved</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Joshi</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Umar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Nadaf</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Group no 5:</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Abhishek Bhore</a:t>
            </a:r>
          </a:p>
          <a:p>
            <a:pPr marL="342900" indent="-342900" algn="l">
              <a:buFont typeface="Arial" panose="020B0604020202020204" pitchFamily="34" charset="0"/>
              <a:buChar char="•"/>
            </a:pP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Prathmesh</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Ainapure</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Prashant Chavan</a:t>
            </a:r>
          </a:p>
          <a:p>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00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D361-E6EB-4198-8B4A-D6654373E7FE}"/>
              </a:ext>
            </a:extLst>
          </p:cNvPr>
          <p:cNvSpPr>
            <a:spLocks noGrp="1"/>
          </p:cNvSpPr>
          <p:nvPr>
            <p:ph type="title"/>
          </p:nvPr>
        </p:nvSpPr>
        <p:spPr>
          <a:xfrm>
            <a:off x="646111" y="452718"/>
            <a:ext cx="9404723" cy="873162"/>
          </a:xfrm>
        </p:spPr>
        <p:txBody>
          <a:bodyPr>
            <a:normAutofit/>
          </a:bodyPr>
          <a:lstStyle/>
          <a:p>
            <a:r>
              <a:rPr lang="en-US" sz="4000" dirty="0">
                <a:solidFill>
                  <a:schemeClr val="bg2">
                    <a:lumMod val="60000"/>
                    <a:lumOff val="40000"/>
                  </a:schemeClr>
                </a:solidFill>
                <a:latin typeface="Times New Roman" panose="02020603050405020304" pitchFamily="18" charset="0"/>
                <a:cs typeface="Times New Roman" panose="02020603050405020304" pitchFamily="18" charset="0"/>
              </a:rPr>
              <a:t>Introduction</a:t>
            </a:r>
            <a:endParaRPr lang="en-IN" sz="4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318F1B-D5E6-42DF-9E52-0F2692E3FE70}"/>
              </a:ext>
            </a:extLst>
          </p:cNvPr>
          <p:cNvSpPr>
            <a:spLocks noGrp="1"/>
          </p:cNvSpPr>
          <p:nvPr>
            <p:ph idx="1"/>
          </p:nvPr>
        </p:nvSpPr>
        <p:spPr>
          <a:xfrm>
            <a:off x="646111" y="295276"/>
            <a:ext cx="10493406" cy="5229596"/>
          </a:xfrm>
        </p:spPr>
        <p:txBody>
          <a:bodyPr tIns="216000" anchor="ctr">
            <a:noAutofit/>
          </a:bodyPr>
          <a:lstStyle/>
          <a:p>
            <a:pPr marL="0" indent="0" algn="ctr">
              <a:buNone/>
            </a:pPr>
            <a:endParaRPr lang="en-US" sz="2400" u="sng"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This projects aims at the Introduction to the use of the Raspberry Pi 3B+ , Microcontroller AT89C52 in Traffic Signal System</a:t>
            </a:r>
            <a:r>
              <a:rPr lang="en-IN" sz="2400" dirty="0">
                <a:latin typeface="Times New Roman" panose="02020603050405020304" pitchFamily="18" charset="0"/>
                <a:cs typeface="Times New Roman" panose="02020603050405020304" pitchFamily="18" charset="0"/>
              </a:rPr>
              <a:t>. It contains the flow of signals according to traffic flow using Pi camera as well as IR sensors. We also used RFID modules for the ambulance detection. Main concern of this project is to detect the heavy flow of traffic and adjust the signals accordingly to help the minimize the build up traffic. We used Python coding language to detect objects and proceed accordingly to minimize the traffic.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325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1E1B1E-7650-4992-99D7-E72253547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264120" y="584442"/>
            <a:ext cx="5204441" cy="6867717"/>
          </a:xfrm>
          <a:prstGeom prst="rect">
            <a:avLst/>
          </a:prstGeom>
        </p:spPr>
      </p:pic>
      <p:sp>
        <p:nvSpPr>
          <p:cNvPr id="2" name="TextBox 1">
            <a:extLst>
              <a:ext uri="{FF2B5EF4-FFF2-40B4-BE49-F238E27FC236}">
                <a16:creationId xmlns:a16="http://schemas.microsoft.com/office/drawing/2014/main" id="{3AD55E1E-B368-439E-9767-55733E305779}"/>
              </a:ext>
            </a:extLst>
          </p:cNvPr>
          <p:cNvSpPr txBox="1"/>
          <p:nvPr/>
        </p:nvSpPr>
        <p:spPr>
          <a:xfrm>
            <a:off x="665825" y="470517"/>
            <a:ext cx="6968971" cy="707886"/>
          </a:xfrm>
          <a:prstGeom prst="rect">
            <a:avLst/>
          </a:prstGeom>
          <a:noFill/>
        </p:spPr>
        <p:txBody>
          <a:bodyPr wrap="square" rtlCol="0">
            <a:spAutoFit/>
          </a:bodyPr>
          <a:lstStyle/>
          <a:p>
            <a:r>
              <a:rPr lang="en-US" sz="4000" dirty="0">
                <a:solidFill>
                  <a:schemeClr val="bg2">
                    <a:lumMod val="60000"/>
                    <a:lumOff val="40000"/>
                  </a:schemeClr>
                </a:solidFill>
                <a:latin typeface="Times New Roman" panose="02020603050405020304" pitchFamily="18" charset="0"/>
                <a:cs typeface="Times New Roman" panose="02020603050405020304" pitchFamily="18" charset="0"/>
              </a:rPr>
              <a:t>Block Diagram</a:t>
            </a:r>
            <a:endParaRPr lang="en-IN" sz="4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45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F8E1-EAC0-4EED-9D3E-ED1D763600DB}"/>
              </a:ext>
            </a:extLst>
          </p:cNvPr>
          <p:cNvSpPr>
            <a:spLocks noGrp="1"/>
          </p:cNvSpPr>
          <p:nvPr>
            <p:ph type="title"/>
          </p:nvPr>
        </p:nvSpPr>
        <p:spPr>
          <a:xfrm>
            <a:off x="533636" y="517947"/>
            <a:ext cx="10515600" cy="1264200"/>
          </a:xfrm>
        </p:spPr>
        <p:txBody>
          <a:bodyPr>
            <a:noAutofit/>
          </a:bodyPr>
          <a:lstStyle/>
          <a:p>
            <a:r>
              <a:rPr lang="en-IN" sz="3600" dirty="0">
                <a:solidFill>
                  <a:schemeClr val="bg2">
                    <a:lumMod val="60000"/>
                    <a:lumOff val="40000"/>
                  </a:schemeClr>
                </a:solidFill>
                <a:latin typeface="Times New Roman" panose="02020603050405020304" pitchFamily="18" charset="0"/>
                <a:cs typeface="Times New Roman" panose="02020603050405020304" pitchFamily="18" charset="0"/>
              </a:rPr>
              <a:t>Methods Used</a:t>
            </a:r>
            <a:br>
              <a:rPr lang="en-IN" sz="3600" dirty="0">
                <a:solidFill>
                  <a:schemeClr val="bg2">
                    <a:lumMod val="60000"/>
                    <a:lumOff val="40000"/>
                  </a:schemeClr>
                </a:solidFill>
                <a:latin typeface="Times New Roman" panose="02020603050405020304" pitchFamily="18" charset="0"/>
                <a:cs typeface="Times New Roman" panose="02020603050405020304" pitchFamily="18" charset="0"/>
              </a:rPr>
            </a:br>
            <a:br>
              <a:rPr lang="en-IN" sz="3600" dirty="0">
                <a:solidFill>
                  <a:schemeClr val="bg2">
                    <a:lumMod val="60000"/>
                    <a:lumOff val="40000"/>
                  </a:schemeClr>
                </a:solidFill>
                <a:latin typeface="Times New Roman" panose="02020603050405020304" pitchFamily="18" charset="0"/>
                <a:cs typeface="Times New Roman" panose="02020603050405020304" pitchFamily="18" charset="0"/>
              </a:rPr>
            </a:br>
            <a:endParaRPr lang="en-IN" sz="3600" u="sng"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8DD8E8-9A54-4663-A953-22A2915EA6C0}"/>
              </a:ext>
            </a:extLst>
          </p:cNvPr>
          <p:cNvSpPr>
            <a:spLocks noGrp="1"/>
          </p:cNvSpPr>
          <p:nvPr>
            <p:ph idx="1"/>
          </p:nvPr>
        </p:nvSpPr>
        <p:spPr>
          <a:xfrm>
            <a:off x="293939" y="1449195"/>
            <a:ext cx="10515600" cy="4982677"/>
          </a:xfrm>
        </p:spPr>
        <p:txBody>
          <a:bodyPr>
            <a:normAutofit/>
          </a:bodyPr>
          <a:lstStyle/>
          <a:p>
            <a:pPr marL="0" indent="0">
              <a:buNone/>
            </a:pPr>
            <a:endParaRPr lang="en-IN" sz="3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Object Detection Method.</a:t>
            </a:r>
          </a:p>
          <a:p>
            <a:pPr>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Signal Changing Terminology. </a:t>
            </a:r>
          </a:p>
          <a:p>
            <a:pPr marL="0" indent="0">
              <a:buNone/>
            </a:pPr>
            <a:endParaRPr lang="en-IN" sz="36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54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D3F0-06DA-4F5B-9E80-3BBCD58E4BD4}"/>
              </a:ext>
            </a:extLst>
          </p:cNvPr>
          <p:cNvSpPr>
            <a:spLocks noGrp="1"/>
          </p:cNvSpPr>
          <p:nvPr>
            <p:ph type="title"/>
          </p:nvPr>
        </p:nvSpPr>
        <p:spPr>
          <a:xfrm>
            <a:off x="454630" y="397186"/>
            <a:ext cx="9404723" cy="1400530"/>
          </a:xfrm>
        </p:spPr>
        <p:txBody>
          <a:bodyPr/>
          <a:lstStyle/>
          <a:p>
            <a:r>
              <a:rPr lang="en-US" sz="4000" dirty="0">
                <a:solidFill>
                  <a:schemeClr val="bg2">
                    <a:lumMod val="60000"/>
                    <a:lumOff val="40000"/>
                  </a:schemeClr>
                </a:solidFill>
                <a:latin typeface="Times New Roman" panose="02020603050405020304" pitchFamily="18" charset="0"/>
                <a:cs typeface="Times New Roman" panose="02020603050405020304" pitchFamily="18" charset="0"/>
              </a:rPr>
              <a:t>Component Used:</a:t>
            </a:r>
            <a:endParaRPr lang="en-IN" sz="4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B1417A-1E16-4AC8-8D1D-4F12A498E90B}"/>
              </a:ext>
            </a:extLst>
          </p:cNvPr>
          <p:cNvSpPr>
            <a:spLocks noGrp="1"/>
          </p:cNvSpPr>
          <p:nvPr>
            <p:ph idx="1"/>
          </p:nvPr>
        </p:nvSpPr>
        <p:spPr>
          <a:xfrm>
            <a:off x="0" y="1331259"/>
            <a:ext cx="8946541" cy="4195481"/>
          </a:xfrm>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Raspberry Pi.</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Pi Camera.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LED.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Sensor.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Microcontroller.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RF Transmitter.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RF Receiver.</a:t>
            </a:r>
          </a:p>
          <a:p>
            <a:pPr marL="0" indent="0">
              <a:buNone/>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C2BC08-30B5-40EE-B711-6BC9E279F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510" y="3880322"/>
            <a:ext cx="2692424" cy="1916841"/>
          </a:xfrm>
          <a:prstGeom prst="rect">
            <a:avLst/>
          </a:prstGeom>
        </p:spPr>
      </p:pic>
      <p:pic>
        <p:nvPicPr>
          <p:cNvPr id="7" name="Picture 6">
            <a:extLst>
              <a:ext uri="{FF2B5EF4-FFF2-40B4-BE49-F238E27FC236}">
                <a16:creationId xmlns:a16="http://schemas.microsoft.com/office/drawing/2014/main" id="{F6AAB1BB-810A-4162-BD72-7E4814593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8914" y="3880322"/>
            <a:ext cx="1916841" cy="1916841"/>
          </a:xfrm>
          <a:prstGeom prst="rect">
            <a:avLst/>
          </a:prstGeom>
        </p:spPr>
      </p:pic>
      <p:pic>
        <p:nvPicPr>
          <p:cNvPr id="9" name="Picture 8">
            <a:extLst>
              <a:ext uri="{FF2B5EF4-FFF2-40B4-BE49-F238E27FC236}">
                <a16:creationId xmlns:a16="http://schemas.microsoft.com/office/drawing/2014/main" id="{A0D7FE95-9924-472B-8B8D-BD6F3F012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8913" y="1331259"/>
            <a:ext cx="1916841" cy="1737794"/>
          </a:xfrm>
          <a:prstGeom prst="rect">
            <a:avLst/>
          </a:prstGeom>
        </p:spPr>
      </p:pic>
      <p:pic>
        <p:nvPicPr>
          <p:cNvPr id="13" name="Picture 12">
            <a:extLst>
              <a:ext uri="{FF2B5EF4-FFF2-40B4-BE49-F238E27FC236}">
                <a16:creationId xmlns:a16="http://schemas.microsoft.com/office/drawing/2014/main" id="{5A77FBDC-6213-4AB9-A243-CF2AF43818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5310" y="1381555"/>
            <a:ext cx="2531624" cy="1677365"/>
          </a:xfrm>
          <a:prstGeom prst="rect">
            <a:avLst/>
          </a:prstGeom>
        </p:spPr>
      </p:pic>
    </p:spTree>
    <p:extLst>
      <p:ext uri="{BB962C8B-B14F-4D97-AF65-F5344CB8AC3E}">
        <p14:creationId xmlns:p14="http://schemas.microsoft.com/office/powerpoint/2010/main" val="141316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D2E6-8726-43AA-A767-A45F966D4A2A}"/>
              </a:ext>
            </a:extLst>
          </p:cNvPr>
          <p:cNvSpPr>
            <a:spLocks noGrp="1"/>
          </p:cNvSpPr>
          <p:nvPr>
            <p:ph type="title"/>
          </p:nvPr>
        </p:nvSpPr>
        <p:spPr>
          <a:xfrm>
            <a:off x="464788" y="555847"/>
            <a:ext cx="9404723" cy="1400530"/>
          </a:xfrm>
        </p:spPr>
        <p:txBody>
          <a:bodyPr>
            <a:normAutofit/>
          </a:bodyPr>
          <a:lstStyle/>
          <a:p>
            <a:r>
              <a:rPr lang="en-US" sz="4000" dirty="0">
                <a:solidFill>
                  <a:schemeClr val="bg2">
                    <a:lumMod val="60000"/>
                    <a:lumOff val="40000"/>
                  </a:schemeClr>
                </a:solidFill>
                <a:latin typeface="Times New Roman" panose="02020603050405020304" pitchFamily="18" charset="0"/>
                <a:cs typeface="Times New Roman" panose="02020603050405020304" pitchFamily="18" charset="0"/>
              </a:rPr>
              <a:t>Methodology</a:t>
            </a:r>
            <a:endParaRPr lang="en-IN" sz="4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BF92435-7785-42DA-8B41-702AD4104C2E}"/>
              </a:ext>
            </a:extLst>
          </p:cNvPr>
          <p:cNvPicPr>
            <a:picLocks noGrp="1"/>
          </p:cNvPicPr>
          <p:nvPr>
            <p:ph idx="1"/>
          </p:nvPr>
        </p:nvPicPr>
        <p:blipFill>
          <a:blip r:embed="rId2"/>
          <a:srcRect/>
          <a:stretch>
            <a:fillRect/>
          </a:stretch>
        </p:blipFill>
        <p:spPr bwMode="auto">
          <a:xfrm>
            <a:off x="1752847" y="1806451"/>
            <a:ext cx="7094936" cy="4195763"/>
          </a:xfrm>
          <a:prstGeom prst="rect">
            <a:avLst/>
          </a:prstGeom>
          <a:noFill/>
        </p:spPr>
      </p:pic>
    </p:spTree>
    <p:extLst>
      <p:ext uri="{BB962C8B-B14F-4D97-AF65-F5344CB8AC3E}">
        <p14:creationId xmlns:p14="http://schemas.microsoft.com/office/powerpoint/2010/main" val="365270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9354-0377-485E-B4FB-0F4AE52959D5}"/>
              </a:ext>
            </a:extLst>
          </p:cNvPr>
          <p:cNvSpPr>
            <a:spLocks noGrp="1"/>
          </p:cNvSpPr>
          <p:nvPr>
            <p:ph type="title"/>
          </p:nvPr>
        </p:nvSpPr>
        <p:spPr>
          <a:xfrm>
            <a:off x="409891" y="513678"/>
            <a:ext cx="9404723" cy="1400530"/>
          </a:xfrm>
        </p:spPr>
        <p:txBody>
          <a:bodyPr>
            <a:normAutofit/>
          </a:bodyPr>
          <a:lstStyle/>
          <a:p>
            <a:r>
              <a:rPr lang="en-IN" sz="4000" dirty="0">
                <a:solidFill>
                  <a:schemeClr val="bg2">
                    <a:lumMod val="60000"/>
                    <a:lumOff val="40000"/>
                  </a:schemeClr>
                </a:solidFill>
                <a:latin typeface="Times New Roman" panose="02020603050405020304" pitchFamily="18" charset="0"/>
                <a:cs typeface="Times New Roman" panose="02020603050405020304" pitchFamily="18" charset="0"/>
              </a:rPr>
              <a:t>Overview of the Project:</a:t>
            </a:r>
          </a:p>
        </p:txBody>
      </p:sp>
      <p:pic>
        <p:nvPicPr>
          <p:cNvPr id="5" name="Content Placeholder 4">
            <a:extLst>
              <a:ext uri="{FF2B5EF4-FFF2-40B4-BE49-F238E27FC236}">
                <a16:creationId xmlns:a16="http://schemas.microsoft.com/office/drawing/2014/main" id="{9F1CDB38-D13B-4D1F-A36A-BEE1980D9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7651" y="1284442"/>
            <a:ext cx="2781557" cy="1961991"/>
          </a:xfrm>
        </p:spPr>
      </p:pic>
      <p:pic>
        <p:nvPicPr>
          <p:cNvPr id="4" name="Picture 3">
            <a:extLst>
              <a:ext uri="{FF2B5EF4-FFF2-40B4-BE49-F238E27FC236}">
                <a16:creationId xmlns:a16="http://schemas.microsoft.com/office/drawing/2014/main" id="{2CC03309-C699-493E-94B7-9160D6CBA200}"/>
              </a:ext>
            </a:extLst>
          </p:cNvPr>
          <p:cNvPicPr/>
          <p:nvPr/>
        </p:nvPicPr>
        <p:blipFill>
          <a:blip r:embed="rId3"/>
          <a:srcRect/>
          <a:stretch>
            <a:fillRect/>
          </a:stretch>
        </p:blipFill>
        <p:spPr bwMode="auto">
          <a:xfrm>
            <a:off x="553652" y="1284442"/>
            <a:ext cx="6610350" cy="4981575"/>
          </a:xfrm>
          <a:prstGeom prst="rect">
            <a:avLst/>
          </a:prstGeom>
          <a:noFill/>
        </p:spPr>
      </p:pic>
    </p:spTree>
    <p:extLst>
      <p:ext uri="{BB962C8B-B14F-4D97-AF65-F5344CB8AC3E}">
        <p14:creationId xmlns:p14="http://schemas.microsoft.com/office/powerpoint/2010/main" val="77513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7DD8C3-DAAD-44DE-94D1-805261A2CD49}"/>
              </a:ext>
            </a:extLst>
          </p:cNvPr>
          <p:cNvSpPr txBox="1"/>
          <p:nvPr/>
        </p:nvSpPr>
        <p:spPr>
          <a:xfrm flipH="1">
            <a:off x="421529" y="400426"/>
            <a:ext cx="2900683" cy="707886"/>
          </a:xfrm>
          <a:prstGeom prst="rect">
            <a:avLst/>
          </a:prstGeom>
          <a:noFill/>
        </p:spPr>
        <p:txBody>
          <a:bodyPr wrap="square" rtlCol="0">
            <a:spAutoFit/>
          </a:bodyPr>
          <a:lstStyle/>
          <a:p>
            <a:r>
              <a:rPr lang="en-US" sz="4000" dirty="0">
                <a:solidFill>
                  <a:schemeClr val="bg2">
                    <a:lumMod val="60000"/>
                    <a:lumOff val="40000"/>
                  </a:schemeClr>
                </a:solidFill>
                <a:latin typeface="Times New Roman" panose="02020603050405020304" pitchFamily="18" charset="0"/>
                <a:cs typeface="Times New Roman" panose="02020603050405020304" pitchFamily="18" charset="0"/>
              </a:rPr>
              <a:t>Pi Camera</a:t>
            </a:r>
            <a:endParaRPr lang="en-IN" sz="4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F6CABA9A-7828-48FD-8F42-89F39233B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836" y="1706409"/>
            <a:ext cx="5594349" cy="419576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504</TotalTime>
  <Words>352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vt:lpstr>
      <vt:lpstr>PowerPoint Presentation</vt:lpstr>
      <vt:lpstr>Team Introduction</vt:lpstr>
      <vt:lpstr>Introduction</vt:lpstr>
      <vt:lpstr>PowerPoint Presentation</vt:lpstr>
      <vt:lpstr>Methods Used  </vt:lpstr>
      <vt:lpstr>Component Used:</vt:lpstr>
      <vt:lpstr>Methodology</vt:lpstr>
      <vt:lpstr>Overview of the Project:</vt:lpstr>
      <vt:lpstr>PowerPoint Presentation</vt:lpstr>
      <vt:lpstr>PowerPoint Presentation</vt:lpstr>
      <vt:lpstr>References</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Signal</dc:title>
  <dc:creator>Deepak Patil</dc:creator>
  <cp:lastModifiedBy>Abhi Bhore</cp:lastModifiedBy>
  <cp:revision>55</cp:revision>
  <dcterms:created xsi:type="dcterms:W3CDTF">2020-02-16T05:21:56Z</dcterms:created>
  <dcterms:modified xsi:type="dcterms:W3CDTF">2021-06-23T19:24:51Z</dcterms:modified>
</cp:coreProperties>
</file>