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3"/>
  </p:notesMasterIdLst>
  <p:sldIdLst>
    <p:sldId id="324" r:id="rId2"/>
    <p:sldId id="325" r:id="rId3"/>
    <p:sldId id="323" r:id="rId4"/>
    <p:sldId id="306" r:id="rId5"/>
    <p:sldId id="307" r:id="rId6"/>
    <p:sldId id="308" r:id="rId7"/>
    <p:sldId id="309" r:id="rId8"/>
    <p:sldId id="310" r:id="rId9"/>
    <p:sldId id="312" r:id="rId10"/>
    <p:sldId id="293" r:id="rId11"/>
    <p:sldId id="294" r:id="rId12"/>
    <p:sldId id="295" r:id="rId13"/>
    <p:sldId id="286" r:id="rId14"/>
    <p:sldId id="287" r:id="rId15"/>
    <p:sldId id="288" r:id="rId16"/>
    <p:sldId id="289" r:id="rId17"/>
    <p:sldId id="290" r:id="rId18"/>
    <p:sldId id="291" r:id="rId19"/>
    <p:sldId id="292" r:id="rId20"/>
    <p:sldId id="314" r:id="rId21"/>
    <p:sldId id="315" r:id="rId22"/>
    <p:sldId id="316" r:id="rId23"/>
    <p:sldId id="317" r:id="rId24"/>
    <p:sldId id="318" r:id="rId25"/>
    <p:sldId id="319" r:id="rId26"/>
    <p:sldId id="320" r:id="rId27"/>
    <p:sldId id="321" r:id="rId28"/>
    <p:sldId id="322" r:id="rId29"/>
    <p:sldId id="296" r:id="rId30"/>
    <p:sldId id="297" r:id="rId31"/>
    <p:sldId id="298" r:id="rId32"/>
    <p:sldId id="299" r:id="rId33"/>
    <p:sldId id="300" r:id="rId34"/>
    <p:sldId id="301" r:id="rId35"/>
    <p:sldId id="302" r:id="rId36"/>
    <p:sldId id="303"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632" autoAdjust="0"/>
    <p:restoredTop sz="94660"/>
  </p:normalViewPr>
  <p:slideViewPr>
    <p:cSldViewPr>
      <p:cViewPr varScale="1">
        <p:scale>
          <a:sx n="68" d="100"/>
          <a:sy n="68" d="100"/>
        </p:scale>
        <p:origin x="-63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C7879-AA2C-477B-9474-79000F59B692}" type="datetimeFigureOut">
              <a:rPr lang="en-US" smtClean="0"/>
              <a:pPr/>
              <a:t>26-Mar-18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65ECC-9727-457E-9D3A-4CEBB1D3DE0D}" type="slidenum">
              <a:rPr lang="en-US" smtClean="0"/>
              <a:pPr/>
              <a:t>‹#›</a:t>
            </a:fld>
            <a:endParaRPr lang="en-US"/>
          </a:p>
        </p:txBody>
      </p:sp>
    </p:spTree>
    <p:extLst>
      <p:ext uri="{BB962C8B-B14F-4D97-AF65-F5344CB8AC3E}">
        <p14:creationId xmlns:p14="http://schemas.microsoft.com/office/powerpoint/2010/main" xmlns="" val="1911557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65ECC-9727-457E-9D3A-4CEBB1D3DE0D}" type="slidenum">
              <a:rPr lang="en-US" smtClean="0"/>
              <a:pPr/>
              <a:t>27</a:t>
            </a:fld>
            <a:endParaRPr lang="en-US"/>
          </a:p>
        </p:txBody>
      </p:sp>
    </p:spTree>
    <p:extLst>
      <p:ext uri="{BB962C8B-B14F-4D97-AF65-F5344CB8AC3E}">
        <p14:creationId xmlns:p14="http://schemas.microsoft.com/office/powerpoint/2010/main" xmlns="" val="2374376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F86325-CC88-4C4F-AFFF-9F1D505326E6}" type="slidenum">
              <a:rPr lang="en-US" smtClean="0"/>
              <a:pPr/>
              <a:t>65</a:t>
            </a:fld>
            <a:endParaRPr lang="en-US"/>
          </a:p>
        </p:txBody>
      </p:sp>
    </p:spTree>
    <p:extLst>
      <p:ext uri="{BB962C8B-B14F-4D97-AF65-F5344CB8AC3E}">
        <p14:creationId xmlns:p14="http://schemas.microsoft.com/office/powerpoint/2010/main" xmlns="" val="4165133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26-Mar-18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26-Mar-18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26-Mar-18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26-Mar-18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26-Mar-18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26-Mar-18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26-Mar-18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26-Mar-18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26-Mar-18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26-Mar-18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26-Mar-18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MODULE 5</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556363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Requirements, users, and hardware change faster than we can get the software developed.</a:t>
            </a:r>
          </a:p>
          <a:p>
            <a:r>
              <a:rPr lang="en-US" sz="3200" dirty="0">
                <a:latin typeface="Times New Roman" panose="02020603050405020304" pitchFamily="18" charset="0"/>
                <a:cs typeface="Times New Roman" panose="02020603050405020304" pitchFamily="18" charset="0"/>
              </a:rPr>
              <a:t>The basic idea of reversibility is  that anything you do should be reversible.</a:t>
            </a:r>
          </a:p>
          <a:p>
            <a:r>
              <a:rPr lang="en-US" sz="3200" dirty="0">
                <a:latin typeface="Times New Roman" panose="02020603050405020304" pitchFamily="18" charset="0"/>
                <a:cs typeface="Times New Roman" panose="02020603050405020304" pitchFamily="18" charset="0"/>
              </a:rPr>
              <a:t> While you have to follow a specification for your code, you don't want to make decisions that will not be reversible in the future.</a:t>
            </a:r>
          </a:p>
          <a:p>
            <a:r>
              <a:rPr lang="en-US" sz="3200" dirty="0">
                <a:latin typeface="Times New Roman" panose="02020603050405020304" pitchFamily="18" charset="0"/>
                <a:cs typeface="Times New Roman" panose="02020603050405020304" pitchFamily="18" charset="0"/>
              </a:rPr>
              <a:t> </a:t>
            </a:r>
            <a:r>
              <a:rPr lang="en-US" sz="3200" dirty="0">
                <a:solidFill>
                  <a:srgbClr val="FF0000"/>
                </a:solidFill>
                <a:latin typeface="Times New Roman" panose="02020603050405020304" pitchFamily="18" charset="0"/>
                <a:cs typeface="Times New Roman" panose="02020603050405020304" pitchFamily="18" charset="0"/>
              </a:rPr>
              <a:t>There Are No Final Decisions</a:t>
            </a:r>
          </a:p>
          <a:p>
            <a:endParaRPr lang="en-US" sz="3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a:t>Pragmatic Approach-Reversibility</a:t>
            </a:r>
          </a:p>
        </p:txBody>
      </p:sp>
    </p:spTree>
    <p:extLst>
      <p:ext uri="{BB962C8B-B14F-4D97-AF65-F5344CB8AC3E}">
        <p14:creationId xmlns:p14="http://schemas.microsoft.com/office/powerpoint/2010/main" xmlns="" val="3346203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3200" dirty="0">
                <a:solidFill>
                  <a:srgbClr val="FF0000"/>
                </a:solidFill>
                <a:latin typeface="Times New Roman" panose="02020603050405020304" pitchFamily="18" charset="0"/>
                <a:cs typeface="Times New Roman" panose="02020603050405020304" pitchFamily="18" charset="0"/>
              </a:rPr>
              <a:t>Flexible Architecture</a:t>
            </a:r>
          </a:p>
          <a:p>
            <a:r>
              <a:rPr lang="en-US" sz="3200" dirty="0">
                <a:latin typeface="Times New Roman" panose="02020603050405020304" pitchFamily="18" charset="0"/>
                <a:cs typeface="Times New Roman" panose="02020603050405020304" pitchFamily="18" charset="0"/>
              </a:rPr>
              <a:t>We need to  maintain flexibility not only in the code but also in the areas of architecture, deployment etc.</a:t>
            </a:r>
          </a:p>
          <a:p>
            <a:r>
              <a:rPr lang="en-US" sz="3200" dirty="0">
                <a:latin typeface="Times New Roman" panose="02020603050405020304" pitchFamily="18" charset="0"/>
                <a:cs typeface="Times New Roman" panose="02020603050405020304" pitchFamily="18" charset="0"/>
              </a:rPr>
              <a:t> </a:t>
            </a:r>
            <a:r>
              <a:rPr lang="en-US" sz="3200" dirty="0">
                <a:solidFill>
                  <a:srgbClr val="FF0000"/>
                </a:solidFill>
                <a:latin typeface="Times New Roman" panose="02020603050405020304" pitchFamily="18" charset="0"/>
                <a:cs typeface="Times New Roman" panose="02020603050405020304" pitchFamily="18" charset="0"/>
              </a:rPr>
              <a:t>Example</a:t>
            </a:r>
            <a:r>
              <a:rPr lang="en-US" sz="3200" dirty="0">
                <a:latin typeface="Times New Roman" panose="02020603050405020304" pitchFamily="18" charset="0"/>
                <a:cs typeface="Times New Roman" panose="02020603050405020304" pitchFamily="18" charset="0"/>
              </a:rPr>
              <a:t> Is the performance of Java on that platform not up to expectations? Recode the client in C++, and nothing else needs to change.</a:t>
            </a:r>
          </a:p>
        </p:txBody>
      </p:sp>
      <p:sp>
        <p:nvSpPr>
          <p:cNvPr id="3" name="Title 2"/>
          <p:cNvSpPr>
            <a:spLocks noGrp="1"/>
          </p:cNvSpPr>
          <p:nvPr>
            <p:ph type="title"/>
          </p:nvPr>
        </p:nvSpPr>
        <p:spPr/>
        <p:txBody>
          <a:bodyPr>
            <a:normAutofit fontScale="90000"/>
          </a:bodyPr>
          <a:lstStyle/>
          <a:p>
            <a:r>
              <a:rPr lang="en-US" dirty="0"/>
              <a:t>Pragmatic Approach-Reversibility</a:t>
            </a:r>
          </a:p>
        </p:txBody>
      </p:sp>
    </p:spTree>
    <p:extLst>
      <p:ext uri="{BB962C8B-B14F-4D97-AF65-F5344CB8AC3E}">
        <p14:creationId xmlns:p14="http://schemas.microsoft.com/office/powerpoint/2010/main" xmlns="" val="3091906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If there is something that can be changed in the future, try to hide it behind an abstraction This way you can change the implementation or the technologies below it without any major impact.</a:t>
            </a:r>
          </a:p>
        </p:txBody>
      </p:sp>
      <p:sp>
        <p:nvSpPr>
          <p:cNvPr id="3" name="Title 2"/>
          <p:cNvSpPr>
            <a:spLocks noGrp="1"/>
          </p:cNvSpPr>
          <p:nvPr>
            <p:ph type="title"/>
          </p:nvPr>
        </p:nvSpPr>
        <p:spPr/>
        <p:txBody>
          <a:bodyPr>
            <a:normAutofit fontScale="90000"/>
          </a:bodyPr>
          <a:lstStyle/>
          <a:p>
            <a:r>
              <a:rPr lang="en-US" dirty="0"/>
              <a:t>Pragmatic Approach-Reversibility</a:t>
            </a:r>
          </a:p>
        </p:txBody>
      </p:sp>
    </p:spTree>
    <p:extLst>
      <p:ext uri="{BB962C8B-B14F-4D97-AF65-F5344CB8AC3E}">
        <p14:creationId xmlns:p14="http://schemas.microsoft.com/office/powerpoint/2010/main" xmlns="" val="3897381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The idea of Tracer Bullet Development, or TBD, is to have the very first version of the software go all the way from end to end.</a:t>
            </a:r>
          </a:p>
          <a:p>
            <a:r>
              <a:rPr lang="en-US" sz="3200" dirty="0">
                <a:latin typeface="Times New Roman" panose="02020603050405020304" pitchFamily="18" charset="0"/>
                <a:cs typeface="Times New Roman" panose="02020603050405020304" pitchFamily="18" charset="0"/>
              </a:rPr>
              <a:t>Tracer Bullet – a set of work where interfaces are developed from beginning to end of a process.  These interfaces may be very simplified or may just pass through.  </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79828" y="338328"/>
            <a:ext cx="8229600" cy="1143000"/>
          </a:xfrm>
        </p:spPr>
        <p:txBody>
          <a:bodyPr>
            <a:normAutofit fontScale="90000"/>
          </a:bodyPr>
          <a:lstStyle/>
          <a:p>
            <a:r>
              <a:rPr lang="en-US" dirty="0"/>
              <a:t>Pragmatic Approach-Tracer Bullet</a:t>
            </a:r>
          </a:p>
        </p:txBody>
      </p:sp>
    </p:spTree>
    <p:extLst>
      <p:ext uri="{BB962C8B-B14F-4D97-AF65-F5344CB8AC3E}">
        <p14:creationId xmlns:p14="http://schemas.microsoft.com/office/powerpoint/2010/main" xmlns="" val="4051010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The purpose of a tracer bullet is to examine how an end-to-end process will work and examine feasibility.</a:t>
            </a:r>
          </a:p>
          <a:p>
            <a:r>
              <a:rPr lang="en-US" sz="3200" dirty="0">
                <a:latin typeface="Times New Roman" panose="02020603050405020304" pitchFamily="18" charset="0"/>
                <a:cs typeface="Times New Roman" panose="02020603050405020304" pitchFamily="18" charset="0"/>
              </a:rPr>
              <a:t>Tracer bullets and prototypes are similar in that they are both used in the situation where we are creating something new; an exciting but complicated process. </a:t>
            </a:r>
          </a:p>
        </p:txBody>
      </p:sp>
      <p:sp>
        <p:nvSpPr>
          <p:cNvPr id="3" name="Title 2"/>
          <p:cNvSpPr>
            <a:spLocks noGrp="1"/>
          </p:cNvSpPr>
          <p:nvPr>
            <p:ph type="title"/>
          </p:nvPr>
        </p:nvSpPr>
        <p:spPr/>
        <p:txBody>
          <a:bodyPr>
            <a:normAutofit fontScale="90000"/>
          </a:bodyPr>
          <a:lstStyle/>
          <a:p>
            <a:r>
              <a:rPr lang="en-US" dirty="0"/>
              <a:t>Pragmatic Approach-Tracer Bullet</a:t>
            </a:r>
          </a:p>
        </p:txBody>
      </p:sp>
    </p:spTree>
    <p:extLst>
      <p:ext uri="{BB962C8B-B14F-4D97-AF65-F5344CB8AC3E}">
        <p14:creationId xmlns:p14="http://schemas.microsoft.com/office/powerpoint/2010/main" xmlns="" val="1218158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Another similarity is that they are both focused on quick, efficient results.</a:t>
            </a:r>
          </a:p>
          <a:p>
            <a:r>
              <a:rPr lang="en-US" sz="3200" dirty="0">
                <a:latin typeface="Times New Roman" panose="02020603050405020304" pitchFamily="18" charset="0"/>
                <a:cs typeface="Times New Roman" panose="02020603050405020304" pitchFamily="18" charset="0"/>
              </a:rPr>
              <a:t>Tracer code is not disposable: you write it for keeps. It contains all the error checking, </a:t>
            </a:r>
          </a:p>
          <a:p>
            <a:r>
              <a:rPr lang="en-US" sz="3200" dirty="0">
                <a:latin typeface="Times New Roman" panose="02020603050405020304" pitchFamily="18" charset="0"/>
                <a:cs typeface="Times New Roman" panose="02020603050405020304" pitchFamily="18" charset="0"/>
              </a:rPr>
              <a:t>structuring, documentation, and self-checking that any piece of production code has. </a:t>
            </a:r>
          </a:p>
          <a:p>
            <a:r>
              <a:rPr lang="en-US" sz="3200" dirty="0">
                <a:latin typeface="Times New Roman" panose="02020603050405020304" pitchFamily="18" charset="0"/>
                <a:cs typeface="Times New Roman" panose="02020603050405020304" pitchFamily="18" charset="0"/>
              </a:rPr>
              <a:t>It  is not fully functional</a:t>
            </a:r>
          </a:p>
        </p:txBody>
      </p:sp>
      <p:sp>
        <p:nvSpPr>
          <p:cNvPr id="3" name="Title 2"/>
          <p:cNvSpPr>
            <a:spLocks noGrp="1"/>
          </p:cNvSpPr>
          <p:nvPr>
            <p:ph type="title"/>
          </p:nvPr>
        </p:nvSpPr>
        <p:spPr/>
        <p:txBody>
          <a:bodyPr>
            <a:normAutofit fontScale="90000"/>
          </a:bodyPr>
          <a:lstStyle/>
          <a:p>
            <a:r>
              <a:rPr lang="en-US" dirty="0"/>
              <a:t>Pragmatic Approach-Tracer Bullet</a:t>
            </a:r>
          </a:p>
        </p:txBody>
      </p:sp>
    </p:spTree>
    <p:extLst>
      <p:ext uri="{BB962C8B-B14F-4D97-AF65-F5344CB8AC3E}">
        <p14:creationId xmlns:p14="http://schemas.microsoft.com/office/powerpoint/2010/main" xmlns="" val="2992542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6248400"/>
          </a:xfrm>
        </p:spPr>
        <p:txBody>
          <a:bodyPr>
            <a:noAutofit/>
          </a:bodyPr>
          <a:lstStyle/>
          <a:p>
            <a:pPr marL="109728" indent="0">
              <a:buNone/>
            </a:pPr>
            <a:r>
              <a:rPr lang="en-US" sz="3200" dirty="0">
                <a:latin typeface="Times New Roman" panose="02020603050405020304" pitchFamily="18" charset="0"/>
                <a:cs typeface="Times New Roman" panose="02020603050405020304" pitchFamily="18" charset="0"/>
              </a:rPr>
              <a:t>The tracer code approach has many advantages:</a:t>
            </a:r>
          </a:p>
          <a:p>
            <a:pPr marL="109728" indent="0">
              <a:buNone/>
            </a:pPr>
            <a:r>
              <a:rPr lang="en-US" sz="3200" u="sng" dirty="0">
                <a:solidFill>
                  <a:srgbClr val="FF0000"/>
                </a:solidFill>
                <a:latin typeface="Times New Roman" panose="02020603050405020304" pitchFamily="18" charset="0"/>
                <a:cs typeface="Times New Roman" panose="02020603050405020304" pitchFamily="18" charset="0"/>
              </a:rPr>
              <a:t>Users get to see something working early</a:t>
            </a:r>
            <a:r>
              <a:rPr lang="en-US" sz="3200" u="sng"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 If you have successfully communicated what you are doing ,they won't be disappointed by a lack of Functionality. They also get to contribute as the project progresses</a:t>
            </a:r>
          </a:p>
          <a:p>
            <a:pPr marL="109728" indent="0">
              <a:buNone/>
            </a:pPr>
            <a:r>
              <a:rPr lang="en-US" sz="3200" u="sng" dirty="0">
                <a:solidFill>
                  <a:srgbClr val="FF0000"/>
                </a:solidFill>
                <a:latin typeface="Times New Roman" panose="02020603050405020304" pitchFamily="18" charset="0"/>
                <a:cs typeface="Times New Roman" panose="02020603050405020304" pitchFamily="18" charset="0"/>
              </a:rPr>
              <a:t>Developers build a structure to work in</a:t>
            </a:r>
          </a:p>
          <a:p>
            <a:pPr marL="109728" indent="0">
              <a:buNone/>
            </a:pPr>
            <a:r>
              <a:rPr lang="en-US" sz="3200" u="sng"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If you have worked out all the end-to-end </a:t>
            </a:r>
          </a:p>
          <a:p>
            <a:pPr marL="109728" indent="0">
              <a:buNone/>
            </a:pPr>
            <a:r>
              <a:rPr lang="en-US" sz="3200" dirty="0">
                <a:latin typeface="Times New Roman" panose="02020603050405020304" pitchFamily="18" charset="0"/>
                <a:cs typeface="Times New Roman" panose="02020603050405020304" pitchFamily="18" charset="0"/>
              </a:rPr>
              <a:t>interactions of your application, and have embodied them in code, this makes everyone more productive, and encourages consistency</a:t>
            </a:r>
          </a:p>
        </p:txBody>
      </p:sp>
      <p:sp>
        <p:nvSpPr>
          <p:cNvPr id="3" name="Title 2"/>
          <p:cNvSpPr>
            <a:spLocks noGrp="1"/>
          </p:cNvSpPr>
          <p:nvPr>
            <p:ph type="title"/>
          </p:nvPr>
        </p:nvSpPr>
        <p:spPr>
          <a:xfrm>
            <a:off x="457200" y="274638"/>
            <a:ext cx="8229600" cy="334962"/>
          </a:xfrm>
        </p:spPr>
        <p:txBody>
          <a:bodyPr>
            <a:normAutofit fontScale="90000"/>
          </a:bodyPr>
          <a:lstStyle/>
          <a:p>
            <a:r>
              <a:rPr lang="en-US" dirty="0"/>
              <a:t>Pragmatic Approach-Tracer Bullet</a:t>
            </a:r>
          </a:p>
        </p:txBody>
      </p:sp>
    </p:spTree>
    <p:extLst>
      <p:ext uri="{BB962C8B-B14F-4D97-AF65-F5344CB8AC3E}">
        <p14:creationId xmlns:p14="http://schemas.microsoft.com/office/powerpoint/2010/main" xmlns="" val="696050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normAutofit/>
          </a:bodyPr>
          <a:lstStyle/>
          <a:p>
            <a:pPr marL="109728" indent="0">
              <a:buNone/>
            </a:pPr>
            <a:r>
              <a:rPr lang="en-US" sz="3200" u="sng" dirty="0">
                <a:solidFill>
                  <a:srgbClr val="FF0000"/>
                </a:solidFill>
                <a:latin typeface="Times New Roman" panose="02020603050405020304" pitchFamily="18" charset="0"/>
                <a:cs typeface="Times New Roman" panose="02020603050405020304" pitchFamily="18" charset="0"/>
              </a:rPr>
              <a:t>You have an integration platform.   </a:t>
            </a:r>
          </a:p>
          <a:p>
            <a:r>
              <a:rPr lang="en-US" sz="3200" dirty="0">
                <a:latin typeface="Times New Roman" panose="02020603050405020304" pitchFamily="18" charset="0"/>
                <a:cs typeface="Times New Roman" panose="02020603050405020304" pitchFamily="18" charset="0"/>
              </a:rPr>
              <a:t>As the system is connected end-to-end, you have an environment to which you can add new pieces of code once they have been unit-tested.</a:t>
            </a:r>
          </a:p>
          <a:p>
            <a:pPr marL="109728" indent="0">
              <a:buNone/>
            </a:pPr>
            <a:r>
              <a:rPr lang="en-US" sz="3200" u="sng" dirty="0">
                <a:solidFill>
                  <a:srgbClr val="FF0000"/>
                </a:solidFill>
                <a:latin typeface="Times New Roman" panose="02020603050405020304" pitchFamily="18" charset="0"/>
                <a:cs typeface="Times New Roman" panose="02020603050405020304" pitchFamily="18" charset="0"/>
              </a:rPr>
              <a:t>You have something to demonstrate</a:t>
            </a:r>
            <a:r>
              <a:rPr lang="en-US" sz="3200" u="sng" dirty="0">
                <a:latin typeface="Times New Roman" panose="02020603050405020304" pitchFamily="18" charset="0"/>
                <a:cs typeface="Times New Roman" panose="02020603050405020304" pitchFamily="18" charset="0"/>
              </a:rPr>
              <a:t>.  </a:t>
            </a:r>
          </a:p>
          <a:p>
            <a:pPr marL="109728" indent="0">
              <a:buNone/>
            </a:pPr>
            <a:r>
              <a:rPr lang="en-US" sz="3200" dirty="0">
                <a:latin typeface="Times New Roman" panose="02020603050405020304" pitchFamily="18" charset="0"/>
                <a:cs typeface="Times New Roman" panose="02020603050405020304" pitchFamily="18" charset="0"/>
              </a:rPr>
              <a:t> Project sponsors  have a tendency to want to see demos at the most inconvenient times. With tracer code, you'll always have something to show them.</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563562"/>
          </a:xfrm>
        </p:spPr>
        <p:txBody>
          <a:bodyPr>
            <a:normAutofit fontScale="90000"/>
          </a:bodyPr>
          <a:lstStyle/>
          <a:p>
            <a:r>
              <a:rPr lang="en-US" dirty="0"/>
              <a:t>Pragmatic Approach-Tracer Bullet</a:t>
            </a:r>
          </a:p>
        </p:txBody>
      </p:sp>
    </p:spTree>
    <p:extLst>
      <p:ext uri="{BB962C8B-B14F-4D97-AF65-F5344CB8AC3E}">
        <p14:creationId xmlns:p14="http://schemas.microsoft.com/office/powerpoint/2010/main" xmlns="" val="39864822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3200" u="sng" dirty="0">
                <a:solidFill>
                  <a:srgbClr val="FF0000"/>
                </a:solidFill>
                <a:latin typeface="Times New Roman" panose="02020603050405020304" pitchFamily="18" charset="0"/>
                <a:cs typeface="Times New Roman" panose="02020603050405020304" pitchFamily="18" charset="0"/>
              </a:rPr>
              <a:t>You have a better feel for progress. </a:t>
            </a:r>
          </a:p>
          <a:p>
            <a:r>
              <a:rPr lang="en-US" sz="3200" dirty="0">
                <a:latin typeface="Times New Roman" panose="02020603050405020304" pitchFamily="18" charset="0"/>
                <a:cs typeface="Times New Roman" panose="02020603050405020304" pitchFamily="18" charset="0"/>
              </a:rPr>
              <a:t> In a tracer code development, developers tackle use cases one by one. </a:t>
            </a:r>
          </a:p>
          <a:p>
            <a:r>
              <a:rPr lang="en-US" sz="3200" dirty="0">
                <a:latin typeface="Times New Roman" panose="02020603050405020304" pitchFamily="18" charset="0"/>
                <a:cs typeface="Times New Roman" panose="02020603050405020304" pitchFamily="18" charset="0"/>
              </a:rPr>
              <a:t>When one is done, they move to the next. It is far easier to measure performance and to demonstrate progress to your user</a:t>
            </a:r>
          </a:p>
        </p:txBody>
      </p:sp>
      <p:sp>
        <p:nvSpPr>
          <p:cNvPr id="3" name="Title 2"/>
          <p:cNvSpPr>
            <a:spLocks noGrp="1"/>
          </p:cNvSpPr>
          <p:nvPr>
            <p:ph type="title"/>
          </p:nvPr>
        </p:nvSpPr>
        <p:spPr/>
        <p:txBody>
          <a:bodyPr>
            <a:normAutofit fontScale="90000"/>
          </a:bodyPr>
          <a:lstStyle/>
          <a:p>
            <a:r>
              <a:rPr lang="en-US" dirty="0"/>
              <a:t>Pragmatic Approach-Tracer Bullet</a:t>
            </a:r>
          </a:p>
        </p:txBody>
      </p:sp>
    </p:spTree>
    <p:extLst>
      <p:ext uri="{BB962C8B-B14F-4D97-AF65-F5344CB8AC3E}">
        <p14:creationId xmlns:p14="http://schemas.microsoft.com/office/powerpoint/2010/main" xmlns="" val="1055336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a:solidFill>
                  <a:srgbClr val="FF0000"/>
                </a:solidFill>
                <a:latin typeface="Times New Roman" panose="02020603050405020304" pitchFamily="18" charset="0"/>
                <a:cs typeface="Times New Roman" panose="02020603050405020304" pitchFamily="18" charset="0"/>
              </a:rPr>
              <a:t>Tracer Code versus Prototyping</a:t>
            </a:r>
          </a:p>
          <a:p>
            <a:pPr marL="109728" indent="0">
              <a:buNone/>
            </a:pPr>
            <a:r>
              <a:rPr lang="en-US" dirty="0">
                <a:latin typeface="Times New Roman" panose="02020603050405020304" pitchFamily="18" charset="0"/>
                <a:cs typeface="Times New Roman" panose="02020603050405020304" pitchFamily="18" charset="0"/>
              </a:rPr>
              <a:t> Prototyping generates disposable code. </a:t>
            </a:r>
          </a:p>
          <a:p>
            <a:pPr marL="109728" indent="0">
              <a:buNone/>
            </a:pPr>
            <a:r>
              <a:rPr lang="en-US" dirty="0">
                <a:latin typeface="Times New Roman" panose="02020603050405020304" pitchFamily="18" charset="0"/>
                <a:cs typeface="Times New Roman" panose="02020603050405020304" pitchFamily="18" charset="0"/>
              </a:rPr>
              <a:t>Tracer code is lean but complete, and forms part of the skeleton of the final system. </a:t>
            </a:r>
          </a:p>
          <a:p>
            <a:pPr marL="109728" indent="0">
              <a:buNone/>
            </a:pPr>
            <a:endParaRPr lang="en-US" dirty="0"/>
          </a:p>
        </p:txBody>
      </p:sp>
      <p:sp>
        <p:nvSpPr>
          <p:cNvPr id="3" name="Title 2"/>
          <p:cNvSpPr>
            <a:spLocks noGrp="1"/>
          </p:cNvSpPr>
          <p:nvPr>
            <p:ph type="title"/>
          </p:nvPr>
        </p:nvSpPr>
        <p:spPr>
          <a:xfrm>
            <a:off x="393895" y="334811"/>
            <a:ext cx="8229600" cy="1143000"/>
          </a:xfrm>
        </p:spPr>
        <p:txBody>
          <a:bodyPr>
            <a:normAutofit fontScale="90000"/>
          </a:bodyPr>
          <a:lstStyle/>
          <a:p>
            <a:r>
              <a:rPr lang="en-US" dirty="0"/>
              <a:t>Pragmatic Approach-Tracer Bullet</a:t>
            </a:r>
          </a:p>
        </p:txBody>
      </p:sp>
    </p:spTree>
    <p:extLst>
      <p:ext uri="{BB962C8B-B14F-4D97-AF65-F5344CB8AC3E}">
        <p14:creationId xmlns:p14="http://schemas.microsoft.com/office/powerpoint/2010/main" xmlns="" val="2040776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Pragmatic approach includes </a:t>
            </a:r>
          </a:p>
          <a:p>
            <a:r>
              <a:rPr lang="en-US" sz="3200" dirty="0">
                <a:solidFill>
                  <a:srgbClr val="FF0000"/>
                </a:solidFill>
                <a:latin typeface="Times New Roman" panose="02020603050405020304" pitchFamily="18" charset="0"/>
                <a:cs typeface="Times New Roman" panose="02020603050405020304" pitchFamily="18" charset="0"/>
              </a:rPr>
              <a:t>The Evils of Duplication</a:t>
            </a:r>
          </a:p>
          <a:p>
            <a:r>
              <a:rPr lang="en-US" sz="3200" dirty="0">
                <a:solidFill>
                  <a:srgbClr val="FF0000"/>
                </a:solidFill>
                <a:latin typeface="Times New Roman" panose="02020603050405020304" pitchFamily="18" charset="0"/>
                <a:cs typeface="Times New Roman" panose="02020603050405020304" pitchFamily="18" charset="0"/>
              </a:rPr>
              <a:t> Orthogonality  </a:t>
            </a:r>
          </a:p>
          <a:p>
            <a:r>
              <a:rPr lang="en-US" sz="3200" dirty="0">
                <a:solidFill>
                  <a:srgbClr val="FF0000"/>
                </a:solidFill>
                <a:latin typeface="Times New Roman" panose="02020603050405020304" pitchFamily="18" charset="0"/>
                <a:cs typeface="Times New Roman" panose="02020603050405020304" pitchFamily="18" charset="0"/>
              </a:rPr>
              <a:t> Reversibility   </a:t>
            </a:r>
          </a:p>
          <a:p>
            <a:r>
              <a:rPr lang="en-US" sz="3200" dirty="0">
                <a:solidFill>
                  <a:srgbClr val="FF0000"/>
                </a:solidFill>
                <a:latin typeface="Times New Roman" panose="02020603050405020304" pitchFamily="18" charset="0"/>
                <a:cs typeface="Times New Roman" panose="02020603050405020304" pitchFamily="18" charset="0"/>
              </a:rPr>
              <a:t>Tracer Bullets  </a:t>
            </a:r>
          </a:p>
          <a:p>
            <a:r>
              <a:rPr lang="en-US" sz="3200" dirty="0">
                <a:solidFill>
                  <a:srgbClr val="FF0000"/>
                </a:solidFill>
                <a:latin typeface="Times New Roman" panose="02020603050405020304" pitchFamily="18" charset="0"/>
                <a:cs typeface="Times New Roman" panose="02020603050405020304" pitchFamily="18" charset="0"/>
              </a:rPr>
              <a:t> Prototypes and Post-it Notes   </a:t>
            </a:r>
          </a:p>
          <a:p>
            <a:r>
              <a:rPr lang="en-US" sz="3200" dirty="0">
                <a:solidFill>
                  <a:srgbClr val="FF0000"/>
                </a:solidFill>
                <a:latin typeface="Times New Roman" panose="02020603050405020304" pitchFamily="18" charset="0"/>
                <a:cs typeface="Times New Roman" panose="02020603050405020304" pitchFamily="18" charset="0"/>
              </a:rPr>
              <a:t>Domain Languages  </a:t>
            </a:r>
          </a:p>
          <a:p>
            <a:r>
              <a:rPr lang="en-US" sz="3200" dirty="0">
                <a:solidFill>
                  <a:srgbClr val="FF0000"/>
                </a:solidFill>
                <a:latin typeface="Times New Roman" panose="02020603050405020304" pitchFamily="18" charset="0"/>
                <a:cs typeface="Times New Roman" panose="02020603050405020304" pitchFamily="18" charset="0"/>
              </a:rPr>
              <a:t> Estimating</a:t>
            </a:r>
          </a:p>
        </p:txBody>
      </p:sp>
      <p:sp>
        <p:nvSpPr>
          <p:cNvPr id="3" name="Title 2"/>
          <p:cNvSpPr>
            <a:spLocks noGrp="1"/>
          </p:cNvSpPr>
          <p:nvPr>
            <p:ph type="title"/>
          </p:nvPr>
        </p:nvSpPr>
        <p:spPr>
          <a:xfrm>
            <a:off x="457200" y="304800"/>
            <a:ext cx="8229600" cy="1143000"/>
          </a:xfrm>
        </p:spPr>
        <p:txBody>
          <a:bodyPr/>
          <a:lstStyle/>
          <a:p>
            <a:r>
              <a:rPr lang="en-US" dirty="0"/>
              <a:t>Pragmatic Approach</a:t>
            </a:r>
          </a:p>
        </p:txBody>
      </p:sp>
    </p:spTree>
    <p:extLst>
      <p:ext uri="{BB962C8B-B14F-4D97-AF65-F5344CB8AC3E}">
        <p14:creationId xmlns:p14="http://schemas.microsoft.com/office/powerpoint/2010/main" xmlns="" val="1778825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Pragmatic Approach-</a:t>
            </a:r>
            <a:r>
              <a:rPr lang="en-US" sz="4400" dirty="0">
                <a:solidFill>
                  <a:schemeClr val="tx1"/>
                </a:solidFill>
                <a:latin typeface="Times New Roman" panose="02020603050405020304" pitchFamily="18" charset="0"/>
                <a:cs typeface="Times New Roman" panose="02020603050405020304" pitchFamily="18" charset="0"/>
              </a:rPr>
              <a:t>Prototypes and Post-it Notes</a:t>
            </a:r>
            <a:r>
              <a:rPr lang="en-US" sz="4400" dirty="0">
                <a:solidFill>
                  <a:srgbClr val="FF0000"/>
                </a:solidFill>
                <a:latin typeface="Times New Roman" panose="02020603050405020304" pitchFamily="18" charset="0"/>
                <a:cs typeface="Times New Roman" panose="02020603050405020304" pitchFamily="18" charset="0"/>
              </a:rPr>
              <a:t/>
            </a:r>
            <a:br>
              <a:rPr lang="en-US" sz="4400" dirty="0">
                <a:solidFill>
                  <a:srgbClr val="FF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buNone/>
            </a:pPr>
            <a:r>
              <a:rPr lang="en-US" sz="1800" dirty="0">
                <a:solidFill>
                  <a:srgbClr val="FF0000"/>
                </a:solidFill>
                <a:latin typeface="Times New Roman" panose="02020603050405020304" pitchFamily="18" charset="0"/>
                <a:cs typeface="Times New Roman" panose="02020603050405020304" pitchFamily="18" charset="0"/>
              </a:rPr>
              <a:t>Prototypes and Post-it Notes</a:t>
            </a:r>
          </a:p>
          <a:p>
            <a:r>
              <a:rPr lang="en-US" sz="1800" dirty="0">
                <a:latin typeface="Times New Roman" panose="02020603050405020304" pitchFamily="18" charset="0"/>
                <a:cs typeface="Times New Roman" panose="02020603050405020304" pitchFamily="18" charset="0"/>
              </a:rPr>
              <a:t>Many different industries use prototypes to try out specific ideas; prototyping is much cheaper than full-scale production. </a:t>
            </a:r>
          </a:p>
          <a:p>
            <a:r>
              <a:rPr lang="en-US" sz="1800" dirty="0">
                <a:latin typeface="Times New Roman" panose="02020603050405020304" pitchFamily="18" charset="0"/>
                <a:cs typeface="Times New Roman" panose="02020603050405020304" pitchFamily="18" charset="0"/>
              </a:rPr>
              <a:t>Software prototypes are build to analyze and expose risk, and to offer chances for correction at a greatly reduced cost.</a:t>
            </a:r>
          </a:p>
          <a:p>
            <a:r>
              <a:rPr lang="en-US" sz="1800" dirty="0">
                <a:latin typeface="Times New Roman" panose="02020603050405020304" pitchFamily="18" charset="0"/>
                <a:cs typeface="Times New Roman" panose="02020603050405020304" pitchFamily="18" charset="0"/>
              </a:rPr>
              <a:t> A user interface can be prototyped as a drawing on a whiteboard, as a nonfunctional mock-up drawn with a paint program</a:t>
            </a:r>
            <a:endParaRPr lang="en-US" dirty="0"/>
          </a:p>
        </p:txBody>
      </p:sp>
    </p:spTree>
    <p:extLst>
      <p:ext uri="{BB962C8B-B14F-4D97-AF65-F5344CB8AC3E}">
        <p14:creationId xmlns:p14="http://schemas.microsoft.com/office/powerpoint/2010/main" xmlns="" val="3176955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Pragmatic Approach-Prototypes and post it notes</a:t>
            </a:r>
          </a:p>
        </p:txBody>
      </p:sp>
      <p:sp>
        <p:nvSpPr>
          <p:cNvPr id="3" name="Content Placeholder 2"/>
          <p:cNvSpPr>
            <a:spLocks noGrp="1"/>
          </p:cNvSpPr>
          <p:nvPr>
            <p:ph idx="1"/>
          </p:nvPr>
        </p:nvSpPr>
        <p:spPr/>
        <p:txBody>
          <a:bodyPr/>
          <a:lstStyle/>
          <a:p>
            <a:pPr marL="0" indent="0">
              <a:buNone/>
            </a:pPr>
            <a:r>
              <a:rPr lang="en-US" sz="2100" dirty="0">
                <a:solidFill>
                  <a:srgbClr val="0070C0"/>
                </a:solidFill>
                <a:latin typeface="Times New Roman" panose="02020603050405020304" pitchFamily="18" charset="0"/>
                <a:cs typeface="Times New Roman" panose="02020603050405020304" pitchFamily="18" charset="0"/>
              </a:rPr>
              <a:t>Things to Prototype</a:t>
            </a:r>
          </a:p>
          <a:p>
            <a:r>
              <a:rPr lang="en-US" sz="2100" dirty="0">
                <a:latin typeface="Times New Roman" panose="02020603050405020304" pitchFamily="18" charset="0"/>
                <a:cs typeface="Times New Roman" panose="02020603050405020304" pitchFamily="18" charset="0"/>
              </a:rPr>
              <a:t>Architecture</a:t>
            </a:r>
          </a:p>
          <a:p>
            <a:r>
              <a:rPr lang="en-US" sz="2100" dirty="0">
                <a:latin typeface="Times New Roman" panose="02020603050405020304" pitchFamily="18" charset="0"/>
                <a:cs typeface="Times New Roman" panose="02020603050405020304" pitchFamily="18" charset="0"/>
              </a:rPr>
              <a:t>New functionality in an existing system</a:t>
            </a:r>
          </a:p>
          <a:p>
            <a:r>
              <a:rPr lang="en-US" sz="2100" dirty="0">
                <a:latin typeface="Times New Roman" panose="02020603050405020304" pitchFamily="18" charset="0"/>
                <a:cs typeface="Times New Roman" panose="02020603050405020304" pitchFamily="18" charset="0"/>
              </a:rPr>
              <a:t>Structure or contents of external data</a:t>
            </a:r>
          </a:p>
          <a:p>
            <a:r>
              <a:rPr lang="en-US" sz="2100" dirty="0">
                <a:latin typeface="Times New Roman" panose="02020603050405020304" pitchFamily="18" charset="0"/>
                <a:cs typeface="Times New Roman" panose="02020603050405020304" pitchFamily="18" charset="0"/>
              </a:rPr>
              <a:t>Third-party tools or components</a:t>
            </a:r>
          </a:p>
          <a:p>
            <a:r>
              <a:rPr lang="en-US" sz="2100" dirty="0">
                <a:latin typeface="Times New Roman" panose="02020603050405020304" pitchFamily="18" charset="0"/>
                <a:cs typeface="Times New Roman" panose="02020603050405020304" pitchFamily="18" charset="0"/>
              </a:rPr>
              <a:t>Performance issues</a:t>
            </a:r>
          </a:p>
          <a:p>
            <a:r>
              <a:rPr lang="en-US" sz="2100" dirty="0">
                <a:latin typeface="Times New Roman" panose="02020603050405020304" pitchFamily="18" charset="0"/>
                <a:cs typeface="Times New Roman" panose="02020603050405020304" pitchFamily="18" charset="0"/>
              </a:rPr>
              <a:t>User interface design</a:t>
            </a:r>
          </a:p>
          <a:p>
            <a:endParaRPr lang="en-US" dirty="0"/>
          </a:p>
        </p:txBody>
      </p:sp>
    </p:spTree>
    <p:extLst>
      <p:ext uri="{BB962C8B-B14F-4D97-AF65-F5344CB8AC3E}">
        <p14:creationId xmlns:p14="http://schemas.microsoft.com/office/powerpoint/2010/main" xmlns="" val="3541096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Pragmatic Approach-Prototypes and post it notes</a:t>
            </a:r>
          </a:p>
        </p:txBody>
      </p:sp>
      <p:sp>
        <p:nvSpPr>
          <p:cNvPr id="3" name="Content Placeholder 2"/>
          <p:cNvSpPr>
            <a:spLocks noGrp="1"/>
          </p:cNvSpPr>
          <p:nvPr>
            <p:ph idx="1"/>
          </p:nvPr>
        </p:nvSpPr>
        <p:spPr/>
        <p:txBody>
          <a:bodyPr>
            <a:normAutofit/>
          </a:bodyPr>
          <a:lstStyle/>
          <a:p>
            <a:r>
              <a:rPr lang="en-US" sz="2100" dirty="0">
                <a:latin typeface="Times New Roman" panose="02020603050405020304" pitchFamily="18" charset="0"/>
                <a:cs typeface="Times New Roman" panose="02020603050405020304" pitchFamily="18" charset="0"/>
              </a:rPr>
              <a:t>Prototyping is a learning experience. Its value lies not in the code produced, but in the lessons learned.</a:t>
            </a:r>
          </a:p>
          <a:p>
            <a:pPr marL="0" indent="0">
              <a:buNone/>
            </a:pPr>
            <a:r>
              <a:rPr lang="en-US" sz="2100" dirty="0">
                <a:solidFill>
                  <a:srgbClr val="0070C0"/>
                </a:solidFill>
                <a:latin typeface="Times New Roman" panose="02020603050405020304" pitchFamily="18" charset="0"/>
                <a:cs typeface="Times New Roman" panose="02020603050405020304" pitchFamily="18" charset="0"/>
              </a:rPr>
              <a:t>How to Use Prototypes</a:t>
            </a:r>
          </a:p>
          <a:p>
            <a:pPr marL="0" indent="0">
              <a:buNone/>
            </a:pPr>
            <a:r>
              <a:rPr lang="en-US" sz="2100" dirty="0">
                <a:latin typeface="Times New Roman" panose="02020603050405020304" pitchFamily="18" charset="0"/>
                <a:cs typeface="Times New Roman" panose="02020603050405020304" pitchFamily="18" charset="0"/>
              </a:rPr>
              <a:t>When building a prototype, what details can you ignore?</a:t>
            </a:r>
          </a:p>
          <a:p>
            <a:pPr marL="0" indent="0">
              <a:buNone/>
            </a:pPr>
            <a:r>
              <a:rPr lang="en-US" sz="2100" dirty="0">
                <a:solidFill>
                  <a:srgbClr val="7030A0"/>
                </a:solidFill>
                <a:latin typeface="Times New Roman" panose="02020603050405020304" pitchFamily="18" charset="0"/>
                <a:cs typeface="Times New Roman" panose="02020603050405020304" pitchFamily="18" charset="0"/>
              </a:rPr>
              <a:t>Correctness</a:t>
            </a:r>
            <a:r>
              <a:rPr lang="en-US" sz="2100" dirty="0">
                <a:latin typeface="Times New Roman" panose="02020603050405020304" pitchFamily="18" charset="0"/>
                <a:cs typeface="Times New Roman" panose="02020603050405020304" pitchFamily="18" charset="0"/>
              </a:rPr>
              <a:t>.   You may be able to use dummy data.</a:t>
            </a:r>
          </a:p>
          <a:p>
            <a:endParaRPr lang="en-US" dirty="0"/>
          </a:p>
        </p:txBody>
      </p:sp>
    </p:spTree>
    <p:extLst>
      <p:ext uri="{BB962C8B-B14F-4D97-AF65-F5344CB8AC3E}">
        <p14:creationId xmlns:p14="http://schemas.microsoft.com/office/powerpoint/2010/main" xmlns="" val="26994639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Pragmatic Approach-Prototypes and post it notes</a:t>
            </a:r>
          </a:p>
        </p:txBody>
      </p:sp>
      <p:sp>
        <p:nvSpPr>
          <p:cNvPr id="3" name="Content Placeholder 2"/>
          <p:cNvSpPr>
            <a:spLocks noGrp="1"/>
          </p:cNvSpPr>
          <p:nvPr>
            <p:ph idx="1"/>
          </p:nvPr>
        </p:nvSpPr>
        <p:spPr/>
        <p:txBody>
          <a:bodyPr>
            <a:normAutofit/>
          </a:bodyPr>
          <a:lstStyle/>
          <a:p>
            <a:r>
              <a:rPr lang="en-US" sz="2100" dirty="0">
                <a:solidFill>
                  <a:srgbClr val="7030A0"/>
                </a:solidFill>
                <a:latin typeface="Times New Roman" panose="02020603050405020304" pitchFamily="18" charset="0"/>
                <a:cs typeface="Times New Roman" panose="02020603050405020304" pitchFamily="18" charset="0"/>
              </a:rPr>
              <a:t>Completeness.</a:t>
            </a:r>
            <a:r>
              <a:rPr lang="en-US" sz="2100" dirty="0">
                <a:latin typeface="Times New Roman" panose="02020603050405020304" pitchFamily="18" charset="0"/>
                <a:cs typeface="Times New Roman" panose="02020603050405020304" pitchFamily="18" charset="0"/>
              </a:rPr>
              <a:t>   The prototype may function only in a very limited sense, perhaps with only one preselected piece of input data and one menu item.</a:t>
            </a:r>
          </a:p>
          <a:p>
            <a:r>
              <a:rPr lang="en-US" sz="2100" dirty="0">
                <a:solidFill>
                  <a:srgbClr val="7030A0"/>
                </a:solidFill>
                <a:latin typeface="Times New Roman" panose="02020603050405020304" pitchFamily="18" charset="0"/>
                <a:cs typeface="Times New Roman" panose="02020603050405020304" pitchFamily="18" charset="0"/>
              </a:rPr>
              <a:t>Robustness.   </a:t>
            </a:r>
            <a:r>
              <a:rPr lang="en-US" sz="2100" dirty="0">
                <a:latin typeface="Times New Roman" panose="02020603050405020304" pitchFamily="18" charset="0"/>
                <a:cs typeface="Times New Roman" panose="02020603050405020304" pitchFamily="18" charset="0"/>
              </a:rPr>
              <a:t>Error checking is likely to be incomplete or missing entirely. </a:t>
            </a:r>
            <a:endParaRPr lang="en-US" dirty="0"/>
          </a:p>
        </p:txBody>
      </p:sp>
    </p:spTree>
    <p:extLst>
      <p:ext uri="{BB962C8B-B14F-4D97-AF65-F5344CB8AC3E}">
        <p14:creationId xmlns:p14="http://schemas.microsoft.com/office/powerpoint/2010/main" xmlns="" val="2429792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Pragmatic Approach-Prototypes and post it notes</a:t>
            </a:r>
          </a:p>
        </p:txBody>
      </p:sp>
      <p:sp>
        <p:nvSpPr>
          <p:cNvPr id="3" name="Content Placeholder 2"/>
          <p:cNvSpPr>
            <a:spLocks noGrp="1"/>
          </p:cNvSpPr>
          <p:nvPr>
            <p:ph idx="1"/>
          </p:nvPr>
        </p:nvSpPr>
        <p:spPr/>
        <p:txBody>
          <a:bodyPr>
            <a:normAutofit/>
          </a:bodyPr>
          <a:lstStyle/>
          <a:p>
            <a:r>
              <a:rPr lang="en-US" sz="2100" dirty="0">
                <a:solidFill>
                  <a:srgbClr val="7030A0"/>
                </a:solidFill>
                <a:latin typeface="Times New Roman" panose="02020603050405020304" pitchFamily="18" charset="0"/>
                <a:cs typeface="Times New Roman" panose="02020603050405020304" pitchFamily="18" charset="0"/>
              </a:rPr>
              <a:t>Style.    </a:t>
            </a:r>
            <a:r>
              <a:rPr lang="en-US" sz="2100" dirty="0">
                <a:latin typeface="Times New Roman" panose="02020603050405020304" pitchFamily="18" charset="0"/>
                <a:cs typeface="Times New Roman" panose="02020603050405020304" pitchFamily="18" charset="0"/>
              </a:rPr>
              <a:t>prototype code probably doesn't have much in the way of comments or documentation</a:t>
            </a:r>
          </a:p>
          <a:p>
            <a:pPr marL="0" indent="0">
              <a:buNone/>
            </a:pPr>
            <a:r>
              <a:rPr lang="en-US" sz="2100" dirty="0">
                <a:solidFill>
                  <a:srgbClr val="0070C0"/>
                </a:solidFill>
                <a:latin typeface="Times New Roman" panose="02020603050405020304" pitchFamily="18" charset="0"/>
                <a:cs typeface="Times New Roman" panose="02020603050405020304" pitchFamily="18" charset="0"/>
              </a:rPr>
              <a:t>Prototyping Architecture</a:t>
            </a:r>
          </a:p>
          <a:p>
            <a:r>
              <a:rPr lang="en-US" sz="2100" dirty="0">
                <a:latin typeface="Times New Roman" panose="02020603050405020304" pitchFamily="18" charset="0"/>
                <a:cs typeface="Times New Roman" panose="02020603050405020304" pitchFamily="18" charset="0"/>
              </a:rPr>
              <a:t>Many prototypes are constructed to model the entire system under consideration. </a:t>
            </a:r>
          </a:p>
        </p:txBody>
      </p:sp>
    </p:spTree>
    <p:extLst>
      <p:ext uri="{BB962C8B-B14F-4D97-AF65-F5344CB8AC3E}">
        <p14:creationId xmlns:p14="http://schemas.microsoft.com/office/powerpoint/2010/main" xmlns="" val="5073425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Pragmatic Approach-Prototypes and post it notes</a:t>
            </a:r>
          </a:p>
        </p:txBody>
      </p:sp>
      <p:sp>
        <p:nvSpPr>
          <p:cNvPr id="3" name="Content Placeholder 2"/>
          <p:cNvSpPr>
            <a:spLocks noGrp="1"/>
          </p:cNvSpPr>
          <p:nvPr>
            <p:ph idx="1"/>
          </p:nvPr>
        </p:nvSpPr>
        <p:spPr/>
        <p:txBody>
          <a:bodyPr>
            <a:normAutofit/>
          </a:bodyPr>
          <a:lstStyle/>
          <a:p>
            <a:pPr marL="0" indent="0">
              <a:buNone/>
            </a:pPr>
            <a:r>
              <a:rPr lang="en-US" sz="2100" dirty="0">
                <a:latin typeface="Times New Roman" panose="02020603050405020304" pitchFamily="18" charset="0"/>
                <a:cs typeface="Times New Roman" panose="02020603050405020304" pitchFamily="18" charset="0"/>
              </a:rPr>
              <a:t>Here are some specific areas you may want to look for in the architectural prototype:</a:t>
            </a:r>
          </a:p>
          <a:p>
            <a:r>
              <a:rPr lang="en-US" sz="2100" dirty="0">
                <a:latin typeface="Times New Roman" panose="02020603050405020304" pitchFamily="18" charset="0"/>
                <a:cs typeface="Times New Roman" panose="02020603050405020304" pitchFamily="18" charset="0"/>
              </a:rPr>
              <a:t>Are the responsibilities of the major components well defined and appropriate?</a:t>
            </a:r>
          </a:p>
          <a:p>
            <a:r>
              <a:rPr lang="en-US" sz="2100" dirty="0">
                <a:latin typeface="Times New Roman" panose="02020603050405020304" pitchFamily="18" charset="0"/>
                <a:cs typeface="Times New Roman" panose="02020603050405020304" pitchFamily="18" charset="0"/>
              </a:rPr>
              <a:t>Are the collaborations between major components well defined?</a:t>
            </a:r>
          </a:p>
          <a:p>
            <a:r>
              <a:rPr lang="en-US" sz="2100" dirty="0">
                <a:latin typeface="Times New Roman" panose="02020603050405020304" pitchFamily="18" charset="0"/>
                <a:cs typeface="Times New Roman" panose="02020603050405020304" pitchFamily="18" charset="0"/>
              </a:rPr>
              <a:t>Is coupling minimized?</a:t>
            </a:r>
          </a:p>
        </p:txBody>
      </p:sp>
    </p:spTree>
    <p:extLst>
      <p:ext uri="{BB962C8B-B14F-4D97-AF65-F5344CB8AC3E}">
        <p14:creationId xmlns:p14="http://schemas.microsoft.com/office/powerpoint/2010/main" xmlns="" val="20015811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100" dirty="0">
                <a:solidFill>
                  <a:srgbClr val="FF0000"/>
                </a:solidFill>
                <a:latin typeface="Times New Roman" panose="02020603050405020304" pitchFamily="18" charset="0"/>
                <a:cs typeface="Times New Roman" panose="02020603050405020304" pitchFamily="18" charset="0"/>
              </a:rPr>
              <a:t>Refactoring</a:t>
            </a:r>
          </a:p>
          <a:p>
            <a:r>
              <a:rPr lang="en-US" sz="2100" dirty="0">
                <a:latin typeface="Times New Roman" panose="02020603050405020304" pitchFamily="18" charset="0"/>
                <a:cs typeface="Times New Roman" panose="02020603050405020304" pitchFamily="18" charset="0"/>
              </a:rPr>
              <a:t>As a program evolves, it will become necessary to rethink earlier decisions and rework portions of the code.</a:t>
            </a:r>
          </a:p>
          <a:p>
            <a:r>
              <a:rPr lang="en-US" sz="2100" dirty="0">
                <a:latin typeface="Times New Roman" panose="02020603050405020304" pitchFamily="18" charset="0"/>
                <a:cs typeface="Times New Roman" panose="02020603050405020304" pitchFamily="18" charset="0"/>
              </a:rPr>
              <a:t>Rewriting, reworking, and re-architecting code is collectively known as refactoring.</a:t>
            </a:r>
          </a:p>
          <a:p>
            <a:pPr marL="0" indent="0">
              <a:buNone/>
            </a:pPr>
            <a:r>
              <a:rPr lang="en-US" sz="2100" dirty="0">
                <a:solidFill>
                  <a:srgbClr val="0070C0"/>
                </a:solidFill>
                <a:latin typeface="Times New Roman" panose="02020603050405020304" pitchFamily="18" charset="0"/>
                <a:cs typeface="Times New Roman" panose="02020603050405020304" pitchFamily="18" charset="0"/>
              </a:rPr>
              <a:t>When Should You Refactor?</a:t>
            </a:r>
          </a:p>
        </p:txBody>
      </p:sp>
    </p:spTree>
    <p:extLst>
      <p:ext uri="{BB962C8B-B14F-4D97-AF65-F5344CB8AC3E}">
        <p14:creationId xmlns:p14="http://schemas.microsoft.com/office/powerpoint/2010/main" xmlns="" val="4773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100" dirty="0">
                <a:latin typeface="Times New Roman" panose="02020603050405020304" pitchFamily="18" charset="0"/>
                <a:cs typeface="Times New Roman" panose="02020603050405020304" pitchFamily="18" charset="0"/>
              </a:rPr>
              <a:t>Any number of things may cause code to qualify for refactoring:</a:t>
            </a:r>
          </a:p>
          <a:p>
            <a:r>
              <a:rPr lang="en-US" sz="2100" dirty="0">
                <a:latin typeface="Times New Roman" panose="02020603050405020304" pitchFamily="18" charset="0"/>
                <a:cs typeface="Times New Roman" panose="02020603050405020304" pitchFamily="18" charset="0"/>
              </a:rPr>
              <a:t>Duplication.   You've discovered a violation of the DRY principle (The Evils of Duplication).</a:t>
            </a:r>
          </a:p>
          <a:p>
            <a:r>
              <a:rPr lang="en-US" sz="2100" dirty="0">
                <a:latin typeface="Times New Roman" panose="02020603050405020304" pitchFamily="18" charset="0"/>
                <a:cs typeface="Times New Roman" panose="02020603050405020304" pitchFamily="18" charset="0"/>
              </a:rPr>
              <a:t>Nonorthogonal design.   You've discovered some code or design that could be made more orthogonal (Orthogonality).</a:t>
            </a:r>
          </a:p>
          <a:p>
            <a:endParaRPr lang="en-US" dirty="0"/>
          </a:p>
        </p:txBody>
      </p:sp>
    </p:spTree>
    <p:extLst>
      <p:ext uri="{BB962C8B-B14F-4D97-AF65-F5344CB8AC3E}">
        <p14:creationId xmlns:p14="http://schemas.microsoft.com/office/powerpoint/2010/main" xmlns="" val="1402190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100" dirty="0">
                <a:latin typeface="Times New Roman" panose="02020603050405020304" pitchFamily="18" charset="0"/>
                <a:cs typeface="Times New Roman" panose="02020603050405020304" pitchFamily="18" charset="0"/>
              </a:rPr>
              <a:t>Outdated knowledge.   Things change, requirements drift, and your knowledge of the problem increases. Code needs to keep up.</a:t>
            </a:r>
          </a:p>
          <a:p>
            <a:r>
              <a:rPr lang="en-US" sz="2100" dirty="0">
                <a:latin typeface="Times New Roman" panose="02020603050405020304" pitchFamily="18" charset="0"/>
                <a:cs typeface="Times New Roman" panose="02020603050405020304" pitchFamily="18" charset="0"/>
              </a:rPr>
              <a:t>Performance.   You need to move functionality from one area of the system to another to improve performance.</a:t>
            </a:r>
          </a:p>
          <a:p>
            <a:endParaRPr lang="en-US" dirty="0"/>
          </a:p>
        </p:txBody>
      </p:sp>
    </p:spTree>
    <p:extLst>
      <p:ext uri="{BB962C8B-B14F-4D97-AF65-F5344CB8AC3E}">
        <p14:creationId xmlns:p14="http://schemas.microsoft.com/office/powerpoint/2010/main" xmlns="" val="30756474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3200" dirty="0">
                <a:latin typeface="Times New Roman" panose="02020603050405020304" pitchFamily="18" charset="0"/>
                <a:cs typeface="Times New Roman" panose="02020603050405020304" pitchFamily="18" charset="0"/>
              </a:rPr>
              <a:t>Create a simple language to express.</a:t>
            </a:r>
          </a:p>
          <a:p>
            <a:r>
              <a:rPr lang="en-US" sz="3200" dirty="0">
                <a:latin typeface="Times New Roman" panose="02020603050405020304" pitchFamily="18" charset="0"/>
                <a:cs typeface="Times New Roman" panose="02020603050405020304" pitchFamily="18" charset="0"/>
              </a:rPr>
              <a:t> For example: Create a simple language to express requirements. </a:t>
            </a:r>
          </a:p>
          <a:p>
            <a:r>
              <a:rPr lang="en-US" sz="3200" dirty="0">
                <a:solidFill>
                  <a:srgbClr val="FF0000"/>
                </a:solidFill>
                <a:latin typeface="Times New Roman" panose="02020603050405020304" pitchFamily="18" charset="0"/>
                <a:cs typeface="Times New Roman" panose="02020603050405020304" pitchFamily="18" charset="0"/>
              </a:rPr>
              <a:t>"Program Close to the Problem Domain“.</a:t>
            </a:r>
          </a:p>
          <a:p>
            <a:r>
              <a:rPr lang="en-US" sz="3200" dirty="0">
                <a:latin typeface="Times New Roman" panose="02020603050405020304" pitchFamily="18" charset="0"/>
                <a:cs typeface="Times New Roman" panose="02020603050405020304" pitchFamily="18" charset="0"/>
              </a:rPr>
              <a:t>Domain languages, or domain specific languages (DSLs), are miniature languages that are particularly well suited to describing solutions for certain problem domains.</a:t>
            </a:r>
          </a:p>
          <a:p>
            <a:r>
              <a:rPr lang="en-US" sz="3200" dirty="0">
                <a:latin typeface="Times New Roman" panose="02020603050405020304" pitchFamily="18" charset="0"/>
                <a:cs typeface="Times New Roman" panose="02020603050405020304" pitchFamily="18" charset="0"/>
              </a:rPr>
              <a:t>This increases readability and maintainability</a:t>
            </a:r>
            <a:r>
              <a:rPr lang="en-US" dirty="0"/>
              <a:t>.</a:t>
            </a:r>
          </a:p>
        </p:txBody>
      </p:sp>
      <p:sp>
        <p:nvSpPr>
          <p:cNvPr id="3" name="Title 2"/>
          <p:cNvSpPr>
            <a:spLocks noGrp="1"/>
          </p:cNvSpPr>
          <p:nvPr>
            <p:ph type="title"/>
          </p:nvPr>
        </p:nvSpPr>
        <p:spPr/>
        <p:txBody>
          <a:bodyPr>
            <a:normAutofit fontScale="90000"/>
          </a:bodyPr>
          <a:lstStyle/>
          <a:p>
            <a:r>
              <a:rPr lang="en-US" dirty="0"/>
              <a:t>Pragmatic Approach-Domain Languages</a:t>
            </a:r>
          </a:p>
        </p:txBody>
      </p:sp>
    </p:spTree>
    <p:extLst>
      <p:ext uri="{BB962C8B-B14F-4D97-AF65-F5344CB8AC3E}">
        <p14:creationId xmlns:p14="http://schemas.microsoft.com/office/powerpoint/2010/main" xmlns="" val="64255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Pragmatic Approach-</a:t>
            </a:r>
            <a:r>
              <a:rPr lang="en-US" sz="2800" dirty="0">
                <a:latin typeface="Times New Roman" panose="02020603050405020304" pitchFamily="18" charset="0"/>
                <a:cs typeface="Times New Roman" panose="02020603050405020304" pitchFamily="18" charset="0"/>
              </a:rPr>
              <a:t>The Evils of Duplication</a:t>
            </a:r>
            <a:br>
              <a:rPr lang="en-US" sz="2800" dirty="0">
                <a:latin typeface="Times New Roman" panose="02020603050405020304" pitchFamily="18" charset="0"/>
                <a:cs typeface="Times New Roman" panose="02020603050405020304" pitchFamily="18" charset="0"/>
              </a:rPr>
            </a:br>
            <a:endParaRPr lang="en-US" sz="2800" dirty="0"/>
          </a:p>
        </p:txBody>
      </p:sp>
      <p:sp>
        <p:nvSpPr>
          <p:cNvPr id="3" name="Content Placeholder 2"/>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The Evils of Duplication</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Every piece of knowledge must have a single, unambiguous, authoritative representation within a system.</a:t>
            </a:r>
          </a:p>
          <a:p>
            <a:r>
              <a:rPr lang="en-US" sz="3200" dirty="0">
                <a:latin typeface="Times New Roman" panose="02020603050405020304" pitchFamily="18" charset="0"/>
                <a:cs typeface="Times New Roman" panose="02020603050405020304" pitchFamily="18" charset="0"/>
              </a:rPr>
              <a:t>DRY—Don't Repeat Yourself</a:t>
            </a:r>
          </a:p>
          <a:p>
            <a:endParaRPr lang="en-US"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14044386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3200" dirty="0">
                <a:latin typeface="Times New Roman" panose="02020603050405020304" pitchFamily="18" charset="0"/>
                <a:cs typeface="Times New Roman" panose="02020603050405020304" pitchFamily="18" charset="0"/>
              </a:rPr>
              <a:t>There are many users of an application.</a:t>
            </a:r>
          </a:p>
          <a:p>
            <a:r>
              <a:rPr lang="en-US" sz="3200" dirty="0">
                <a:latin typeface="Times New Roman" panose="02020603050405020304" pitchFamily="18" charset="0"/>
                <a:cs typeface="Times New Roman" panose="02020603050405020304" pitchFamily="18" charset="0"/>
              </a:rPr>
              <a:t> There's the end user, who understands the business rules and the required outputs. </a:t>
            </a:r>
          </a:p>
          <a:p>
            <a:r>
              <a:rPr lang="en-US" sz="3200" dirty="0">
                <a:latin typeface="Times New Roman" panose="02020603050405020304" pitchFamily="18" charset="0"/>
                <a:cs typeface="Times New Roman" panose="02020603050405020304" pitchFamily="18" charset="0"/>
              </a:rPr>
              <a:t>There are also secondary users: operations staff, configuration and test managers, support and maintenance programmers, and future generations of developers. </a:t>
            </a:r>
          </a:p>
        </p:txBody>
      </p:sp>
      <p:sp>
        <p:nvSpPr>
          <p:cNvPr id="3" name="Title 2"/>
          <p:cNvSpPr>
            <a:spLocks noGrp="1"/>
          </p:cNvSpPr>
          <p:nvPr>
            <p:ph type="title"/>
          </p:nvPr>
        </p:nvSpPr>
        <p:spPr/>
        <p:txBody>
          <a:bodyPr>
            <a:normAutofit fontScale="90000"/>
          </a:bodyPr>
          <a:lstStyle/>
          <a:p>
            <a:r>
              <a:rPr lang="en-US" dirty="0"/>
              <a:t>Pragmatic Approach-Domain Languages</a:t>
            </a:r>
          </a:p>
        </p:txBody>
      </p:sp>
    </p:spTree>
    <p:extLst>
      <p:ext uri="{BB962C8B-B14F-4D97-AF65-F5344CB8AC3E}">
        <p14:creationId xmlns:p14="http://schemas.microsoft.com/office/powerpoint/2010/main" xmlns="" val="1716669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Each of these users has their own problem domain, and you can generate mini-environments and languages for all of them.</a:t>
            </a:r>
          </a:p>
          <a:p>
            <a:endParaRPr lang="en-US" dirty="0"/>
          </a:p>
        </p:txBody>
      </p:sp>
      <p:sp>
        <p:nvSpPr>
          <p:cNvPr id="3" name="Title 2"/>
          <p:cNvSpPr>
            <a:spLocks noGrp="1"/>
          </p:cNvSpPr>
          <p:nvPr>
            <p:ph type="title"/>
          </p:nvPr>
        </p:nvSpPr>
        <p:spPr/>
        <p:txBody>
          <a:bodyPr>
            <a:normAutofit fontScale="90000"/>
          </a:bodyPr>
          <a:lstStyle/>
          <a:p>
            <a:r>
              <a:rPr lang="en-US" dirty="0"/>
              <a:t>Pragmatic Approach-Domain Languages</a:t>
            </a:r>
          </a:p>
        </p:txBody>
      </p:sp>
    </p:spTree>
    <p:extLst>
      <p:ext uri="{BB962C8B-B14F-4D97-AF65-F5344CB8AC3E}">
        <p14:creationId xmlns:p14="http://schemas.microsoft.com/office/powerpoint/2010/main" xmlns="" val="5880059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buNone/>
            </a:pPr>
            <a:r>
              <a:rPr lang="en-US" sz="3200" dirty="0" smtClean="0">
                <a:solidFill>
                  <a:srgbClr val="FF0000"/>
                </a:solidFill>
                <a:latin typeface="Times New Roman" panose="02020603050405020304" pitchFamily="18" charset="0"/>
                <a:cs typeface="Times New Roman" panose="02020603050405020304" pitchFamily="18" charset="0"/>
              </a:rPr>
              <a:t>Estimate to avoid surprises..</a:t>
            </a:r>
          </a:p>
          <a:p>
            <a:pPr marL="109728" indent="0">
              <a:buNone/>
            </a:pPr>
            <a:r>
              <a:rPr lang="en-US" sz="3200" dirty="0" smtClean="0">
                <a:solidFill>
                  <a:srgbClr val="FF0000"/>
                </a:solidFill>
                <a:latin typeface="Times New Roman" panose="02020603050405020304" pitchFamily="18" charset="0"/>
                <a:cs typeface="Times New Roman" panose="02020603050405020304" pitchFamily="18" charset="0"/>
              </a:rPr>
              <a:t>Estimate before you start ,you’ll spot potential problems.</a:t>
            </a:r>
          </a:p>
          <a:p>
            <a:pPr marL="109728" indent="0">
              <a:buNone/>
            </a:pPr>
            <a:r>
              <a:rPr lang="en-US" sz="3200" dirty="0" smtClean="0">
                <a:solidFill>
                  <a:srgbClr val="FF0000"/>
                </a:solidFill>
                <a:latin typeface="Times New Roman" panose="02020603050405020304" pitchFamily="18" charset="0"/>
                <a:cs typeface="Times New Roman" panose="02020603050405020304" pitchFamily="18" charset="0"/>
              </a:rPr>
              <a:t>How </a:t>
            </a:r>
            <a:r>
              <a:rPr lang="en-US" sz="3200" dirty="0">
                <a:solidFill>
                  <a:srgbClr val="FF0000"/>
                </a:solidFill>
                <a:latin typeface="Times New Roman" panose="02020603050405020304" pitchFamily="18" charset="0"/>
                <a:cs typeface="Times New Roman" panose="02020603050405020304" pitchFamily="18" charset="0"/>
              </a:rPr>
              <a:t>Accurate Is Accurate Enough?</a:t>
            </a:r>
          </a:p>
          <a:p>
            <a:r>
              <a:rPr lang="en-US" sz="3200" dirty="0">
                <a:latin typeface="Times New Roman" panose="02020603050405020304" pitchFamily="18" charset="0"/>
                <a:cs typeface="Times New Roman" panose="02020603050405020304" pitchFamily="18" charset="0"/>
              </a:rPr>
              <a:t>Try to give the units of your estimation in a meaningful unit. </a:t>
            </a:r>
          </a:p>
          <a:p>
            <a:r>
              <a:rPr lang="en-US" sz="3200" dirty="0">
                <a:latin typeface="Times New Roman" panose="02020603050405020304" pitchFamily="18" charset="0"/>
                <a:cs typeface="Times New Roman" panose="02020603050405020304" pitchFamily="18" charset="0"/>
              </a:rPr>
              <a:t> '60 days' and 'about 2 months'. </a:t>
            </a:r>
          </a:p>
          <a:p>
            <a:r>
              <a:rPr lang="en-US" sz="3200" dirty="0">
                <a:latin typeface="Times New Roman" panose="02020603050405020304" pitchFamily="18" charset="0"/>
                <a:cs typeface="Times New Roman" panose="02020603050405020304" pitchFamily="18" charset="0"/>
              </a:rPr>
              <a:t>The first is much more precise while the second seems like a guess that can vary quite a lot.</a:t>
            </a:r>
          </a:p>
        </p:txBody>
      </p:sp>
      <p:sp>
        <p:nvSpPr>
          <p:cNvPr id="3" name="Title 2"/>
          <p:cNvSpPr>
            <a:spLocks noGrp="1"/>
          </p:cNvSpPr>
          <p:nvPr>
            <p:ph type="title"/>
          </p:nvPr>
        </p:nvSpPr>
        <p:spPr/>
        <p:txBody>
          <a:bodyPr>
            <a:normAutofit fontScale="90000"/>
          </a:bodyPr>
          <a:lstStyle/>
          <a:p>
            <a:r>
              <a:rPr lang="en-US" dirty="0"/>
              <a:t>Pragmatic Approach-Estimating</a:t>
            </a:r>
          </a:p>
        </p:txBody>
      </p:sp>
    </p:spTree>
    <p:extLst>
      <p:ext uri="{BB962C8B-B14F-4D97-AF65-F5344CB8AC3E}">
        <p14:creationId xmlns:p14="http://schemas.microsoft.com/office/powerpoint/2010/main" xmlns="" val="3155331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200" dirty="0">
                <a:solidFill>
                  <a:srgbClr val="FF0000"/>
                </a:solidFill>
                <a:latin typeface="Times New Roman" panose="02020603050405020304" pitchFamily="18" charset="0"/>
                <a:cs typeface="Times New Roman" panose="02020603050405020304" pitchFamily="18" charset="0"/>
              </a:rPr>
              <a:t>Where Do Estimates Come From?</a:t>
            </a:r>
          </a:p>
          <a:p>
            <a:r>
              <a:rPr lang="en-US" sz="3200" dirty="0">
                <a:latin typeface="Times New Roman" panose="02020603050405020304" pitchFamily="18" charset="0"/>
                <a:cs typeface="Times New Roman" panose="02020603050405020304" pitchFamily="18" charset="0"/>
              </a:rPr>
              <a:t>All estimates are based on models of the problem.</a:t>
            </a:r>
          </a:p>
          <a:p>
            <a:r>
              <a:rPr lang="en-US" sz="3200" dirty="0">
                <a:latin typeface="Times New Roman" panose="02020603050405020304" pitchFamily="18" charset="0"/>
                <a:cs typeface="Times New Roman" panose="02020603050405020304" pitchFamily="18" charset="0"/>
              </a:rPr>
              <a:t>Ask someone who's already done it</a:t>
            </a:r>
          </a:p>
          <a:p>
            <a:pPr marL="109728" indent="0">
              <a:buNone/>
            </a:pPr>
            <a:r>
              <a:rPr lang="en-US" sz="3200" dirty="0">
                <a:solidFill>
                  <a:srgbClr val="FF0000"/>
                </a:solidFill>
                <a:latin typeface="Times New Roman" panose="02020603050405020304" pitchFamily="18" charset="0"/>
                <a:cs typeface="Times New Roman" panose="02020603050405020304" pitchFamily="18" charset="0"/>
              </a:rPr>
              <a:t> Understand What's Being Asked</a:t>
            </a:r>
          </a:p>
          <a:p>
            <a:r>
              <a:rPr lang="en-US" sz="3200" dirty="0">
                <a:latin typeface="Times New Roman" panose="02020603050405020304" pitchFamily="18" charset="0"/>
                <a:cs typeface="Times New Roman" panose="02020603050405020304" pitchFamily="18" charset="0"/>
              </a:rPr>
              <a:t>Identify  the scope of the project before starting to guess</a:t>
            </a:r>
          </a:p>
        </p:txBody>
      </p:sp>
      <p:sp>
        <p:nvSpPr>
          <p:cNvPr id="3" name="Title 2"/>
          <p:cNvSpPr>
            <a:spLocks noGrp="1"/>
          </p:cNvSpPr>
          <p:nvPr>
            <p:ph type="title"/>
          </p:nvPr>
        </p:nvSpPr>
        <p:spPr/>
        <p:txBody>
          <a:bodyPr>
            <a:normAutofit fontScale="90000"/>
          </a:bodyPr>
          <a:lstStyle/>
          <a:p>
            <a:r>
              <a:rPr lang="en-US" dirty="0"/>
              <a:t>Pragmatic Approach-Estimating</a:t>
            </a:r>
          </a:p>
        </p:txBody>
      </p:sp>
    </p:spTree>
    <p:extLst>
      <p:ext uri="{BB962C8B-B14F-4D97-AF65-F5344CB8AC3E}">
        <p14:creationId xmlns:p14="http://schemas.microsoft.com/office/powerpoint/2010/main" xmlns="" val="35557217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200" dirty="0">
                <a:solidFill>
                  <a:srgbClr val="FF0000"/>
                </a:solidFill>
                <a:latin typeface="Times New Roman" panose="02020603050405020304" pitchFamily="18" charset="0"/>
                <a:cs typeface="Times New Roman" panose="02020603050405020304" pitchFamily="18" charset="0"/>
              </a:rPr>
              <a:t>Build a Model of the System</a:t>
            </a:r>
          </a:p>
          <a:p>
            <a:pPr marL="109728" indent="0">
              <a:buNone/>
            </a:pPr>
            <a:r>
              <a:rPr lang="en-US" sz="3200" dirty="0">
                <a:latin typeface="Times New Roman" panose="02020603050405020304" pitchFamily="18" charset="0"/>
                <a:cs typeface="Times New Roman" panose="02020603050405020304" pitchFamily="18" charset="0"/>
              </a:rPr>
              <a:t>For a project, the model may be the steps that your organization uses during development, along with a very rough picture of how the system might be implemented.</a:t>
            </a:r>
          </a:p>
          <a:p>
            <a:pPr marL="109728" indent="0">
              <a:buNone/>
            </a:pPr>
            <a:r>
              <a:rPr lang="en-US" sz="3200" dirty="0">
                <a:solidFill>
                  <a:srgbClr val="FF0000"/>
                </a:solidFill>
                <a:latin typeface="Times New Roman" panose="02020603050405020304" pitchFamily="18" charset="0"/>
                <a:cs typeface="Times New Roman" panose="02020603050405020304" pitchFamily="18" charset="0"/>
              </a:rPr>
              <a:t>Break the Model into Components</a:t>
            </a:r>
          </a:p>
          <a:p>
            <a:pPr marL="109728" indent="0">
              <a:buNone/>
            </a:pPr>
            <a:r>
              <a:rPr lang="en-US" sz="3200" dirty="0">
                <a:latin typeface="Times New Roman" panose="02020603050405020304" pitchFamily="18" charset="0"/>
                <a:cs typeface="Times New Roman" panose="02020603050405020304" pitchFamily="18" charset="0"/>
              </a:rPr>
              <a:t>Once you have a model, you can decompose it into components</a:t>
            </a:r>
          </a:p>
          <a:p>
            <a:endParaRPr lang="en-US" dirty="0"/>
          </a:p>
        </p:txBody>
      </p:sp>
      <p:sp>
        <p:nvSpPr>
          <p:cNvPr id="3" name="Title 2"/>
          <p:cNvSpPr>
            <a:spLocks noGrp="1"/>
          </p:cNvSpPr>
          <p:nvPr>
            <p:ph type="title"/>
          </p:nvPr>
        </p:nvSpPr>
        <p:spPr/>
        <p:txBody>
          <a:bodyPr>
            <a:normAutofit fontScale="90000"/>
          </a:bodyPr>
          <a:lstStyle/>
          <a:p>
            <a:r>
              <a:rPr lang="en-US" dirty="0"/>
              <a:t>Pragmatic Approach-Estimating</a:t>
            </a:r>
          </a:p>
        </p:txBody>
      </p:sp>
    </p:spTree>
    <p:extLst>
      <p:ext uri="{BB962C8B-B14F-4D97-AF65-F5344CB8AC3E}">
        <p14:creationId xmlns:p14="http://schemas.microsoft.com/office/powerpoint/2010/main" xmlns="" val="8050446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fontScale="92500"/>
          </a:bodyPr>
          <a:lstStyle/>
          <a:p>
            <a:r>
              <a:rPr lang="en-US" dirty="0"/>
              <a:t> </a:t>
            </a:r>
            <a:r>
              <a:rPr lang="en-US" sz="3200" dirty="0">
                <a:latin typeface="Times New Roman" panose="02020603050405020304" pitchFamily="18" charset="0"/>
                <a:cs typeface="Times New Roman" panose="02020603050405020304" pitchFamily="18" charset="0"/>
              </a:rPr>
              <a:t>Sometimes a component contributes a single value that is added into the result.</a:t>
            </a:r>
          </a:p>
          <a:p>
            <a:r>
              <a:rPr lang="en-US" sz="3200" dirty="0">
                <a:latin typeface="Times New Roman" panose="02020603050405020304" pitchFamily="18" charset="0"/>
                <a:cs typeface="Times New Roman" panose="02020603050405020304" pitchFamily="18" charset="0"/>
              </a:rPr>
              <a:t> Some components may supply multiplying factors, while others may be more complicated</a:t>
            </a:r>
          </a:p>
          <a:p>
            <a:r>
              <a:rPr lang="en-US" sz="3200" dirty="0">
                <a:solidFill>
                  <a:srgbClr val="FF0000"/>
                </a:solidFill>
                <a:latin typeface="Times New Roman" panose="02020603050405020304" pitchFamily="18" charset="0"/>
                <a:cs typeface="Times New Roman" panose="02020603050405020304" pitchFamily="18" charset="0"/>
              </a:rPr>
              <a:t>Give Each Parameter a Value</a:t>
            </a:r>
          </a:p>
          <a:p>
            <a:r>
              <a:rPr lang="en-US" sz="3200" dirty="0">
                <a:latin typeface="Times New Roman" panose="02020603050405020304" pitchFamily="18" charset="0"/>
                <a:cs typeface="Times New Roman" panose="02020603050405020304" pitchFamily="18" charset="0"/>
              </a:rPr>
              <a:t> Once you have the parameters broken out, you can go through and assign each one </a:t>
            </a:r>
            <a:r>
              <a:rPr lang="en-US" sz="3200">
                <a:latin typeface="Times New Roman" panose="02020603050405020304" pitchFamily="18" charset="0"/>
                <a:cs typeface="Times New Roman" panose="02020603050405020304" pitchFamily="18" charset="0"/>
              </a:rPr>
              <a:t>a </a:t>
            </a:r>
            <a:r>
              <a:rPr lang="en-US" sz="3200" smtClean="0">
                <a:latin typeface="Times New Roman" panose="02020603050405020304" pitchFamily="18" charset="0"/>
                <a:cs typeface="Times New Roman" panose="02020603050405020304" pitchFamily="18" charset="0"/>
              </a:rPr>
              <a:t>value</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The trick is to work out which parameters have the most impact on the result, and concentrate on getting them about right.</a:t>
            </a:r>
          </a:p>
          <a:p>
            <a:endParaRPr lang="en-US" sz="3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0"/>
            <a:ext cx="8229600" cy="914400"/>
          </a:xfrm>
        </p:spPr>
        <p:txBody>
          <a:bodyPr>
            <a:normAutofit fontScale="90000"/>
          </a:bodyPr>
          <a:lstStyle/>
          <a:p>
            <a:r>
              <a:rPr lang="en-US" dirty="0"/>
              <a:t>Pragmatic Approach-Estimating</a:t>
            </a:r>
          </a:p>
        </p:txBody>
      </p:sp>
    </p:spTree>
    <p:extLst>
      <p:ext uri="{BB962C8B-B14F-4D97-AF65-F5344CB8AC3E}">
        <p14:creationId xmlns:p14="http://schemas.microsoft.com/office/powerpoint/2010/main" xmlns="" val="720042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b="1" dirty="0">
              <a:latin typeface="Times New Roman" panose="02020603050405020304" pitchFamily="18" charset="0"/>
              <a:cs typeface="Times New Roman" panose="02020603050405020304" pitchFamily="18" charset="0"/>
            </a:endParaRPr>
          </a:p>
          <a:p>
            <a:r>
              <a:rPr lang="en-US" sz="3200" b="1" dirty="0">
                <a:solidFill>
                  <a:srgbClr val="FF0000"/>
                </a:solidFill>
                <a:latin typeface="Times New Roman" panose="02020603050405020304" pitchFamily="18" charset="0"/>
                <a:cs typeface="Times New Roman" panose="02020603050405020304" pitchFamily="18" charset="0"/>
              </a:rPr>
              <a:t>Estimating Project Schedules</a:t>
            </a:r>
          </a:p>
          <a:p>
            <a:r>
              <a:rPr lang="en-US" sz="3200" b="1" dirty="0">
                <a:latin typeface="Times New Roman" panose="02020603050405020304" pitchFamily="18" charset="0"/>
                <a:cs typeface="Times New Roman" panose="02020603050405020304" pitchFamily="18" charset="0"/>
              </a:rPr>
              <a:t>Check requirements</a:t>
            </a:r>
          </a:p>
          <a:p>
            <a:r>
              <a:rPr lang="en-US" sz="3200" b="1" dirty="0">
                <a:latin typeface="Times New Roman" panose="02020603050405020304" pitchFamily="18" charset="0"/>
                <a:cs typeface="Times New Roman" panose="02020603050405020304" pitchFamily="18" charset="0"/>
              </a:rPr>
              <a:t>Analyze risk</a:t>
            </a:r>
          </a:p>
          <a:p>
            <a:r>
              <a:rPr lang="en-US" sz="3200" b="1" dirty="0">
                <a:latin typeface="Times New Roman" panose="02020603050405020304" pitchFamily="18" charset="0"/>
                <a:cs typeface="Times New Roman" panose="02020603050405020304" pitchFamily="18" charset="0"/>
              </a:rPr>
              <a:t>Design, implement, integrate</a:t>
            </a:r>
          </a:p>
          <a:p>
            <a:r>
              <a:rPr lang="en-US" sz="3200" b="1" dirty="0">
                <a:latin typeface="Times New Roman" panose="02020603050405020304" pitchFamily="18" charset="0"/>
                <a:cs typeface="Times New Roman" panose="02020603050405020304" pitchFamily="18" charset="0"/>
              </a:rPr>
              <a:t>Validate with the users</a:t>
            </a:r>
          </a:p>
          <a:p>
            <a:endParaRPr lang="en-US" sz="32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a:t>Pragmatic Approach-Estimating</a:t>
            </a:r>
          </a:p>
        </p:txBody>
      </p:sp>
    </p:spTree>
    <p:extLst>
      <p:ext uri="{BB962C8B-B14F-4D97-AF65-F5344CB8AC3E}">
        <p14:creationId xmlns:p14="http://schemas.microsoft.com/office/powerpoint/2010/main" xmlns="" val="25797888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a:t>
            </a:r>
          </a:p>
        </p:txBody>
      </p:sp>
      <p:sp>
        <p:nvSpPr>
          <p:cNvPr id="3" name="Content Placeholder 2"/>
          <p:cNvSpPr>
            <a:spLocks noGrp="1"/>
          </p:cNvSpPr>
          <p:nvPr>
            <p:ph idx="1"/>
          </p:nvPr>
        </p:nvSpPr>
        <p:spPr/>
        <p:txBody>
          <a:bodyPr>
            <a:normAutofit lnSpcReduction="10000"/>
          </a:bodyPr>
          <a:lstStyle/>
          <a:p>
            <a:r>
              <a:rPr lang="en-US" sz="3200" dirty="0">
                <a:latin typeface="Times New Roman" pitchFamily="18" charset="0"/>
                <a:cs typeface="Times New Roman" pitchFamily="18" charset="0"/>
              </a:rPr>
              <a:t>Tools amplify the talent. The better the tools, and the better you know how to use them, the more productive you can be.</a:t>
            </a:r>
          </a:p>
          <a:p>
            <a:r>
              <a:rPr lang="en-US" sz="3200" dirty="0">
                <a:solidFill>
                  <a:srgbClr val="FF0000"/>
                </a:solidFill>
                <a:latin typeface="Times New Roman" pitchFamily="18" charset="0"/>
                <a:cs typeface="Times New Roman" pitchFamily="18" charset="0"/>
              </a:rPr>
              <a:t>Power of plain text</a:t>
            </a:r>
          </a:p>
          <a:p>
            <a:r>
              <a:rPr lang="en-US" sz="3200" dirty="0">
                <a:solidFill>
                  <a:srgbClr val="FF0000"/>
                </a:solidFill>
                <a:latin typeface="Times New Roman" pitchFamily="18" charset="0"/>
                <a:cs typeface="Times New Roman" pitchFamily="18" charset="0"/>
              </a:rPr>
              <a:t>Shells</a:t>
            </a:r>
          </a:p>
          <a:p>
            <a:r>
              <a:rPr lang="en-US" sz="3200" dirty="0">
                <a:solidFill>
                  <a:srgbClr val="FF0000"/>
                </a:solidFill>
                <a:latin typeface="Times New Roman" pitchFamily="18" charset="0"/>
                <a:cs typeface="Times New Roman" pitchFamily="18" charset="0"/>
              </a:rPr>
              <a:t>editors, </a:t>
            </a:r>
          </a:p>
          <a:p>
            <a:r>
              <a:rPr lang="en-US" sz="3200" dirty="0">
                <a:solidFill>
                  <a:srgbClr val="FF0000"/>
                </a:solidFill>
                <a:latin typeface="Times New Roman" pitchFamily="18" charset="0"/>
                <a:cs typeface="Times New Roman" pitchFamily="18" charset="0"/>
              </a:rPr>
              <a:t>debuggers, </a:t>
            </a:r>
          </a:p>
          <a:p>
            <a:r>
              <a:rPr lang="en-US" sz="3200" dirty="0">
                <a:solidFill>
                  <a:srgbClr val="FF0000"/>
                </a:solidFill>
                <a:latin typeface="Times New Roman" pitchFamily="18" charset="0"/>
                <a:cs typeface="Times New Roman" pitchFamily="18" charset="0"/>
              </a:rPr>
              <a:t>text manipulation,</a:t>
            </a:r>
          </a:p>
          <a:p>
            <a:r>
              <a:rPr lang="en-US" sz="3200" dirty="0">
                <a:solidFill>
                  <a:srgbClr val="FF0000"/>
                </a:solidFill>
                <a:latin typeface="Times New Roman" pitchFamily="18" charset="0"/>
                <a:cs typeface="Times New Roman" pitchFamily="18" charset="0"/>
              </a:rPr>
              <a:t> code generators</a:t>
            </a:r>
          </a:p>
          <a:p>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081226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a:t>
            </a:r>
          </a:p>
        </p:txBody>
      </p:sp>
      <p:sp>
        <p:nvSpPr>
          <p:cNvPr id="3" name="Content Placeholder 2"/>
          <p:cNvSpPr>
            <a:spLocks noGrp="1"/>
          </p:cNvSpPr>
          <p:nvPr>
            <p:ph idx="1"/>
          </p:nvPr>
        </p:nvSpPr>
        <p:spPr/>
        <p:txBody>
          <a:bodyPr>
            <a:noAutofit/>
          </a:bodyPr>
          <a:lstStyle/>
          <a:p>
            <a:pPr marL="0" indent="0">
              <a:buNone/>
            </a:pPr>
            <a:r>
              <a:rPr lang="en-US" sz="3200" dirty="0">
                <a:solidFill>
                  <a:srgbClr val="FF0000"/>
                </a:solidFill>
                <a:latin typeface="Times New Roman" pitchFamily="18" charset="0"/>
                <a:cs typeface="Times New Roman" pitchFamily="18" charset="0"/>
              </a:rPr>
              <a:t>Power of plain text</a:t>
            </a:r>
          </a:p>
          <a:p>
            <a:r>
              <a:rPr lang="en-US" sz="3200" dirty="0">
                <a:latin typeface="Times New Roman" pitchFamily="18" charset="0"/>
                <a:cs typeface="Times New Roman" pitchFamily="18" charset="0"/>
              </a:rPr>
              <a:t>As Pragmatic Programmers, our base material isn't wood or iron, it's knowledge. We gather requirements as knowledge, and then express that knowledge in our designs, implementations , tests, and documents. </a:t>
            </a:r>
          </a:p>
          <a:p>
            <a:r>
              <a:rPr lang="en-US" sz="3200" dirty="0">
                <a:latin typeface="Times New Roman" pitchFamily="18" charset="0"/>
                <a:cs typeface="Times New Roman" pitchFamily="18" charset="0"/>
              </a:rPr>
              <a:t>The best format for storing knowledge persistently is </a:t>
            </a:r>
            <a:r>
              <a:rPr lang="en-US" sz="3200" i="1" dirty="0">
                <a:latin typeface="Times New Roman" pitchFamily="18" charset="0"/>
                <a:cs typeface="Times New Roman" pitchFamily="18" charset="0"/>
              </a:rPr>
              <a:t>plain text</a:t>
            </a:r>
          </a:p>
        </p:txBody>
      </p:sp>
    </p:spTree>
    <p:extLst>
      <p:ext uri="{BB962C8B-B14F-4D97-AF65-F5344CB8AC3E}">
        <p14:creationId xmlns:p14="http://schemas.microsoft.com/office/powerpoint/2010/main" xmlns="" val="37996824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Tools-Power of plain text</a:t>
            </a:r>
          </a:p>
        </p:txBody>
      </p:sp>
      <p:sp>
        <p:nvSpPr>
          <p:cNvPr id="3" name="Content Placeholder 2"/>
          <p:cNvSpPr>
            <a:spLocks noGrp="1"/>
          </p:cNvSpPr>
          <p:nvPr>
            <p:ph idx="1"/>
          </p:nvPr>
        </p:nvSpPr>
        <p:spPr/>
        <p:txBody>
          <a:bodyPr/>
          <a:lstStyle/>
          <a:p>
            <a:endParaRPr lang="en-US" dirty="0"/>
          </a:p>
          <a:p>
            <a:r>
              <a:rPr lang="en-US" sz="2800" dirty="0">
                <a:solidFill>
                  <a:srgbClr val="0070C0"/>
                </a:solidFill>
                <a:latin typeface="Times New Roman" pitchFamily="18" charset="0"/>
                <a:cs typeface="Times New Roman" pitchFamily="18" charset="0"/>
              </a:rPr>
              <a:t>What Is Plain Text?</a:t>
            </a:r>
          </a:p>
          <a:p>
            <a:r>
              <a:rPr lang="en-US" sz="2800" i="1" dirty="0">
                <a:latin typeface="Times New Roman" pitchFamily="18" charset="0"/>
                <a:cs typeface="Times New Roman" pitchFamily="18" charset="0"/>
              </a:rPr>
              <a:t>Plain text </a:t>
            </a:r>
            <a:r>
              <a:rPr lang="en-US" sz="2800" dirty="0">
                <a:latin typeface="Times New Roman" pitchFamily="18" charset="0"/>
                <a:cs typeface="Times New Roman" pitchFamily="18" charset="0"/>
              </a:rPr>
              <a:t>is made up of printable characters in a form that can be </a:t>
            </a:r>
            <a:r>
              <a:rPr lang="en-US" sz="2800" dirty="0">
                <a:solidFill>
                  <a:srgbClr val="FF0000"/>
                </a:solidFill>
                <a:latin typeface="Times New Roman" pitchFamily="18" charset="0"/>
                <a:cs typeface="Times New Roman" pitchFamily="18" charset="0"/>
              </a:rPr>
              <a:t>read</a:t>
            </a:r>
            <a:r>
              <a:rPr lang="en-US" sz="2800" dirty="0">
                <a:latin typeface="Times New Roman" pitchFamily="18" charset="0"/>
                <a:cs typeface="Times New Roman" pitchFamily="18" charset="0"/>
              </a:rPr>
              <a:t> and </a:t>
            </a:r>
            <a:r>
              <a:rPr lang="en-US" sz="2800" dirty="0">
                <a:solidFill>
                  <a:srgbClr val="FF0000"/>
                </a:solidFill>
                <a:latin typeface="Times New Roman" pitchFamily="18" charset="0"/>
                <a:cs typeface="Times New Roman" pitchFamily="18" charset="0"/>
              </a:rPr>
              <a:t>understood</a:t>
            </a:r>
            <a:r>
              <a:rPr lang="en-US" sz="2800" dirty="0">
                <a:latin typeface="Times New Roman" pitchFamily="18" charset="0"/>
                <a:cs typeface="Times New Roman" pitchFamily="18" charset="0"/>
              </a:rPr>
              <a:t> directly by people</a:t>
            </a:r>
          </a:p>
          <a:p>
            <a:r>
              <a:rPr lang="en-US" sz="2800" dirty="0">
                <a:latin typeface="Times New Roman" pitchFamily="18" charset="0"/>
                <a:cs typeface="Times New Roman" pitchFamily="18" charset="0"/>
              </a:rPr>
              <a:t>Plain text doesn't mean that the text is unstructured; XML, SGML, and HTML are great examples of plain text that has a well-defined structure</a:t>
            </a:r>
          </a:p>
        </p:txBody>
      </p:sp>
    </p:spTree>
    <p:extLst>
      <p:ext uri="{BB962C8B-B14F-4D97-AF65-F5344CB8AC3E}">
        <p14:creationId xmlns:p14="http://schemas.microsoft.com/office/powerpoint/2010/main" xmlns="" val="4213917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Pragmatic Approach-</a:t>
            </a:r>
            <a:r>
              <a:rPr lang="en-US" sz="4400" dirty="0">
                <a:latin typeface="Times New Roman" panose="02020603050405020304" pitchFamily="18" charset="0"/>
                <a:cs typeface="Times New Roman" panose="02020603050405020304" pitchFamily="18" charset="0"/>
              </a:rPr>
              <a:t>The Evils of Duplication</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r>
              <a:rPr lang="en-US" sz="3200" b="1" dirty="0">
                <a:latin typeface="Times New Roman" pitchFamily="18" charset="0"/>
                <a:cs typeface="Times New Roman" pitchFamily="18" charset="0"/>
              </a:rPr>
              <a:t>Imposed duplication. </a:t>
            </a:r>
            <a:r>
              <a:rPr lang="en-US" sz="3200" dirty="0">
                <a:latin typeface="Times New Roman" pitchFamily="18" charset="0"/>
                <a:cs typeface="Times New Roman" pitchFamily="18" charset="0"/>
              </a:rPr>
              <a:t>Developers feel they have no choice—the environment seems to require duplication.</a:t>
            </a:r>
          </a:p>
          <a:p>
            <a:endParaRPr lang="en-US" sz="3200" b="1" dirty="0">
              <a:latin typeface="Times New Roman" pitchFamily="18" charset="0"/>
              <a:cs typeface="Times New Roman" pitchFamily="18" charset="0"/>
            </a:endParaRPr>
          </a:p>
          <a:p>
            <a:r>
              <a:rPr lang="en-US" sz="3200" b="1" dirty="0">
                <a:latin typeface="Times New Roman" pitchFamily="18" charset="0"/>
                <a:cs typeface="Times New Roman" pitchFamily="18" charset="0"/>
              </a:rPr>
              <a:t>Inadvertent duplication. </a:t>
            </a:r>
            <a:r>
              <a:rPr lang="en-US" sz="3200" dirty="0">
                <a:latin typeface="Times New Roman" pitchFamily="18" charset="0"/>
                <a:cs typeface="Times New Roman" pitchFamily="18" charset="0"/>
              </a:rPr>
              <a:t>Developers don't realize that they are duplicating information.</a:t>
            </a:r>
          </a:p>
        </p:txBody>
      </p:sp>
    </p:spTree>
    <p:extLst>
      <p:ext uri="{BB962C8B-B14F-4D97-AF65-F5344CB8AC3E}">
        <p14:creationId xmlns:p14="http://schemas.microsoft.com/office/powerpoint/2010/main" xmlns="" val="1228958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Tools-Power of plain text</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Files that contain markup  are generally considered plain-text</a:t>
            </a:r>
          </a:p>
          <a:p>
            <a:r>
              <a:rPr lang="en-US" sz="2800" dirty="0">
                <a:latin typeface="Times New Roman" pitchFamily="18" charset="0"/>
                <a:cs typeface="Times New Roman" pitchFamily="18" charset="0"/>
              </a:rPr>
              <a:t>  HTML, XML</a:t>
            </a:r>
          </a:p>
          <a:p>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970585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Tools-Power of plain text</a:t>
            </a:r>
          </a:p>
        </p:txBody>
      </p:sp>
      <p:sp>
        <p:nvSpPr>
          <p:cNvPr id="3" name="Content Placeholder 2"/>
          <p:cNvSpPr>
            <a:spLocks noGrp="1"/>
          </p:cNvSpPr>
          <p:nvPr>
            <p:ph idx="1"/>
          </p:nvPr>
        </p:nvSpPr>
        <p:spPr>
          <a:xfrm>
            <a:off x="486229" y="2477692"/>
            <a:ext cx="6447501" cy="2910580"/>
          </a:xfrm>
        </p:spPr>
        <p:txBody>
          <a:bodyPr>
            <a:normAutofit fontScale="85000" lnSpcReduction="10000"/>
          </a:bodyPr>
          <a:lstStyle/>
          <a:p>
            <a:pPr marL="0" indent="0">
              <a:buNone/>
            </a:pPr>
            <a:r>
              <a:rPr lang="en-US" sz="2800" dirty="0">
                <a:solidFill>
                  <a:srgbClr val="0070C0"/>
                </a:solidFill>
                <a:latin typeface="Times New Roman" pitchFamily="18" charset="0"/>
                <a:cs typeface="Times New Roman" pitchFamily="18" charset="0"/>
              </a:rPr>
              <a:t>Benefits of plain text</a:t>
            </a:r>
          </a:p>
          <a:p>
            <a:r>
              <a:rPr lang="en-US" sz="2800" b="1" dirty="0">
                <a:solidFill>
                  <a:srgbClr val="00B050"/>
                </a:solidFill>
                <a:latin typeface="Times New Roman" pitchFamily="18" charset="0"/>
                <a:cs typeface="Times New Roman" pitchFamily="18" charset="0"/>
              </a:rPr>
              <a:t>Insurance Against Obsolescence</a:t>
            </a:r>
          </a:p>
          <a:p>
            <a:r>
              <a:rPr lang="en-US" sz="2800" dirty="0">
                <a:latin typeface="Times New Roman" pitchFamily="18" charset="0"/>
                <a:cs typeface="Times New Roman" pitchFamily="18" charset="0"/>
              </a:rPr>
              <a:t>More readily survives across application lifetimes, and more readily to port across systems.</a:t>
            </a:r>
          </a:p>
          <a:p>
            <a:r>
              <a:rPr lang="en-US" sz="2800" dirty="0">
                <a:latin typeface="Times New Roman" pitchFamily="18" charset="0"/>
                <a:cs typeface="Times New Roman" pitchFamily="18" charset="0"/>
              </a:rPr>
              <a:t>Human-readable forms of data, and self-describing data, will outlive all other forms of data and the applications that created them</a:t>
            </a:r>
          </a:p>
          <a:p>
            <a:endParaRPr lang="en-US" sz="2800" dirty="0"/>
          </a:p>
          <a:p>
            <a:endParaRPr lang="en-US" dirty="0"/>
          </a:p>
        </p:txBody>
      </p:sp>
    </p:spTree>
    <p:extLst>
      <p:ext uri="{BB962C8B-B14F-4D97-AF65-F5344CB8AC3E}">
        <p14:creationId xmlns:p14="http://schemas.microsoft.com/office/powerpoint/2010/main" xmlns="" val="5821501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Tools-Power of plain text</a:t>
            </a:r>
          </a:p>
        </p:txBody>
      </p:sp>
      <p:sp>
        <p:nvSpPr>
          <p:cNvPr id="3" name="Content Placeholder 2"/>
          <p:cNvSpPr>
            <a:spLocks noGrp="1"/>
          </p:cNvSpPr>
          <p:nvPr>
            <p:ph idx="1"/>
          </p:nvPr>
        </p:nvSpPr>
        <p:spPr/>
        <p:txBody>
          <a:bodyPr>
            <a:normAutofit/>
          </a:bodyPr>
          <a:lstStyle/>
          <a:p>
            <a:pPr marL="0" indent="0">
              <a:buNone/>
            </a:pPr>
            <a:r>
              <a:rPr lang="en-US" sz="2800" dirty="0">
                <a:solidFill>
                  <a:srgbClr val="00B050"/>
                </a:solidFill>
                <a:latin typeface="Times New Roman" pitchFamily="18" charset="0"/>
                <a:cs typeface="Times New Roman" pitchFamily="18" charset="0"/>
              </a:rPr>
              <a:t>Leverage</a:t>
            </a:r>
          </a:p>
          <a:p>
            <a:r>
              <a:rPr lang="en-US" sz="2800" dirty="0">
                <a:latin typeface="Times New Roman" pitchFamily="18" charset="0"/>
                <a:cs typeface="Times New Roman" pitchFamily="18" charset="0"/>
              </a:rPr>
              <a:t>Virtually every tool in the computing universe, from source code management systems to compiler environments to editors and stand-alone filters, can operate on plain text.</a:t>
            </a:r>
          </a:p>
        </p:txBody>
      </p:sp>
    </p:spTree>
    <p:extLst>
      <p:ext uri="{BB962C8B-B14F-4D97-AF65-F5344CB8AC3E}">
        <p14:creationId xmlns:p14="http://schemas.microsoft.com/office/powerpoint/2010/main" xmlns="" val="381043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Tools-Power of plain text</a:t>
            </a:r>
          </a:p>
        </p:txBody>
      </p:sp>
      <p:sp>
        <p:nvSpPr>
          <p:cNvPr id="3" name="Content Placeholder 2"/>
          <p:cNvSpPr>
            <a:spLocks noGrp="1"/>
          </p:cNvSpPr>
          <p:nvPr>
            <p:ph idx="1"/>
          </p:nvPr>
        </p:nvSpPr>
        <p:spPr/>
        <p:txBody>
          <a:bodyPr/>
          <a:lstStyle/>
          <a:p>
            <a:pPr marL="0" indent="0">
              <a:buNone/>
            </a:pPr>
            <a:r>
              <a:rPr lang="en-US" sz="2800" b="1" dirty="0">
                <a:solidFill>
                  <a:srgbClr val="00B050"/>
                </a:solidFill>
                <a:latin typeface="Times New Roman" pitchFamily="18" charset="0"/>
                <a:cs typeface="Times New Roman" pitchFamily="18" charset="0"/>
              </a:rPr>
              <a:t>The Unix Philosophy</a:t>
            </a:r>
          </a:p>
          <a:p>
            <a:r>
              <a:rPr lang="en-US" sz="2800" dirty="0">
                <a:latin typeface="Times New Roman" pitchFamily="18" charset="0"/>
                <a:cs typeface="Times New Roman" pitchFamily="18" charset="0"/>
              </a:rPr>
              <a:t>Unix is famous for being designed around the philosophy of small, sharp tools, each intended to do one thing well. </a:t>
            </a:r>
          </a:p>
          <a:p>
            <a:r>
              <a:rPr lang="en-US" sz="2800" dirty="0">
                <a:latin typeface="Times New Roman" pitchFamily="18" charset="0"/>
                <a:cs typeface="Times New Roman" pitchFamily="18" charset="0"/>
              </a:rPr>
              <a:t>This </a:t>
            </a:r>
            <a:r>
              <a:rPr lang="en-US" sz="2800" dirty="0" err="1">
                <a:latin typeface="Times New Roman" pitchFamily="18" charset="0"/>
                <a:cs typeface="Times New Roman" pitchFamily="18" charset="0"/>
              </a:rPr>
              <a:t>philosphy</a:t>
            </a:r>
            <a:r>
              <a:rPr lang="en-US" sz="2800" dirty="0">
                <a:latin typeface="Times New Roman" pitchFamily="18" charset="0"/>
                <a:cs typeface="Times New Roman" pitchFamily="18" charset="0"/>
              </a:rPr>
              <a:t> is enabled by using a common underlying format—the line-oriented, plain text file</a:t>
            </a:r>
          </a:p>
          <a:p>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xmlns="" val="7596201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Tools-Power of plain text</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Databases used for system administration (users and passwords, networking configuration, and so on) are all kept as plain text files.</a:t>
            </a:r>
          </a:p>
          <a:p>
            <a:r>
              <a:rPr lang="en-US" sz="2800" b="1" dirty="0">
                <a:solidFill>
                  <a:srgbClr val="00B050"/>
                </a:solidFill>
                <a:latin typeface="Times New Roman" pitchFamily="18" charset="0"/>
                <a:cs typeface="Times New Roman" pitchFamily="18" charset="0"/>
              </a:rPr>
              <a:t>Easier Testing</a:t>
            </a:r>
          </a:p>
          <a:p>
            <a:r>
              <a:rPr lang="en-US" sz="2800" dirty="0">
                <a:latin typeface="Times New Roman" pitchFamily="18" charset="0"/>
                <a:cs typeface="Times New Roman" pitchFamily="18" charset="0"/>
              </a:rPr>
              <a:t>If you use plain text to create synthetic data to drive system tests, then it is a simple matter to add, update, or modify the test data </a:t>
            </a:r>
            <a:r>
              <a:rPr lang="en-US" sz="2800" i="1" dirty="0">
                <a:latin typeface="Times New Roman" pitchFamily="18" charset="0"/>
                <a:cs typeface="Times New Roman" pitchFamily="18" charset="0"/>
              </a:rPr>
              <a:t>without having to create any special tools to do so.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070378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Tools-Shell Games</a:t>
            </a:r>
          </a:p>
        </p:txBody>
      </p:sp>
      <p:sp>
        <p:nvSpPr>
          <p:cNvPr id="3" name="Content Placeholder 2"/>
          <p:cNvSpPr>
            <a:spLocks noGrp="1"/>
          </p:cNvSpPr>
          <p:nvPr>
            <p:ph idx="1"/>
          </p:nvPr>
        </p:nvSpPr>
        <p:spPr/>
        <p:txBody>
          <a:bodyPr>
            <a:normAutofit/>
          </a:bodyPr>
          <a:lstStyle/>
          <a:p>
            <a:r>
              <a:rPr lang="en-US" sz="2800" b="1" dirty="0">
                <a:solidFill>
                  <a:srgbClr val="FF0000"/>
                </a:solidFill>
                <a:latin typeface="Times New Roman" pitchFamily="18" charset="0"/>
                <a:cs typeface="Times New Roman" pitchFamily="18" charset="0"/>
              </a:rPr>
              <a:t>Shell Games</a:t>
            </a:r>
          </a:p>
          <a:p>
            <a:r>
              <a:rPr lang="en-US" sz="2800" dirty="0">
                <a:latin typeface="Times New Roman" pitchFamily="18" charset="0"/>
                <a:cs typeface="Times New Roman" pitchFamily="18" charset="0"/>
              </a:rPr>
              <a:t>Every woodworker needs a good, solid, reliable workbench, somewhere to hold work pieces at a convenient height while he or she works them</a:t>
            </a:r>
          </a:p>
        </p:txBody>
      </p:sp>
    </p:spTree>
    <p:extLst>
      <p:ext uri="{BB962C8B-B14F-4D97-AF65-F5344CB8AC3E}">
        <p14:creationId xmlns:p14="http://schemas.microsoft.com/office/powerpoint/2010/main" xmlns="" val="27733239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Tools-Shell Games</a:t>
            </a:r>
          </a:p>
        </p:txBody>
      </p:sp>
      <p:sp>
        <p:nvSpPr>
          <p:cNvPr id="3" name="Content Placeholder 2"/>
          <p:cNvSpPr>
            <a:spLocks noGrp="1"/>
          </p:cNvSpPr>
          <p:nvPr>
            <p:ph idx="1"/>
          </p:nvPr>
        </p:nvSpPr>
        <p:spPr/>
        <p:txBody>
          <a:bodyPr>
            <a:noAutofit/>
          </a:bodyPr>
          <a:lstStyle/>
          <a:p>
            <a:r>
              <a:rPr lang="en-US" sz="2800" dirty="0">
                <a:latin typeface="Times New Roman" pitchFamily="18" charset="0"/>
                <a:cs typeface="Times New Roman" pitchFamily="18" charset="0"/>
              </a:rPr>
              <a:t>For a programmer manipulating files of text, that workbench is the command shell. </a:t>
            </a:r>
          </a:p>
          <a:p>
            <a:r>
              <a:rPr lang="en-US" sz="2800" dirty="0">
                <a:latin typeface="Times New Roman" pitchFamily="18" charset="0"/>
                <a:cs typeface="Times New Roman" pitchFamily="18" charset="0"/>
              </a:rPr>
              <a:t>From the shell, you can launch applications, debuggers, browsers, editors, and utilities. </a:t>
            </a:r>
          </a:p>
          <a:p>
            <a:r>
              <a:rPr lang="en-US" sz="2800" dirty="0">
                <a:latin typeface="Times New Roman" pitchFamily="18" charset="0"/>
                <a:cs typeface="Times New Roman" pitchFamily="18" charset="0"/>
              </a:rPr>
              <a:t>You can search for files, query the status of the system, and filter output. </a:t>
            </a:r>
          </a:p>
        </p:txBody>
      </p:sp>
    </p:spTree>
    <p:extLst>
      <p:ext uri="{BB962C8B-B14F-4D97-AF65-F5344CB8AC3E}">
        <p14:creationId xmlns:p14="http://schemas.microsoft.com/office/powerpoint/2010/main" xmlns="" val="7655719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Tools-Shell Games</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The </a:t>
            </a:r>
            <a:r>
              <a:rPr lang="en-US" sz="2800" b="1" dirty="0">
                <a:latin typeface="Times New Roman" pitchFamily="18" charset="0"/>
                <a:cs typeface="Times New Roman" pitchFamily="18" charset="0"/>
              </a:rPr>
              <a:t>shell prompt</a:t>
            </a:r>
            <a:r>
              <a:rPr lang="en-US" sz="2800" dirty="0">
                <a:latin typeface="Times New Roman" pitchFamily="18" charset="0"/>
                <a:cs typeface="Times New Roman" pitchFamily="18" charset="0"/>
              </a:rPr>
              <a:t> (or command line) is where one types commands. When accessing the system through a text-based terminal, the </a:t>
            </a:r>
            <a:r>
              <a:rPr lang="en-US" sz="2800" b="1" dirty="0">
                <a:latin typeface="Times New Roman" pitchFamily="18" charset="0"/>
                <a:cs typeface="Times New Roman" pitchFamily="18" charset="0"/>
              </a:rPr>
              <a:t>shell</a:t>
            </a:r>
            <a:r>
              <a:rPr lang="en-US" sz="2800" dirty="0">
                <a:latin typeface="Times New Roman" pitchFamily="18" charset="0"/>
                <a:cs typeface="Times New Roman" pitchFamily="18" charset="0"/>
              </a:rPr>
              <a:t> is the main way of accessing programs and doing work on the system.</a:t>
            </a:r>
          </a:p>
          <a:p>
            <a:r>
              <a:rPr lang="en-US" sz="2800" dirty="0">
                <a:latin typeface="Times New Roman" pitchFamily="18" charset="0"/>
                <a:cs typeface="Times New Roman" pitchFamily="18" charset="0"/>
              </a:rPr>
              <a:t>As a Pragmatic Programmer, you will constantly want to perform ad hoc operations—things that the GUI may not support. </a:t>
            </a:r>
            <a:endParaRPr lang="en-US" sz="2800" dirty="0"/>
          </a:p>
        </p:txBody>
      </p:sp>
    </p:spTree>
    <p:extLst>
      <p:ext uri="{BB962C8B-B14F-4D97-AF65-F5344CB8AC3E}">
        <p14:creationId xmlns:p14="http://schemas.microsoft.com/office/powerpoint/2010/main" xmlns="" val="2887188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Tools-Shell Games</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The command line is better suited when you want to quickly combine a couple of commands to perform a query or some other task.</a:t>
            </a:r>
          </a:p>
          <a:p>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868603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Tools-Shell Games</a:t>
            </a:r>
          </a:p>
        </p:txBody>
      </p:sp>
      <p:sp>
        <p:nvSpPr>
          <p:cNvPr id="3" name="Content Placeholder 2"/>
          <p:cNvSpPr>
            <a:spLocks noGrp="1"/>
          </p:cNvSpPr>
          <p:nvPr>
            <p:ph idx="1"/>
          </p:nvPr>
        </p:nvSpPr>
        <p:spPr/>
        <p:txBody>
          <a:bodyPr>
            <a:noAutofit/>
          </a:bodyPr>
          <a:lstStyle/>
          <a:p>
            <a:pPr marL="0" indent="0">
              <a:buNone/>
            </a:pPr>
            <a:r>
              <a:rPr lang="en-US" sz="2100" b="1" i="1" dirty="0">
                <a:latin typeface="Times New Roman" pitchFamily="18" charset="0"/>
                <a:cs typeface="Times New Roman" pitchFamily="18" charset="0"/>
              </a:rPr>
              <a:t>Example</a:t>
            </a:r>
          </a:p>
          <a:p>
            <a:r>
              <a:rPr lang="en-US" sz="2100" b="1" i="1" dirty="0">
                <a:latin typeface="Times New Roman" pitchFamily="18" charset="0"/>
                <a:cs typeface="Times New Roman" pitchFamily="18" charset="0"/>
              </a:rPr>
              <a:t>Find all </a:t>
            </a:r>
            <a:r>
              <a:rPr lang="en-US" sz="2100" b="1" dirty="0">
                <a:latin typeface="Times New Roman" pitchFamily="18" charset="0"/>
                <a:cs typeface="Times New Roman" pitchFamily="18" charset="0"/>
              </a:rPr>
              <a:t>.</a:t>
            </a:r>
            <a:r>
              <a:rPr lang="en-US" sz="2100" b="1" i="1" dirty="0">
                <a:latin typeface="Times New Roman" pitchFamily="18" charset="0"/>
                <a:cs typeface="Times New Roman" pitchFamily="18" charset="0"/>
              </a:rPr>
              <a:t>c files modified more recently than your </a:t>
            </a:r>
            <a:r>
              <a:rPr lang="en-US" sz="2100" b="1" i="1" dirty="0" err="1">
                <a:latin typeface="Times New Roman" pitchFamily="18" charset="0"/>
                <a:cs typeface="Times New Roman" pitchFamily="18" charset="0"/>
              </a:rPr>
              <a:t>Makefile</a:t>
            </a:r>
            <a:r>
              <a:rPr lang="en-US" sz="2100" b="1" i="1" dirty="0">
                <a:latin typeface="Times New Roman" pitchFamily="18" charset="0"/>
                <a:cs typeface="Times New Roman" pitchFamily="18" charset="0"/>
              </a:rPr>
              <a:t>.</a:t>
            </a:r>
          </a:p>
          <a:p>
            <a:r>
              <a:rPr lang="en-US" sz="2100" dirty="0">
                <a:latin typeface="Times New Roman" pitchFamily="18" charset="0"/>
                <a:cs typeface="Times New Roman" pitchFamily="18" charset="0"/>
              </a:rPr>
              <a:t>Shell…</a:t>
            </a:r>
          </a:p>
          <a:p>
            <a:pPr marL="0" indent="0">
              <a:buNone/>
            </a:pPr>
            <a:r>
              <a:rPr lang="en-US" sz="2100" dirty="0">
                <a:latin typeface="Times New Roman" pitchFamily="18" charset="0"/>
                <a:cs typeface="Times New Roman" pitchFamily="18" charset="0"/>
              </a:rPr>
              <a:t>find . -name ' *.c' -newer </a:t>
            </a:r>
            <a:r>
              <a:rPr lang="en-US" sz="2100" dirty="0" err="1">
                <a:latin typeface="Times New Roman" pitchFamily="18" charset="0"/>
                <a:cs typeface="Times New Roman" pitchFamily="18" charset="0"/>
              </a:rPr>
              <a:t>Makefile</a:t>
            </a:r>
            <a:r>
              <a:rPr lang="en-US" sz="2100" dirty="0">
                <a:latin typeface="Times New Roman" pitchFamily="18" charset="0"/>
                <a:cs typeface="Times New Roman" pitchFamily="18" charset="0"/>
              </a:rPr>
              <a:t> -print</a:t>
            </a:r>
          </a:p>
          <a:p>
            <a:r>
              <a:rPr lang="en-US" sz="2100" dirty="0">
                <a:latin typeface="Times New Roman" pitchFamily="18" charset="0"/>
                <a:cs typeface="Times New Roman" pitchFamily="18" charset="0"/>
              </a:rPr>
              <a:t>GUI….. </a:t>
            </a:r>
          </a:p>
          <a:p>
            <a:r>
              <a:rPr lang="en-US" sz="2100" dirty="0">
                <a:latin typeface="Times New Roman" pitchFamily="18" charset="0"/>
                <a:cs typeface="Times New Roman" pitchFamily="18" charset="0"/>
              </a:rPr>
              <a:t>Open the Explorer, navigate to the correct directory, click on the </a:t>
            </a:r>
            <a:r>
              <a:rPr lang="en-US" sz="2100" dirty="0" err="1">
                <a:latin typeface="Times New Roman" pitchFamily="18" charset="0"/>
                <a:cs typeface="Times New Roman" pitchFamily="18" charset="0"/>
              </a:rPr>
              <a:t>Makefile</a:t>
            </a:r>
            <a:r>
              <a:rPr lang="en-US" sz="2100" dirty="0">
                <a:latin typeface="Times New Roman" pitchFamily="18" charset="0"/>
                <a:cs typeface="Times New Roman" pitchFamily="18" charset="0"/>
              </a:rPr>
              <a:t>, and note the modification time. Then bring up Tools/Find, and enter *.c for the file specification.</a:t>
            </a:r>
          </a:p>
          <a:p>
            <a:r>
              <a:rPr lang="en-US" sz="2100" dirty="0">
                <a:latin typeface="Times New Roman" pitchFamily="18" charset="0"/>
                <a:cs typeface="Times New Roman" pitchFamily="18" charset="0"/>
              </a:rPr>
              <a:t> Select the date tab, and enter the date you noted for the </a:t>
            </a:r>
            <a:r>
              <a:rPr lang="en-US" sz="2100" dirty="0" err="1">
                <a:latin typeface="Times New Roman" pitchFamily="18" charset="0"/>
                <a:cs typeface="Times New Roman" pitchFamily="18" charset="0"/>
              </a:rPr>
              <a:t>Makefile</a:t>
            </a:r>
            <a:r>
              <a:rPr lang="en-US" sz="2100" dirty="0">
                <a:latin typeface="Times New Roman" pitchFamily="18" charset="0"/>
                <a:cs typeface="Times New Roman" pitchFamily="18" charset="0"/>
              </a:rPr>
              <a:t> in the first date field. Then hit OK.</a:t>
            </a:r>
          </a:p>
        </p:txBody>
      </p:sp>
    </p:spTree>
    <p:extLst>
      <p:ext uri="{BB962C8B-B14F-4D97-AF65-F5344CB8AC3E}">
        <p14:creationId xmlns:p14="http://schemas.microsoft.com/office/powerpoint/2010/main" xmlns="" val="539365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sz="3600" dirty="0"/>
              <a:t>Pragmatic Approach-</a:t>
            </a:r>
            <a:r>
              <a:rPr lang="en-US" sz="3600" dirty="0">
                <a:latin typeface="Times New Roman" panose="02020603050405020304" pitchFamily="18" charset="0"/>
                <a:cs typeface="Times New Roman" panose="02020603050405020304" pitchFamily="18" charset="0"/>
              </a:rPr>
              <a:t>The Evils of Duplication</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r>
              <a:rPr lang="en-US" sz="3200" b="1" dirty="0">
                <a:latin typeface="Times New Roman" pitchFamily="18" charset="0"/>
                <a:cs typeface="Times New Roman" pitchFamily="18" charset="0"/>
              </a:rPr>
              <a:t>Impatient duplication. </a:t>
            </a:r>
            <a:r>
              <a:rPr lang="en-US" sz="3200" dirty="0">
                <a:latin typeface="Times New Roman" pitchFamily="18" charset="0"/>
                <a:cs typeface="Times New Roman" pitchFamily="18" charset="0"/>
              </a:rPr>
              <a:t>Developers get lazy and duplicate because it seems easier.</a:t>
            </a:r>
          </a:p>
          <a:p>
            <a:endParaRPr lang="en-US" sz="3200" b="1" dirty="0">
              <a:latin typeface="Times New Roman" pitchFamily="18" charset="0"/>
              <a:cs typeface="Times New Roman" pitchFamily="18" charset="0"/>
            </a:endParaRPr>
          </a:p>
          <a:p>
            <a:r>
              <a:rPr lang="en-US" sz="3200" b="1" dirty="0" smtClean="0">
                <a:latin typeface="Times New Roman" pitchFamily="18" charset="0"/>
                <a:cs typeface="Times New Roman" pitchFamily="18" charset="0"/>
              </a:rPr>
              <a:t>Interdev eloper </a:t>
            </a:r>
            <a:r>
              <a:rPr lang="en-US" sz="3200" b="1" dirty="0">
                <a:latin typeface="Times New Roman" pitchFamily="18" charset="0"/>
                <a:cs typeface="Times New Roman" pitchFamily="18" charset="0"/>
              </a:rPr>
              <a:t>duplication. </a:t>
            </a:r>
            <a:r>
              <a:rPr lang="en-US" sz="3200" dirty="0">
                <a:latin typeface="Times New Roman" pitchFamily="18" charset="0"/>
                <a:cs typeface="Times New Roman" pitchFamily="18" charset="0"/>
              </a:rPr>
              <a:t>Multiple people on a team (or on different teams) duplicate a piece of information</a:t>
            </a:r>
          </a:p>
          <a:p>
            <a:endParaRPr lang="en-US" sz="2100" dirty="0"/>
          </a:p>
        </p:txBody>
      </p:sp>
    </p:spTree>
    <p:extLst>
      <p:ext uri="{BB962C8B-B14F-4D97-AF65-F5344CB8AC3E}">
        <p14:creationId xmlns:p14="http://schemas.microsoft.com/office/powerpoint/2010/main" xmlns="" val="10828862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Tools-Power Editing</a:t>
            </a:r>
          </a:p>
        </p:txBody>
      </p:sp>
      <p:sp>
        <p:nvSpPr>
          <p:cNvPr id="3" name="Content Placeholder 2"/>
          <p:cNvSpPr>
            <a:spLocks noGrp="1"/>
          </p:cNvSpPr>
          <p:nvPr>
            <p:ph idx="1"/>
          </p:nvPr>
        </p:nvSpPr>
        <p:spPr>
          <a:xfrm>
            <a:off x="486229" y="2412378"/>
            <a:ext cx="6447501" cy="2910580"/>
          </a:xfrm>
        </p:spPr>
        <p:txBody>
          <a:bodyPr>
            <a:noAutofit/>
          </a:bodyPr>
          <a:lstStyle/>
          <a:p>
            <a:pPr marL="0" indent="0">
              <a:buNone/>
            </a:pPr>
            <a:r>
              <a:rPr lang="en-US" sz="2800" b="1" dirty="0">
                <a:solidFill>
                  <a:srgbClr val="FF0000"/>
                </a:solidFill>
                <a:latin typeface="Times New Roman" pitchFamily="18" charset="0"/>
                <a:cs typeface="Times New Roman" pitchFamily="18" charset="0"/>
              </a:rPr>
              <a:t>Power Editing</a:t>
            </a:r>
          </a:p>
          <a:p>
            <a:r>
              <a:rPr lang="en-US" sz="2800" dirty="0">
                <a:latin typeface="Times New Roman" pitchFamily="18" charset="0"/>
                <a:cs typeface="Times New Roman" pitchFamily="18" charset="0"/>
              </a:rPr>
              <a:t>It is better to know one editor very well, and use it for all editing tasks: code, documentation, memos, system administration, and so on</a:t>
            </a:r>
            <a:endParaRPr lang="en-US" sz="2800" b="1" dirty="0">
              <a:latin typeface="Times New Roman" pitchFamily="18" charset="0"/>
              <a:cs typeface="Times New Roman" pitchFamily="18" charset="0"/>
            </a:endParaRPr>
          </a:p>
          <a:p>
            <a:r>
              <a:rPr lang="en-US" sz="2800" dirty="0">
                <a:latin typeface="Times New Roman" pitchFamily="18" charset="0"/>
                <a:cs typeface="Times New Roman" pitchFamily="18" charset="0"/>
              </a:rPr>
              <a:t>You need to be able to manipulate text as effortlessly as possible, because text is the basic raw material of programming</a:t>
            </a:r>
          </a:p>
        </p:txBody>
      </p:sp>
    </p:spTree>
    <p:extLst>
      <p:ext uri="{BB962C8B-B14F-4D97-AF65-F5344CB8AC3E}">
        <p14:creationId xmlns:p14="http://schemas.microsoft.com/office/powerpoint/2010/main" xmlns="" val="2566802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Tools-Power Editing</a:t>
            </a:r>
          </a:p>
        </p:txBody>
      </p:sp>
      <p:sp>
        <p:nvSpPr>
          <p:cNvPr id="3" name="Content Placeholder 2"/>
          <p:cNvSpPr>
            <a:spLocks noGrp="1"/>
          </p:cNvSpPr>
          <p:nvPr>
            <p:ph idx="1"/>
          </p:nvPr>
        </p:nvSpPr>
        <p:spPr/>
        <p:txBody>
          <a:bodyPr>
            <a:noAutofit/>
          </a:bodyPr>
          <a:lstStyle/>
          <a:p>
            <a:r>
              <a:rPr lang="en-US" sz="2800" b="1" dirty="0">
                <a:solidFill>
                  <a:srgbClr val="0070C0"/>
                </a:solidFill>
                <a:latin typeface="Times New Roman" pitchFamily="18" charset="0"/>
                <a:cs typeface="Times New Roman" pitchFamily="18" charset="0"/>
              </a:rPr>
              <a:t>Editor Features</a:t>
            </a:r>
          </a:p>
          <a:p>
            <a:r>
              <a:rPr lang="en-US" sz="2800" b="1" dirty="0">
                <a:solidFill>
                  <a:srgbClr val="00B050"/>
                </a:solidFill>
                <a:latin typeface="Times New Roman" pitchFamily="18" charset="0"/>
                <a:cs typeface="Times New Roman" pitchFamily="18" charset="0"/>
              </a:rPr>
              <a:t>Configurable</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All aspects of the editor should be configurable to your preferences, including fonts, colors, window sizes, and keystroke bindings (which</a:t>
            </a:r>
          </a:p>
          <a:p>
            <a:r>
              <a:rPr lang="en-US" sz="2800" dirty="0">
                <a:latin typeface="Times New Roman" pitchFamily="18" charset="0"/>
                <a:cs typeface="Times New Roman" pitchFamily="18" charset="0"/>
              </a:rPr>
              <a:t>keys perform what commands). </a:t>
            </a:r>
          </a:p>
        </p:txBody>
      </p:sp>
    </p:spTree>
    <p:extLst>
      <p:ext uri="{BB962C8B-B14F-4D97-AF65-F5344CB8AC3E}">
        <p14:creationId xmlns:p14="http://schemas.microsoft.com/office/powerpoint/2010/main" xmlns="" val="15606850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Tools-Power Editing</a:t>
            </a:r>
          </a:p>
        </p:txBody>
      </p:sp>
      <p:sp>
        <p:nvSpPr>
          <p:cNvPr id="3" name="Content Placeholder 2"/>
          <p:cNvSpPr>
            <a:spLocks noGrp="1"/>
          </p:cNvSpPr>
          <p:nvPr>
            <p:ph idx="1"/>
          </p:nvPr>
        </p:nvSpPr>
        <p:spPr/>
        <p:txBody>
          <a:bodyPr>
            <a:noAutofit/>
          </a:bodyPr>
          <a:lstStyle/>
          <a:p>
            <a:r>
              <a:rPr lang="en-US" sz="2800" b="1" dirty="0">
                <a:solidFill>
                  <a:srgbClr val="00B050"/>
                </a:solidFill>
                <a:latin typeface="Times New Roman" pitchFamily="18" charset="0"/>
                <a:cs typeface="Times New Roman" pitchFamily="18" charset="0"/>
              </a:rPr>
              <a:t>Extensible.</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An editor shouldn't be obsolete just because a new programming language comes out. </a:t>
            </a:r>
          </a:p>
          <a:p>
            <a:r>
              <a:rPr lang="en-US" sz="2800" dirty="0">
                <a:latin typeface="Times New Roman" pitchFamily="18" charset="0"/>
                <a:cs typeface="Times New Roman" pitchFamily="18" charset="0"/>
              </a:rPr>
              <a:t>It should be able to integrate with whatever compiler</a:t>
            </a:r>
          </a:p>
          <a:p>
            <a:r>
              <a:rPr lang="en-US" sz="2800" dirty="0">
                <a:latin typeface="Times New Roman" pitchFamily="18" charset="0"/>
                <a:cs typeface="Times New Roman" pitchFamily="18" charset="0"/>
              </a:rPr>
              <a:t>environment you are using. </a:t>
            </a:r>
          </a:p>
        </p:txBody>
      </p:sp>
    </p:spTree>
    <p:extLst>
      <p:ext uri="{BB962C8B-B14F-4D97-AF65-F5344CB8AC3E}">
        <p14:creationId xmlns:p14="http://schemas.microsoft.com/office/powerpoint/2010/main" xmlns="" val="5751007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Tools-Power Editing</a:t>
            </a:r>
          </a:p>
        </p:txBody>
      </p:sp>
      <p:sp>
        <p:nvSpPr>
          <p:cNvPr id="3" name="Content Placeholder 2"/>
          <p:cNvSpPr>
            <a:spLocks noGrp="1"/>
          </p:cNvSpPr>
          <p:nvPr>
            <p:ph idx="1"/>
          </p:nvPr>
        </p:nvSpPr>
        <p:spPr/>
        <p:txBody>
          <a:bodyPr>
            <a:normAutofit/>
          </a:bodyPr>
          <a:lstStyle/>
          <a:p>
            <a:r>
              <a:rPr lang="en-US" sz="2800" b="1" dirty="0">
                <a:solidFill>
                  <a:srgbClr val="00B050"/>
                </a:solidFill>
                <a:latin typeface="Times New Roman" pitchFamily="18" charset="0"/>
                <a:cs typeface="Times New Roman" pitchFamily="18" charset="0"/>
              </a:rPr>
              <a:t>Programmable</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You should be able to program the editor to perform complex, multistep tasks. </a:t>
            </a:r>
          </a:p>
        </p:txBody>
      </p:sp>
    </p:spTree>
    <p:extLst>
      <p:ext uri="{BB962C8B-B14F-4D97-AF65-F5344CB8AC3E}">
        <p14:creationId xmlns:p14="http://schemas.microsoft.com/office/powerpoint/2010/main" xmlns="" val="11369879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Tools-Source code control</a:t>
            </a:r>
          </a:p>
        </p:txBody>
      </p:sp>
      <p:sp>
        <p:nvSpPr>
          <p:cNvPr id="3" name="Content Placeholder 2"/>
          <p:cNvSpPr>
            <a:spLocks noGrp="1"/>
          </p:cNvSpPr>
          <p:nvPr>
            <p:ph idx="1"/>
          </p:nvPr>
        </p:nvSpPr>
        <p:spPr/>
        <p:txBody>
          <a:bodyPr>
            <a:normAutofit/>
          </a:bodyPr>
          <a:lstStyle/>
          <a:p>
            <a:pPr marL="0" indent="0">
              <a:buNone/>
            </a:pPr>
            <a:r>
              <a:rPr lang="en-US" sz="2800" b="1" dirty="0">
                <a:solidFill>
                  <a:srgbClr val="FF0000"/>
                </a:solidFill>
                <a:latin typeface="Times New Roman" pitchFamily="18" charset="0"/>
                <a:cs typeface="Times New Roman" pitchFamily="18" charset="0"/>
              </a:rPr>
              <a:t>Source Code Control</a:t>
            </a:r>
          </a:p>
          <a:p>
            <a:r>
              <a:rPr lang="en-US" sz="2800" dirty="0">
                <a:latin typeface="Times New Roman" pitchFamily="18" charset="0"/>
                <a:cs typeface="Times New Roman" pitchFamily="18" charset="0"/>
              </a:rPr>
              <a:t>Source code control systems, or the more widely scoped </a:t>
            </a:r>
            <a:r>
              <a:rPr lang="en-US" sz="2800" i="1" dirty="0">
                <a:latin typeface="Times New Roman" pitchFamily="18" charset="0"/>
                <a:cs typeface="Times New Roman" pitchFamily="18" charset="0"/>
              </a:rPr>
              <a:t>configuration management </a:t>
            </a:r>
            <a:r>
              <a:rPr lang="en-US" sz="2800" dirty="0">
                <a:latin typeface="Times New Roman" pitchFamily="18" charset="0"/>
                <a:cs typeface="Times New Roman" pitchFamily="18" charset="0"/>
              </a:rPr>
              <a:t>systems, keep track of every change you make in your source code and documentation.</a:t>
            </a:r>
          </a:p>
          <a:p>
            <a:r>
              <a:rPr lang="en-US" sz="2800" dirty="0">
                <a:latin typeface="Times New Roman" pitchFamily="18" charset="0"/>
                <a:cs typeface="Times New Roman" pitchFamily="18" charset="0"/>
              </a:rPr>
              <a:t>The better ones can keep track of compiler and OS versions as well. </a:t>
            </a:r>
          </a:p>
          <a:p>
            <a:r>
              <a:rPr lang="en-US" sz="2800" dirty="0">
                <a:latin typeface="Times New Roman" pitchFamily="18" charset="0"/>
                <a:cs typeface="Times New Roman" pitchFamily="18" charset="0"/>
              </a:rPr>
              <a:t>With a properly configured source code control system, </a:t>
            </a:r>
            <a:r>
              <a:rPr lang="en-US" sz="2800" i="1" dirty="0">
                <a:latin typeface="Times New Roman" pitchFamily="18" charset="0"/>
                <a:cs typeface="Times New Roman" pitchFamily="18" charset="0"/>
              </a:rPr>
              <a:t>you can always go back to a previous version of your software</a:t>
            </a:r>
            <a:r>
              <a:rPr lang="en-US" sz="2800" i="1" dirty="0"/>
              <a:t>.</a:t>
            </a:r>
            <a:endParaRPr lang="en-US" sz="2800" dirty="0"/>
          </a:p>
        </p:txBody>
      </p:sp>
    </p:spTree>
    <p:extLst>
      <p:ext uri="{BB962C8B-B14F-4D97-AF65-F5344CB8AC3E}">
        <p14:creationId xmlns:p14="http://schemas.microsoft.com/office/powerpoint/2010/main" xmlns="" val="18240771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Tools-Source code control</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SCCS will let you track changes, answering questions such as: Who made changes in this line of code? What's the difference between the current version and last week's? How many lines of code did we change in this release? Which files get changed most often?</a:t>
            </a:r>
          </a:p>
          <a:p>
            <a:r>
              <a:rPr lang="en-US" sz="2800" dirty="0">
                <a:latin typeface="Times New Roman" pitchFamily="18" charset="0"/>
                <a:cs typeface="Times New Roman" pitchFamily="18" charset="0"/>
              </a:rPr>
              <a:t>This kind of information is invaluable for bug-tracking, audit, performance, and quality purposes.</a:t>
            </a:r>
          </a:p>
        </p:txBody>
      </p:sp>
    </p:spTree>
    <p:extLst>
      <p:ext uri="{BB962C8B-B14F-4D97-AF65-F5344CB8AC3E}">
        <p14:creationId xmlns:p14="http://schemas.microsoft.com/office/powerpoint/2010/main" xmlns="" val="8867395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Tools-Source code control</a:t>
            </a:r>
          </a:p>
        </p:txBody>
      </p:sp>
      <p:sp>
        <p:nvSpPr>
          <p:cNvPr id="3" name="Content Placeholder 2"/>
          <p:cNvSpPr>
            <a:spLocks noGrp="1"/>
          </p:cNvSpPr>
          <p:nvPr>
            <p:ph idx="1"/>
          </p:nvPr>
        </p:nvSpPr>
        <p:spPr>
          <a:xfrm>
            <a:off x="457200" y="1600200"/>
            <a:ext cx="8229600" cy="4525963"/>
          </a:xfrm>
        </p:spPr>
        <p:txBody>
          <a:bodyPr>
            <a:noAutofit/>
          </a:bodyPr>
          <a:lstStyle/>
          <a:p>
            <a:pPr marL="0" indent="0">
              <a:buNone/>
            </a:pPr>
            <a:r>
              <a:rPr lang="en-US" sz="2800" b="1" dirty="0">
                <a:solidFill>
                  <a:srgbClr val="0070C0"/>
                </a:solidFill>
                <a:latin typeface="Times New Roman" pitchFamily="18" charset="0"/>
                <a:cs typeface="Times New Roman" pitchFamily="18" charset="0"/>
              </a:rPr>
              <a:t>Source Code Control and Builds</a:t>
            </a:r>
          </a:p>
          <a:p>
            <a:r>
              <a:rPr lang="en-US" sz="2800" dirty="0">
                <a:latin typeface="Times New Roman" pitchFamily="18" charset="0"/>
                <a:cs typeface="Times New Roman" pitchFamily="18" charset="0"/>
              </a:rPr>
              <a:t>Product builds that are </a:t>
            </a:r>
            <a:r>
              <a:rPr lang="en-US" sz="2800" i="1" dirty="0">
                <a:latin typeface="Times New Roman" pitchFamily="18" charset="0"/>
                <a:cs typeface="Times New Roman" pitchFamily="18" charset="0"/>
              </a:rPr>
              <a:t>automatic </a:t>
            </a:r>
            <a:r>
              <a:rPr lang="en-US" sz="2800" dirty="0">
                <a:latin typeface="Times New Roman" pitchFamily="18" charset="0"/>
                <a:cs typeface="Times New Roman" pitchFamily="18" charset="0"/>
              </a:rPr>
              <a:t>and </a:t>
            </a:r>
            <a:r>
              <a:rPr lang="en-US" sz="2800" i="1" dirty="0">
                <a:latin typeface="Times New Roman" pitchFamily="18" charset="0"/>
                <a:cs typeface="Times New Roman" pitchFamily="18" charset="0"/>
              </a:rPr>
              <a:t>repeatable.</a:t>
            </a:r>
          </a:p>
          <a:p>
            <a:r>
              <a:rPr lang="en-US" sz="2800" dirty="0">
                <a:latin typeface="Times New Roman" pitchFamily="18" charset="0"/>
                <a:cs typeface="Times New Roman" pitchFamily="18" charset="0"/>
              </a:rPr>
              <a:t>The project build mechanism can pull the latest source out of the repository automatically.</a:t>
            </a:r>
          </a:p>
          <a:p>
            <a:r>
              <a:rPr lang="en-US" sz="2800" dirty="0">
                <a:latin typeface="Times New Roman" pitchFamily="18" charset="0"/>
                <a:cs typeface="Times New Roman" pitchFamily="18" charset="0"/>
              </a:rPr>
              <a:t>. The automation of the build ensures consistency—there are no manual procedures</a:t>
            </a:r>
          </a:p>
        </p:txBody>
      </p:sp>
    </p:spTree>
    <p:extLst>
      <p:ext uri="{BB962C8B-B14F-4D97-AF65-F5344CB8AC3E}">
        <p14:creationId xmlns:p14="http://schemas.microsoft.com/office/powerpoint/2010/main" xmlns="" val="7494042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Tools-Debugging</a:t>
            </a:r>
          </a:p>
        </p:txBody>
      </p:sp>
      <p:sp>
        <p:nvSpPr>
          <p:cNvPr id="3" name="Content Placeholder 2"/>
          <p:cNvSpPr>
            <a:spLocks noGrp="1"/>
          </p:cNvSpPr>
          <p:nvPr>
            <p:ph idx="1"/>
          </p:nvPr>
        </p:nvSpPr>
        <p:spPr/>
        <p:txBody>
          <a:bodyPr>
            <a:normAutofit/>
          </a:bodyPr>
          <a:lstStyle/>
          <a:p>
            <a:pPr marL="0" indent="0">
              <a:buNone/>
            </a:pPr>
            <a:r>
              <a:rPr lang="en-US" sz="2800" b="1" dirty="0">
                <a:solidFill>
                  <a:srgbClr val="FF0000"/>
                </a:solidFill>
                <a:latin typeface="Times New Roman" pitchFamily="18" charset="0"/>
                <a:cs typeface="Times New Roman" pitchFamily="18" charset="0"/>
              </a:rPr>
              <a:t>Debugging</a:t>
            </a:r>
          </a:p>
          <a:p>
            <a:r>
              <a:rPr lang="en-US" sz="2800" b="1" dirty="0">
                <a:solidFill>
                  <a:srgbClr val="0070C0"/>
                </a:solidFill>
                <a:latin typeface="Times New Roman" pitchFamily="18" charset="0"/>
                <a:cs typeface="Times New Roman" pitchFamily="18" charset="0"/>
              </a:rPr>
              <a:t>Psychology of Debuggin</a:t>
            </a:r>
            <a:r>
              <a:rPr lang="en-US" sz="2800" b="1" dirty="0">
                <a:latin typeface="Times New Roman" pitchFamily="18" charset="0"/>
                <a:cs typeface="Times New Roman" pitchFamily="18" charset="0"/>
              </a:rPr>
              <a:t>g</a:t>
            </a:r>
          </a:p>
          <a:p>
            <a:r>
              <a:rPr lang="en-US" sz="2800" dirty="0">
                <a:latin typeface="Times New Roman" pitchFamily="18" charset="0"/>
                <a:cs typeface="Times New Roman" pitchFamily="18" charset="0"/>
              </a:rPr>
              <a:t>Debugging itself is a sensitive, emotional subject for many developers. </a:t>
            </a:r>
          </a:p>
          <a:p>
            <a:r>
              <a:rPr lang="en-US" sz="2800" dirty="0">
                <a:latin typeface="Times New Roman" pitchFamily="18" charset="0"/>
                <a:cs typeface="Times New Roman" pitchFamily="18" charset="0"/>
              </a:rPr>
              <a:t>Instead of attacking it as a puzzle to be solved, you may encounter denial, finger pointing, lame excuses</a:t>
            </a:r>
            <a:endParaRPr lang="en-US" sz="2800" dirty="0"/>
          </a:p>
        </p:txBody>
      </p:sp>
    </p:spTree>
    <p:extLst>
      <p:ext uri="{BB962C8B-B14F-4D97-AF65-F5344CB8AC3E}">
        <p14:creationId xmlns:p14="http://schemas.microsoft.com/office/powerpoint/2010/main" xmlns="" val="14018537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Tools-Debugging</a:t>
            </a:r>
          </a:p>
        </p:txBody>
      </p:sp>
      <p:sp>
        <p:nvSpPr>
          <p:cNvPr id="3" name="Content Placeholder 2"/>
          <p:cNvSpPr>
            <a:spLocks noGrp="1"/>
          </p:cNvSpPr>
          <p:nvPr>
            <p:ph idx="1"/>
          </p:nvPr>
        </p:nvSpPr>
        <p:spPr/>
        <p:txBody>
          <a:bodyPr>
            <a:normAutofit/>
          </a:bodyPr>
          <a:lstStyle/>
          <a:p>
            <a:r>
              <a:rPr lang="en-US" sz="2800" b="1" dirty="0">
                <a:solidFill>
                  <a:srgbClr val="0070C0"/>
                </a:solidFill>
                <a:latin typeface="Times New Roman" pitchFamily="18" charset="0"/>
                <a:cs typeface="Times New Roman" pitchFamily="18" charset="0"/>
              </a:rPr>
              <a:t>A Debugging Mindset</a:t>
            </a:r>
          </a:p>
          <a:p>
            <a:r>
              <a:rPr lang="en-US" sz="2800" dirty="0">
                <a:latin typeface="Times New Roman" pitchFamily="18" charset="0"/>
                <a:cs typeface="Times New Roman" pitchFamily="18" charset="0"/>
              </a:rPr>
              <a:t>Before you start debugging, it's important to adopt the right mindset. </a:t>
            </a:r>
          </a:p>
          <a:p>
            <a:r>
              <a:rPr lang="en-US" sz="2800" dirty="0">
                <a:latin typeface="Times New Roman" pitchFamily="18" charset="0"/>
                <a:cs typeface="Times New Roman" pitchFamily="18" charset="0"/>
              </a:rPr>
              <a:t>You need to turn off  many of the defenses you use each day to protect your ego, tune out any project pressures you may be under, and get yourself comfortable</a:t>
            </a:r>
          </a:p>
        </p:txBody>
      </p:sp>
    </p:spTree>
    <p:extLst>
      <p:ext uri="{BB962C8B-B14F-4D97-AF65-F5344CB8AC3E}">
        <p14:creationId xmlns:p14="http://schemas.microsoft.com/office/powerpoint/2010/main" xmlns="" val="3533239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Tools-Debugging</a:t>
            </a:r>
          </a:p>
        </p:txBody>
      </p:sp>
      <p:sp>
        <p:nvSpPr>
          <p:cNvPr id="3" name="Content Placeholder 2"/>
          <p:cNvSpPr>
            <a:spLocks noGrp="1"/>
          </p:cNvSpPr>
          <p:nvPr>
            <p:ph idx="1"/>
          </p:nvPr>
        </p:nvSpPr>
        <p:spPr/>
        <p:txBody>
          <a:bodyPr>
            <a:noAutofit/>
          </a:bodyPr>
          <a:lstStyle/>
          <a:p>
            <a:pPr marL="0" indent="0">
              <a:buNone/>
            </a:pPr>
            <a:r>
              <a:rPr lang="en-US" sz="2800" b="1" dirty="0">
                <a:solidFill>
                  <a:srgbClr val="0070C0"/>
                </a:solidFill>
                <a:latin typeface="Times New Roman" pitchFamily="18" charset="0"/>
                <a:cs typeface="Times New Roman" pitchFamily="18" charset="0"/>
              </a:rPr>
              <a:t>Debugging Strategies</a:t>
            </a:r>
          </a:p>
          <a:p>
            <a:r>
              <a:rPr lang="en-US" sz="2800" b="1" dirty="0">
                <a:solidFill>
                  <a:srgbClr val="00B050"/>
                </a:solidFill>
                <a:latin typeface="Times New Roman" pitchFamily="18" charset="0"/>
                <a:cs typeface="Times New Roman" pitchFamily="18" charset="0"/>
              </a:rPr>
              <a:t>Visualize Your Data</a:t>
            </a:r>
          </a:p>
          <a:p>
            <a:r>
              <a:rPr lang="en-US" sz="2800" dirty="0">
                <a:latin typeface="Times New Roman" pitchFamily="18" charset="0"/>
                <a:cs typeface="Times New Roman" pitchFamily="18" charset="0"/>
              </a:rPr>
              <a:t>The easiest way to discern what a program is doing—or what it is going to do—is to get a good look at the data it is operating on.</a:t>
            </a:r>
          </a:p>
          <a:p>
            <a:r>
              <a:rPr lang="en-US" sz="2800" b="1" dirty="0">
                <a:solidFill>
                  <a:srgbClr val="00B050"/>
                </a:solidFill>
                <a:latin typeface="Times New Roman" pitchFamily="18" charset="0"/>
                <a:cs typeface="Times New Roman" pitchFamily="18" charset="0"/>
              </a:rPr>
              <a:t>Tracing</a:t>
            </a:r>
            <a:endParaRPr lang="en-US" sz="2800" dirty="0">
              <a:solidFill>
                <a:srgbClr val="00B050"/>
              </a:solidFill>
              <a:latin typeface="Times New Roman" pitchFamily="18" charset="0"/>
              <a:cs typeface="Times New Roman" pitchFamily="18" charset="0"/>
            </a:endParaRPr>
          </a:p>
          <a:p>
            <a:r>
              <a:rPr lang="en-US" sz="2800" dirty="0">
                <a:latin typeface="Times New Roman" pitchFamily="18" charset="0"/>
                <a:cs typeface="Times New Roman" pitchFamily="18" charset="0"/>
              </a:rPr>
              <a:t>Debuggers generally focus on the state of the program </a:t>
            </a:r>
            <a:r>
              <a:rPr lang="en-US" sz="2800" i="1" dirty="0">
                <a:latin typeface="Times New Roman" pitchFamily="18" charset="0"/>
                <a:cs typeface="Times New Roman" pitchFamily="18" charset="0"/>
              </a:rPr>
              <a:t>now.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10761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Pragmatic Approach-</a:t>
            </a:r>
            <a:r>
              <a:rPr lang="en-US" sz="4400" dirty="0">
                <a:latin typeface="Times New Roman" panose="02020603050405020304" pitchFamily="18" charset="0"/>
                <a:cs typeface="Times New Roman" panose="02020603050405020304" pitchFamily="18" charset="0"/>
              </a:rPr>
              <a:t>Orthogonality</a:t>
            </a:r>
            <a:endParaRPr lang="en-US" dirty="0"/>
          </a:p>
        </p:txBody>
      </p:sp>
      <p:sp>
        <p:nvSpPr>
          <p:cNvPr id="3" name="Content Placeholder 2"/>
          <p:cNvSpPr>
            <a:spLocks noGrp="1"/>
          </p:cNvSpPr>
          <p:nvPr>
            <p:ph idx="1"/>
          </p:nvPr>
        </p:nvSpPr>
        <p:spPr/>
        <p:txBody>
          <a:bodyPr>
            <a:noAutofit/>
          </a:bodyPr>
          <a:lstStyle/>
          <a:p>
            <a:pPr marL="0" indent="0">
              <a:buNone/>
            </a:pPr>
            <a:r>
              <a:rPr lang="en-US" sz="3200" dirty="0">
                <a:solidFill>
                  <a:srgbClr val="0070C0"/>
                </a:solidFill>
                <a:latin typeface="Times New Roman" panose="02020603050405020304" pitchFamily="18" charset="0"/>
                <a:cs typeface="Times New Roman" panose="02020603050405020304" pitchFamily="18" charset="0"/>
              </a:rPr>
              <a:t>Orthogonality</a:t>
            </a:r>
          </a:p>
          <a:p>
            <a:pPr marL="0" indent="0">
              <a:buNone/>
            </a:pPr>
            <a:r>
              <a:rPr lang="en-US" sz="3200" dirty="0">
                <a:latin typeface="Times New Roman" panose="02020603050405020304" pitchFamily="18" charset="0"/>
                <a:cs typeface="Times New Roman" panose="02020603050405020304" pitchFamily="18" charset="0"/>
              </a:rPr>
              <a:t>What Is Orthogonality?</a:t>
            </a:r>
          </a:p>
          <a:p>
            <a:r>
              <a:rPr lang="en-US" sz="3200" dirty="0">
                <a:latin typeface="Times New Roman" panose="02020603050405020304" pitchFamily="18" charset="0"/>
                <a:cs typeface="Times New Roman" panose="02020603050405020304" pitchFamily="18" charset="0"/>
              </a:rPr>
              <a:t>"Orthogonality" is a term borrowed from geometry. </a:t>
            </a:r>
          </a:p>
          <a:p>
            <a:r>
              <a:rPr lang="en-US" sz="3200" dirty="0">
                <a:latin typeface="Times New Roman" panose="02020603050405020304" pitchFamily="18" charset="0"/>
                <a:cs typeface="Times New Roman" panose="02020603050405020304" pitchFamily="18" charset="0"/>
              </a:rPr>
              <a:t>Two lines </a:t>
            </a:r>
            <a:r>
              <a:rPr lang="en-US" sz="2800" dirty="0">
                <a:latin typeface="Times New Roman" panose="02020603050405020304" pitchFamily="18" charset="0"/>
                <a:cs typeface="Times New Roman" panose="02020603050405020304" pitchFamily="18" charset="0"/>
              </a:rPr>
              <a:t>are</a:t>
            </a:r>
            <a:r>
              <a:rPr lang="en-US" sz="3200" dirty="0">
                <a:latin typeface="Times New Roman" panose="02020603050405020304" pitchFamily="18" charset="0"/>
                <a:cs typeface="Times New Roman" panose="02020603050405020304" pitchFamily="18" charset="0"/>
              </a:rPr>
              <a:t> orthogonal if they meet at right angles, such as the axes on a graph. In vector terms, the two lines are independent.</a:t>
            </a:r>
          </a:p>
          <a:p>
            <a:r>
              <a:rPr lang="en-US" sz="3200" dirty="0">
                <a:latin typeface="Times New Roman" panose="02020603050405020304" pitchFamily="18" charset="0"/>
                <a:cs typeface="Times New Roman" panose="02020603050405020304" pitchFamily="18" charset="0"/>
              </a:rPr>
              <a:t> Move along one of the lines, and your position projected onto the other doesn't change</a:t>
            </a:r>
          </a:p>
        </p:txBody>
      </p:sp>
    </p:spTree>
    <p:extLst>
      <p:ext uri="{BB962C8B-B14F-4D97-AF65-F5344CB8AC3E}">
        <p14:creationId xmlns:p14="http://schemas.microsoft.com/office/powerpoint/2010/main" xmlns="" val="24132545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Tools-Debugging</a:t>
            </a:r>
          </a:p>
        </p:txBody>
      </p:sp>
      <p:sp>
        <p:nvSpPr>
          <p:cNvPr id="3" name="Content Placeholder 2"/>
          <p:cNvSpPr>
            <a:spLocks noGrp="1"/>
          </p:cNvSpPr>
          <p:nvPr>
            <p:ph idx="1"/>
          </p:nvPr>
        </p:nvSpPr>
        <p:spPr/>
        <p:txBody>
          <a:bodyPr>
            <a:noAutofit/>
          </a:bodyPr>
          <a:lstStyle/>
          <a:p>
            <a:r>
              <a:rPr lang="en-US" sz="2800" b="1" dirty="0">
                <a:solidFill>
                  <a:srgbClr val="0070C0"/>
                </a:solidFill>
                <a:latin typeface="Times New Roman" pitchFamily="18" charset="0"/>
                <a:cs typeface="Times New Roman" pitchFamily="18" charset="0"/>
              </a:rPr>
              <a:t>Rubber Ducking</a:t>
            </a:r>
          </a:p>
          <a:p>
            <a:r>
              <a:rPr lang="en-US" sz="2800" dirty="0">
                <a:latin typeface="Times New Roman" pitchFamily="18" charset="0"/>
                <a:cs typeface="Times New Roman" pitchFamily="18" charset="0"/>
              </a:rPr>
              <a:t>A very simple but particularly useful technique for finding the cause of a problem is simply to explain it to someone else. </a:t>
            </a:r>
          </a:p>
          <a:p>
            <a:r>
              <a:rPr lang="en-US" sz="2800" dirty="0">
                <a:latin typeface="Times New Roman" pitchFamily="18" charset="0"/>
                <a:cs typeface="Times New Roman" pitchFamily="18" charset="0"/>
              </a:rPr>
              <a:t>But in explaining the problem to another person  you may suddenly gain new insight into the problem.</a:t>
            </a:r>
          </a:p>
        </p:txBody>
      </p:sp>
    </p:spTree>
    <p:extLst>
      <p:ext uri="{BB962C8B-B14F-4D97-AF65-F5344CB8AC3E}">
        <p14:creationId xmlns:p14="http://schemas.microsoft.com/office/powerpoint/2010/main" xmlns="" val="6290027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Tools-Debugging</a:t>
            </a:r>
          </a:p>
        </p:txBody>
      </p:sp>
      <p:sp>
        <p:nvSpPr>
          <p:cNvPr id="3" name="Content Placeholder 2"/>
          <p:cNvSpPr>
            <a:spLocks noGrp="1"/>
          </p:cNvSpPr>
          <p:nvPr>
            <p:ph idx="1"/>
          </p:nvPr>
        </p:nvSpPr>
        <p:spPr/>
        <p:txBody>
          <a:bodyPr>
            <a:normAutofit/>
          </a:bodyPr>
          <a:lstStyle/>
          <a:p>
            <a:r>
              <a:rPr lang="en-US" sz="2800" b="1" dirty="0">
                <a:latin typeface="Times New Roman" pitchFamily="18" charset="0"/>
                <a:cs typeface="Times New Roman" pitchFamily="18" charset="0"/>
              </a:rPr>
              <a:t>Example: Visual</a:t>
            </a:r>
            <a:r>
              <a:rPr lang="en-US" sz="2800" dirty="0">
                <a:latin typeface="Times New Roman" pitchFamily="18" charset="0"/>
                <a:cs typeface="Times New Roman" pitchFamily="18" charset="0"/>
              </a:rPr>
              <a:t> debuggers such as DDD</a:t>
            </a:r>
            <a:endParaRPr lang="en-US" sz="2800" b="1" dirty="0">
              <a:latin typeface="Times New Roman" pitchFamily="18" charset="0"/>
              <a:cs typeface="Times New Roman" pitchFamily="18" charset="0"/>
            </a:endParaRPr>
          </a:p>
          <a:p>
            <a:r>
              <a:rPr lang="en-US" sz="2800" b="1" dirty="0">
                <a:latin typeface="Times New Roman" pitchFamily="18" charset="0"/>
                <a:cs typeface="Times New Roman" pitchFamily="18" charset="0"/>
              </a:rPr>
              <a:t>Data Display Debugger</a:t>
            </a:r>
            <a:r>
              <a:rPr lang="en-US" sz="2800" dirty="0">
                <a:latin typeface="Times New Roman" pitchFamily="18" charset="0"/>
                <a:cs typeface="Times New Roman" pitchFamily="18" charset="0"/>
              </a:rPr>
              <a:t> (GNU DDD) is a graphical user interface  for command-line debuggers such as GDB, DBX, JDB, HP Wildebeest Debugger, XDB, the Perl debugger, the Bash debugger, the Python debugger, and the GNU Make debugger.</a:t>
            </a:r>
          </a:p>
        </p:txBody>
      </p:sp>
    </p:spTree>
    <p:extLst>
      <p:ext uri="{BB962C8B-B14F-4D97-AF65-F5344CB8AC3E}">
        <p14:creationId xmlns:p14="http://schemas.microsoft.com/office/powerpoint/2010/main" xmlns="" val="38172064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Tools-Text Manipulation Languages</a:t>
            </a:r>
          </a:p>
        </p:txBody>
      </p:sp>
      <p:sp>
        <p:nvSpPr>
          <p:cNvPr id="3" name="Content Placeholder 2"/>
          <p:cNvSpPr>
            <a:spLocks noGrp="1"/>
          </p:cNvSpPr>
          <p:nvPr>
            <p:ph idx="1"/>
          </p:nvPr>
        </p:nvSpPr>
        <p:spPr/>
        <p:txBody>
          <a:bodyPr>
            <a:noAutofit/>
          </a:bodyPr>
          <a:lstStyle/>
          <a:p>
            <a:r>
              <a:rPr lang="en-US" sz="2800" dirty="0">
                <a:solidFill>
                  <a:srgbClr val="FF0000"/>
                </a:solidFill>
                <a:latin typeface="Times New Roman" pitchFamily="18" charset="0"/>
                <a:cs typeface="Times New Roman" pitchFamily="18" charset="0"/>
              </a:rPr>
              <a:t>Text Manipulation Languages</a:t>
            </a:r>
          </a:p>
          <a:p>
            <a:r>
              <a:rPr lang="en-US" sz="2800" dirty="0">
                <a:latin typeface="Times New Roman" pitchFamily="18" charset="0"/>
                <a:cs typeface="Times New Roman" pitchFamily="18" charset="0"/>
              </a:rPr>
              <a:t>There is a growing number of good text manipulation languages. </a:t>
            </a:r>
          </a:p>
          <a:p>
            <a:r>
              <a:rPr lang="en-US" sz="2800" dirty="0">
                <a:latin typeface="Times New Roman" pitchFamily="18" charset="0"/>
                <a:cs typeface="Times New Roman" pitchFamily="18" charset="0"/>
              </a:rPr>
              <a:t>Perl, Python, </a:t>
            </a:r>
            <a:r>
              <a:rPr lang="en-US" sz="2800" dirty="0" err="1">
                <a:latin typeface="Times New Roman" pitchFamily="18" charset="0"/>
                <a:cs typeface="Times New Roman" pitchFamily="18" charset="0"/>
              </a:rPr>
              <a:t>Tcl</a:t>
            </a:r>
            <a:r>
              <a:rPr lang="en-US" sz="2800" dirty="0">
                <a:latin typeface="Times New Roman" pitchFamily="18" charset="0"/>
                <a:cs typeface="Times New Roman" pitchFamily="18" charset="0"/>
              </a:rPr>
              <a:t>, Ruby, </a:t>
            </a:r>
            <a:r>
              <a:rPr lang="en-US" sz="2800" dirty="0" err="1">
                <a:latin typeface="Times New Roman" pitchFamily="18" charset="0"/>
                <a:cs typeface="Times New Roman" pitchFamily="18" charset="0"/>
              </a:rPr>
              <a:t>sed</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awk</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42334254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Tools-Code generators</a:t>
            </a:r>
          </a:p>
        </p:txBody>
      </p:sp>
      <p:sp>
        <p:nvSpPr>
          <p:cNvPr id="3" name="Content Placeholder 2"/>
          <p:cNvSpPr>
            <a:spLocks noGrp="1"/>
          </p:cNvSpPr>
          <p:nvPr>
            <p:ph idx="1"/>
          </p:nvPr>
        </p:nvSpPr>
        <p:spPr/>
        <p:txBody>
          <a:bodyPr>
            <a:normAutofit/>
          </a:bodyPr>
          <a:lstStyle/>
          <a:p>
            <a:r>
              <a:rPr lang="en-US" sz="2800" b="1" dirty="0">
                <a:solidFill>
                  <a:srgbClr val="FF0000"/>
                </a:solidFill>
                <a:latin typeface="Times New Roman" pitchFamily="18" charset="0"/>
                <a:cs typeface="Times New Roman" pitchFamily="18" charset="0"/>
              </a:rPr>
              <a:t>Code Generators</a:t>
            </a:r>
          </a:p>
          <a:p>
            <a:r>
              <a:rPr lang="en-US" sz="2800" dirty="0">
                <a:latin typeface="Times New Roman" pitchFamily="18" charset="0"/>
                <a:cs typeface="Times New Roman" pitchFamily="18" charset="0"/>
              </a:rPr>
              <a:t>Passive code generators – Run once to produce results that live on </a:t>
            </a:r>
          </a:p>
          <a:p>
            <a:r>
              <a:rPr lang="en-US" sz="2800" dirty="0">
                <a:latin typeface="Times New Roman" pitchFamily="18" charset="0"/>
                <a:cs typeface="Times New Roman" pitchFamily="18" charset="0"/>
              </a:rPr>
              <a:t>Active code generators – Run with every build to produce useful code</a:t>
            </a:r>
            <a:endParaRPr 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3704156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r>
              <a:rPr lang="en-US" sz="3200" dirty="0">
                <a:solidFill>
                  <a:srgbClr val="FF0000"/>
                </a:solidFill>
                <a:latin typeface="Times New Roman" panose="02020603050405020304" pitchFamily="18" charset="0"/>
                <a:cs typeface="Times New Roman" panose="02020603050405020304" pitchFamily="18" charset="0"/>
              </a:rPr>
              <a:t>Design by Contract </a:t>
            </a:r>
          </a:p>
          <a:p>
            <a:r>
              <a:rPr lang="en-US" sz="3200" dirty="0">
                <a:solidFill>
                  <a:srgbClr val="FF0000"/>
                </a:solidFill>
                <a:latin typeface="Times New Roman" panose="02020603050405020304" pitchFamily="18" charset="0"/>
                <a:cs typeface="Times New Roman" panose="02020603050405020304" pitchFamily="18" charset="0"/>
              </a:rPr>
              <a:t> Assertive Programming </a:t>
            </a:r>
          </a:p>
        </p:txBody>
      </p:sp>
      <p:sp>
        <p:nvSpPr>
          <p:cNvPr id="3" name="Title 2"/>
          <p:cNvSpPr>
            <a:spLocks noGrp="1"/>
          </p:cNvSpPr>
          <p:nvPr>
            <p:ph type="title"/>
          </p:nvPr>
        </p:nvSpPr>
        <p:spPr/>
        <p:txBody>
          <a:bodyPr/>
          <a:lstStyle/>
          <a:p>
            <a:r>
              <a:rPr lang="en-US" dirty="0"/>
              <a:t>Pragmatic Paranoia</a:t>
            </a:r>
          </a:p>
        </p:txBody>
      </p:sp>
    </p:spTree>
    <p:extLst>
      <p:ext uri="{BB962C8B-B14F-4D97-AF65-F5344CB8AC3E}">
        <p14:creationId xmlns:p14="http://schemas.microsoft.com/office/powerpoint/2010/main" xmlns="" val="37249087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By Contract(</a:t>
            </a:r>
            <a:r>
              <a:rPr lang="en-US" dirty="0" err="1"/>
              <a:t>Contd</a:t>
            </a:r>
            <a:r>
              <a:rPr lang="en-US" dirty="0"/>
              <a:t>…)</a:t>
            </a:r>
          </a:p>
        </p:txBody>
      </p:sp>
      <p:sp>
        <p:nvSpPr>
          <p:cNvPr id="5" name="Content Placeholder 4"/>
          <p:cNvSpPr>
            <a:spLocks noGrp="1"/>
          </p:cNvSpPr>
          <p:nvPr>
            <p:ph idx="1"/>
          </p:nvPr>
        </p:nvSpPr>
        <p:spPr/>
        <p:txBody>
          <a:bodyPr>
            <a:noAutofit/>
          </a:bodyPr>
          <a:lstStyle/>
          <a:p>
            <a:pPr>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Bertrand Meyer developed the concept of Design by Contract for the language Eiffel.</a:t>
            </a:r>
          </a:p>
          <a:p>
            <a:pPr>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 It is a simple yet powerful technique that focuses on documenting (and agreeing to)the rights and responsibilities of software modules to ensure program correctness. </a:t>
            </a:r>
          </a:p>
          <a:p>
            <a:pPr>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What is a correct program? One that does no more and no less than it claims to do. </a:t>
            </a:r>
          </a:p>
          <a:p>
            <a:pPr>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Documenting and verifying that claim is the heart of Design by Contract (DBC, for short).</a:t>
            </a:r>
          </a:p>
          <a:p>
            <a:pPr>
              <a:buFont typeface="Wingdings" panose="05000000000000000000" pitchFamily="2" charset="2"/>
              <a:buChar char="q"/>
            </a:pP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599150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By Contract(</a:t>
            </a:r>
            <a:r>
              <a:rPr lang="en-US" dirty="0" err="1"/>
              <a:t>Contd</a:t>
            </a:r>
            <a:r>
              <a:rPr lang="en-US" dirty="0"/>
              <a: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Every function and method in a software system does something. </a:t>
            </a:r>
          </a:p>
          <a:p>
            <a:pPr>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Before it starts that something, the routine may have some expectation of the state of the world, and it may be able to make a statement about the state of the world when it concludes. </a:t>
            </a:r>
          </a:p>
          <a:p>
            <a:pPr>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Meyer describes these expectations and claims as follows:</a:t>
            </a:r>
          </a:p>
        </p:txBody>
      </p:sp>
    </p:spTree>
    <p:extLst>
      <p:ext uri="{BB962C8B-B14F-4D97-AF65-F5344CB8AC3E}">
        <p14:creationId xmlns:p14="http://schemas.microsoft.com/office/powerpoint/2010/main" xmlns="" val="8021042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By Contract(</a:t>
            </a:r>
            <a:r>
              <a:rPr lang="en-US" dirty="0" err="1"/>
              <a:t>Contd</a:t>
            </a:r>
            <a:r>
              <a:rPr lang="en-US" dirty="0"/>
              <a:t>…)</a:t>
            </a:r>
          </a:p>
        </p:txBody>
      </p:sp>
      <p:sp>
        <p:nvSpPr>
          <p:cNvPr id="3" name="Content Placeholder 2"/>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Preconditions.   </a:t>
            </a:r>
          </a:p>
          <a:p>
            <a:pPr>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What must be true in order for the routine to be called; the routine's requirements. </a:t>
            </a:r>
          </a:p>
          <a:p>
            <a:pPr>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A routine should never get called when its preconditions would be violated. </a:t>
            </a:r>
          </a:p>
          <a:p>
            <a:pPr>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It is the caller's responsibility to pass good data</a:t>
            </a:r>
          </a:p>
        </p:txBody>
      </p:sp>
    </p:spTree>
    <p:extLst>
      <p:ext uri="{BB962C8B-B14F-4D97-AF65-F5344CB8AC3E}">
        <p14:creationId xmlns:p14="http://schemas.microsoft.com/office/powerpoint/2010/main" xmlns="" val="40433113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By Contract(</a:t>
            </a:r>
            <a:r>
              <a:rPr lang="en-US" dirty="0" err="1"/>
              <a:t>Contd</a:t>
            </a:r>
            <a:r>
              <a:rPr lang="en-US" dirty="0"/>
              <a:t>…)</a:t>
            </a:r>
          </a:p>
        </p:txBody>
      </p:sp>
      <p:sp>
        <p:nvSpPr>
          <p:cNvPr id="3" name="Content Placeholder 2"/>
          <p:cNvSpPr>
            <a:spLocks noGrp="1"/>
          </p:cNvSpPr>
          <p:nvPr>
            <p:ph idx="1"/>
          </p:nvPr>
        </p:nvSpPr>
        <p:spPr/>
        <p:txBody>
          <a:bodyPr/>
          <a:lstStyle/>
          <a:p>
            <a:r>
              <a:rPr lang="en-US" sz="2100" b="1" dirty="0" err="1">
                <a:latin typeface="Times New Roman" panose="02020603050405020304" pitchFamily="18" charset="0"/>
                <a:cs typeface="Times New Roman" panose="02020603050405020304" pitchFamily="18" charset="0"/>
              </a:rPr>
              <a:t>Postconditions</a:t>
            </a:r>
            <a:r>
              <a:rPr lang="en-US" sz="2100"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What the routine is guaranteed to do; when the routine is done.</a:t>
            </a:r>
          </a:p>
          <a:p>
            <a:pPr>
              <a:buFont typeface="Wingdings" panose="05000000000000000000" pitchFamily="2" charset="2"/>
              <a:buChar char="q"/>
            </a:pPr>
            <a:endParaRPr 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 The fact that the routine has a </a:t>
            </a:r>
            <a:r>
              <a:rPr lang="en-US" sz="2100" dirty="0" err="1">
                <a:latin typeface="Times New Roman" panose="02020603050405020304" pitchFamily="18" charset="0"/>
                <a:cs typeface="Times New Roman" panose="02020603050405020304" pitchFamily="18" charset="0"/>
              </a:rPr>
              <a:t>postcondition</a:t>
            </a:r>
            <a:r>
              <a:rPr lang="en-US" sz="2100" dirty="0">
                <a:latin typeface="Times New Roman" panose="02020603050405020304" pitchFamily="18" charset="0"/>
                <a:cs typeface="Times New Roman" panose="02020603050405020304" pitchFamily="18" charset="0"/>
              </a:rPr>
              <a:t> implies that it will conclude: infinite loops aren't allowed.</a:t>
            </a:r>
          </a:p>
          <a:p>
            <a:pPr>
              <a:buFont typeface="Wingdings" panose="05000000000000000000" pitchFamily="2" charset="2"/>
              <a:buChar char="q"/>
            </a:pP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801516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By Contract(</a:t>
            </a:r>
            <a:r>
              <a:rPr lang="en-US" dirty="0" err="1"/>
              <a:t>Contd</a:t>
            </a:r>
            <a:r>
              <a:rPr lang="en-US" dirty="0"/>
              <a:t>…)</a:t>
            </a:r>
          </a:p>
        </p:txBody>
      </p:sp>
      <p:sp>
        <p:nvSpPr>
          <p:cNvPr id="3" name="Content Placeholder 2"/>
          <p:cNvSpPr>
            <a:spLocks noGrp="1"/>
          </p:cNvSpPr>
          <p:nvPr>
            <p:ph idx="1"/>
          </p:nvPr>
        </p:nvSpPr>
        <p:spPr/>
        <p:txBody>
          <a:bodyPr>
            <a:normAutofit/>
          </a:bodyPr>
          <a:lstStyle/>
          <a:p>
            <a:r>
              <a:rPr lang="en-US" sz="2100" b="1" dirty="0">
                <a:latin typeface="Times New Roman" panose="02020603050405020304" pitchFamily="18" charset="0"/>
                <a:cs typeface="Times New Roman" panose="02020603050405020304" pitchFamily="18" charset="0"/>
              </a:rPr>
              <a:t>Invariants.   </a:t>
            </a:r>
          </a:p>
          <a:p>
            <a:pPr>
              <a:buFont typeface="Wingdings" pitchFamily="2" charset="2"/>
              <a:buChar char="q"/>
            </a:pPr>
            <a:r>
              <a:rPr lang="en-US" sz="2100" dirty="0">
                <a:latin typeface="Times New Roman" pitchFamily="18" charset="0"/>
                <a:cs typeface="Times New Roman" pitchFamily="18" charset="0"/>
              </a:rPr>
              <a:t>The invariant must be true before the loop runs, and the body of the loop must ensure that it remains true as the loop executes. </a:t>
            </a:r>
          </a:p>
          <a:p>
            <a:pPr>
              <a:buFont typeface="Wingdings" pitchFamily="2" charset="2"/>
              <a:buChar char="q"/>
            </a:pPr>
            <a:r>
              <a:rPr lang="en-US" sz="2100" dirty="0">
                <a:latin typeface="Times New Roman" pitchFamily="18" charset="0"/>
                <a:cs typeface="Times New Roman" pitchFamily="18" charset="0"/>
              </a:rPr>
              <a:t>In this way we know that the invariant also holds when the loop terminates, and therefore that our result is valid. </a:t>
            </a:r>
          </a:p>
        </p:txBody>
      </p:sp>
    </p:spTree>
    <p:extLst>
      <p:ext uri="{BB962C8B-B14F-4D97-AF65-F5344CB8AC3E}">
        <p14:creationId xmlns:p14="http://schemas.microsoft.com/office/powerpoint/2010/main" xmlns="" val="3923483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Pragmatic Approach-</a:t>
            </a:r>
            <a:r>
              <a:rPr lang="en-US" sz="4000" dirty="0">
                <a:latin typeface="Times New Roman" panose="02020603050405020304" pitchFamily="18" charset="0"/>
                <a:cs typeface="Times New Roman" panose="02020603050405020304" pitchFamily="18" charset="0"/>
              </a:rPr>
              <a:t>Orthogonality</a:t>
            </a:r>
            <a:endParaRPr lang="en-US" dirty="0"/>
          </a:p>
        </p:txBody>
      </p:sp>
      <p:sp>
        <p:nvSpPr>
          <p:cNvPr id="3" name="Content Placeholder 2"/>
          <p:cNvSpPr>
            <a:spLocks noGrp="1"/>
          </p:cNvSpPr>
          <p:nvPr>
            <p:ph idx="1"/>
          </p:nvPr>
        </p:nvSpPr>
        <p:spPr/>
        <p:txBody>
          <a:bodyPr>
            <a:noAutofit/>
          </a:bodyPr>
          <a:lstStyle/>
          <a:p>
            <a:r>
              <a:rPr lang="en-US" sz="2100" dirty="0">
                <a:latin typeface="Times New Roman" panose="02020603050405020304" pitchFamily="18" charset="0"/>
                <a:cs typeface="Times New Roman" panose="02020603050405020304" pitchFamily="18" charset="0"/>
              </a:rPr>
              <a:t>In computing, the term has come to signify a kind of independence or decoupling. </a:t>
            </a:r>
          </a:p>
          <a:p>
            <a:r>
              <a:rPr lang="en-US" sz="2100" dirty="0">
                <a:latin typeface="Times New Roman" panose="02020603050405020304" pitchFamily="18" charset="0"/>
                <a:cs typeface="Times New Roman" panose="02020603050405020304" pitchFamily="18" charset="0"/>
              </a:rPr>
              <a:t>Two or more things are orthogonal if changes in one do not affect any of the others.</a:t>
            </a:r>
          </a:p>
          <a:p>
            <a:r>
              <a:rPr lang="en-US" sz="2100" dirty="0">
                <a:latin typeface="Times New Roman" panose="02020603050405020304" pitchFamily="18" charset="0"/>
                <a:cs typeface="Times New Roman" panose="02020603050405020304" pitchFamily="18" charset="0"/>
              </a:rPr>
              <a:t> In a  well-designed system, the database code will be orthogonal to the user interface:</a:t>
            </a:r>
          </a:p>
          <a:p>
            <a:r>
              <a:rPr lang="en-US" sz="2100" dirty="0">
                <a:latin typeface="Times New Roman" panose="02020603050405020304" pitchFamily="18" charset="0"/>
                <a:cs typeface="Times New Roman" panose="02020603050405020304" pitchFamily="18" charset="0"/>
              </a:rPr>
              <a:t> You can change the interface without affecting the database, and swap databases without changing  the interface</a:t>
            </a:r>
          </a:p>
        </p:txBody>
      </p:sp>
    </p:spTree>
    <p:extLst>
      <p:ext uri="{BB962C8B-B14F-4D97-AF65-F5344CB8AC3E}">
        <p14:creationId xmlns:p14="http://schemas.microsoft.com/office/powerpoint/2010/main" xmlns="" val="33680517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By Contract(</a:t>
            </a:r>
            <a:r>
              <a:rPr lang="en-US" dirty="0" err="1"/>
              <a:t>Contd</a:t>
            </a:r>
            <a:r>
              <a:rPr lang="en-US" dirty="0"/>
              <a:t>…)</a:t>
            </a:r>
          </a:p>
        </p:txBody>
      </p:sp>
      <p:sp>
        <p:nvSpPr>
          <p:cNvPr id="3" name="Content Placeholder 2"/>
          <p:cNvSpPr>
            <a:spLocks noGrp="1"/>
          </p:cNvSpPr>
          <p:nvPr>
            <p:ph idx="1"/>
          </p:nvPr>
        </p:nvSpPr>
        <p:spPr/>
        <p:txBody>
          <a:bodyPr>
            <a:normAutofit/>
          </a:bodyPr>
          <a:lstStyle/>
          <a:p>
            <a:r>
              <a:rPr lang="en-US" sz="2100" dirty="0">
                <a:latin typeface="Times New Roman" pitchFamily="18" charset="0"/>
                <a:cs typeface="Times New Roman" pitchFamily="18" charset="0"/>
              </a:rPr>
              <a:t>The contract between a routine and any potential caller can thus be read as</a:t>
            </a:r>
          </a:p>
          <a:p>
            <a:r>
              <a:rPr lang="en-US" sz="2100" i="1" dirty="0">
                <a:solidFill>
                  <a:srgbClr val="FF0000"/>
                </a:solidFill>
                <a:latin typeface="Times New Roman" pitchFamily="18" charset="0"/>
                <a:cs typeface="Times New Roman" pitchFamily="18" charset="0"/>
              </a:rPr>
              <a:t>If all the routine's preconditions are met by the caller, the routine shall guarantee that all </a:t>
            </a:r>
            <a:r>
              <a:rPr lang="en-US" sz="2100" i="1" dirty="0" err="1">
                <a:solidFill>
                  <a:srgbClr val="FF0000"/>
                </a:solidFill>
                <a:latin typeface="Times New Roman" pitchFamily="18" charset="0"/>
                <a:cs typeface="Times New Roman" pitchFamily="18" charset="0"/>
              </a:rPr>
              <a:t>postconditions</a:t>
            </a:r>
            <a:r>
              <a:rPr lang="en-US" sz="2100" i="1" dirty="0">
                <a:solidFill>
                  <a:srgbClr val="FF0000"/>
                </a:solidFill>
                <a:latin typeface="Times New Roman" pitchFamily="18" charset="0"/>
                <a:cs typeface="Times New Roman" pitchFamily="18" charset="0"/>
              </a:rPr>
              <a:t> and invariants will be true when it completes.</a:t>
            </a:r>
            <a:endParaRPr lang="en-US" sz="21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289744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By Contract(</a:t>
            </a:r>
            <a:r>
              <a:rPr lang="en-US" dirty="0" err="1"/>
              <a:t>Contd</a:t>
            </a:r>
            <a:r>
              <a:rPr lang="en-US" dirty="0"/>
              <a:t>…)</a:t>
            </a:r>
          </a:p>
        </p:txBody>
      </p:sp>
      <p:sp>
        <p:nvSpPr>
          <p:cNvPr id="3" name="Content Placeholder 2"/>
          <p:cNvSpPr>
            <a:spLocks noGrp="1"/>
          </p:cNvSpPr>
          <p:nvPr>
            <p:ph idx="1"/>
          </p:nvPr>
        </p:nvSpPr>
        <p:spPr/>
        <p:txBody>
          <a:bodyPr>
            <a:noAutofit/>
          </a:bodyPr>
          <a:lstStyle/>
          <a:p>
            <a:pPr>
              <a:buFont typeface="Wingdings" pitchFamily="2" charset="2"/>
              <a:buChar char="q"/>
            </a:pPr>
            <a:r>
              <a:rPr lang="en-US" sz="2100" dirty="0">
                <a:latin typeface="Times New Roman" pitchFamily="18" charset="0"/>
                <a:cs typeface="Times New Roman" pitchFamily="18" charset="0"/>
              </a:rPr>
              <a:t>If either party fails to live up to the terms of the contract, then a remedy (which was previously agreed to) is invoked—an exception is raised, or the program terminates, for instance. </a:t>
            </a:r>
          </a:p>
          <a:p>
            <a:pPr>
              <a:buFont typeface="Wingdings" pitchFamily="2" charset="2"/>
              <a:buChar char="q"/>
            </a:pPr>
            <a:endParaRPr lang="en-US" sz="2100" dirty="0">
              <a:latin typeface="Times New Roman" pitchFamily="18" charset="0"/>
              <a:cs typeface="Times New Roman" pitchFamily="18" charset="0"/>
            </a:endParaRPr>
          </a:p>
          <a:p>
            <a:pPr>
              <a:buFont typeface="Wingdings" pitchFamily="2" charset="2"/>
              <a:buChar char="q"/>
            </a:pPr>
            <a:r>
              <a:rPr lang="en-US" sz="2100" dirty="0">
                <a:latin typeface="Times New Roman" pitchFamily="18" charset="0"/>
                <a:cs typeface="Times New Roman" pitchFamily="18" charset="0"/>
              </a:rPr>
              <a:t>Whatever happens, make no mistake that failure to live up to the contract is a bug.</a:t>
            </a:r>
          </a:p>
          <a:p>
            <a:pPr marL="0" indent="0">
              <a:buNone/>
            </a:pPr>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xmlns="" val="42341885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By Contract(</a:t>
            </a:r>
            <a:r>
              <a:rPr lang="en-US" dirty="0" err="1"/>
              <a:t>Contd</a:t>
            </a:r>
            <a:r>
              <a:rPr lang="en-US" dirty="0"/>
              <a:t>…)</a:t>
            </a:r>
          </a:p>
        </p:txBody>
      </p:sp>
      <p:sp>
        <p:nvSpPr>
          <p:cNvPr id="3" name="Content Placeholder 2"/>
          <p:cNvSpPr>
            <a:spLocks noGrp="1"/>
          </p:cNvSpPr>
          <p:nvPr>
            <p:ph idx="1"/>
          </p:nvPr>
        </p:nvSpPr>
        <p:spPr/>
        <p:txBody>
          <a:bodyPr>
            <a:noAutofit/>
          </a:bodyPr>
          <a:lstStyle/>
          <a:p>
            <a:pPr>
              <a:buFont typeface="Wingdings" pitchFamily="2" charset="2"/>
              <a:buChar char="q"/>
            </a:pPr>
            <a:r>
              <a:rPr lang="en-US" sz="2100" dirty="0">
                <a:latin typeface="Times New Roman" pitchFamily="18" charset="0"/>
                <a:cs typeface="Times New Roman" pitchFamily="18" charset="0"/>
              </a:rPr>
              <a:t>The greatest benefit of using DBC may be that it forces the issue of requirements and guarantees to the forefront. </a:t>
            </a:r>
          </a:p>
          <a:p>
            <a:pPr>
              <a:buFont typeface="Wingdings" pitchFamily="2" charset="2"/>
              <a:buChar char="q"/>
            </a:pPr>
            <a:r>
              <a:rPr lang="en-US" sz="2100" dirty="0">
                <a:latin typeface="Times New Roman" pitchFamily="18" charset="0"/>
                <a:cs typeface="Times New Roman" pitchFamily="18" charset="0"/>
              </a:rPr>
              <a:t>Simply enumerating at design time what the input domain range is, what the boundary conditions are, and what the routine promises to deliver—or, more importantly, what it </a:t>
            </a:r>
            <a:r>
              <a:rPr lang="en-US" sz="2100" i="1" dirty="0">
                <a:latin typeface="Times New Roman" pitchFamily="18" charset="0"/>
                <a:cs typeface="Times New Roman" pitchFamily="18" charset="0"/>
              </a:rPr>
              <a:t>doesn't </a:t>
            </a:r>
            <a:r>
              <a:rPr lang="en-US" sz="2100" dirty="0">
                <a:latin typeface="Times New Roman" pitchFamily="18" charset="0"/>
                <a:cs typeface="Times New Roman" pitchFamily="18" charset="0"/>
              </a:rPr>
              <a:t>promise to deliver helps in writing better software. </a:t>
            </a:r>
          </a:p>
        </p:txBody>
      </p:sp>
    </p:spTree>
    <p:extLst>
      <p:ext uri="{BB962C8B-B14F-4D97-AF65-F5344CB8AC3E}">
        <p14:creationId xmlns:p14="http://schemas.microsoft.com/office/powerpoint/2010/main" xmlns="" val="2876094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By Contract(</a:t>
            </a:r>
            <a:r>
              <a:rPr lang="en-US" dirty="0" err="1"/>
              <a:t>Contd</a:t>
            </a:r>
            <a:r>
              <a:rPr lang="en-US" dirty="0"/>
              <a:t>…)</a:t>
            </a:r>
          </a:p>
        </p:txBody>
      </p:sp>
      <p:sp>
        <p:nvSpPr>
          <p:cNvPr id="3" name="Content Placeholder 2"/>
          <p:cNvSpPr>
            <a:spLocks noGrp="1"/>
          </p:cNvSpPr>
          <p:nvPr>
            <p:ph idx="1"/>
          </p:nvPr>
        </p:nvSpPr>
        <p:spPr/>
        <p:txBody>
          <a:bodyPr>
            <a:normAutofit/>
          </a:bodyPr>
          <a:lstStyle/>
          <a:p>
            <a:pPr>
              <a:buFont typeface="Wingdings" pitchFamily="2" charset="2"/>
              <a:buChar char="q"/>
            </a:pPr>
            <a:r>
              <a:rPr lang="en-US" sz="2100" dirty="0">
                <a:latin typeface="Times New Roman" pitchFamily="18" charset="0"/>
                <a:cs typeface="Times New Roman" pitchFamily="18" charset="0"/>
              </a:rPr>
              <a:t>DBC is, after all, a </a:t>
            </a:r>
            <a:r>
              <a:rPr lang="en-US" sz="2100" i="1" dirty="0">
                <a:latin typeface="Times New Roman" pitchFamily="18" charset="0"/>
                <a:cs typeface="Times New Roman" pitchFamily="18" charset="0"/>
              </a:rPr>
              <a:t>design </a:t>
            </a:r>
            <a:r>
              <a:rPr lang="en-US" sz="2100" dirty="0">
                <a:latin typeface="Times New Roman" pitchFamily="18" charset="0"/>
                <a:cs typeface="Times New Roman" pitchFamily="18" charset="0"/>
              </a:rPr>
              <a:t>technique. Even without automatic checking, you can put the contract in the code as comments and still get a very real benefit. </a:t>
            </a:r>
          </a:p>
          <a:p>
            <a:pPr>
              <a:buFont typeface="Wingdings" pitchFamily="2" charset="2"/>
              <a:buChar char="q"/>
            </a:pPr>
            <a:r>
              <a:rPr lang="en-US" sz="2100" dirty="0">
                <a:latin typeface="Times New Roman" pitchFamily="18" charset="0"/>
                <a:cs typeface="Times New Roman" pitchFamily="18" charset="0"/>
              </a:rPr>
              <a:t>If nothing else, the commented contracts give you a place to start looking when trouble strikes.</a:t>
            </a:r>
          </a:p>
        </p:txBody>
      </p:sp>
    </p:spTree>
    <p:extLst>
      <p:ext uri="{BB962C8B-B14F-4D97-AF65-F5344CB8AC3E}">
        <p14:creationId xmlns:p14="http://schemas.microsoft.com/office/powerpoint/2010/main" xmlns="" val="34760839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By Contract(</a:t>
            </a:r>
            <a:r>
              <a:rPr lang="en-US" dirty="0" err="1"/>
              <a:t>Contd</a:t>
            </a:r>
            <a:r>
              <a:rPr lang="en-US" dirty="0"/>
              <a:t>…)</a:t>
            </a:r>
          </a:p>
        </p:txBody>
      </p:sp>
      <p:sp>
        <p:nvSpPr>
          <p:cNvPr id="3" name="Content Placeholder 2"/>
          <p:cNvSpPr>
            <a:spLocks noGrp="1"/>
          </p:cNvSpPr>
          <p:nvPr>
            <p:ph idx="1"/>
          </p:nvPr>
        </p:nvSpPr>
        <p:spPr/>
        <p:txBody>
          <a:bodyPr>
            <a:normAutofit/>
          </a:bodyPr>
          <a:lstStyle/>
          <a:p>
            <a:pPr>
              <a:buFont typeface="Wingdings" pitchFamily="2" charset="2"/>
              <a:buChar char="q"/>
            </a:pPr>
            <a:r>
              <a:rPr lang="en-US" sz="2100" dirty="0">
                <a:latin typeface="Times New Roman" pitchFamily="18" charset="0"/>
                <a:cs typeface="Times New Roman" pitchFamily="18" charset="0"/>
              </a:rPr>
              <a:t>Languages that feature built-in support of DBC (such as Eiffel and Sather ) check pre- and </a:t>
            </a:r>
            <a:r>
              <a:rPr lang="en-US" sz="2100" dirty="0" err="1">
                <a:latin typeface="Times New Roman" pitchFamily="18" charset="0"/>
                <a:cs typeface="Times New Roman" pitchFamily="18" charset="0"/>
              </a:rPr>
              <a:t>postconditions</a:t>
            </a:r>
            <a:r>
              <a:rPr lang="en-US" sz="2100" dirty="0">
                <a:latin typeface="Times New Roman" pitchFamily="18" charset="0"/>
                <a:cs typeface="Times New Roman" pitchFamily="18" charset="0"/>
              </a:rPr>
              <a:t> automatically in the compiler and runtime system. </a:t>
            </a:r>
          </a:p>
          <a:p>
            <a:pPr>
              <a:buFont typeface="Wingdings" pitchFamily="2" charset="2"/>
              <a:buChar char="q"/>
            </a:pPr>
            <a:r>
              <a:rPr lang="en-US" sz="2100" dirty="0">
                <a:latin typeface="Times New Roman" pitchFamily="18" charset="0"/>
                <a:cs typeface="Times New Roman" pitchFamily="18" charset="0"/>
              </a:rPr>
              <a:t>You get the greatest benefit in this case because </a:t>
            </a:r>
            <a:r>
              <a:rPr lang="en-US" sz="2100" i="1" dirty="0">
                <a:latin typeface="Times New Roman" pitchFamily="18" charset="0"/>
                <a:cs typeface="Times New Roman" pitchFamily="18" charset="0"/>
              </a:rPr>
              <a:t>all </a:t>
            </a:r>
            <a:r>
              <a:rPr lang="en-US" sz="2100" dirty="0">
                <a:latin typeface="Times New Roman" pitchFamily="18" charset="0"/>
                <a:cs typeface="Times New Roman" pitchFamily="18" charset="0"/>
              </a:rPr>
              <a:t>of the code base (libraries, too) must honor their contracts.</a:t>
            </a:r>
          </a:p>
        </p:txBody>
      </p:sp>
    </p:spTree>
    <p:extLst>
      <p:ext uri="{BB962C8B-B14F-4D97-AF65-F5344CB8AC3E}">
        <p14:creationId xmlns:p14="http://schemas.microsoft.com/office/powerpoint/2010/main" xmlns="" val="10771042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tabLst>
                <a:tab pos="255985" algn="l"/>
              </a:tabLst>
            </a:pPr>
            <a:r>
              <a:rPr lang="en-US" sz="1800" dirty="0">
                <a:latin typeface="Times New Roman" pitchFamily="18" charset="0"/>
                <a:cs typeface="Times New Roman" pitchFamily="18" charset="0"/>
              </a:rPr>
              <a:t>An Eiffel precondition is declared with the keyword require, and a </a:t>
            </a:r>
            <a:r>
              <a:rPr lang="en-US" sz="1800" dirty="0" err="1">
                <a:latin typeface="Times New Roman" pitchFamily="18" charset="0"/>
                <a:cs typeface="Times New Roman" pitchFamily="18" charset="0"/>
              </a:rPr>
              <a:t>postcondition</a:t>
            </a:r>
            <a:r>
              <a:rPr lang="en-US" sz="1800" dirty="0">
                <a:latin typeface="Times New Roman" pitchFamily="18" charset="0"/>
                <a:cs typeface="Times New Roman" pitchFamily="18" charset="0"/>
              </a:rPr>
              <a:t> is declared with ensure, so you could write(Example)</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1800" dirty="0" err="1">
                <a:latin typeface="Times New Roman" pitchFamily="18" charset="0"/>
                <a:cs typeface="Times New Roman" pitchFamily="18" charset="0"/>
              </a:rPr>
              <a:t>sqrt</a:t>
            </a:r>
            <a:r>
              <a:rPr lang="en-US" sz="1800" dirty="0">
                <a:latin typeface="Times New Roman" pitchFamily="18" charset="0"/>
                <a:cs typeface="Times New Roman" pitchFamily="18" charset="0"/>
              </a:rPr>
              <a:t>: DOUBLE </a:t>
            </a:r>
            <a:r>
              <a:rPr lang="en-US" sz="1800" b="1" dirty="0">
                <a:latin typeface="Times New Roman" pitchFamily="18" charset="0"/>
                <a:cs typeface="Times New Roman" pitchFamily="18" charset="0"/>
              </a:rPr>
              <a:t>is</a:t>
            </a:r>
          </a:p>
          <a:p>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Square root routine</a:t>
            </a:r>
          </a:p>
          <a:p>
            <a:r>
              <a:rPr lang="en-US" sz="1800" b="1" dirty="0">
                <a:latin typeface="Times New Roman" pitchFamily="18" charset="0"/>
                <a:cs typeface="Times New Roman" pitchFamily="18" charset="0"/>
              </a:rPr>
              <a:t>require</a:t>
            </a:r>
          </a:p>
          <a:p>
            <a:r>
              <a:rPr lang="en-US" sz="1800" dirty="0" err="1">
                <a:latin typeface="Times New Roman" pitchFamily="18" charset="0"/>
                <a:cs typeface="Times New Roman" pitchFamily="18" charset="0"/>
              </a:rPr>
              <a:t>sqrt_arg_must_be_positive</a:t>
            </a:r>
            <a:r>
              <a:rPr lang="en-US" sz="1800" dirty="0">
                <a:latin typeface="Times New Roman" pitchFamily="18" charset="0"/>
                <a:cs typeface="Times New Roman" pitchFamily="18" charset="0"/>
              </a:rPr>
              <a:t>: Current &gt;= 0;</a:t>
            </a:r>
          </a:p>
          <a:p>
            <a:r>
              <a:rPr lang="en-US" sz="1800" dirty="0">
                <a:latin typeface="Times New Roman" pitchFamily="18" charset="0"/>
                <a:cs typeface="Times New Roman" pitchFamily="18" charset="0"/>
              </a:rPr>
              <a:t>--- ...</a:t>
            </a:r>
          </a:p>
          <a:p>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calculate square root here</a:t>
            </a:r>
          </a:p>
          <a:p>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ensure</a:t>
            </a:r>
          </a:p>
          <a:p>
            <a:r>
              <a:rPr lang="en-US" sz="1800" dirty="0">
                <a:latin typeface="Times New Roman" pitchFamily="18" charset="0"/>
                <a:cs typeface="Times New Roman" pitchFamily="18" charset="0"/>
              </a:rPr>
              <a:t>((Result*Result) </a:t>
            </a:r>
            <a:r>
              <a:rPr lang="en-US" sz="1800" dirty="0" smtClean="0">
                <a:latin typeface="Times New Roman" pitchFamily="18" charset="0"/>
                <a:cs typeface="Times New Roman" pitchFamily="18" charset="0"/>
              </a:rPr>
              <a:t>= Current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433409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sz="2100" dirty="0">
                <a:latin typeface="Times New Roman" pitchFamily="18" charset="0"/>
                <a:cs typeface="Times New Roman" pitchFamily="18" charset="0"/>
              </a:rPr>
              <a:t>Consider a program that reads a number from the console, calculate its square root (by calling </a:t>
            </a:r>
            <a:r>
              <a:rPr lang="en-US" sz="2100" dirty="0" err="1">
                <a:latin typeface="Times New Roman" pitchFamily="18" charset="0"/>
                <a:cs typeface="Times New Roman" pitchFamily="18" charset="0"/>
              </a:rPr>
              <a:t>sqrt</a:t>
            </a:r>
            <a:r>
              <a:rPr lang="en-US" sz="2100" dirty="0">
                <a:latin typeface="Times New Roman" pitchFamily="18" charset="0"/>
                <a:cs typeface="Times New Roman" pitchFamily="18" charset="0"/>
              </a:rPr>
              <a:t>), and prints the result. </a:t>
            </a:r>
          </a:p>
          <a:p>
            <a:pPr>
              <a:buFont typeface="Wingdings" pitchFamily="2" charset="2"/>
              <a:buChar char="q"/>
            </a:pPr>
            <a:r>
              <a:rPr lang="en-US" sz="2100" dirty="0">
                <a:latin typeface="Times New Roman" pitchFamily="18" charset="0"/>
                <a:cs typeface="Times New Roman" pitchFamily="18" charset="0"/>
              </a:rPr>
              <a:t>The </a:t>
            </a:r>
            <a:r>
              <a:rPr lang="en-US" sz="2100" dirty="0" err="1">
                <a:latin typeface="Times New Roman" pitchFamily="18" charset="0"/>
                <a:cs typeface="Times New Roman" pitchFamily="18" charset="0"/>
              </a:rPr>
              <a:t>sqrt</a:t>
            </a:r>
            <a:r>
              <a:rPr lang="en-US" sz="2100" dirty="0">
                <a:latin typeface="Times New Roman" pitchFamily="18" charset="0"/>
                <a:cs typeface="Times New Roman" pitchFamily="18" charset="0"/>
              </a:rPr>
              <a:t> function has a precondition—its argument must not be negative. </a:t>
            </a:r>
          </a:p>
          <a:p>
            <a:pPr>
              <a:buFont typeface="Wingdings" pitchFamily="2" charset="2"/>
              <a:buChar char="q"/>
            </a:pPr>
            <a:r>
              <a:rPr lang="en-US" sz="2100" dirty="0">
                <a:latin typeface="Times New Roman" pitchFamily="18" charset="0"/>
                <a:cs typeface="Times New Roman" pitchFamily="18" charset="0"/>
              </a:rPr>
              <a:t>If the user enters a negative number at the console, it is up to the calling code to ensure that it never gets passed to </a:t>
            </a:r>
            <a:r>
              <a:rPr lang="en-US" sz="2100" dirty="0" err="1">
                <a:latin typeface="Times New Roman" pitchFamily="18" charset="0"/>
                <a:cs typeface="Times New Roman" pitchFamily="18" charset="0"/>
              </a:rPr>
              <a:t>sqrt</a:t>
            </a:r>
            <a:r>
              <a:rPr lang="en-US" sz="2100" dirty="0">
                <a:latin typeface="Times New Roman" pitchFamily="18" charset="0"/>
                <a:cs typeface="Times New Roman" pitchFamily="18" charset="0"/>
              </a:rPr>
              <a:t>. </a:t>
            </a:r>
          </a:p>
          <a:p>
            <a:pPr>
              <a:buFont typeface="Wingdings" pitchFamily="2" charset="2"/>
              <a:buChar char="q"/>
            </a:pPr>
            <a:r>
              <a:rPr lang="en-US" sz="2100" dirty="0">
                <a:latin typeface="Times New Roman" pitchFamily="18" charset="0"/>
                <a:cs typeface="Times New Roman" pitchFamily="18" charset="0"/>
              </a:rPr>
              <a:t>This calling code has many options: it could terminate, it could issue a warning and read another number</a:t>
            </a:r>
            <a:r>
              <a:rPr lang="en-US" sz="2100" dirty="0"/>
              <a:t>.</a:t>
            </a:r>
          </a:p>
        </p:txBody>
      </p:sp>
    </p:spTree>
    <p:extLst>
      <p:ext uri="{BB962C8B-B14F-4D97-AF65-F5344CB8AC3E}">
        <p14:creationId xmlns:p14="http://schemas.microsoft.com/office/powerpoint/2010/main" xmlns="" val="20198425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Assertive Programming(Contd..)</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An </a:t>
            </a:r>
            <a:r>
              <a:rPr lang="en-US" sz="2100" i="1" dirty="0">
                <a:latin typeface="Times New Roman" panose="02020603050405020304" pitchFamily="18" charset="0"/>
                <a:cs typeface="Times New Roman" panose="02020603050405020304" pitchFamily="18" charset="0"/>
              </a:rPr>
              <a:t>assertion</a:t>
            </a:r>
            <a:r>
              <a:rPr lang="en-US" sz="2100" dirty="0">
                <a:latin typeface="Times New Roman" panose="02020603050405020304" pitchFamily="18" charset="0"/>
                <a:cs typeface="Times New Roman" panose="02020603050405020304" pitchFamily="18" charset="0"/>
              </a:rPr>
              <a:t> is a function in programming that enables you to test your assumptions about your program.</a:t>
            </a:r>
          </a:p>
          <a:p>
            <a:pPr>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Each assertion contains a </a:t>
            </a:r>
            <a:r>
              <a:rPr lang="en-US" sz="2100" dirty="0" err="1">
                <a:latin typeface="Times New Roman" panose="02020603050405020304" pitchFamily="18" charset="0"/>
                <a:cs typeface="Times New Roman" panose="02020603050405020304" pitchFamily="18" charset="0"/>
              </a:rPr>
              <a:t>boolean</a:t>
            </a:r>
            <a:r>
              <a:rPr lang="en-US" sz="2100" dirty="0">
                <a:latin typeface="Times New Roman" panose="02020603050405020304" pitchFamily="18" charset="0"/>
                <a:cs typeface="Times New Roman" panose="02020603050405020304" pitchFamily="18" charset="0"/>
              </a:rPr>
              <a:t> expression that you believe will be true when the assertion executes. </a:t>
            </a:r>
          </a:p>
          <a:p>
            <a:pPr>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If it is not true, the system will throw an error. </a:t>
            </a:r>
          </a:p>
          <a:p>
            <a:pPr>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By verifying that the </a:t>
            </a:r>
            <a:r>
              <a:rPr lang="en-US" sz="2100" dirty="0" err="1">
                <a:latin typeface="Times New Roman" panose="02020603050405020304" pitchFamily="18" charset="0"/>
                <a:cs typeface="Times New Roman" panose="02020603050405020304" pitchFamily="18" charset="0"/>
              </a:rPr>
              <a:t>boolean</a:t>
            </a:r>
            <a:r>
              <a:rPr lang="en-US" sz="2100" dirty="0">
                <a:latin typeface="Times New Roman" panose="02020603050405020304" pitchFamily="18" charset="0"/>
                <a:cs typeface="Times New Roman" panose="02020603050405020304" pitchFamily="18" charset="0"/>
              </a:rPr>
              <a:t> expression is indeed true, the assertion confirms your assumptions about the behavior of your program, increasing your confidence that the program is free of errors.</a:t>
            </a:r>
          </a:p>
        </p:txBody>
      </p:sp>
    </p:spTree>
    <p:extLst>
      <p:ext uri="{BB962C8B-B14F-4D97-AF65-F5344CB8AC3E}">
        <p14:creationId xmlns:p14="http://schemas.microsoft.com/office/powerpoint/2010/main" xmlns="" val="19007262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00200" y="1072753"/>
            <a:ext cx="7543800" cy="698897"/>
          </a:xfrm>
        </p:spPr>
        <p:txBody>
          <a:bodyPr>
            <a:normAutofit fontScale="90000"/>
          </a:bodyPr>
          <a:lstStyle/>
          <a:p>
            <a:r>
              <a:rPr lang="en-US" dirty="0"/>
              <a:t>Assertive Programming(Example)</a:t>
            </a:r>
          </a:p>
        </p:txBody>
      </p:sp>
      <p:sp>
        <p:nvSpPr>
          <p:cNvPr id="3" name="Content Placeholder 2"/>
          <p:cNvSpPr>
            <a:spLocks noGrp="1"/>
          </p:cNvSpPr>
          <p:nvPr>
            <p:ph idx="4294967295"/>
          </p:nvPr>
        </p:nvSpPr>
        <p:spPr>
          <a:xfrm>
            <a:off x="1600200" y="1846660"/>
            <a:ext cx="7543800" cy="4154090"/>
          </a:xfrm>
        </p:spPr>
        <p:txBody>
          <a:bodyPr>
            <a:noAutofit/>
          </a:bodyPr>
          <a:lstStyle/>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 </a:t>
            </a: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assert.h</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test_assert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 ) { </a:t>
            </a:r>
          </a:p>
          <a:p>
            <a:r>
              <a:rPr lang="en-US" dirty="0">
                <a:latin typeface="Times New Roman" panose="02020603050405020304" pitchFamily="18" charset="0"/>
                <a:cs typeface="Times New Roman" panose="02020603050405020304" pitchFamily="18" charset="0"/>
              </a:rPr>
              <a:t>assert( x &lt;= 4 ); </a:t>
            </a:r>
          </a:p>
          <a:p>
            <a:r>
              <a:rPr lang="en-US" dirty="0">
                <a:latin typeface="Times New Roman" panose="02020603050405020304" pitchFamily="18" charset="0"/>
                <a:cs typeface="Times New Roman" panose="02020603050405020304" pitchFamily="18" charset="0"/>
              </a:rPr>
              <a:t>return x; } </a:t>
            </a:r>
          </a:p>
          <a:p>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 void )</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&lt;=9;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test_assert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%d\n", </a:t>
            </a:r>
            <a:r>
              <a:rPr lang="en-US" dirty="0" err="1">
                <a:latin typeface="Times New Roman" panose="02020603050405020304" pitchFamily="18" charset="0"/>
                <a:cs typeface="Times New Roman" panose="02020603050405020304" pitchFamily="18" charset="0"/>
              </a:rPr>
              <a:t>i</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0; </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18548031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i</a:t>
            </a:r>
            <a:r>
              <a:rPr lang="en-US" dirty="0"/>
              <a:t> = 0 </a:t>
            </a:r>
          </a:p>
          <a:p>
            <a:r>
              <a:rPr lang="en-US" dirty="0" err="1"/>
              <a:t>i</a:t>
            </a:r>
            <a:r>
              <a:rPr lang="en-US" dirty="0"/>
              <a:t> = 1 </a:t>
            </a:r>
          </a:p>
          <a:p>
            <a:r>
              <a:rPr lang="en-US" dirty="0" err="1"/>
              <a:t>i</a:t>
            </a:r>
            <a:r>
              <a:rPr lang="en-US" dirty="0"/>
              <a:t> = 2 </a:t>
            </a:r>
          </a:p>
          <a:p>
            <a:r>
              <a:rPr lang="en-US" dirty="0" err="1"/>
              <a:t>i</a:t>
            </a:r>
            <a:r>
              <a:rPr lang="en-US" dirty="0"/>
              <a:t> = 3 </a:t>
            </a:r>
          </a:p>
          <a:p>
            <a:r>
              <a:rPr lang="en-US" dirty="0" err="1"/>
              <a:t>i</a:t>
            </a:r>
            <a:r>
              <a:rPr lang="en-US" dirty="0"/>
              <a:t> = 4 </a:t>
            </a:r>
          </a:p>
          <a:p>
            <a:r>
              <a:rPr lang="en-US" smtClean="0"/>
              <a:t>Assertion </a:t>
            </a:r>
            <a:r>
              <a:rPr lang="en-US" dirty="0"/>
              <a:t>`x &lt;= 4' failed. Aborted</a:t>
            </a:r>
          </a:p>
        </p:txBody>
      </p:sp>
    </p:spTree>
    <p:extLst>
      <p:ext uri="{BB962C8B-B14F-4D97-AF65-F5344CB8AC3E}">
        <p14:creationId xmlns:p14="http://schemas.microsoft.com/office/powerpoint/2010/main" xmlns="" val="3033345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Pragmatic Approach-</a:t>
            </a:r>
            <a:r>
              <a:rPr lang="en-US" sz="4400" dirty="0">
                <a:latin typeface="Times New Roman" panose="02020603050405020304" pitchFamily="18" charset="0"/>
                <a:cs typeface="Times New Roman" panose="02020603050405020304" pitchFamily="18" charset="0"/>
              </a:rPr>
              <a:t>Orthogonality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800" b="1" dirty="0">
                <a:latin typeface="Times New Roman" pitchFamily="18" charset="0"/>
                <a:cs typeface="Times New Roman" pitchFamily="18" charset="0"/>
              </a:rPr>
              <a:t>Orthogonality </a:t>
            </a:r>
            <a:r>
              <a:rPr lang="en-US" sz="1800" b="1" dirty="0" smtClean="0">
                <a:latin typeface="Times New Roman" pitchFamily="18" charset="0"/>
                <a:cs typeface="Times New Roman" pitchFamily="18" charset="0"/>
              </a:rPr>
              <a:t>–Advantages</a:t>
            </a:r>
          </a:p>
          <a:p>
            <a:pPr marL="0" indent="0">
              <a:buNone/>
            </a:pPr>
            <a:r>
              <a:rPr lang="en-US" sz="1800" b="1" dirty="0" smtClean="0">
                <a:latin typeface="Times New Roman" pitchFamily="18" charset="0"/>
                <a:cs typeface="Times New Roman" pitchFamily="18" charset="0"/>
              </a:rPr>
              <a:t>Eliminating effects between unrelated things.</a:t>
            </a:r>
            <a:endParaRPr lang="en-US" sz="1800" b="1"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Gain Productivity</a:t>
            </a:r>
          </a:p>
          <a:p>
            <a:r>
              <a:rPr lang="en-US" sz="2100" dirty="0">
                <a:latin typeface="Times New Roman" pitchFamily="18" charset="0"/>
                <a:cs typeface="Times New Roman" pitchFamily="18" charset="0"/>
              </a:rPr>
              <a:t>Changes are localized, so development time and testing time are reduced. </a:t>
            </a:r>
          </a:p>
          <a:p>
            <a:r>
              <a:rPr lang="en-US" sz="2100" dirty="0">
                <a:latin typeface="Times New Roman" pitchFamily="18" charset="0"/>
                <a:cs typeface="Times New Roman" pitchFamily="18" charset="0"/>
              </a:rPr>
              <a:t>An orthogonal approach also promotes reuse. If components have specific, well-defined responsibilities, they can be combined with new components.</a:t>
            </a:r>
          </a:p>
          <a:p>
            <a:r>
              <a:rPr lang="en-US" sz="2100" dirty="0">
                <a:latin typeface="Times New Roman" pitchFamily="18" charset="0"/>
                <a:cs typeface="Times New Roman" pitchFamily="18" charset="0"/>
              </a:rPr>
              <a:t>There is a fairly subtle gain in productivity when you combine orthogonal components. Assume that one component does </a:t>
            </a:r>
            <a:r>
              <a:rPr lang="en-US" sz="2100" i="1" dirty="0">
                <a:latin typeface="Times New Roman" pitchFamily="18" charset="0"/>
                <a:cs typeface="Times New Roman" pitchFamily="18" charset="0"/>
              </a:rPr>
              <a:t>M </a:t>
            </a:r>
            <a:r>
              <a:rPr lang="en-US" sz="2100" dirty="0">
                <a:latin typeface="Times New Roman" pitchFamily="18" charset="0"/>
                <a:cs typeface="Times New Roman" pitchFamily="18" charset="0"/>
              </a:rPr>
              <a:t>distinct things and another does </a:t>
            </a:r>
            <a:r>
              <a:rPr lang="en-US" sz="2100" i="1" dirty="0">
                <a:latin typeface="Times New Roman" pitchFamily="18" charset="0"/>
                <a:cs typeface="Times New Roman" pitchFamily="18" charset="0"/>
              </a:rPr>
              <a:t>N </a:t>
            </a:r>
            <a:r>
              <a:rPr lang="en-US" sz="2100" dirty="0">
                <a:latin typeface="Times New Roman" pitchFamily="18" charset="0"/>
                <a:cs typeface="Times New Roman" pitchFamily="18" charset="0"/>
              </a:rPr>
              <a:t>things. </a:t>
            </a:r>
          </a:p>
          <a:p>
            <a:r>
              <a:rPr lang="en-US" sz="2100" dirty="0">
                <a:latin typeface="Times New Roman" pitchFamily="18" charset="0"/>
                <a:cs typeface="Times New Roman" pitchFamily="18" charset="0"/>
              </a:rPr>
              <a:t>If they are orthogonal and you combine them, the result does </a:t>
            </a:r>
            <a:r>
              <a:rPr lang="en-US" sz="2100" i="1" dirty="0">
                <a:latin typeface="Times New Roman" pitchFamily="18" charset="0"/>
                <a:cs typeface="Times New Roman" pitchFamily="18" charset="0"/>
              </a:rPr>
              <a:t>M × N </a:t>
            </a:r>
            <a:r>
              <a:rPr lang="en-US" sz="2100" dirty="0">
                <a:latin typeface="Times New Roman" pitchFamily="18" charset="0"/>
                <a:cs typeface="Times New Roman" pitchFamily="18" charset="0"/>
              </a:rPr>
              <a:t>things. However, if the two components are not orthogonal, there will be </a:t>
            </a:r>
            <a:r>
              <a:rPr lang="en-US" sz="2100" dirty="0" err="1">
                <a:latin typeface="Times New Roman" pitchFamily="18" charset="0"/>
                <a:cs typeface="Times New Roman" pitchFamily="18" charset="0"/>
              </a:rPr>
              <a:t>overlap,and</a:t>
            </a:r>
            <a:r>
              <a:rPr lang="en-US" sz="2100" dirty="0">
                <a:latin typeface="Times New Roman" pitchFamily="18" charset="0"/>
                <a:cs typeface="Times New Roman" pitchFamily="18" charset="0"/>
              </a:rPr>
              <a:t> the result will do less</a:t>
            </a:r>
          </a:p>
          <a:p>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322142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Assertive Programming(Contd..)</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Assertions are also useful checks on an algorithm's operation.</a:t>
            </a:r>
          </a:p>
          <a:p>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0;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num_entries-1;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assert(sorted[</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sorted[</a:t>
            </a:r>
            <a:r>
              <a:rPr lang="en-US" sz="2400" dirty="0" err="1">
                <a:latin typeface="Times New Roman" panose="02020603050405020304" pitchFamily="18" charset="0"/>
                <a:cs typeface="Times New Roman" panose="02020603050405020304" pitchFamily="18" charset="0"/>
              </a:rPr>
              <a:t>i+i</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8453192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Assertive Programming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Assertions odd some overhead to code. Because they check for things that should never happen, they'll get triggered only by a bug in the code.</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Once the code has been tested and shipped, they are no longer needed.</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Assertions are a debugging facility.</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16092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Pragmatic Approach-</a:t>
            </a:r>
            <a:r>
              <a:rPr lang="en-US" sz="4000" dirty="0">
                <a:latin typeface="Times New Roman" panose="02020603050405020304" pitchFamily="18" charset="0"/>
                <a:cs typeface="Times New Roman" panose="02020603050405020304" pitchFamily="18" charset="0"/>
              </a:rPr>
              <a:t>Orthogonality</a:t>
            </a:r>
            <a:endParaRPr lang="en-US" dirty="0"/>
          </a:p>
        </p:txBody>
      </p:sp>
      <p:sp>
        <p:nvSpPr>
          <p:cNvPr id="3" name="Content Placeholder 2"/>
          <p:cNvSpPr>
            <a:spLocks noGrp="1"/>
          </p:cNvSpPr>
          <p:nvPr>
            <p:ph idx="1"/>
          </p:nvPr>
        </p:nvSpPr>
        <p:spPr/>
        <p:txBody>
          <a:bodyPr>
            <a:normAutofit/>
          </a:bodyPr>
          <a:lstStyle/>
          <a:p>
            <a:pPr marL="0" indent="0">
              <a:buNone/>
            </a:pPr>
            <a:r>
              <a:rPr lang="en-US" sz="2100" b="1" dirty="0">
                <a:latin typeface="Times New Roman" pitchFamily="18" charset="0"/>
                <a:cs typeface="Times New Roman" pitchFamily="18" charset="0"/>
              </a:rPr>
              <a:t>Reduce Risk</a:t>
            </a:r>
          </a:p>
          <a:p>
            <a:r>
              <a:rPr lang="en-US" sz="2100" dirty="0">
                <a:latin typeface="Times New Roman" pitchFamily="18" charset="0"/>
                <a:cs typeface="Times New Roman" pitchFamily="18" charset="0"/>
              </a:rPr>
              <a:t>An Diseased sections of code are isolated. If a module is sick, it is less likely to spread the symptoms around the rest of the system. It is also easier to slice it out and transplant in something new and healthy.</a:t>
            </a:r>
          </a:p>
          <a:p>
            <a:r>
              <a:rPr lang="en-US" sz="2100" dirty="0">
                <a:latin typeface="Times New Roman" pitchFamily="18" charset="0"/>
                <a:cs typeface="Times New Roman" pitchFamily="18" charset="0"/>
              </a:rPr>
              <a:t>The resulting system is less fragile. Make small changes and fixes to a particular area, and any problems you generate will be restricted to that area.</a:t>
            </a:r>
          </a:p>
          <a:p>
            <a:r>
              <a:rPr lang="en-US" sz="2100" dirty="0">
                <a:latin typeface="Times New Roman" pitchFamily="18" charset="0"/>
                <a:cs typeface="Times New Roman" pitchFamily="18" charset="0"/>
              </a:rPr>
              <a:t>An orthogonal system will probably be better tested, because it will be easier to design and run tests on its components</a:t>
            </a:r>
          </a:p>
          <a:p>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708563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997</TotalTime>
  <Words>3916</Words>
  <Application>Microsoft Office PowerPoint</Application>
  <PresentationFormat>On-screen Show (4:3)</PresentationFormat>
  <Paragraphs>373</Paragraphs>
  <Slides>81</Slides>
  <Notes>2</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Concourse</vt:lpstr>
      <vt:lpstr>MODULE 5</vt:lpstr>
      <vt:lpstr>Pragmatic Approach</vt:lpstr>
      <vt:lpstr>Pragmatic Approach-The Evils of Duplication </vt:lpstr>
      <vt:lpstr>Pragmatic Approach-The Evils of Duplication </vt:lpstr>
      <vt:lpstr>Pragmatic Approach-The Evils of Duplication </vt:lpstr>
      <vt:lpstr>Pragmatic Approach-Orthogonality</vt:lpstr>
      <vt:lpstr>Pragmatic Approach-Orthogonality</vt:lpstr>
      <vt:lpstr>Pragmatic Approach-Orthogonality</vt:lpstr>
      <vt:lpstr>Pragmatic Approach-Orthogonality</vt:lpstr>
      <vt:lpstr>Pragmatic Approach-Reversibility</vt:lpstr>
      <vt:lpstr>Pragmatic Approach-Reversibility</vt:lpstr>
      <vt:lpstr>Pragmatic Approach-Reversibility</vt:lpstr>
      <vt:lpstr>Pragmatic Approach-Tracer Bullet</vt:lpstr>
      <vt:lpstr>Pragmatic Approach-Tracer Bullet</vt:lpstr>
      <vt:lpstr>Pragmatic Approach-Tracer Bullet</vt:lpstr>
      <vt:lpstr>Pragmatic Approach-Tracer Bullet</vt:lpstr>
      <vt:lpstr>Pragmatic Approach-Tracer Bullet</vt:lpstr>
      <vt:lpstr>Pragmatic Approach-Tracer Bullet</vt:lpstr>
      <vt:lpstr>Pragmatic Approach-Tracer Bullet</vt:lpstr>
      <vt:lpstr>Pragmatic Approach-Prototypes and Post-it Notes </vt:lpstr>
      <vt:lpstr>Pragmatic Approach-Prototypes and post it notes</vt:lpstr>
      <vt:lpstr>Pragmatic Approach-Prototypes and post it notes</vt:lpstr>
      <vt:lpstr>Pragmatic Approach-Prototypes and post it notes</vt:lpstr>
      <vt:lpstr>Pragmatic Approach-Prototypes and post it notes</vt:lpstr>
      <vt:lpstr>Pragmatic Approach-Prototypes and post it notes</vt:lpstr>
      <vt:lpstr>Slide 26</vt:lpstr>
      <vt:lpstr>Slide 27</vt:lpstr>
      <vt:lpstr>Slide 28</vt:lpstr>
      <vt:lpstr>Pragmatic Approach-Domain Languages</vt:lpstr>
      <vt:lpstr>Pragmatic Approach-Domain Languages</vt:lpstr>
      <vt:lpstr>Pragmatic Approach-Domain Languages</vt:lpstr>
      <vt:lpstr>Pragmatic Approach-Estimating</vt:lpstr>
      <vt:lpstr>Pragmatic Approach-Estimating</vt:lpstr>
      <vt:lpstr>Pragmatic Approach-Estimating</vt:lpstr>
      <vt:lpstr>Pragmatic Approach-Estimating</vt:lpstr>
      <vt:lpstr>Pragmatic Approach-Estimating</vt:lpstr>
      <vt:lpstr>Basic Tools</vt:lpstr>
      <vt:lpstr>Basic Tools</vt:lpstr>
      <vt:lpstr>Basic Tools-Power of plain text</vt:lpstr>
      <vt:lpstr>Basic Tools-Power of plain text</vt:lpstr>
      <vt:lpstr>Basic Tools-Power of plain text</vt:lpstr>
      <vt:lpstr>Basic Tools-Power of plain text</vt:lpstr>
      <vt:lpstr>Basic Tools-Power of plain text</vt:lpstr>
      <vt:lpstr>Basic Tools-Power of plain text</vt:lpstr>
      <vt:lpstr>Basic Tools-Shell Games</vt:lpstr>
      <vt:lpstr>Basic Tools-Shell Games</vt:lpstr>
      <vt:lpstr>Basic Tools-Shell Games</vt:lpstr>
      <vt:lpstr>Basic Tools-Shell Games</vt:lpstr>
      <vt:lpstr>Basic Tools-Shell Games</vt:lpstr>
      <vt:lpstr>Basic Tools-Power Editing</vt:lpstr>
      <vt:lpstr>Basic Tools-Power Editing</vt:lpstr>
      <vt:lpstr>Basic Tools-Power Editing</vt:lpstr>
      <vt:lpstr>Basic Tools-Power Editing</vt:lpstr>
      <vt:lpstr>Basic Tools-Source code control</vt:lpstr>
      <vt:lpstr>Basic Tools-Source code control</vt:lpstr>
      <vt:lpstr>Basic Tools-Source code control</vt:lpstr>
      <vt:lpstr>Basic Tools-Debugging</vt:lpstr>
      <vt:lpstr>Basic Tools-Debugging</vt:lpstr>
      <vt:lpstr>Basic Tools-Debugging</vt:lpstr>
      <vt:lpstr>Basic Tools-Debugging</vt:lpstr>
      <vt:lpstr>Basic Tools-Debugging</vt:lpstr>
      <vt:lpstr>Basic Tools-Text Manipulation Languages</vt:lpstr>
      <vt:lpstr>Basic Tools-Code generators</vt:lpstr>
      <vt:lpstr>Pragmatic Paranoia</vt:lpstr>
      <vt:lpstr>Design By Contract(Contd…)</vt:lpstr>
      <vt:lpstr>Design By Contract(Contd…)</vt:lpstr>
      <vt:lpstr>Design By Contract(Contd…)</vt:lpstr>
      <vt:lpstr>Design By Contract(Contd…)</vt:lpstr>
      <vt:lpstr>Design By Contract(Contd…)</vt:lpstr>
      <vt:lpstr>Design By Contract(Contd…)</vt:lpstr>
      <vt:lpstr>Design By Contract(Contd…)</vt:lpstr>
      <vt:lpstr>Design By Contract(Contd…)</vt:lpstr>
      <vt:lpstr>Design By Contract(Contd…)</vt:lpstr>
      <vt:lpstr>Design By Contract(Contd…)</vt:lpstr>
      <vt:lpstr>An Eiffel precondition is declared with the keyword require, and a postcondition is declared with ensure, so you could write(Example) </vt:lpstr>
      <vt:lpstr>Slide 76</vt:lpstr>
      <vt:lpstr>Assertive Programming(Contd..)</vt:lpstr>
      <vt:lpstr>Assertive Programming(Example)</vt:lpstr>
      <vt:lpstr>Slide 79</vt:lpstr>
      <vt:lpstr>Assertive Programming(Contd..)</vt:lpstr>
      <vt:lpstr>Assertive Programming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Ubiquitous Automation</dc:title>
  <dc:creator>DELL</dc:creator>
  <cp:lastModifiedBy>god</cp:lastModifiedBy>
  <cp:revision>133</cp:revision>
  <dcterms:created xsi:type="dcterms:W3CDTF">2006-08-16T00:00:00Z</dcterms:created>
  <dcterms:modified xsi:type="dcterms:W3CDTF">2018-03-26T05:10:21Z</dcterms:modified>
</cp:coreProperties>
</file>