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60" r:id="rId5"/>
    <p:sldId id="258" r:id="rId6"/>
    <p:sldId id="265" r:id="rId7"/>
    <p:sldId id="266" r:id="rId8"/>
    <p:sldId id="267" r:id="rId9"/>
    <p:sldId id="268" r:id="rId10"/>
    <p:sldId id="270" r:id="rId11"/>
    <p:sldId id="271" r:id="rId12"/>
    <p:sldId id="272" r:id="rId13"/>
    <p:sldId id="259" r:id="rId14"/>
    <p:sldId id="263" r:id="rId15"/>
    <p:sldId id="269" r:id="rId16"/>
    <p:sldId id="261"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575123CB-8EE5-48EF-9371-103166D0034F}" type="datetimeFigureOut">
              <a:rPr lang="en-US" smtClean="0"/>
              <a:pPr/>
              <a:t>26-Apr-24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8827E93-8298-457A-8347-E747BEB1DD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5123CB-8EE5-48EF-9371-103166D0034F}"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5123CB-8EE5-48EF-9371-103166D0034F}"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5123CB-8EE5-48EF-9371-103166D0034F}"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75123CB-8EE5-48EF-9371-103166D0034F}" type="datetimeFigureOut">
              <a:rPr lang="en-US" smtClean="0"/>
              <a:pPr/>
              <a:t>26-Apr-24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5123CB-8EE5-48EF-9371-103166D0034F}" type="datetimeFigureOut">
              <a:rPr lang="en-US" smtClean="0"/>
              <a:pPr/>
              <a:t>26-Apr-24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75123CB-8EE5-48EF-9371-103166D0034F}" type="datetimeFigureOut">
              <a:rPr lang="en-US" smtClean="0"/>
              <a:pPr/>
              <a:t>26-Apr-24</a:t>
            </a:fld>
            <a:endParaRPr lang="en-US"/>
          </a:p>
        </p:txBody>
      </p:sp>
      <p:sp>
        <p:nvSpPr>
          <p:cNvPr id="27" name="Slide Number Placeholder 26"/>
          <p:cNvSpPr>
            <a:spLocks noGrp="1"/>
          </p:cNvSpPr>
          <p:nvPr>
            <p:ph type="sldNum" sz="quarter" idx="11"/>
          </p:nvPr>
        </p:nvSpPr>
        <p:spPr/>
        <p:txBody>
          <a:bodyPr rtlCol="0"/>
          <a:lstStyle/>
          <a:p>
            <a:fld id="{D8827E93-8298-457A-8347-E747BEB1DD2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75123CB-8EE5-48EF-9371-103166D0034F}" type="datetimeFigureOut">
              <a:rPr lang="en-US" smtClean="0"/>
              <a:pPr/>
              <a:t>26-Apr-24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8827E93-8298-457A-8347-E747BEB1DD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123CB-8EE5-48EF-9371-103166D0034F}" type="datetimeFigureOut">
              <a:rPr lang="en-US" smtClean="0"/>
              <a:pPr/>
              <a:t>26-Apr-24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5123CB-8EE5-48EF-9371-103166D0034F}" type="datetimeFigureOut">
              <a:rPr lang="en-US" smtClean="0"/>
              <a:pPr/>
              <a:t>26-Apr-24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75123CB-8EE5-48EF-9371-103166D0034F}" type="datetimeFigureOut">
              <a:rPr lang="en-US" smtClean="0"/>
              <a:pPr/>
              <a:t>26-Apr-24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27E93-8298-457A-8347-E747BEB1DD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75123CB-8EE5-48EF-9371-103166D0034F}" type="datetimeFigureOut">
              <a:rPr lang="en-US" smtClean="0"/>
              <a:pPr/>
              <a:t>26-Apr-24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8827E93-8298-457A-8347-E747BEB1DD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t>
            </a:r>
            <a:r>
              <a:rPr lang="en-US" b="1" u="sng" dirty="0"/>
              <a:t>Secure Latch</a:t>
            </a:r>
            <a:r>
              <a:rPr lang="en-US" b="1" dirty="0"/>
              <a:t>: A Home Safety     Initiative”</a:t>
            </a:r>
            <a:br>
              <a:rPr lang="en-US" dirty="0"/>
            </a:br>
            <a:br>
              <a:rPr lang="en-US" dirty="0"/>
            </a:br>
            <a:r>
              <a:rPr lang="en-US" dirty="0"/>
              <a:t>IOT based Anti Theft Home Security System</a:t>
            </a:r>
          </a:p>
        </p:txBody>
      </p:sp>
      <p:sp>
        <p:nvSpPr>
          <p:cNvPr id="3" name="Subtitle 2"/>
          <p:cNvSpPr>
            <a:spLocks noGrp="1"/>
          </p:cNvSpPr>
          <p:nvPr>
            <p:ph type="subTitle" idx="1"/>
          </p:nvPr>
        </p:nvSpPr>
        <p:spPr/>
        <p:txBody>
          <a:bodyPr/>
          <a:lstStyle/>
          <a:p>
            <a:r>
              <a:rPr lang="en-US" dirty="0"/>
              <a:t>By:</a:t>
            </a:r>
          </a:p>
          <a:p>
            <a:r>
              <a:rPr lang="en-US" dirty="0" err="1"/>
              <a:t>Abhishek</a:t>
            </a:r>
            <a:r>
              <a:rPr lang="en-US" dirty="0"/>
              <a:t> </a:t>
            </a:r>
            <a:r>
              <a:rPr lang="en-US" dirty="0" err="1"/>
              <a:t>Negi</a:t>
            </a:r>
            <a:r>
              <a:rPr lang="en-US" dirty="0"/>
              <a:t> 076</a:t>
            </a:r>
          </a:p>
          <a:p>
            <a:r>
              <a:rPr lang="en-US" dirty="0" err="1"/>
              <a:t>Deepali</a:t>
            </a:r>
            <a:r>
              <a:rPr lang="en-US" dirty="0"/>
              <a:t> </a:t>
            </a:r>
            <a:r>
              <a:rPr lang="en-US" dirty="0" err="1"/>
              <a:t>Anthwal</a:t>
            </a:r>
            <a:r>
              <a:rPr lang="en-US" dirty="0"/>
              <a:t> 084</a:t>
            </a:r>
          </a:p>
          <a:p>
            <a:r>
              <a:rPr lang="en-US" dirty="0"/>
              <a:t>BCA 6</a:t>
            </a:r>
            <a:r>
              <a:rPr lang="en-US" baseline="30000" dirty="0"/>
              <a:t>th</a:t>
            </a:r>
            <a:r>
              <a:rPr lang="en-US" dirty="0"/>
              <a:t> M2</a:t>
            </a:r>
          </a:p>
        </p:txBody>
      </p:sp>
      <p:pic>
        <p:nvPicPr>
          <p:cNvPr id="4099" name="Picture 3"/>
          <p:cNvPicPr>
            <a:picLocks noChangeAspect="1" noChangeArrowheads="1"/>
          </p:cNvPicPr>
          <p:nvPr/>
        </p:nvPicPr>
        <p:blipFill>
          <a:blip r:embed="rId2" cstate="print"/>
          <a:srcRect/>
          <a:stretch>
            <a:fillRect/>
          </a:stretch>
        </p:blipFill>
        <p:spPr bwMode="auto">
          <a:xfrm>
            <a:off x="4468238" y="4191001"/>
            <a:ext cx="4675762" cy="266700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33400" y="457200"/>
            <a:ext cx="8229600" cy="1066800"/>
          </a:xfrm>
        </p:spPr>
        <p:txBody>
          <a:bodyPr/>
          <a:lstStyle/>
          <a:p>
            <a:r>
              <a:rPr lang="en-US" u="sng" dirty="0"/>
              <a:t>Implemented System:</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4" descr="WhatsApp Image 2024-04-11 at 10.22.24 (2).jpeg"/>
          <p:cNvPicPr>
            <a:picLocks noChangeAspect="1" noChangeArrowheads="1"/>
          </p:cNvPicPr>
          <p:nvPr/>
        </p:nvPicPr>
        <p:blipFill>
          <a:blip r:embed="rId2" cstate="print">
            <a:lum bright="-10000" contrast="10000"/>
          </a:blip>
          <a:srcRect l="9846" t="9782" r="20151"/>
          <a:stretch>
            <a:fillRect/>
          </a:stretch>
        </p:blipFill>
        <p:spPr bwMode="auto">
          <a:xfrm>
            <a:off x="914400" y="1981200"/>
            <a:ext cx="3286034" cy="2438400"/>
          </a:xfrm>
          <a:prstGeom prst="rect">
            <a:avLst/>
          </a:prstGeom>
          <a:noFill/>
        </p:spPr>
      </p:pic>
      <p:pic>
        <p:nvPicPr>
          <p:cNvPr id="15" name="Picture 14" descr="WhatsApp Image 2024-04-11 at 10.22.23 (1).jpeg"/>
          <p:cNvPicPr/>
          <p:nvPr/>
        </p:nvPicPr>
        <p:blipFill>
          <a:blip r:embed="rId3" cstate="print">
            <a:lum bright="-10000" contrast="10000"/>
          </a:blip>
          <a:srcRect l="10399" r="19607" b="12922"/>
          <a:stretch>
            <a:fillRect/>
          </a:stretch>
        </p:blipFill>
        <p:spPr>
          <a:xfrm>
            <a:off x="5029200" y="1600200"/>
            <a:ext cx="3200400" cy="2438400"/>
          </a:xfrm>
          <a:prstGeom prst="rect">
            <a:avLst/>
          </a:prstGeom>
        </p:spPr>
      </p:pic>
      <p:sp>
        <p:nvSpPr>
          <p:cNvPr id="17" name="TextBox 16"/>
          <p:cNvSpPr txBox="1"/>
          <p:nvPr/>
        </p:nvSpPr>
        <p:spPr>
          <a:xfrm>
            <a:off x="1219200" y="4800600"/>
            <a:ext cx="2819400" cy="369332"/>
          </a:xfrm>
          <a:prstGeom prst="rect">
            <a:avLst/>
          </a:prstGeom>
          <a:noFill/>
        </p:spPr>
        <p:txBody>
          <a:bodyPr wrap="square" rtlCol="0">
            <a:spAutoFit/>
          </a:bodyPr>
          <a:lstStyle/>
          <a:p>
            <a:r>
              <a:rPr lang="en-US" dirty="0"/>
              <a:t>User Entered “2516”</a:t>
            </a:r>
          </a:p>
        </p:txBody>
      </p:sp>
      <p:sp>
        <p:nvSpPr>
          <p:cNvPr id="18" name="TextBox 17"/>
          <p:cNvSpPr txBox="1"/>
          <p:nvPr/>
        </p:nvSpPr>
        <p:spPr>
          <a:xfrm>
            <a:off x="5257800" y="4267200"/>
            <a:ext cx="2895600" cy="1200329"/>
          </a:xfrm>
          <a:prstGeom prst="rect">
            <a:avLst/>
          </a:prstGeom>
          <a:noFill/>
        </p:spPr>
        <p:txBody>
          <a:bodyPr wrap="square" rtlCol="0">
            <a:spAutoFit/>
          </a:bodyPr>
          <a:lstStyle/>
          <a:p>
            <a:r>
              <a:rPr lang="en-US" dirty="0"/>
              <a:t>OLED displayed “Welcome Home!!” as pass code entered was correct!</a:t>
            </a:r>
          </a:p>
        </p:txBody>
      </p:sp>
      <p:cxnSp>
        <p:nvCxnSpPr>
          <p:cNvPr id="22" name="Straight Arrow Connector 21"/>
          <p:cNvCxnSpPr/>
          <p:nvPr/>
        </p:nvCxnSpPr>
        <p:spPr>
          <a:xfrm>
            <a:off x="2209800" y="3429000"/>
            <a:ext cx="0" cy="12954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43600" y="2743200"/>
            <a:ext cx="0" cy="15240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33400" y="457200"/>
            <a:ext cx="8229600" cy="1066800"/>
          </a:xfrm>
        </p:spPr>
        <p:txBody>
          <a:bodyPr/>
          <a:lstStyle/>
          <a:p>
            <a:r>
              <a:rPr lang="en-US" u="sng" dirty="0"/>
              <a:t>Implemented System:</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1066800" y="4724400"/>
            <a:ext cx="2819400" cy="1200329"/>
          </a:xfrm>
          <a:prstGeom prst="rect">
            <a:avLst/>
          </a:prstGeom>
          <a:noFill/>
        </p:spPr>
        <p:txBody>
          <a:bodyPr wrap="square" rtlCol="0">
            <a:spAutoFit/>
          </a:bodyPr>
          <a:lstStyle/>
          <a:p>
            <a:r>
              <a:rPr lang="en-US" dirty="0"/>
              <a:t>OLED displayed “INTRUDER!!” as the user entered wrong pass code!</a:t>
            </a:r>
          </a:p>
        </p:txBody>
      </p:sp>
      <p:sp>
        <p:nvSpPr>
          <p:cNvPr id="18" name="TextBox 17"/>
          <p:cNvSpPr txBox="1"/>
          <p:nvPr/>
        </p:nvSpPr>
        <p:spPr>
          <a:xfrm>
            <a:off x="5181600" y="4724400"/>
            <a:ext cx="2895600" cy="1200329"/>
          </a:xfrm>
          <a:prstGeom prst="rect">
            <a:avLst/>
          </a:prstGeom>
          <a:noFill/>
        </p:spPr>
        <p:txBody>
          <a:bodyPr wrap="square" rtlCol="0">
            <a:spAutoFit/>
          </a:bodyPr>
          <a:lstStyle/>
          <a:p>
            <a:r>
              <a:rPr lang="en-US" dirty="0" err="1"/>
              <a:t>Blynk</a:t>
            </a:r>
            <a:r>
              <a:rPr lang="en-US" dirty="0"/>
              <a:t> </a:t>
            </a:r>
            <a:r>
              <a:rPr lang="en-US" dirty="0" err="1"/>
              <a:t>IoT</a:t>
            </a:r>
            <a:r>
              <a:rPr lang="en-US" dirty="0"/>
              <a:t> immediately sent E-mail Alert to Home owner as wrong pass code was entered!</a:t>
            </a:r>
          </a:p>
        </p:txBody>
      </p:sp>
      <p:pic>
        <p:nvPicPr>
          <p:cNvPr id="8" name="Picture 7" descr="WhatsApp Image 2024-04-11 at 10.22.24.jpeg"/>
          <p:cNvPicPr/>
          <p:nvPr/>
        </p:nvPicPr>
        <p:blipFill>
          <a:blip r:embed="rId2" cstate="print">
            <a:lum bright="-10000" contrast="10000"/>
          </a:blip>
          <a:srcRect l="12864" r="20337" b="21694"/>
          <a:stretch>
            <a:fillRect/>
          </a:stretch>
        </p:blipFill>
        <p:spPr>
          <a:xfrm>
            <a:off x="609600" y="1600200"/>
            <a:ext cx="3657600" cy="2895600"/>
          </a:xfrm>
          <a:prstGeom prst="rect">
            <a:avLst/>
          </a:prstGeom>
        </p:spPr>
      </p:pic>
      <p:pic>
        <p:nvPicPr>
          <p:cNvPr id="9" name="Picture 8" descr="WhatsApp Image 2024-04-09 at 21.53.43.jpeg"/>
          <p:cNvPicPr/>
          <p:nvPr/>
        </p:nvPicPr>
        <p:blipFill>
          <a:blip r:embed="rId3" cstate="print"/>
          <a:srcRect t="12778" b="43055"/>
          <a:stretch>
            <a:fillRect/>
          </a:stretch>
        </p:blipFill>
        <p:spPr>
          <a:xfrm>
            <a:off x="5029200" y="1524000"/>
            <a:ext cx="3276600" cy="2895600"/>
          </a:xfrm>
          <a:prstGeom prst="rect">
            <a:avLst/>
          </a:prstGeom>
        </p:spPr>
      </p:pic>
      <p:cxnSp>
        <p:nvCxnSpPr>
          <p:cNvPr id="11" name="Elbow Connector 10"/>
          <p:cNvCxnSpPr/>
          <p:nvPr/>
        </p:nvCxnSpPr>
        <p:spPr>
          <a:xfrm rot="5400000">
            <a:off x="533400" y="3352800"/>
            <a:ext cx="2133600" cy="609600"/>
          </a:xfrm>
          <a:prstGeom prst="bentConnector3">
            <a:avLst>
              <a:gd name="adj1" fmla="val 50000"/>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33400" y="457200"/>
            <a:ext cx="8229600" cy="1066800"/>
          </a:xfrm>
        </p:spPr>
        <p:txBody>
          <a:bodyPr/>
          <a:lstStyle/>
          <a:p>
            <a:r>
              <a:rPr lang="en-US" u="sng" dirty="0"/>
              <a:t>Implemented System:</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WhatsApp Image 2024-04-25 at 20.03.06.jpeg"/>
          <p:cNvPicPr>
            <a:picLocks noChangeAspect="1"/>
          </p:cNvPicPr>
          <p:nvPr/>
        </p:nvPicPr>
        <p:blipFill>
          <a:blip r:embed="rId2" cstate="print"/>
          <a:srcRect l="8881" t="8889" r="5264" b="2222"/>
          <a:stretch>
            <a:fillRect/>
          </a:stretch>
        </p:blipFill>
        <p:spPr>
          <a:xfrm>
            <a:off x="2895600" y="1524000"/>
            <a:ext cx="3303270" cy="4556234"/>
          </a:xfrm>
          <a:prstGeom prst="rect">
            <a:avLst/>
          </a:prstGeom>
        </p:spPr>
      </p:pic>
      <p:sp>
        <p:nvSpPr>
          <p:cNvPr id="12" name="TextBox 11"/>
          <p:cNvSpPr txBox="1"/>
          <p:nvPr/>
        </p:nvSpPr>
        <p:spPr>
          <a:xfrm>
            <a:off x="3886200" y="6248400"/>
            <a:ext cx="1524000" cy="369332"/>
          </a:xfrm>
          <a:prstGeom prst="rect">
            <a:avLst/>
          </a:prstGeom>
          <a:noFill/>
        </p:spPr>
        <p:txBody>
          <a:bodyPr wrap="square" rtlCol="0">
            <a:spAutoFit/>
          </a:bodyPr>
          <a:lstStyle/>
          <a:p>
            <a:r>
              <a:rPr lang="en-US" b="1" i="1" dirty="0"/>
              <a:t>Final Look</a:t>
            </a:r>
          </a:p>
        </p:txBody>
      </p:sp>
      <p:cxnSp>
        <p:nvCxnSpPr>
          <p:cNvPr id="14" name="Straight Arrow Connector 13"/>
          <p:cNvCxnSpPr/>
          <p:nvPr/>
        </p:nvCxnSpPr>
        <p:spPr>
          <a:xfrm>
            <a:off x="5029200" y="29718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77000" y="2895600"/>
            <a:ext cx="1905000" cy="338554"/>
          </a:xfrm>
          <a:prstGeom prst="rect">
            <a:avLst/>
          </a:prstGeom>
          <a:noFill/>
        </p:spPr>
        <p:txBody>
          <a:bodyPr wrap="square" rtlCol="0">
            <a:spAutoFit/>
          </a:bodyPr>
          <a:lstStyle/>
          <a:p>
            <a:r>
              <a:rPr lang="en-US" sz="1600" dirty="0"/>
              <a:t>OLED for Display</a:t>
            </a:r>
          </a:p>
        </p:txBody>
      </p:sp>
      <p:cxnSp>
        <p:nvCxnSpPr>
          <p:cNvPr id="19" name="Straight Arrow Connector 18"/>
          <p:cNvCxnSpPr/>
          <p:nvPr/>
        </p:nvCxnSpPr>
        <p:spPr>
          <a:xfrm>
            <a:off x="5257800" y="44958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29400" y="4343400"/>
            <a:ext cx="1828800" cy="584775"/>
          </a:xfrm>
          <a:prstGeom prst="rect">
            <a:avLst/>
          </a:prstGeom>
          <a:noFill/>
        </p:spPr>
        <p:txBody>
          <a:bodyPr wrap="square" rtlCol="0">
            <a:spAutoFit/>
          </a:bodyPr>
          <a:lstStyle/>
          <a:p>
            <a:r>
              <a:rPr lang="en-US" sz="1600" dirty="0"/>
              <a:t>Keypad for PIN entering</a:t>
            </a:r>
          </a:p>
        </p:txBody>
      </p:sp>
      <p:cxnSp>
        <p:nvCxnSpPr>
          <p:cNvPr id="22" name="Straight Arrow Connector 21"/>
          <p:cNvCxnSpPr/>
          <p:nvPr/>
        </p:nvCxnSpPr>
        <p:spPr>
          <a:xfrm flipH="1">
            <a:off x="2438400" y="53340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 y="5105400"/>
            <a:ext cx="2362200" cy="1077218"/>
          </a:xfrm>
          <a:prstGeom prst="rect">
            <a:avLst/>
          </a:prstGeom>
          <a:noFill/>
        </p:spPr>
        <p:txBody>
          <a:bodyPr wrap="square" rtlCol="0">
            <a:spAutoFit/>
          </a:bodyPr>
          <a:lstStyle/>
          <a:p>
            <a:r>
              <a:rPr lang="en-US" sz="1600" dirty="0"/>
              <a:t>Ultrasonic  Senor for sensing objects(User) and triggering the system</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85800"/>
            <a:ext cx="8229600" cy="1066800"/>
          </a:xfrm>
        </p:spPr>
        <p:txBody>
          <a:bodyPr>
            <a:normAutofit/>
          </a:bodyPr>
          <a:lstStyle/>
          <a:p>
            <a:r>
              <a:rPr lang="en-US" u="sng" dirty="0"/>
              <a:t>How this Project helps the Society?</a:t>
            </a:r>
          </a:p>
        </p:txBody>
      </p:sp>
      <p:sp>
        <p:nvSpPr>
          <p:cNvPr id="8" name="Content Placeholder 7"/>
          <p:cNvSpPr>
            <a:spLocks noGrp="1"/>
          </p:cNvSpPr>
          <p:nvPr>
            <p:ph sz="half" idx="1"/>
          </p:nvPr>
        </p:nvSpPr>
        <p:spPr>
          <a:xfrm>
            <a:off x="533400" y="2590800"/>
            <a:ext cx="4038600" cy="4525963"/>
          </a:xfrm>
        </p:spPr>
        <p:txBody>
          <a:bodyPr>
            <a:normAutofit/>
          </a:bodyPr>
          <a:lstStyle/>
          <a:p>
            <a:r>
              <a:rPr lang="en-US" sz="2400" b="1" dirty="0"/>
              <a:t>Theft Prevention</a:t>
            </a:r>
            <a:r>
              <a:rPr lang="en-US" sz="2400" dirty="0"/>
              <a:t>: Deters intruders and reduces theft risk, boosting home security.</a:t>
            </a:r>
          </a:p>
          <a:p>
            <a:endParaRPr lang="en-US" sz="2400" dirty="0"/>
          </a:p>
        </p:txBody>
      </p:sp>
      <p:sp>
        <p:nvSpPr>
          <p:cNvPr id="4" name="Content Placeholder 3"/>
          <p:cNvSpPr>
            <a:spLocks noGrp="1"/>
          </p:cNvSpPr>
          <p:nvPr>
            <p:ph sz="half" idx="2"/>
          </p:nvPr>
        </p:nvSpPr>
        <p:spPr>
          <a:xfrm>
            <a:off x="4648200" y="2590800"/>
            <a:ext cx="4038600" cy="4525963"/>
          </a:xfrm>
        </p:spPr>
        <p:txBody>
          <a:bodyPr>
            <a:normAutofit/>
          </a:bodyPr>
          <a:lstStyle/>
          <a:p>
            <a:r>
              <a:rPr lang="en-US" sz="2400" b="1" dirty="0"/>
              <a:t>Instant Alerts</a:t>
            </a:r>
            <a:r>
              <a:rPr lang="en-US" dirty="0"/>
              <a:t>: Real-time notifications enable quick responses to unauthorized access attempts.</a:t>
            </a:r>
          </a:p>
          <a:p>
            <a:endParaRPr lang="en-US" dirty="0"/>
          </a:p>
        </p:txBody>
      </p:sp>
      <p:sp>
        <p:nvSpPr>
          <p:cNvPr id="5" name="TextBox 4"/>
          <p:cNvSpPr txBox="1"/>
          <p:nvPr/>
        </p:nvSpPr>
        <p:spPr>
          <a:xfrm>
            <a:off x="533400" y="1676400"/>
            <a:ext cx="8077200" cy="646331"/>
          </a:xfrm>
          <a:prstGeom prst="rect">
            <a:avLst/>
          </a:prstGeom>
          <a:noFill/>
        </p:spPr>
        <p:txBody>
          <a:bodyPr wrap="square" rtlCol="0">
            <a:spAutoFit/>
          </a:bodyPr>
          <a:lstStyle/>
          <a:p>
            <a:pPr>
              <a:buNone/>
            </a:pPr>
            <a:r>
              <a:rPr lang="en-US" dirty="0"/>
              <a:t>This project provides a solution to the societal problem of home security in the following ways:</a:t>
            </a:r>
          </a:p>
        </p:txBody>
      </p:sp>
      <p:pic>
        <p:nvPicPr>
          <p:cNvPr id="1027" name="Picture 3"/>
          <p:cNvPicPr>
            <a:picLocks noChangeAspect="1" noChangeArrowheads="1"/>
          </p:cNvPicPr>
          <p:nvPr/>
        </p:nvPicPr>
        <p:blipFill>
          <a:blip r:embed="rId2" cstate="print"/>
          <a:srcRect/>
          <a:stretch>
            <a:fillRect/>
          </a:stretch>
        </p:blipFill>
        <p:spPr bwMode="auto">
          <a:xfrm>
            <a:off x="1600200" y="4648200"/>
            <a:ext cx="1752600" cy="139085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5410200" y="4495800"/>
            <a:ext cx="1438423" cy="1533525"/>
          </a:xfrm>
          <a:prstGeom prst="rect">
            <a:avLst/>
          </a:prstGeom>
          <a:noFill/>
          <a:ln w="9525">
            <a:noFill/>
            <a:miter lim="800000"/>
            <a:headEnd/>
            <a:tailEnd/>
          </a:ln>
          <a:effectLst/>
        </p:spPr>
      </p:pic>
      <p:pic>
        <p:nvPicPr>
          <p:cNvPr id="9" name="Picture 2"/>
          <p:cNvPicPr>
            <a:picLocks noChangeAspect="1" noChangeArrowheads="1"/>
          </p:cNvPicPr>
          <p:nvPr/>
        </p:nvPicPr>
        <p:blipFill>
          <a:blip r:embed="rId4" cstate="print"/>
          <a:srcRect/>
          <a:stretch>
            <a:fillRect/>
          </a:stretch>
        </p:blipFill>
        <p:spPr bwMode="auto">
          <a:xfrm>
            <a:off x="7086600" y="4724400"/>
            <a:ext cx="1413488" cy="990600"/>
          </a:xfrm>
          <a:prstGeom prst="rect">
            <a:avLst/>
          </a:prstGeom>
          <a:noFill/>
          <a:ln w="9525">
            <a:noFill/>
            <a:miter lim="800000"/>
            <a:headEnd/>
            <a:tailEnd/>
          </a:ln>
          <a:effec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85800"/>
            <a:ext cx="8229600" cy="76200"/>
          </a:xfrm>
        </p:spPr>
        <p:txBody>
          <a:bodyPr>
            <a:normAutofit fontScale="90000"/>
          </a:bodyPr>
          <a:lstStyle/>
          <a:p>
            <a:endParaRPr lang="en-US" dirty="0"/>
          </a:p>
        </p:txBody>
      </p:sp>
      <p:sp>
        <p:nvSpPr>
          <p:cNvPr id="8" name="Content Placeholder 7"/>
          <p:cNvSpPr>
            <a:spLocks noGrp="1"/>
          </p:cNvSpPr>
          <p:nvPr>
            <p:ph sz="half" idx="1"/>
          </p:nvPr>
        </p:nvSpPr>
        <p:spPr>
          <a:xfrm>
            <a:off x="457200" y="990600"/>
            <a:ext cx="4038600" cy="5410200"/>
          </a:xfrm>
        </p:spPr>
        <p:txBody>
          <a:bodyPr>
            <a:normAutofit fontScale="92500"/>
          </a:bodyPr>
          <a:lstStyle/>
          <a:p>
            <a:r>
              <a:rPr lang="en-US" sz="2600" b="1" dirty="0"/>
              <a:t>Peace of Mind</a:t>
            </a:r>
            <a:r>
              <a:rPr lang="en-US" sz="2400" dirty="0"/>
              <a:t>: Offers homeowners reassurance with continuous monitoring even when away.</a:t>
            </a:r>
          </a:p>
          <a:p>
            <a:endParaRPr lang="en-US" sz="2400" dirty="0"/>
          </a:p>
          <a:p>
            <a:endParaRPr lang="en-US" sz="2400" dirty="0"/>
          </a:p>
          <a:p>
            <a:endParaRPr lang="en-US" sz="2400" dirty="0"/>
          </a:p>
          <a:p>
            <a:endParaRPr lang="en-US" sz="2400" dirty="0"/>
          </a:p>
          <a:p>
            <a:endParaRPr lang="en-US" sz="2400" dirty="0"/>
          </a:p>
          <a:p>
            <a:r>
              <a:rPr lang="en-US" sz="2600" b="1" dirty="0"/>
              <a:t>Customized Access</a:t>
            </a:r>
            <a:r>
              <a:rPr lang="en-US" sz="2400" dirty="0"/>
              <a:t>: Password system grants controlled access to trusted individuals, balancing convenience and security.</a:t>
            </a:r>
          </a:p>
        </p:txBody>
      </p:sp>
      <p:sp>
        <p:nvSpPr>
          <p:cNvPr id="4" name="Content Placeholder 3"/>
          <p:cNvSpPr>
            <a:spLocks noGrp="1"/>
          </p:cNvSpPr>
          <p:nvPr>
            <p:ph sz="half" idx="2"/>
          </p:nvPr>
        </p:nvSpPr>
        <p:spPr>
          <a:xfrm>
            <a:off x="4572000" y="990600"/>
            <a:ext cx="4038600" cy="5410200"/>
          </a:xfrm>
        </p:spPr>
        <p:txBody>
          <a:bodyPr>
            <a:normAutofit fontScale="92500"/>
          </a:bodyPr>
          <a:lstStyle/>
          <a:p>
            <a:r>
              <a:rPr lang="en-US" sz="2600" b="1" dirty="0"/>
              <a:t>Enhanced Surveillance</a:t>
            </a:r>
            <a:r>
              <a:rPr lang="en-US" dirty="0"/>
              <a:t>: Ultrasonic sensors detect motion for targeted surveillance, increasing security.</a:t>
            </a:r>
          </a:p>
          <a:p>
            <a:endParaRPr lang="en-US" dirty="0"/>
          </a:p>
          <a:p>
            <a:endParaRPr lang="en-US" dirty="0"/>
          </a:p>
          <a:p>
            <a:endParaRPr lang="en-US" dirty="0"/>
          </a:p>
          <a:p>
            <a:endParaRPr lang="en-US" dirty="0"/>
          </a:p>
          <a:p>
            <a:pPr>
              <a:buNone/>
            </a:pPr>
            <a:endParaRPr lang="en-US" dirty="0"/>
          </a:p>
          <a:p>
            <a:endParaRPr lang="en-US" dirty="0"/>
          </a:p>
          <a:p>
            <a:r>
              <a:rPr lang="en-US" sz="2600" b="1" dirty="0"/>
              <a:t>Affordable Solution</a:t>
            </a:r>
            <a:r>
              <a:rPr lang="en-US" dirty="0"/>
              <a:t>: Provides cost-effective security, making it accessible to more homeowners.</a:t>
            </a:r>
          </a:p>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2590800"/>
            <a:ext cx="2095500" cy="154607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019800" y="2362200"/>
            <a:ext cx="1374780" cy="1656537"/>
          </a:xfrm>
          <a:prstGeom prst="rect">
            <a:avLst/>
          </a:prstGeom>
          <a:noFill/>
          <a:ln w="9525">
            <a:noFill/>
            <a:miter lim="800000"/>
            <a:headEnd/>
            <a:tailEnd/>
          </a:ln>
          <a:effec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838200"/>
            <a:ext cx="8229600" cy="1066800"/>
          </a:xfrm>
        </p:spPr>
        <p:txBody>
          <a:bodyPr/>
          <a:lstStyle/>
          <a:p>
            <a:r>
              <a:rPr lang="en-US" u="sng" dirty="0"/>
              <a:t>Future Improvisations!</a:t>
            </a:r>
          </a:p>
        </p:txBody>
      </p:sp>
      <p:sp>
        <p:nvSpPr>
          <p:cNvPr id="6" name="Content Placeholder 5"/>
          <p:cNvSpPr>
            <a:spLocks noGrp="1"/>
          </p:cNvSpPr>
          <p:nvPr>
            <p:ph idx="1"/>
          </p:nvPr>
        </p:nvSpPr>
        <p:spPr>
          <a:xfrm>
            <a:off x="457200" y="1752600"/>
            <a:ext cx="8229600" cy="4325112"/>
          </a:xfrm>
        </p:spPr>
        <p:txBody>
          <a:bodyPr>
            <a:normAutofit/>
          </a:bodyPr>
          <a:lstStyle/>
          <a:p>
            <a:r>
              <a:rPr lang="en-US" sz="2400" b="1" dirty="0"/>
              <a:t>Advanced Intrusion Detection:</a:t>
            </a:r>
          </a:p>
          <a:p>
            <a:pPr lvl="1"/>
            <a:r>
              <a:rPr lang="en-US" sz="2000" b="1" dirty="0"/>
              <a:t>Pet Immunity</a:t>
            </a:r>
          </a:p>
          <a:p>
            <a:pPr lvl="1"/>
            <a:r>
              <a:rPr lang="en-US" sz="2000" b="1" dirty="0"/>
              <a:t>Thermal Imaging</a:t>
            </a:r>
          </a:p>
          <a:p>
            <a:r>
              <a:rPr lang="en-US" sz="2400" b="1" dirty="0"/>
              <a:t>Smarter Response Systems:</a:t>
            </a:r>
          </a:p>
          <a:p>
            <a:pPr lvl="1"/>
            <a:r>
              <a:rPr lang="en-US" sz="2000" b="1" dirty="0"/>
              <a:t>Smart Lock Integration</a:t>
            </a:r>
          </a:p>
          <a:p>
            <a:pPr lvl="1"/>
            <a:r>
              <a:rPr lang="en-US" sz="2000" b="1" dirty="0"/>
              <a:t>Scene Automation</a:t>
            </a:r>
          </a:p>
          <a:p>
            <a:r>
              <a:rPr lang="en-US" sz="2400" b="1" dirty="0"/>
              <a:t>Enhanced User Experience:</a:t>
            </a:r>
          </a:p>
          <a:p>
            <a:pPr lvl="1"/>
            <a:r>
              <a:rPr lang="en-US" sz="2000" b="1" dirty="0"/>
              <a:t>Voice Control</a:t>
            </a:r>
          </a:p>
          <a:p>
            <a:r>
              <a:rPr lang="en-US" sz="2400" b="1" dirty="0"/>
              <a:t>More Security and Privacy:</a:t>
            </a:r>
          </a:p>
          <a:p>
            <a:pPr lvl="1"/>
            <a:r>
              <a:rPr lang="en-US" sz="2000" b="1" dirty="0"/>
              <a:t>Two-Factor Authentication</a:t>
            </a:r>
          </a:p>
        </p:txBody>
      </p:sp>
      <p:pic>
        <p:nvPicPr>
          <p:cNvPr id="2049" name="Picture 1"/>
          <p:cNvPicPr>
            <a:picLocks noChangeAspect="1" noChangeArrowheads="1"/>
          </p:cNvPicPr>
          <p:nvPr/>
        </p:nvPicPr>
        <p:blipFill>
          <a:blip r:embed="rId2" cstate="print"/>
          <a:srcRect/>
          <a:stretch>
            <a:fillRect/>
          </a:stretch>
        </p:blipFill>
        <p:spPr bwMode="auto">
          <a:xfrm>
            <a:off x="6400800" y="914400"/>
            <a:ext cx="2358708" cy="132238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6705600" y="2514600"/>
            <a:ext cx="2066925" cy="182619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6934200" y="4724400"/>
            <a:ext cx="1476375" cy="1809750"/>
          </a:xfrm>
          <a:prstGeom prst="rect">
            <a:avLst/>
          </a:prstGeom>
          <a:noFill/>
          <a:ln w="9525">
            <a:noFill/>
            <a:miter lim="800000"/>
            <a:headEnd/>
            <a:tailEnd/>
          </a:ln>
          <a:effec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u="sng" dirty="0"/>
              <a:t>Conclusion</a:t>
            </a:r>
          </a:p>
        </p:txBody>
      </p:sp>
      <p:sp>
        <p:nvSpPr>
          <p:cNvPr id="3" name="Content Placeholder 2"/>
          <p:cNvSpPr>
            <a:spLocks noGrp="1"/>
          </p:cNvSpPr>
          <p:nvPr>
            <p:ph idx="1"/>
          </p:nvPr>
        </p:nvSpPr>
        <p:spPr>
          <a:xfrm>
            <a:off x="457200" y="1828800"/>
            <a:ext cx="8229600" cy="4325112"/>
          </a:xfrm>
        </p:spPr>
        <p:txBody>
          <a:bodyPr>
            <a:normAutofit fontScale="92500" lnSpcReduction="20000"/>
          </a:bodyPr>
          <a:lstStyle/>
          <a:p>
            <a:r>
              <a:rPr lang="en-US" dirty="0"/>
              <a:t>In conclusion, “Secure Latch” successfully developed a cost-effective and user-friendly anti-theft home security system leveraging </a:t>
            </a:r>
            <a:r>
              <a:rPr lang="en-US" dirty="0" err="1"/>
              <a:t>IoT</a:t>
            </a:r>
            <a:r>
              <a:rPr lang="en-US" dirty="0"/>
              <a:t> technology. </a:t>
            </a:r>
          </a:p>
          <a:p>
            <a:r>
              <a:rPr lang="en-US" dirty="0"/>
              <a:t>The system offered real-time intrusion detection, remote control functionalities, and timely notification through email alerts. </a:t>
            </a:r>
          </a:p>
          <a:p>
            <a:r>
              <a:rPr lang="en-US" dirty="0"/>
              <a:t>By incorporating future enhancements like pet immunity, smart lock integration, and two-factor authentication, this system can evolve into an even more robust and comprehensive security solution, providing homeowners with peace of mind and a safer living environment.</a:t>
            </a:r>
          </a:p>
        </p:txBody>
      </p:sp>
      <p:pic>
        <p:nvPicPr>
          <p:cNvPr id="7170" name="Picture 2"/>
          <p:cNvPicPr>
            <a:picLocks noChangeAspect="1" noChangeArrowheads="1"/>
          </p:cNvPicPr>
          <p:nvPr/>
        </p:nvPicPr>
        <p:blipFill>
          <a:blip r:embed="rId2" cstate="print"/>
          <a:srcRect l="11940" t="6987" r="7463" b="9170"/>
          <a:stretch>
            <a:fillRect/>
          </a:stretch>
        </p:blipFill>
        <p:spPr bwMode="auto">
          <a:xfrm>
            <a:off x="4114800" y="762000"/>
            <a:ext cx="1200150" cy="1066800"/>
          </a:xfrm>
          <a:prstGeom prst="rect">
            <a:avLst/>
          </a:prstGeom>
          <a:noFill/>
          <a:ln w="9525">
            <a:noFill/>
            <a:miter lim="800000"/>
            <a:headEnd/>
            <a:tailEnd/>
          </a:ln>
          <a:effec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3171" t="8799" r="3927"/>
          <a:stretch>
            <a:fillRect/>
          </a:stretch>
        </p:blipFill>
        <p:spPr bwMode="auto">
          <a:xfrm>
            <a:off x="1600200" y="3276600"/>
            <a:ext cx="5943600" cy="3159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8" name="Picture 4"/>
          <p:cNvPicPr>
            <a:picLocks noChangeAspect="1" noChangeArrowheads="1"/>
          </p:cNvPicPr>
          <p:nvPr/>
        </p:nvPicPr>
        <p:blipFill>
          <a:blip r:embed="rId3" cstate="print"/>
          <a:srcRect/>
          <a:stretch>
            <a:fillRect/>
          </a:stretch>
        </p:blipFill>
        <p:spPr bwMode="auto">
          <a:xfrm>
            <a:off x="762000" y="838200"/>
            <a:ext cx="2181225" cy="2200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9" name="Picture 5"/>
          <p:cNvPicPr>
            <a:picLocks noChangeAspect="1" noChangeArrowheads="1"/>
          </p:cNvPicPr>
          <p:nvPr/>
        </p:nvPicPr>
        <p:blipFill>
          <a:blip r:embed="rId4" cstate="print"/>
          <a:srcRect/>
          <a:stretch>
            <a:fillRect/>
          </a:stretch>
        </p:blipFill>
        <p:spPr bwMode="auto">
          <a:xfrm>
            <a:off x="6172200" y="914400"/>
            <a:ext cx="2291644"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2971800" y="1752600"/>
            <a:ext cx="3183885" cy="369332"/>
          </a:xfrm>
          <a:prstGeom prst="rect">
            <a:avLst/>
          </a:prstGeom>
        </p:spPr>
        <p:txBody>
          <a:bodyPr wrap="none">
            <a:spAutoFit/>
          </a:bodyPr>
          <a:lstStyle/>
          <a:p>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Ink Free" pitchFamily="66" charset="0"/>
              </a:rPr>
              <a:t>“Let's give safety a hand”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u="sng" dirty="0"/>
              <a:t>Introduction</a:t>
            </a:r>
          </a:p>
        </p:txBody>
      </p:sp>
      <p:sp>
        <p:nvSpPr>
          <p:cNvPr id="3" name="Content Placeholder 2"/>
          <p:cNvSpPr>
            <a:spLocks noGrp="1"/>
          </p:cNvSpPr>
          <p:nvPr>
            <p:ph idx="1"/>
          </p:nvPr>
        </p:nvSpPr>
        <p:spPr>
          <a:xfrm>
            <a:off x="457200" y="1828800"/>
            <a:ext cx="8229600" cy="4572000"/>
          </a:xfrm>
        </p:spPr>
        <p:txBody>
          <a:bodyPr>
            <a:normAutofit/>
          </a:bodyPr>
          <a:lstStyle/>
          <a:p>
            <a:pPr algn="just"/>
            <a:r>
              <a:rPr lang="en-US" sz="2400" dirty="0"/>
              <a:t>This project integrates a password system with Ultrasonic Sensor surveillance and </a:t>
            </a:r>
            <a:r>
              <a:rPr lang="en-US" sz="2400" dirty="0" err="1"/>
              <a:t>IoT</a:t>
            </a:r>
            <a:r>
              <a:rPr lang="en-US" sz="2400" dirty="0"/>
              <a:t> notifications to enhance security. The password system allows authorized access, while the Ultrasonic sensor detects motion for surveillance triggering. Real-time </a:t>
            </a:r>
            <a:r>
              <a:rPr lang="en-US" sz="2400" dirty="0" err="1"/>
              <a:t>IoT</a:t>
            </a:r>
            <a:r>
              <a:rPr lang="en-US" sz="2400" dirty="0"/>
              <a:t> notifications alert users of unauthorized entry attempts, aiming to provide a reliable solution for safeguarding against theft.</a:t>
            </a:r>
          </a:p>
          <a:p>
            <a:pPr>
              <a:buNone/>
            </a:pPr>
            <a:endParaRPr lang="en-US" sz="2400" dirty="0"/>
          </a:p>
          <a:p>
            <a:pPr>
              <a:buNone/>
            </a:pP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3581400" y="4648200"/>
            <a:ext cx="2271602" cy="2000250"/>
          </a:xfrm>
          <a:prstGeom prst="rect">
            <a:avLst/>
          </a:prstGeom>
          <a:noFill/>
          <a:ln w="9525">
            <a:noFill/>
            <a:miter lim="800000"/>
            <a:headEnd/>
            <a:tailEnd/>
          </a:ln>
          <a:effec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u="sng" dirty="0"/>
              <a:t>Scope</a:t>
            </a:r>
          </a:p>
        </p:txBody>
      </p:sp>
      <p:sp>
        <p:nvSpPr>
          <p:cNvPr id="3" name="Content Placeholder 2"/>
          <p:cNvSpPr>
            <a:spLocks noGrp="1"/>
          </p:cNvSpPr>
          <p:nvPr>
            <p:ph idx="1"/>
          </p:nvPr>
        </p:nvSpPr>
        <p:spPr>
          <a:xfrm>
            <a:off x="457200" y="1752600"/>
            <a:ext cx="8229600" cy="4325112"/>
          </a:xfrm>
        </p:spPr>
        <p:txBody>
          <a:bodyPr>
            <a:normAutofit fontScale="85000" lnSpcReduction="10000"/>
          </a:bodyPr>
          <a:lstStyle/>
          <a:p>
            <a:r>
              <a:rPr lang="en-US" dirty="0"/>
              <a:t>Comprehensive protection against theft and unauthorized access.</a:t>
            </a:r>
          </a:p>
          <a:p>
            <a:r>
              <a:rPr lang="en-US" dirty="0"/>
              <a:t>Deterrent features like smart sensors triggering surveillance.</a:t>
            </a:r>
          </a:p>
          <a:p>
            <a:r>
              <a:rPr lang="en-US" dirty="0"/>
              <a:t>Real-time alerts for quick responses to suspicious activities.</a:t>
            </a:r>
          </a:p>
          <a:p>
            <a:r>
              <a:rPr lang="en-US" dirty="0"/>
              <a:t>Customized access control with password-based authentication.</a:t>
            </a:r>
          </a:p>
          <a:p>
            <a:r>
              <a:rPr lang="en-US" dirty="0"/>
              <a:t>Scalability for easy integration of additional sensors.</a:t>
            </a:r>
          </a:p>
          <a:p>
            <a:r>
              <a:rPr lang="en-US" dirty="0"/>
              <a:t>Reliable and efficient operation with thorough testing.</a:t>
            </a:r>
          </a:p>
          <a:p>
            <a:r>
              <a:rPr lang="en-US" dirty="0"/>
              <a:t>Cost-effective solution without the need for expensive infrastructure.</a:t>
            </a:r>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7427272" y="838200"/>
            <a:ext cx="1432437" cy="1600200"/>
          </a:xfrm>
          <a:prstGeom prst="rect">
            <a:avLst/>
          </a:prstGeom>
          <a:noFill/>
          <a:ln w="9525">
            <a:noFill/>
            <a:miter lim="800000"/>
            <a:headEnd/>
            <a:tailEnd/>
          </a:ln>
          <a:effec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u="sng" dirty="0"/>
              <a:t>Diagrammatic presentation</a:t>
            </a:r>
          </a:p>
        </p:txBody>
      </p:sp>
      <p:sp>
        <p:nvSpPr>
          <p:cNvPr id="3" name="Content Placeholder 2"/>
          <p:cNvSpPr>
            <a:spLocks noGrp="1"/>
          </p:cNvSpPr>
          <p:nvPr>
            <p:ph idx="1"/>
          </p:nvPr>
        </p:nvSpPr>
        <p:spPr>
          <a:xfrm>
            <a:off x="457200" y="1676400"/>
            <a:ext cx="8229600" cy="4898136"/>
          </a:xfrm>
        </p:spPr>
        <p:txBody>
          <a:bodyPr/>
          <a:lstStyle/>
          <a:p>
            <a:endParaRPr lang="en-US" dirty="0"/>
          </a:p>
        </p:txBody>
      </p:sp>
      <p:sp>
        <p:nvSpPr>
          <p:cNvPr id="4" name="Oval 3"/>
          <p:cNvSpPr/>
          <p:nvPr/>
        </p:nvSpPr>
        <p:spPr>
          <a:xfrm>
            <a:off x="3505200" y="1981200"/>
            <a:ext cx="16002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Flowchart: Decision 4"/>
          <p:cNvSpPr/>
          <p:nvPr/>
        </p:nvSpPr>
        <p:spPr>
          <a:xfrm>
            <a:off x="3429000" y="3048000"/>
            <a:ext cx="1676400" cy="12192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Flowchart: Process 5"/>
          <p:cNvSpPr/>
          <p:nvPr/>
        </p:nvSpPr>
        <p:spPr>
          <a:xfrm>
            <a:off x="5410200" y="4038600"/>
            <a:ext cx="1447800" cy="4572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Flowchart: Process 6"/>
          <p:cNvSpPr/>
          <p:nvPr/>
        </p:nvSpPr>
        <p:spPr>
          <a:xfrm>
            <a:off x="5410200" y="4724400"/>
            <a:ext cx="1447800" cy="4572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Process 7"/>
          <p:cNvSpPr/>
          <p:nvPr/>
        </p:nvSpPr>
        <p:spPr>
          <a:xfrm>
            <a:off x="5410200" y="5486400"/>
            <a:ext cx="1447800" cy="4572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Process 8"/>
          <p:cNvSpPr/>
          <p:nvPr/>
        </p:nvSpPr>
        <p:spPr>
          <a:xfrm>
            <a:off x="1752600" y="4038600"/>
            <a:ext cx="1371600" cy="7620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p:cNvCxnSpPr>
            <a:stCxn id="5" idx="1"/>
          </p:cNvCxnSpPr>
          <p:nvPr/>
        </p:nvCxnSpPr>
        <p:spPr>
          <a:xfrm flipH="1">
            <a:off x="2438400" y="36576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0"/>
          </p:cNvCxnSpPr>
          <p:nvPr/>
        </p:nvCxnSpPr>
        <p:spPr>
          <a:xfrm>
            <a:off x="2438400" y="36576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p:cNvCxnSpPr>
          <p:nvPr/>
        </p:nvCxnSpPr>
        <p:spPr>
          <a:xfrm>
            <a:off x="5105400" y="36576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6" idx="0"/>
          </p:cNvCxnSpPr>
          <p:nvPr/>
        </p:nvCxnSpPr>
        <p:spPr>
          <a:xfrm>
            <a:off x="6096000" y="3657600"/>
            <a:ext cx="381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5" idx="0"/>
          </p:cNvCxnSpPr>
          <p:nvPr/>
        </p:nvCxnSpPr>
        <p:spPr>
          <a:xfrm flipH="1">
            <a:off x="4267200" y="26670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 idx="2"/>
            <a:endCxn id="7" idx="0"/>
          </p:cNvCxnSpPr>
          <p:nvPr/>
        </p:nvCxnSpPr>
        <p:spPr>
          <a:xfrm>
            <a:off x="6134100" y="44958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 idx="2"/>
            <a:endCxn id="8" idx="0"/>
          </p:cNvCxnSpPr>
          <p:nvPr/>
        </p:nvCxnSpPr>
        <p:spPr>
          <a:xfrm>
            <a:off x="6134100" y="5181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10000" y="2057400"/>
            <a:ext cx="990600" cy="523220"/>
          </a:xfrm>
          <a:prstGeom prst="rect">
            <a:avLst/>
          </a:prstGeom>
          <a:noFill/>
        </p:spPr>
        <p:txBody>
          <a:bodyPr wrap="square" rtlCol="0">
            <a:spAutoFit/>
          </a:bodyPr>
          <a:lstStyle/>
          <a:p>
            <a:r>
              <a:rPr lang="en-US" sz="1400" dirty="0"/>
              <a:t>Enter Password</a:t>
            </a:r>
          </a:p>
        </p:txBody>
      </p:sp>
      <p:sp>
        <p:nvSpPr>
          <p:cNvPr id="46" name="TextBox 45"/>
          <p:cNvSpPr txBox="1"/>
          <p:nvPr/>
        </p:nvSpPr>
        <p:spPr>
          <a:xfrm>
            <a:off x="3810000" y="3276600"/>
            <a:ext cx="1066800" cy="738664"/>
          </a:xfrm>
          <a:prstGeom prst="rect">
            <a:avLst/>
          </a:prstGeom>
          <a:noFill/>
        </p:spPr>
        <p:txBody>
          <a:bodyPr wrap="square" rtlCol="0">
            <a:spAutoFit/>
          </a:bodyPr>
          <a:lstStyle/>
          <a:p>
            <a:r>
              <a:rPr lang="en-US" sz="1400" dirty="0"/>
              <a:t>Is Password correct?</a:t>
            </a:r>
          </a:p>
        </p:txBody>
      </p:sp>
      <p:sp>
        <p:nvSpPr>
          <p:cNvPr id="47" name="TextBox 46"/>
          <p:cNvSpPr txBox="1"/>
          <p:nvPr/>
        </p:nvSpPr>
        <p:spPr>
          <a:xfrm>
            <a:off x="10210800" y="3200400"/>
            <a:ext cx="184731" cy="369332"/>
          </a:xfrm>
          <a:prstGeom prst="rect">
            <a:avLst/>
          </a:prstGeom>
          <a:noFill/>
        </p:spPr>
        <p:txBody>
          <a:bodyPr wrap="none" rtlCol="0">
            <a:spAutoFit/>
          </a:bodyPr>
          <a:lstStyle/>
          <a:p>
            <a:endParaRPr lang="en-US" dirty="0"/>
          </a:p>
        </p:txBody>
      </p:sp>
      <p:sp>
        <p:nvSpPr>
          <p:cNvPr id="48" name="TextBox 47"/>
          <p:cNvSpPr txBox="1"/>
          <p:nvPr/>
        </p:nvSpPr>
        <p:spPr>
          <a:xfrm>
            <a:off x="2895600" y="3200400"/>
            <a:ext cx="458780" cy="307777"/>
          </a:xfrm>
          <a:prstGeom prst="rect">
            <a:avLst/>
          </a:prstGeom>
          <a:noFill/>
        </p:spPr>
        <p:txBody>
          <a:bodyPr wrap="none" rtlCol="0">
            <a:spAutoFit/>
          </a:bodyPr>
          <a:lstStyle/>
          <a:p>
            <a:r>
              <a:rPr lang="en-US" sz="1400" dirty="0"/>
              <a:t>Yes</a:t>
            </a:r>
          </a:p>
        </p:txBody>
      </p:sp>
      <p:sp>
        <p:nvSpPr>
          <p:cNvPr id="49" name="TextBox 48"/>
          <p:cNvSpPr txBox="1"/>
          <p:nvPr/>
        </p:nvSpPr>
        <p:spPr>
          <a:xfrm>
            <a:off x="5105400" y="3276600"/>
            <a:ext cx="418704" cy="307777"/>
          </a:xfrm>
          <a:prstGeom prst="rect">
            <a:avLst/>
          </a:prstGeom>
          <a:noFill/>
        </p:spPr>
        <p:txBody>
          <a:bodyPr wrap="none" rtlCol="0">
            <a:spAutoFit/>
          </a:bodyPr>
          <a:lstStyle/>
          <a:p>
            <a:r>
              <a:rPr lang="en-US" sz="1400" dirty="0"/>
              <a:t>No</a:t>
            </a:r>
          </a:p>
        </p:txBody>
      </p:sp>
      <p:sp>
        <p:nvSpPr>
          <p:cNvPr id="50" name="TextBox 49"/>
          <p:cNvSpPr txBox="1"/>
          <p:nvPr/>
        </p:nvSpPr>
        <p:spPr>
          <a:xfrm>
            <a:off x="1905000" y="4114800"/>
            <a:ext cx="1143000" cy="738664"/>
          </a:xfrm>
          <a:prstGeom prst="rect">
            <a:avLst/>
          </a:prstGeom>
          <a:noFill/>
        </p:spPr>
        <p:txBody>
          <a:bodyPr wrap="square" rtlCol="0">
            <a:spAutoFit/>
          </a:bodyPr>
          <a:lstStyle/>
          <a:p>
            <a:r>
              <a:rPr lang="en-US" sz="1400" dirty="0"/>
              <a:t>Person can enter the door</a:t>
            </a:r>
          </a:p>
        </p:txBody>
      </p:sp>
      <p:sp>
        <p:nvSpPr>
          <p:cNvPr id="52" name="TextBox 51"/>
          <p:cNvSpPr txBox="1"/>
          <p:nvPr/>
        </p:nvSpPr>
        <p:spPr>
          <a:xfrm>
            <a:off x="5410200" y="4038601"/>
            <a:ext cx="1371600" cy="457200"/>
          </a:xfrm>
          <a:prstGeom prst="rect">
            <a:avLst/>
          </a:prstGeom>
          <a:noFill/>
        </p:spPr>
        <p:txBody>
          <a:bodyPr wrap="square" rtlCol="0">
            <a:spAutoFit/>
          </a:bodyPr>
          <a:lstStyle/>
          <a:p>
            <a:r>
              <a:rPr lang="en-US" sz="1200" dirty="0"/>
              <a:t>Ultrasonic sensor reading recorded</a:t>
            </a:r>
          </a:p>
        </p:txBody>
      </p:sp>
      <p:sp>
        <p:nvSpPr>
          <p:cNvPr id="53" name="TextBox 52"/>
          <p:cNvSpPr txBox="1"/>
          <p:nvPr/>
        </p:nvSpPr>
        <p:spPr>
          <a:xfrm>
            <a:off x="5410200" y="4800600"/>
            <a:ext cx="1676400" cy="276999"/>
          </a:xfrm>
          <a:prstGeom prst="rect">
            <a:avLst/>
          </a:prstGeom>
          <a:noFill/>
        </p:spPr>
        <p:txBody>
          <a:bodyPr wrap="square" rtlCol="0">
            <a:spAutoFit/>
          </a:bodyPr>
          <a:lstStyle/>
          <a:p>
            <a:r>
              <a:rPr lang="en-US" sz="1200" dirty="0" err="1"/>
              <a:t>Iot</a:t>
            </a:r>
            <a:r>
              <a:rPr lang="en-US" sz="1200" dirty="0"/>
              <a:t> Cloud Processes </a:t>
            </a:r>
          </a:p>
        </p:txBody>
      </p:sp>
      <p:sp>
        <p:nvSpPr>
          <p:cNvPr id="54" name="TextBox 53"/>
          <p:cNvSpPr txBox="1"/>
          <p:nvPr/>
        </p:nvSpPr>
        <p:spPr>
          <a:xfrm>
            <a:off x="5410200" y="5486400"/>
            <a:ext cx="1905000" cy="461665"/>
          </a:xfrm>
          <a:prstGeom prst="rect">
            <a:avLst/>
          </a:prstGeom>
          <a:noFill/>
        </p:spPr>
        <p:txBody>
          <a:bodyPr wrap="square" rtlCol="0">
            <a:spAutoFit/>
          </a:bodyPr>
          <a:lstStyle/>
          <a:p>
            <a:r>
              <a:rPr lang="en-US" sz="1200" dirty="0"/>
              <a:t>Notification sent  to Owner</a:t>
            </a:r>
          </a:p>
        </p:txBody>
      </p:sp>
      <p:sp>
        <p:nvSpPr>
          <p:cNvPr id="28" name="TextBox 27"/>
          <p:cNvSpPr txBox="1"/>
          <p:nvPr/>
        </p:nvSpPr>
        <p:spPr>
          <a:xfrm>
            <a:off x="6858000" y="5562600"/>
            <a:ext cx="1676400" cy="307777"/>
          </a:xfrm>
          <a:prstGeom prst="rect">
            <a:avLst/>
          </a:prstGeom>
          <a:noFill/>
        </p:spPr>
        <p:txBody>
          <a:bodyPr wrap="square" rtlCol="0">
            <a:spAutoFit/>
          </a:bodyPr>
          <a:lstStyle/>
          <a:p>
            <a:r>
              <a:rPr lang="en-US" sz="1400" dirty="0"/>
              <a:t>(E-Mail)</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1069848"/>
          </a:xfrm>
        </p:spPr>
        <p:txBody>
          <a:bodyPr/>
          <a:lstStyle/>
          <a:p>
            <a:r>
              <a:rPr lang="en-US" u="sng" dirty="0"/>
              <a:t>Requirements</a:t>
            </a:r>
          </a:p>
        </p:txBody>
      </p:sp>
      <p:sp>
        <p:nvSpPr>
          <p:cNvPr id="4" name="Text Placeholder 3"/>
          <p:cNvSpPr>
            <a:spLocks noGrp="1"/>
          </p:cNvSpPr>
          <p:nvPr>
            <p:ph type="body" idx="1"/>
          </p:nvPr>
        </p:nvSpPr>
        <p:spPr>
          <a:xfrm>
            <a:off x="381000" y="1828800"/>
            <a:ext cx="4041648" cy="457200"/>
          </a:xfrm>
        </p:spPr>
        <p:txBody>
          <a:bodyPr/>
          <a:lstStyle/>
          <a:p>
            <a:r>
              <a:rPr lang="en-US" dirty="0"/>
              <a:t>Hardware</a:t>
            </a:r>
          </a:p>
        </p:txBody>
      </p:sp>
      <p:sp>
        <p:nvSpPr>
          <p:cNvPr id="6" name="Text Placeholder 5"/>
          <p:cNvSpPr>
            <a:spLocks noGrp="1"/>
          </p:cNvSpPr>
          <p:nvPr>
            <p:ph type="body" sz="half" idx="3"/>
          </p:nvPr>
        </p:nvSpPr>
        <p:spPr>
          <a:xfrm>
            <a:off x="4724400" y="1828800"/>
            <a:ext cx="4041775" cy="457200"/>
          </a:xfrm>
        </p:spPr>
        <p:txBody>
          <a:bodyPr/>
          <a:lstStyle/>
          <a:p>
            <a:r>
              <a:rPr lang="en-US" dirty="0"/>
              <a:t>Software</a:t>
            </a:r>
          </a:p>
        </p:txBody>
      </p:sp>
      <p:sp>
        <p:nvSpPr>
          <p:cNvPr id="5" name="Content Placeholder 4"/>
          <p:cNvSpPr>
            <a:spLocks noGrp="1"/>
          </p:cNvSpPr>
          <p:nvPr>
            <p:ph sz="quarter" idx="2"/>
          </p:nvPr>
        </p:nvSpPr>
        <p:spPr>
          <a:xfrm>
            <a:off x="381000" y="2362200"/>
            <a:ext cx="4041648" cy="3886200"/>
          </a:xfrm>
        </p:spPr>
        <p:txBody>
          <a:bodyPr>
            <a:normAutofit fontScale="77500" lnSpcReduction="20000"/>
          </a:bodyPr>
          <a:lstStyle/>
          <a:p>
            <a:pPr lvl="0"/>
            <a:r>
              <a:rPr lang="en-US" dirty="0"/>
              <a:t>2GB RAM</a:t>
            </a:r>
          </a:p>
          <a:p>
            <a:pPr lvl="0"/>
            <a:r>
              <a:rPr lang="en-US" dirty="0"/>
              <a:t>VGA Monitor</a:t>
            </a:r>
          </a:p>
          <a:p>
            <a:pPr lvl="0"/>
            <a:r>
              <a:rPr lang="en-US" dirty="0" err="1"/>
              <a:t>Wifi</a:t>
            </a:r>
            <a:r>
              <a:rPr lang="en-US" dirty="0"/>
              <a:t> connection</a:t>
            </a:r>
          </a:p>
          <a:p>
            <a:pPr lvl="0"/>
            <a:r>
              <a:rPr lang="en-US" dirty="0"/>
              <a:t>USB</a:t>
            </a:r>
          </a:p>
          <a:p>
            <a:pPr lvl="0"/>
            <a:r>
              <a:rPr lang="en-US" dirty="0"/>
              <a:t>LED indicators</a:t>
            </a:r>
          </a:p>
          <a:p>
            <a:pPr lvl="0"/>
            <a:r>
              <a:rPr lang="en-US" dirty="0"/>
              <a:t>Intel 1.4 </a:t>
            </a:r>
            <a:r>
              <a:rPr lang="en-US" dirty="0" err="1"/>
              <a:t>Ghz</a:t>
            </a:r>
            <a:r>
              <a:rPr lang="en-US" dirty="0"/>
              <a:t> or Higher Processor</a:t>
            </a:r>
          </a:p>
          <a:p>
            <a:pPr lvl="0"/>
            <a:r>
              <a:rPr lang="en-US" dirty="0"/>
              <a:t>Keyboard </a:t>
            </a:r>
          </a:p>
          <a:p>
            <a:pPr lvl="0"/>
            <a:r>
              <a:rPr lang="en-US" dirty="0"/>
              <a:t>Mouse</a:t>
            </a:r>
          </a:p>
          <a:p>
            <a:pPr lvl="0"/>
            <a:r>
              <a:rPr lang="en-US" dirty="0"/>
              <a:t>Sensors – Ultrasonic Sensor</a:t>
            </a:r>
          </a:p>
          <a:p>
            <a:pPr lvl="0"/>
            <a:r>
              <a:rPr lang="en-US" dirty="0"/>
              <a:t>NODE MCU esp8266</a:t>
            </a:r>
          </a:p>
          <a:p>
            <a:pPr lvl="0"/>
            <a:r>
              <a:rPr lang="en-US" dirty="0"/>
              <a:t>Development board</a:t>
            </a:r>
          </a:p>
          <a:p>
            <a:pPr lvl="0"/>
            <a:r>
              <a:rPr lang="en-US" dirty="0"/>
              <a:t>Connecting wires (Jumper wires)</a:t>
            </a:r>
          </a:p>
          <a:p>
            <a:pPr lvl="0"/>
            <a:r>
              <a:rPr lang="en-US" dirty="0"/>
              <a:t>Keypad for Password  Entering</a:t>
            </a:r>
          </a:p>
          <a:p>
            <a:pPr lvl="0"/>
            <a:r>
              <a:rPr lang="en-US" dirty="0"/>
              <a:t>Additional technologies as needed during the project's development phase.</a:t>
            </a:r>
          </a:p>
        </p:txBody>
      </p:sp>
      <p:sp>
        <p:nvSpPr>
          <p:cNvPr id="7" name="Content Placeholder 6"/>
          <p:cNvSpPr>
            <a:spLocks noGrp="1"/>
          </p:cNvSpPr>
          <p:nvPr>
            <p:ph sz="quarter" idx="4"/>
          </p:nvPr>
        </p:nvSpPr>
        <p:spPr>
          <a:xfrm>
            <a:off x="4724400" y="2362200"/>
            <a:ext cx="4041775" cy="3886200"/>
          </a:xfrm>
        </p:spPr>
        <p:txBody>
          <a:bodyPr/>
          <a:lstStyle/>
          <a:p>
            <a:pPr lvl="0"/>
            <a:r>
              <a:rPr lang="en-US" dirty="0"/>
              <a:t>Operating System  (Windows 8 or 10)</a:t>
            </a:r>
          </a:p>
          <a:p>
            <a:pPr lvl="0"/>
            <a:r>
              <a:rPr lang="en-US" dirty="0"/>
              <a:t>Web Browser (Google Chrome, Microsoft Edge, Fire Fox, etc.)</a:t>
            </a:r>
          </a:p>
          <a:p>
            <a:pPr lvl="0"/>
            <a:r>
              <a:rPr lang="en-US" dirty="0" err="1"/>
              <a:t>Arduino</a:t>
            </a:r>
            <a:r>
              <a:rPr lang="en-US" dirty="0"/>
              <a:t> IDE for programming</a:t>
            </a:r>
          </a:p>
          <a:p>
            <a:pPr lvl="0"/>
            <a:r>
              <a:rPr lang="en-US" dirty="0" err="1"/>
              <a:t>Blynk</a:t>
            </a:r>
            <a:r>
              <a:rPr lang="en-US" dirty="0"/>
              <a:t> for App development and  monitoring</a:t>
            </a:r>
          </a:p>
          <a:p>
            <a:pPr lvl="0"/>
            <a:r>
              <a:rPr lang="en-US" dirty="0"/>
              <a:t>Additional technologies as needed during the project's development phase.</a:t>
            </a:r>
          </a:p>
          <a:p>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4038600" y="457200"/>
            <a:ext cx="1049197" cy="1268672"/>
          </a:xfrm>
          <a:prstGeom prst="rect">
            <a:avLst/>
          </a:prstGeom>
          <a:noFill/>
          <a:ln w="9525">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9600"/>
            <a:ext cx="8229600" cy="1066800"/>
          </a:xfrm>
        </p:spPr>
        <p:txBody>
          <a:bodyPr>
            <a:normAutofit fontScale="90000"/>
          </a:bodyPr>
          <a:lstStyle/>
          <a:p>
            <a:r>
              <a:rPr lang="en-US" u="sng" dirty="0"/>
              <a:t>Circuit Diagram of Proposed System</a:t>
            </a:r>
          </a:p>
        </p:txBody>
      </p:sp>
      <p:pic>
        <p:nvPicPr>
          <p:cNvPr id="9" name="Content Placeholder 8" descr="WhatsApp Image 2024-04-11 at 11.06.42.jpeg"/>
          <p:cNvPicPr>
            <a:picLocks noGrp="1"/>
          </p:cNvPicPr>
          <p:nvPr>
            <p:ph idx="1"/>
          </p:nvPr>
        </p:nvPicPr>
        <p:blipFill>
          <a:blip r:embed="rId2" cstate="print"/>
          <a:stretch>
            <a:fillRect/>
          </a:stretch>
        </p:blipFill>
        <p:spPr>
          <a:xfrm>
            <a:off x="2743200" y="1676400"/>
            <a:ext cx="4267200" cy="4324350"/>
          </a:xfrm>
          <a:prstGeom prst="rect">
            <a:avLst/>
          </a:prstGeom>
        </p:spPr>
      </p:pic>
      <p:cxnSp>
        <p:nvCxnSpPr>
          <p:cNvPr id="11" name="Straight Arrow Connector 10"/>
          <p:cNvCxnSpPr/>
          <p:nvPr/>
        </p:nvCxnSpPr>
        <p:spPr>
          <a:xfrm>
            <a:off x="5029200" y="22860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53200" y="50292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5000" y="3048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133600" y="34290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514600" y="51816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62600" y="3581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48400" y="2209800"/>
            <a:ext cx="2743200" cy="307777"/>
          </a:xfrm>
          <a:prstGeom prst="rect">
            <a:avLst/>
          </a:prstGeom>
          <a:noFill/>
        </p:spPr>
        <p:txBody>
          <a:bodyPr wrap="square" rtlCol="0">
            <a:spAutoFit/>
          </a:bodyPr>
          <a:lstStyle/>
          <a:p>
            <a:r>
              <a:rPr lang="en-US" sz="1400" dirty="0"/>
              <a:t>Keypad (For Entering PIN)</a:t>
            </a:r>
          </a:p>
        </p:txBody>
      </p:sp>
      <p:sp>
        <p:nvSpPr>
          <p:cNvPr id="24" name="TextBox 23"/>
          <p:cNvSpPr txBox="1"/>
          <p:nvPr/>
        </p:nvSpPr>
        <p:spPr>
          <a:xfrm>
            <a:off x="6629400" y="2895600"/>
            <a:ext cx="1524000" cy="523220"/>
          </a:xfrm>
          <a:prstGeom prst="rect">
            <a:avLst/>
          </a:prstGeom>
          <a:noFill/>
        </p:spPr>
        <p:txBody>
          <a:bodyPr wrap="square" rtlCol="0">
            <a:spAutoFit/>
          </a:bodyPr>
          <a:lstStyle/>
          <a:p>
            <a:r>
              <a:rPr lang="en-US" sz="1400" dirty="0"/>
              <a:t>Ultrasonic Sensor</a:t>
            </a:r>
          </a:p>
        </p:txBody>
      </p:sp>
      <p:sp>
        <p:nvSpPr>
          <p:cNvPr id="25" name="TextBox 24"/>
          <p:cNvSpPr txBox="1"/>
          <p:nvPr/>
        </p:nvSpPr>
        <p:spPr>
          <a:xfrm>
            <a:off x="6324600" y="3505200"/>
            <a:ext cx="1981200" cy="307777"/>
          </a:xfrm>
          <a:prstGeom prst="rect">
            <a:avLst/>
          </a:prstGeom>
          <a:noFill/>
        </p:spPr>
        <p:txBody>
          <a:bodyPr wrap="square" rtlCol="0">
            <a:spAutoFit/>
          </a:bodyPr>
          <a:lstStyle/>
          <a:p>
            <a:r>
              <a:rPr lang="en-US" sz="1400" dirty="0"/>
              <a:t>Development Board</a:t>
            </a:r>
          </a:p>
        </p:txBody>
      </p:sp>
      <p:sp>
        <p:nvSpPr>
          <p:cNvPr id="26" name="TextBox 25"/>
          <p:cNvSpPr txBox="1"/>
          <p:nvPr/>
        </p:nvSpPr>
        <p:spPr>
          <a:xfrm>
            <a:off x="7315200" y="4953000"/>
            <a:ext cx="1295400" cy="646331"/>
          </a:xfrm>
          <a:prstGeom prst="rect">
            <a:avLst/>
          </a:prstGeom>
          <a:noFill/>
        </p:spPr>
        <p:txBody>
          <a:bodyPr wrap="square" rtlCol="0">
            <a:spAutoFit/>
          </a:bodyPr>
          <a:lstStyle/>
          <a:p>
            <a:r>
              <a:rPr lang="en-US" dirty="0"/>
              <a:t>OLED Screen</a:t>
            </a:r>
          </a:p>
        </p:txBody>
      </p:sp>
      <p:sp>
        <p:nvSpPr>
          <p:cNvPr id="27" name="TextBox 26"/>
          <p:cNvSpPr txBox="1"/>
          <p:nvPr/>
        </p:nvSpPr>
        <p:spPr>
          <a:xfrm>
            <a:off x="609600" y="3276600"/>
            <a:ext cx="1828800" cy="738664"/>
          </a:xfrm>
          <a:prstGeom prst="rect">
            <a:avLst/>
          </a:prstGeom>
          <a:noFill/>
        </p:spPr>
        <p:txBody>
          <a:bodyPr wrap="square" rtlCol="0">
            <a:spAutoFit/>
          </a:bodyPr>
          <a:lstStyle/>
          <a:p>
            <a:r>
              <a:rPr lang="en-US" sz="1400" dirty="0"/>
              <a:t>ESP8266 NODE MCU</a:t>
            </a:r>
          </a:p>
          <a:p>
            <a:r>
              <a:rPr lang="en-US" sz="1400" dirty="0"/>
              <a:t>(Micro Controller)</a:t>
            </a:r>
          </a:p>
        </p:txBody>
      </p:sp>
      <p:sp>
        <p:nvSpPr>
          <p:cNvPr id="28" name="TextBox 27"/>
          <p:cNvSpPr txBox="1"/>
          <p:nvPr/>
        </p:nvSpPr>
        <p:spPr>
          <a:xfrm>
            <a:off x="990600" y="5181600"/>
            <a:ext cx="1828800" cy="369332"/>
          </a:xfrm>
          <a:prstGeom prst="rect">
            <a:avLst/>
          </a:prstGeom>
          <a:noFill/>
        </p:spPr>
        <p:txBody>
          <a:bodyPr wrap="square" rtlCol="0">
            <a:spAutoFit/>
          </a:bodyPr>
          <a:lstStyle/>
          <a:p>
            <a:r>
              <a:rPr lang="en-US" dirty="0"/>
              <a:t>I2C Extender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u="sng" dirty="0"/>
              <a:t>Modules Included:</a:t>
            </a:r>
          </a:p>
        </p:txBody>
      </p:sp>
      <p:sp>
        <p:nvSpPr>
          <p:cNvPr id="4" name="Content Placeholder 3"/>
          <p:cNvSpPr>
            <a:spLocks noGrp="1"/>
          </p:cNvSpPr>
          <p:nvPr>
            <p:ph sz="half" idx="1"/>
          </p:nvPr>
        </p:nvSpPr>
        <p:spPr>
          <a:xfrm>
            <a:off x="457200" y="1371600"/>
            <a:ext cx="4038600" cy="4525963"/>
          </a:xfrm>
        </p:spPr>
        <p:txBody>
          <a:bodyPr/>
          <a:lstStyle/>
          <a:p>
            <a:pPr marL="365760" lvl="2" indent="-256032">
              <a:buClr>
                <a:schemeClr val="accent3"/>
              </a:buClr>
              <a:buFont typeface="Georgia"/>
              <a:buChar char="•"/>
            </a:pPr>
            <a:r>
              <a:rPr lang="en-US" sz="2000" b="1" dirty="0" err="1"/>
              <a:t>Blynk</a:t>
            </a:r>
            <a:r>
              <a:rPr lang="en-US" sz="2000" b="1" dirty="0"/>
              <a:t> </a:t>
            </a:r>
            <a:r>
              <a:rPr lang="en-US" sz="2000" b="1" dirty="0" err="1"/>
              <a:t>IoT</a:t>
            </a:r>
            <a:r>
              <a:rPr lang="en-US" sz="2000" b="1" dirty="0"/>
              <a:t> Connection Module:</a:t>
            </a:r>
            <a:endParaRPr lang="en-US" sz="2000" dirty="0"/>
          </a:p>
          <a:p>
            <a:r>
              <a:rPr lang="en-US" dirty="0"/>
              <a:t>The </a:t>
            </a:r>
            <a:r>
              <a:rPr lang="en-US" dirty="0" err="1"/>
              <a:t>Blynk</a:t>
            </a:r>
            <a:r>
              <a:rPr lang="en-US" dirty="0"/>
              <a:t> </a:t>
            </a:r>
            <a:r>
              <a:rPr lang="en-US" dirty="0" err="1"/>
              <a:t>IoT</a:t>
            </a:r>
            <a:r>
              <a:rPr lang="en-US" dirty="0"/>
              <a:t> Connection Module serves as a bridge between </a:t>
            </a:r>
            <a:r>
              <a:rPr lang="en-US" dirty="0" err="1"/>
              <a:t>IoT</a:t>
            </a:r>
            <a:r>
              <a:rPr lang="en-US" dirty="0"/>
              <a:t> devices and the </a:t>
            </a:r>
            <a:r>
              <a:rPr lang="en-US" dirty="0" err="1"/>
              <a:t>Blynk</a:t>
            </a:r>
            <a:r>
              <a:rPr lang="en-US" dirty="0"/>
              <a:t> platform, facilitating seamless communication and integration. This module enabled  to connect the hardware project to the </a:t>
            </a:r>
            <a:r>
              <a:rPr lang="en-US" dirty="0" err="1"/>
              <a:t>Blynk</a:t>
            </a:r>
            <a:r>
              <a:rPr lang="en-US" dirty="0"/>
              <a:t> cloud infrastructure, allowing for real-time data exchange, remote monitoring, and control. </a:t>
            </a:r>
          </a:p>
        </p:txBody>
      </p:sp>
      <p:sp>
        <p:nvSpPr>
          <p:cNvPr id="5" name="Content Placeholder 4"/>
          <p:cNvSpPr>
            <a:spLocks noGrp="1"/>
          </p:cNvSpPr>
          <p:nvPr>
            <p:ph sz="half" idx="2"/>
          </p:nvPr>
        </p:nvSpPr>
        <p:spPr>
          <a:xfrm>
            <a:off x="4572000" y="1371600"/>
            <a:ext cx="4038600" cy="4525963"/>
          </a:xfrm>
        </p:spPr>
        <p:txBody>
          <a:bodyPr/>
          <a:lstStyle/>
          <a:p>
            <a:pPr marL="365760" lvl="2" indent="-256032">
              <a:buClr>
                <a:schemeClr val="accent3"/>
              </a:buClr>
              <a:buFont typeface="Georgia"/>
              <a:buChar char="•"/>
            </a:pPr>
            <a:r>
              <a:rPr lang="en-US" sz="2000" b="1" dirty="0"/>
              <a:t>Password Module:</a:t>
            </a:r>
          </a:p>
          <a:p>
            <a:pPr marL="365760" lvl="2" indent="-256032">
              <a:buClr>
                <a:schemeClr val="accent3"/>
              </a:buClr>
              <a:buFont typeface="Georgia"/>
              <a:buChar char="•"/>
            </a:pPr>
            <a:r>
              <a:rPr lang="en-US" dirty="0">
                <a:solidFill>
                  <a:schemeClr val="tx1"/>
                </a:solidFill>
              </a:rPr>
              <a:t>A password module using a 4x4 keypad provides a convenient and secure method for user authentication and access control. By interfacing the keypad with a microcontroller like </a:t>
            </a:r>
            <a:r>
              <a:rPr lang="en-US" dirty="0" err="1">
                <a:solidFill>
                  <a:schemeClr val="tx1"/>
                </a:solidFill>
              </a:rPr>
              <a:t>NodeMCU</a:t>
            </a:r>
            <a:r>
              <a:rPr lang="en-US" dirty="0">
                <a:solidFill>
                  <a:schemeClr val="tx1"/>
                </a:solidFill>
              </a:rPr>
              <a:t>, users can input passwords through a series of key presses. The microcontroller compares the entered password with a predefined one stored in its memory. </a:t>
            </a:r>
          </a:p>
          <a:p>
            <a:pPr>
              <a:buNone/>
            </a:pP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u="sng" dirty="0"/>
              <a:t>Modules Included:</a:t>
            </a:r>
          </a:p>
        </p:txBody>
      </p:sp>
      <p:sp>
        <p:nvSpPr>
          <p:cNvPr id="4" name="Content Placeholder 3"/>
          <p:cNvSpPr>
            <a:spLocks noGrp="1"/>
          </p:cNvSpPr>
          <p:nvPr>
            <p:ph sz="half" idx="1"/>
          </p:nvPr>
        </p:nvSpPr>
        <p:spPr>
          <a:xfrm>
            <a:off x="457200" y="1371600"/>
            <a:ext cx="4038600" cy="4525963"/>
          </a:xfrm>
        </p:spPr>
        <p:txBody>
          <a:bodyPr>
            <a:normAutofit lnSpcReduction="10000"/>
          </a:bodyPr>
          <a:lstStyle/>
          <a:p>
            <a:pPr marL="365760" lvl="2" indent="-256032">
              <a:buClr>
                <a:schemeClr val="accent3"/>
              </a:buClr>
              <a:buFont typeface="Georgia"/>
              <a:buChar char="•"/>
            </a:pPr>
            <a:r>
              <a:rPr lang="en-US" sz="2000" b="1" dirty="0"/>
              <a:t> Ultrasonic Sensor Module</a:t>
            </a:r>
          </a:p>
          <a:p>
            <a:r>
              <a:rPr lang="en-US" dirty="0"/>
              <a:t>The Ultrasonic sensor module is a component commonly used in object detection systems.</a:t>
            </a:r>
            <a:endParaRPr lang="en-US" sz="1800" dirty="0"/>
          </a:p>
          <a:p>
            <a:r>
              <a:rPr lang="en-US" dirty="0"/>
              <a:t>An ultrasonic sensor emits high-frequency sound waves and measures the time it takes for the waves to bounce back after hitting an object. By calculating the time difference, the sensor determines the distance to the object without physical contact, making it ideal for proximity sensing.</a:t>
            </a:r>
          </a:p>
        </p:txBody>
      </p:sp>
      <p:sp>
        <p:nvSpPr>
          <p:cNvPr id="5" name="Content Placeholder 4"/>
          <p:cNvSpPr>
            <a:spLocks noGrp="1"/>
          </p:cNvSpPr>
          <p:nvPr>
            <p:ph sz="half" idx="2"/>
          </p:nvPr>
        </p:nvSpPr>
        <p:spPr>
          <a:xfrm>
            <a:off x="4572000" y="1371600"/>
            <a:ext cx="4038600" cy="4525963"/>
          </a:xfrm>
        </p:spPr>
        <p:txBody>
          <a:bodyPr>
            <a:normAutofit lnSpcReduction="10000"/>
          </a:bodyPr>
          <a:lstStyle/>
          <a:p>
            <a:r>
              <a:rPr lang="en-US" b="1" dirty="0">
                <a:solidFill>
                  <a:schemeClr val="accent1"/>
                </a:solidFill>
              </a:rPr>
              <a:t>Notification Alert Module (E-mail Alert):</a:t>
            </a:r>
          </a:p>
          <a:p>
            <a:pPr lvl="0"/>
            <a:r>
              <a:rPr lang="en-US" dirty="0"/>
              <a:t>An email notification, detailing the potential security breach, is sent to the homeowner’s registered email address.</a:t>
            </a:r>
          </a:p>
          <a:p>
            <a:r>
              <a:rPr lang="en-US" dirty="0"/>
              <a:t>It is triggered when the user enters Wrong Password on the Keypad.</a:t>
            </a:r>
          </a:p>
          <a:p>
            <a:r>
              <a:rPr lang="en-US" dirty="0"/>
              <a:t>E-mail is sent Through </a:t>
            </a:r>
            <a:r>
              <a:rPr lang="en-US" dirty="0" err="1"/>
              <a:t>Blynk</a:t>
            </a:r>
            <a:r>
              <a:rPr lang="en-US" dirty="0"/>
              <a:t> </a:t>
            </a:r>
            <a:r>
              <a:rPr lang="en-US" dirty="0" err="1"/>
              <a:t>IoT</a:t>
            </a:r>
            <a:r>
              <a:rPr lang="en-US" dirty="0"/>
              <a: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066800"/>
          </a:xfrm>
        </p:spPr>
        <p:txBody>
          <a:bodyPr/>
          <a:lstStyle/>
          <a:p>
            <a:r>
              <a:rPr lang="en-US" u="sng" dirty="0"/>
              <a:t>Implemented System:</a:t>
            </a:r>
          </a:p>
        </p:txBody>
      </p:sp>
      <p:pic>
        <p:nvPicPr>
          <p:cNvPr id="7" name="Content Placeholder 6" descr="WhatsApp Image 2024-04-11 at 10.22.24 (1).jpeg"/>
          <p:cNvPicPr>
            <a:picLocks noGrp="1"/>
          </p:cNvPicPr>
          <p:nvPr>
            <p:ph idx="1"/>
          </p:nvPr>
        </p:nvPicPr>
        <p:blipFill>
          <a:blip r:embed="rId2" cstate="print">
            <a:lum bright="-10000"/>
          </a:blip>
          <a:srcRect l="19436" r="11103" b="22467"/>
          <a:stretch>
            <a:fillRect/>
          </a:stretch>
        </p:blipFill>
        <p:spPr>
          <a:xfrm>
            <a:off x="1600200" y="1905000"/>
            <a:ext cx="5334000" cy="3429000"/>
          </a:xfrm>
          <a:prstGeom prst="rect">
            <a:avLst/>
          </a:prstGeom>
        </p:spPr>
      </p:pic>
      <p:cxnSp>
        <p:nvCxnSpPr>
          <p:cNvPr id="9" name="Elbow Connector 8"/>
          <p:cNvCxnSpPr/>
          <p:nvPr/>
        </p:nvCxnSpPr>
        <p:spPr>
          <a:xfrm>
            <a:off x="6324600" y="3048000"/>
            <a:ext cx="1143000" cy="381000"/>
          </a:xfrm>
          <a:prstGeom prst="bentConnector3">
            <a:avLst>
              <a:gd name="adj1" fmla="val 73385"/>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67600" y="3276600"/>
            <a:ext cx="1295400" cy="923330"/>
          </a:xfrm>
          <a:prstGeom prst="rect">
            <a:avLst/>
          </a:prstGeom>
          <a:noFill/>
        </p:spPr>
        <p:txBody>
          <a:bodyPr wrap="square" rtlCol="0">
            <a:spAutoFit/>
          </a:bodyPr>
          <a:lstStyle/>
          <a:p>
            <a:r>
              <a:rPr lang="en-US" dirty="0"/>
              <a:t>Keypad Takes Input</a:t>
            </a:r>
          </a:p>
        </p:txBody>
      </p:sp>
      <p:cxnSp>
        <p:nvCxnSpPr>
          <p:cNvPr id="14" name="Elbow Connector 13"/>
          <p:cNvCxnSpPr/>
          <p:nvPr/>
        </p:nvCxnSpPr>
        <p:spPr>
          <a:xfrm rot="10800000" flipV="1">
            <a:off x="1143000" y="3657600"/>
            <a:ext cx="1524000" cy="381000"/>
          </a:xfrm>
          <a:prstGeom prst="bentConnector3">
            <a:avLst>
              <a:gd name="adj1" fmla="val 78615"/>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2400" y="3810000"/>
            <a:ext cx="1143000" cy="1477328"/>
          </a:xfrm>
          <a:prstGeom prst="rect">
            <a:avLst/>
          </a:prstGeom>
          <a:noFill/>
        </p:spPr>
        <p:txBody>
          <a:bodyPr wrap="square" rtlCol="0">
            <a:spAutoFit/>
          </a:bodyPr>
          <a:lstStyle/>
          <a:p>
            <a:r>
              <a:rPr lang="en-US" dirty="0"/>
              <a:t>OLED</a:t>
            </a:r>
          </a:p>
          <a:p>
            <a:r>
              <a:rPr lang="en-US" dirty="0"/>
              <a:t>Displays</a:t>
            </a:r>
          </a:p>
          <a:p>
            <a:r>
              <a:rPr lang="en-US" dirty="0"/>
              <a:t>“Enter PIN(4 Digits)”</a:t>
            </a:r>
          </a:p>
        </p:txBody>
      </p:sp>
      <p:cxnSp>
        <p:nvCxnSpPr>
          <p:cNvPr id="19" name="Straight Arrow Connector 18"/>
          <p:cNvCxnSpPr/>
          <p:nvPr/>
        </p:nvCxnSpPr>
        <p:spPr>
          <a:xfrm>
            <a:off x="44196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9400" y="5791200"/>
            <a:ext cx="5257800" cy="646331"/>
          </a:xfrm>
          <a:prstGeom prst="rect">
            <a:avLst/>
          </a:prstGeom>
          <a:noFill/>
        </p:spPr>
        <p:txBody>
          <a:bodyPr wrap="square" rtlCol="0">
            <a:spAutoFit/>
          </a:bodyPr>
          <a:lstStyle/>
          <a:p>
            <a:r>
              <a:rPr lang="en-US" dirty="0" err="1"/>
              <a:t>IoT</a:t>
            </a:r>
            <a:r>
              <a:rPr lang="en-US" dirty="0"/>
              <a:t> Development Board (Consists of all the connections and the Microcontroller)</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900</TotalTime>
  <Words>858</Words>
  <Application>Microsoft Office PowerPoint</Application>
  <PresentationFormat>On-screen Show (4:3)</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Georgia</vt:lpstr>
      <vt:lpstr>Ink Free</vt:lpstr>
      <vt:lpstr>Trebuchet MS</vt:lpstr>
      <vt:lpstr>Wingdings 2</vt:lpstr>
      <vt:lpstr>Urban</vt:lpstr>
      <vt:lpstr>“Secure Latch: A Home Safety     Initiative”  IOT based Anti Theft Home Security System</vt:lpstr>
      <vt:lpstr>Introduction</vt:lpstr>
      <vt:lpstr>Scope</vt:lpstr>
      <vt:lpstr>Diagrammatic presentation</vt:lpstr>
      <vt:lpstr>Requirements</vt:lpstr>
      <vt:lpstr>Circuit Diagram of Proposed System</vt:lpstr>
      <vt:lpstr>Modules Included:</vt:lpstr>
      <vt:lpstr>Modules Included:</vt:lpstr>
      <vt:lpstr>Implemented System:</vt:lpstr>
      <vt:lpstr>Implemented System:</vt:lpstr>
      <vt:lpstr>Implemented System:</vt:lpstr>
      <vt:lpstr>Implemented System:</vt:lpstr>
      <vt:lpstr>How this Project helps the Society?</vt:lpstr>
      <vt:lpstr>PowerPoint Presentation</vt:lpstr>
      <vt:lpstr>Future Improvisations!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Deepali Anthwal</dc:creator>
  <cp:lastModifiedBy>Abhishek Negi</cp:lastModifiedBy>
  <cp:revision>73</cp:revision>
  <dcterms:created xsi:type="dcterms:W3CDTF">2024-02-22T13:34:09Z</dcterms:created>
  <dcterms:modified xsi:type="dcterms:W3CDTF">2024-04-26T03:20:01Z</dcterms:modified>
</cp:coreProperties>
</file>