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7" r:id="rId2"/>
    <p:sldId id="329" r:id="rId3"/>
    <p:sldId id="330" r:id="rId4"/>
    <p:sldId id="331" r:id="rId5"/>
    <p:sldId id="332" r:id="rId6"/>
    <p:sldId id="342" r:id="rId7"/>
    <p:sldId id="343" r:id="rId8"/>
    <p:sldId id="344" r:id="rId9"/>
    <p:sldId id="345" r:id="rId10"/>
    <p:sldId id="381" r:id="rId11"/>
    <p:sldId id="346" r:id="rId12"/>
    <p:sldId id="347" r:id="rId13"/>
    <p:sldId id="348" r:id="rId14"/>
    <p:sldId id="349" r:id="rId15"/>
    <p:sldId id="350" r:id="rId16"/>
    <p:sldId id="351" r:id="rId17"/>
    <p:sldId id="352" r:id="rId18"/>
    <p:sldId id="353" r:id="rId19"/>
    <p:sldId id="354" r:id="rId20"/>
    <p:sldId id="355" r:id="rId21"/>
    <p:sldId id="356" r:id="rId22"/>
    <p:sldId id="358" r:id="rId23"/>
    <p:sldId id="359" r:id="rId24"/>
    <p:sldId id="360" r:id="rId25"/>
    <p:sldId id="361" r:id="rId26"/>
    <p:sldId id="362" r:id="rId27"/>
    <p:sldId id="363" r:id="rId28"/>
    <p:sldId id="365" r:id="rId29"/>
    <p:sldId id="382" r:id="rId30"/>
    <p:sldId id="366" r:id="rId31"/>
    <p:sldId id="368" r:id="rId32"/>
    <p:sldId id="369" r:id="rId33"/>
    <p:sldId id="370" r:id="rId34"/>
    <p:sldId id="371" r:id="rId35"/>
    <p:sldId id="268" r:id="rId36"/>
  </p:sldIdLst>
  <p:sldSz cx="12192000" cy="6858000"/>
  <p:notesSz cx="9874250"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42ECF4"/>
    <a:srgbClr val="FF3300"/>
    <a:srgbClr val="CA14A3"/>
    <a:srgbClr val="D34DE9"/>
    <a:srgbClr val="0ED013"/>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67" d="100"/>
          <a:sy n="67" d="100"/>
        </p:scale>
        <p:origin x="60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1"/>
            <a:ext cx="4278842" cy="341064"/>
          </a:xfrm>
          <a:prstGeom prst="rect">
            <a:avLst/>
          </a:prstGeom>
        </p:spPr>
        <p:txBody>
          <a:bodyPr vert="horz" lIns="91440" tIns="45720" rIns="91440" bIns="45720" rtlCol="0"/>
          <a:lstStyle>
            <a:lvl1pPr algn="r">
              <a:defRPr sz="1200"/>
            </a:lvl1pPr>
          </a:lstStyle>
          <a:p>
            <a:fld id="{934E9342-A0CF-441D-8031-A99377EDC029}" type="datetimeFigureOut">
              <a:rPr lang="en-US" smtClean="0"/>
              <a:t>10/11/2021</a:t>
            </a:fld>
            <a:endParaRPr lang="en-US"/>
          </a:p>
        </p:txBody>
      </p:sp>
      <p:sp>
        <p:nvSpPr>
          <p:cNvPr id="4" name="Footer Placeholder 3"/>
          <p:cNvSpPr>
            <a:spLocks noGrp="1"/>
          </p:cNvSpPr>
          <p:nvPr>
            <p:ph type="ftr" sz="quarter" idx="2"/>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456612"/>
            <a:ext cx="4278842" cy="341063"/>
          </a:xfrm>
          <a:prstGeom prst="rect">
            <a:avLst/>
          </a:prstGeom>
        </p:spPr>
        <p:txBody>
          <a:bodyPr vert="horz" lIns="91440" tIns="45720" rIns="91440" bIns="45720" rtlCol="0" anchor="b"/>
          <a:lstStyle>
            <a:lvl1pPr algn="r">
              <a:defRPr sz="1200"/>
            </a:lvl1pPr>
          </a:lstStyle>
          <a:p>
            <a:fld id="{7A007908-FFF3-4E06-8AAB-65081BE13F5F}" type="slidenum">
              <a:rPr lang="en-US" smtClean="0"/>
              <a:t>‹#›</a:t>
            </a:fld>
            <a:endParaRPr lang="en-US"/>
          </a:p>
        </p:txBody>
      </p:sp>
    </p:spTree>
    <p:extLst>
      <p:ext uri="{BB962C8B-B14F-4D97-AF65-F5344CB8AC3E}">
        <p14:creationId xmlns:p14="http://schemas.microsoft.com/office/powerpoint/2010/main" val="4221003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3" y="1"/>
            <a:ext cx="4278842" cy="341064"/>
          </a:xfrm>
          <a:prstGeom prst="rect">
            <a:avLst/>
          </a:prstGeom>
        </p:spPr>
        <p:txBody>
          <a:bodyPr vert="horz" lIns="91440" tIns="45720" rIns="91440" bIns="45720" rtlCol="0"/>
          <a:lstStyle>
            <a:lvl1pPr algn="r">
              <a:defRPr sz="1200"/>
            </a:lvl1pPr>
          </a:lstStyle>
          <a:p>
            <a:fld id="{39E47E00-66FE-4AE5-B79A-D00B823C99C6}" type="datetimeFigureOut">
              <a:rPr lang="en-US" smtClean="0"/>
              <a:pPr/>
              <a:t>10/11/2021</a:t>
            </a:fld>
            <a:endParaRPr lang="en-US"/>
          </a:p>
        </p:txBody>
      </p:sp>
      <p:sp>
        <p:nvSpPr>
          <p:cNvPr id="4" name="Slide Image Placeholder 3"/>
          <p:cNvSpPr>
            <a:spLocks noGrp="1" noRot="1" noChangeAspect="1"/>
          </p:cNvSpPr>
          <p:nvPr>
            <p:ph type="sldImg" idx="2"/>
          </p:nvPr>
        </p:nvSpPr>
        <p:spPr>
          <a:xfrm>
            <a:off x="2898775" y="849313"/>
            <a:ext cx="4078288" cy="2293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71381"/>
            <a:ext cx="789940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278842" cy="3410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3" y="6456612"/>
            <a:ext cx="4278842" cy="341063"/>
          </a:xfrm>
          <a:prstGeom prst="rect">
            <a:avLst/>
          </a:prstGeom>
        </p:spPr>
        <p:txBody>
          <a:bodyPr vert="horz" lIns="91440" tIns="45720" rIns="91440" bIns="45720" rtlCol="0" anchor="b"/>
          <a:lstStyle>
            <a:lvl1pPr algn="r">
              <a:defRPr sz="1200"/>
            </a:lvl1pPr>
          </a:lstStyle>
          <a:p>
            <a:fld id="{54FB63D4-1D70-40BD-BDA7-41BED4081780}" type="slidenum">
              <a:rPr lang="en-US" smtClean="0"/>
              <a:pPr/>
              <a:t>‹#›</a:t>
            </a:fld>
            <a:endParaRPr lang="en-US"/>
          </a:p>
        </p:txBody>
      </p:sp>
    </p:spTree>
    <p:extLst>
      <p:ext uri="{BB962C8B-B14F-4D97-AF65-F5344CB8AC3E}">
        <p14:creationId xmlns:p14="http://schemas.microsoft.com/office/powerpoint/2010/main" val="158110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17808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4035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9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286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69531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8732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429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9432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2280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6841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35429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0368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CDDD6-8C87-4C9D-B8B1-F905E3E845CB}"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7411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0CDDD6-8C87-4C9D-B8B1-F905E3E845CB}" type="datetimeFigureOut">
              <a:rPr lang="en-US" smtClean="0"/>
              <a:pPr/>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BD6FF-E75D-41F8-962C-A79919DAC6B9}" type="slidenum">
              <a:rPr lang="en-US" smtClean="0"/>
              <a:pPr/>
              <a:t>‹#›</a:t>
            </a:fld>
            <a:endParaRPr lang="en-US"/>
          </a:p>
        </p:txBody>
      </p:sp>
    </p:spTree>
    <p:extLst>
      <p:ext uri="{BB962C8B-B14F-4D97-AF65-F5344CB8AC3E}">
        <p14:creationId xmlns:p14="http://schemas.microsoft.com/office/powerpoint/2010/main" val="23630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400" y="4221893"/>
            <a:ext cx="6629400" cy="930877"/>
          </a:xfrm>
        </p:spPr>
        <p:txBody>
          <a:bodyPr wrap="square" numCol="1" compatLnSpc="1">
            <a:prstTxWarp prst="textNoShape">
              <a:avLst/>
            </a:prstTxWarp>
          </a:bodyPr>
          <a:lstStyle/>
          <a:p>
            <a:pPr algn="ctr">
              <a:defRPr/>
            </a:pPr>
            <a:r>
              <a:rPr lang="en-US" sz="2800" b="1" dirty="0">
                <a:latin typeface="Baskerville Old Face" panose="02020602080505020303" pitchFamily="18" charset="0"/>
              </a:rPr>
              <a:t>OPERATING SYSTEMS (CS F372)</a:t>
            </a:r>
            <a:br>
              <a:rPr lang="en-US" sz="2800" b="1" dirty="0">
                <a:latin typeface="Baskerville Old Face" panose="02020602080505020303" pitchFamily="18" charset="0"/>
              </a:rPr>
            </a:br>
            <a:r>
              <a:rPr lang="en-US" sz="2800" dirty="0">
                <a:latin typeface="Baskerville Old Face" panose="02020602080505020303" pitchFamily="18" charset="0"/>
              </a:rPr>
              <a:t>Synchronization </a:t>
            </a:r>
            <a:r>
              <a:rPr lang="en-US" sz="2800" dirty="0">
                <a:latin typeface="Baskerville Old Face" panose="02020602080505020303" pitchFamily="18" charset="0"/>
                <a:cs typeface="Arial" charset="0"/>
              </a:rPr>
              <a:t>	</a:t>
            </a:r>
          </a:p>
        </p:txBody>
      </p:sp>
      <p:sp>
        <p:nvSpPr>
          <p:cNvPr id="3" name="Content Placeholder 5"/>
          <p:cNvSpPr>
            <a:spLocks noGrp="1"/>
          </p:cNvSpPr>
          <p:nvPr/>
        </p:nvSpPr>
        <p:spPr>
          <a:xfrm>
            <a:off x="3802791" y="5189841"/>
            <a:ext cx="6019800" cy="533400"/>
          </a:xfrm>
          <a:prstGeom prst="rect">
            <a:avLst/>
          </a:prstGeom>
        </p:spPr>
        <p:txBody>
          <a:bodyPr vert="horz" lIns="91440" tIns="45720" rIns="91440" bIns="45720" rtlCol="0" anchor="b" anchorCtr="0">
            <a:noAutofit/>
          </a:bodyPr>
          <a:lstStyle>
            <a:lvl1pPr marL="0" indent="0" algn="r" defTabSz="914400" rtl="0" eaLnBrk="1" latinLnBrk="0" hangingPunct="1">
              <a:lnSpc>
                <a:spcPts val="1800"/>
              </a:lnSpc>
              <a:spcBef>
                <a:spcPts val="0"/>
              </a:spcBef>
              <a:buFont typeface="Arial" pitchFamily="34" charset="0"/>
              <a:buNone/>
              <a:defRPr sz="18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Book Antiqua" panose="02040602050305030304" pitchFamily="18" charset="0"/>
              </a:rPr>
              <a:t>Dr. </a:t>
            </a:r>
            <a:r>
              <a:rPr lang="en-US" dirty="0" err="1">
                <a:latin typeface="Book Antiqua" panose="02040602050305030304" pitchFamily="18" charset="0"/>
              </a:rPr>
              <a:t>Barsha</a:t>
            </a:r>
            <a:r>
              <a:rPr lang="en-US" dirty="0">
                <a:latin typeface="Book Antiqua" panose="02040602050305030304" pitchFamily="18" charset="0"/>
              </a:rPr>
              <a:t> </a:t>
            </a:r>
            <a:r>
              <a:rPr lang="en-US" dirty="0" err="1">
                <a:latin typeface="Book Antiqua" panose="02040602050305030304" pitchFamily="18" charset="0"/>
              </a:rPr>
              <a:t>Mitra</a:t>
            </a:r>
            <a:endParaRPr lang="en-US" dirty="0">
              <a:latin typeface="Book Antiqua" panose="02040602050305030304" pitchFamily="18" charset="0"/>
            </a:endParaRPr>
          </a:p>
          <a:p>
            <a:r>
              <a:rPr lang="en-US" dirty="0">
                <a:latin typeface="Book Antiqua" panose="02040602050305030304" pitchFamily="18" charset="0"/>
              </a:rPr>
              <a:t>CSIS Dept., BITS Pilani, Hyderabad Campus</a:t>
            </a:r>
          </a:p>
        </p:txBody>
      </p:sp>
    </p:spTree>
    <p:extLst>
      <p:ext uri="{BB962C8B-B14F-4D97-AF65-F5344CB8AC3E}">
        <p14:creationId xmlns:p14="http://schemas.microsoft.com/office/powerpoint/2010/main" val="420037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77566"/>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Check 3 Requirements</a:t>
            </a:r>
            <a:endParaRPr lang="en-US" altLang="en-US" sz="4000" baseline="-25000" dirty="0">
              <a:solidFill>
                <a:srgbClr val="0000FF"/>
              </a:solidFill>
            </a:endParaRPr>
          </a:p>
        </p:txBody>
      </p:sp>
      <p:sp>
        <p:nvSpPr>
          <p:cNvPr id="4" name="Content Placeholder 3"/>
          <p:cNvSpPr>
            <a:spLocks noGrp="1" noChangeArrowheads="1"/>
          </p:cNvSpPr>
          <p:nvPr>
            <p:ph idx="4294967295"/>
          </p:nvPr>
        </p:nvSpPr>
        <p:spPr>
          <a:xfrm>
            <a:off x="301773" y="1523889"/>
            <a:ext cx="5670659" cy="4770438"/>
          </a:xfrm>
          <a:prstGeom prst="rect">
            <a:avLst/>
          </a:prstGeom>
          <a:ln w="12700">
            <a:solidFill>
              <a:schemeClr val="tx1"/>
            </a:solidFill>
          </a:ln>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a:p>
            <a:pPr algn="ctr">
              <a:buFont typeface="Monotype Sorts" pitchFamily="-84" charset="2"/>
              <a:buNone/>
            </a:pPr>
            <a:r>
              <a:rPr lang="en-US" altLang="en-US" sz="3200" b="1" i="1" dirty="0">
                <a:solidFill>
                  <a:srgbClr val="0000FF"/>
                </a:solidFill>
              </a:rPr>
              <a:t>P</a:t>
            </a:r>
            <a:r>
              <a:rPr lang="en-US" altLang="en-US" sz="3200" b="1" i="1" baseline="-25000" dirty="0">
                <a:solidFill>
                  <a:srgbClr val="0000FF"/>
                </a:solidFill>
              </a:rPr>
              <a:t>i</a:t>
            </a:r>
            <a:endParaRPr lang="en-US" altLang="en-US" sz="2000" b="1" i="1" baseline="-25000" dirty="0">
              <a:solidFill>
                <a:srgbClr val="0000FF"/>
              </a:solidFill>
            </a:endParaRPr>
          </a:p>
        </p:txBody>
      </p:sp>
      <p:sp>
        <p:nvSpPr>
          <p:cNvPr id="9" name="Content Placeholder 3"/>
          <p:cNvSpPr>
            <a:spLocks noGrp="1" noChangeArrowheads="1"/>
          </p:cNvSpPr>
          <p:nvPr>
            <p:ph idx="4294967295"/>
          </p:nvPr>
        </p:nvSpPr>
        <p:spPr>
          <a:xfrm>
            <a:off x="6344227" y="1523889"/>
            <a:ext cx="5670659" cy="4770438"/>
          </a:xfrm>
          <a:prstGeom prst="rect">
            <a:avLst/>
          </a:prstGeom>
          <a:ln w="12700">
            <a:solidFill>
              <a:schemeClr val="tx1"/>
            </a:solidFill>
          </a:ln>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flag[j]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&amp;&amp; turn = = </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flag[j]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FF0000"/>
                </a:solidFill>
                <a:latin typeface="Courier New" panose="02070309020205020404" pitchFamily="49" charset="0"/>
                <a:cs typeface="Courier New" panose="02070309020205020404" pitchFamily="49" charset="0"/>
              </a:rPr>
              <a:t>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pPr>
            <a:endParaRPr lang="en-US" altLang="en-US" sz="2000" b="1" dirty="0">
              <a:solidFill>
                <a:srgbClr val="000000"/>
              </a:solidFill>
              <a:latin typeface="Courier New" panose="02070309020205020404" pitchFamily="49" charset="0"/>
              <a:cs typeface="Courier New" panose="02070309020205020404" pitchFamily="49" charset="0"/>
            </a:endParaRPr>
          </a:p>
          <a:p>
            <a:pPr algn="ctr">
              <a:buFont typeface="Monotype Sorts" pitchFamily="-84" charset="2"/>
              <a:buNone/>
            </a:pPr>
            <a:r>
              <a:rPr lang="en-US" altLang="en-US" b="1" i="1" dirty="0" err="1">
                <a:solidFill>
                  <a:srgbClr val="0000FF"/>
                </a:solidFill>
              </a:rPr>
              <a:t>P</a:t>
            </a:r>
            <a:r>
              <a:rPr lang="en-US" altLang="en-US" b="1" i="1" baseline="-25000" dirty="0" err="1">
                <a:solidFill>
                  <a:srgbClr val="0000FF"/>
                </a:solidFill>
              </a:rPr>
              <a:t>j</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endParaRPr lang="en-US" altLang="en-US" sz="2000" dirty="0">
              <a:solidFill>
                <a:srgbClr val="0000FF"/>
              </a:solidFill>
            </a:endParaRPr>
          </a:p>
        </p:txBody>
      </p:sp>
    </p:spTree>
    <p:extLst>
      <p:ext uri="{BB962C8B-B14F-4D97-AF65-F5344CB8AC3E}">
        <p14:creationId xmlns:p14="http://schemas.microsoft.com/office/powerpoint/2010/main" val="34096722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Synchronization Hardware</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39775" algn="l"/>
                <a:tab pos="1020763" algn="l"/>
                <a:tab pos="1257300" algn="l"/>
              </a:tabLst>
            </a:pPr>
            <a:r>
              <a:rPr lang="en-US" altLang="en-US" dirty="0"/>
              <a:t>Many systems provide hardware support for implementing the critical section code</a:t>
            </a:r>
          </a:p>
          <a:p>
            <a:pPr>
              <a:buFont typeface="Wingdings" panose="05000000000000000000" pitchFamily="2" charset="2"/>
              <a:buChar char="v"/>
              <a:tabLst>
                <a:tab pos="739775" algn="l"/>
                <a:tab pos="1020763" algn="l"/>
                <a:tab pos="1257300" algn="l"/>
              </a:tabLst>
            </a:pPr>
            <a:r>
              <a:rPr lang="en-US" altLang="en-US" dirty="0"/>
              <a:t>All </a:t>
            </a:r>
            <a:r>
              <a:rPr lang="en-US" altLang="en-US"/>
              <a:t>solutions based </a:t>
            </a:r>
            <a:r>
              <a:rPr lang="en-US" altLang="en-US" dirty="0"/>
              <a:t>on idea of </a:t>
            </a:r>
            <a:r>
              <a:rPr lang="en-US" altLang="en-US" b="1" dirty="0">
                <a:solidFill>
                  <a:srgbClr val="3366FF"/>
                </a:solidFill>
              </a:rPr>
              <a:t>locking</a:t>
            </a:r>
          </a:p>
          <a:p>
            <a:pPr lvl="1">
              <a:buFont typeface="Wingdings" panose="05000000000000000000" pitchFamily="2" charset="2"/>
              <a:buChar char="v"/>
              <a:tabLst>
                <a:tab pos="739775" algn="l"/>
                <a:tab pos="1020763" algn="l"/>
                <a:tab pos="1257300" algn="l"/>
              </a:tabLst>
            </a:pPr>
            <a:r>
              <a:rPr lang="en-US" altLang="en-US" dirty="0"/>
              <a:t>Protecting critical regions via locks</a:t>
            </a:r>
          </a:p>
          <a:p>
            <a:pPr>
              <a:buFont typeface="Wingdings" panose="05000000000000000000" pitchFamily="2" charset="2"/>
              <a:buChar char="v"/>
              <a:tabLst>
                <a:tab pos="739775" algn="l"/>
                <a:tab pos="1020763" algn="l"/>
                <a:tab pos="1257300" algn="l"/>
              </a:tabLst>
            </a:pPr>
            <a:r>
              <a:rPr lang="en-US" altLang="en-US" dirty="0"/>
              <a:t>Uniprocessors – could disable interrupts</a:t>
            </a:r>
          </a:p>
          <a:p>
            <a:pPr lvl="1">
              <a:buFont typeface="Wingdings" panose="05000000000000000000" pitchFamily="2" charset="2"/>
              <a:buChar char="v"/>
              <a:tabLst>
                <a:tab pos="739775" algn="l"/>
                <a:tab pos="1020763" algn="l"/>
                <a:tab pos="1257300" algn="l"/>
              </a:tabLst>
            </a:pPr>
            <a:r>
              <a:rPr lang="en-US" altLang="en-US" dirty="0"/>
              <a:t>Currently running code would execute without preemption</a:t>
            </a:r>
          </a:p>
          <a:p>
            <a:pPr lvl="1">
              <a:buFont typeface="Wingdings" panose="05000000000000000000" pitchFamily="2" charset="2"/>
              <a:buChar char="v"/>
              <a:tabLst>
                <a:tab pos="739775" algn="l"/>
                <a:tab pos="1020763" algn="l"/>
                <a:tab pos="1257300" algn="l"/>
              </a:tabLst>
            </a:pPr>
            <a:r>
              <a:rPr lang="en-US" altLang="en-US" dirty="0"/>
              <a:t>Generally too inefficient on multiprocessor systems</a:t>
            </a:r>
          </a:p>
          <a:p>
            <a:pPr>
              <a:buFont typeface="Wingdings" panose="05000000000000000000" pitchFamily="2" charset="2"/>
              <a:buChar char="v"/>
              <a:tabLst>
                <a:tab pos="739775" algn="l"/>
                <a:tab pos="1020763" algn="l"/>
                <a:tab pos="1257300" algn="l"/>
              </a:tabLst>
            </a:pPr>
            <a:r>
              <a:rPr lang="en-US" altLang="en-US" dirty="0"/>
              <a:t>Modern machines provide special atomic hardware instructions</a:t>
            </a:r>
          </a:p>
          <a:p>
            <a:pPr lvl="1">
              <a:buFont typeface="Wingdings" panose="05000000000000000000" pitchFamily="2" charset="2"/>
              <a:buChar char="v"/>
              <a:tabLst>
                <a:tab pos="739775" algn="l"/>
                <a:tab pos="1020763" algn="l"/>
                <a:tab pos="1257300" algn="l"/>
              </a:tabLst>
            </a:pPr>
            <a:r>
              <a:rPr lang="en-US" altLang="en-US" b="1" dirty="0">
                <a:solidFill>
                  <a:srgbClr val="3366FF"/>
                </a:solidFill>
              </a:rPr>
              <a:t>Atomic</a:t>
            </a:r>
            <a:r>
              <a:rPr lang="en-US" altLang="en-US" dirty="0"/>
              <a:t> = non-interruptible</a:t>
            </a:r>
          </a:p>
          <a:p>
            <a:pPr lvl="1">
              <a:buFont typeface="Wingdings" panose="05000000000000000000" pitchFamily="2" charset="2"/>
              <a:buChar char="v"/>
              <a:tabLst>
                <a:tab pos="739775" algn="l"/>
                <a:tab pos="1020763" algn="l"/>
                <a:tab pos="1257300" algn="l"/>
              </a:tabLst>
            </a:pPr>
            <a:r>
              <a:rPr lang="en-US" altLang="en-US" dirty="0"/>
              <a:t>Either test memory word and set value</a:t>
            </a:r>
          </a:p>
          <a:p>
            <a:pPr lvl="1">
              <a:buFont typeface="Wingdings" panose="05000000000000000000" pitchFamily="2" charset="2"/>
              <a:buChar char="v"/>
              <a:tabLst>
                <a:tab pos="739775" algn="l"/>
                <a:tab pos="1020763" algn="l"/>
                <a:tab pos="1257300" algn="l"/>
              </a:tabLst>
            </a:pPr>
            <a:r>
              <a:rPr lang="en-US" altLang="en-US" dirty="0"/>
              <a:t>Or swap contents of two memory words</a:t>
            </a:r>
          </a:p>
        </p:txBody>
      </p:sp>
    </p:spTree>
    <p:extLst>
      <p:ext uri="{BB962C8B-B14F-4D97-AF65-F5344CB8AC3E}">
        <p14:creationId xmlns:p14="http://schemas.microsoft.com/office/powerpoint/2010/main" val="6755491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41817"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to Critical-section Problem Using Locks</a:t>
            </a:r>
          </a:p>
        </p:txBody>
      </p:sp>
      <p:sp>
        <p:nvSpPr>
          <p:cNvPr id="4" name="Content Placeholder 2"/>
          <p:cNvSpPr>
            <a:spLocks noGrp="1"/>
          </p:cNvSpPr>
          <p:nvPr>
            <p:ph idx="4294967295"/>
          </p:nvPr>
        </p:nvSpPr>
        <p:spPr>
          <a:xfrm>
            <a:off x="1754831" y="1614059"/>
            <a:ext cx="7727950" cy="4530725"/>
          </a:xfrm>
          <a:prstGeom prst="rect">
            <a:avLst/>
          </a:prstGeom>
        </p:spPr>
        <p:txBody>
          <a:bodyPr/>
          <a:lstStyle/>
          <a:p>
            <a:pPr>
              <a:buFont typeface="Monotype Sorts" pitchFamily="-84" charset="2"/>
              <a:buNone/>
            </a:pPr>
            <a:r>
              <a:rPr lang="en-US" altLang="en-US" sz="1400" b="1"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acquire lock </a:t>
            </a:r>
          </a:p>
          <a:p>
            <a:pPr>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release lock </a:t>
            </a:r>
          </a:p>
          <a:p>
            <a:pPr>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1600" b="1" dirty="0">
                <a:solidFill>
                  <a:srgbClr val="000000"/>
                </a:solidFill>
                <a:latin typeface="Courier New" panose="02070309020205020404" pitchFamily="49" charset="0"/>
                <a:cs typeface="Courier New" panose="02070309020205020404" pitchFamily="49" charset="0"/>
              </a:rPr>
              <a:t>	} while (TRUE); </a:t>
            </a:r>
          </a:p>
        </p:txBody>
      </p:sp>
    </p:spTree>
    <p:extLst>
      <p:ext uri="{BB962C8B-B14F-4D97-AF65-F5344CB8AC3E}">
        <p14:creationId xmlns:p14="http://schemas.microsoft.com/office/powerpoint/2010/main" val="200312425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test_and_set</a:t>
            </a:r>
            <a:r>
              <a:rPr lang="en-US" altLang="en-US" sz="4000" dirty="0">
                <a:solidFill>
                  <a:srgbClr val="0000FF"/>
                </a:solidFill>
              </a:rPr>
              <a:t>  Instruction </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boolean </a:t>
            </a:r>
            <a:r>
              <a:rPr lang="en-US" altLang="en-US" b="1" dirty="0" err="1">
                <a:solidFill>
                  <a:srgbClr val="000000"/>
                </a:solidFill>
                <a:latin typeface="Courier New" panose="02070309020205020404" pitchFamily="49" charset="0"/>
                <a:cs typeface="Courier New" panose="02070309020205020404" pitchFamily="49" charset="0"/>
              </a:rPr>
              <a:t>test_and_set</a:t>
            </a:r>
            <a:r>
              <a:rPr lang="en-US" altLang="en-US" b="1" dirty="0">
                <a:solidFill>
                  <a:srgbClr val="000000"/>
                </a:solidFill>
                <a:latin typeface="Courier New" panose="02070309020205020404" pitchFamily="49" charset="0"/>
                <a:cs typeface="Courier New" panose="02070309020205020404" pitchFamily="49" charset="0"/>
              </a:rPr>
              <a:t> (boolean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boolean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 = *target;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*target = true;</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return </a:t>
            </a:r>
            <a:r>
              <a:rPr lang="en-US" altLang="en-US" b="1" dirty="0" err="1">
                <a:solidFill>
                  <a:srgbClr val="000000"/>
                </a:solidFill>
                <a:latin typeface="Courier New" panose="02070309020205020404" pitchFamily="49" charset="0"/>
                <a:cs typeface="Courier New" panose="02070309020205020404" pitchFamily="49" charset="0"/>
              </a:rPr>
              <a:t>rv</a:t>
            </a:r>
            <a:r>
              <a:rPr lang="en-US" altLang="en-US" b="1" dirty="0">
                <a:solidFill>
                  <a:srgbClr val="000000"/>
                </a:solidFill>
                <a:latin typeface="Courier New" panose="02070309020205020404" pitchFamily="49" charset="0"/>
                <a:cs typeface="Courier New" panose="02070309020205020404" pitchFamily="49" charset="0"/>
              </a:rPr>
              <a:t>;</a:t>
            </a:r>
          </a:p>
          <a:p>
            <a:pPr>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a:t>
            </a:r>
            <a:endParaRPr lang="en-US" altLang="en-US" dirty="0">
              <a:solidFill>
                <a:srgbClr val="0000FF"/>
              </a:solidFill>
            </a:endParaRPr>
          </a:p>
          <a:p>
            <a:pPr>
              <a:buFont typeface="Monotype Sorts" pitchFamily="-84" charset="2"/>
              <a:buAutoNum type="arabicPeriod"/>
              <a:tabLst>
                <a:tab pos="739775" algn="l"/>
                <a:tab pos="1020763" algn="l"/>
                <a:tab pos="1257300" algn="l"/>
              </a:tabLst>
            </a:pPr>
            <a:r>
              <a:rPr lang="en-US" altLang="en-US" dirty="0"/>
              <a:t>Executed atomically</a:t>
            </a:r>
          </a:p>
          <a:p>
            <a:pPr>
              <a:buFont typeface="Monotype Sorts" pitchFamily="-84" charset="2"/>
              <a:buAutoNum type="arabicPeriod"/>
              <a:tabLst>
                <a:tab pos="739775" algn="l"/>
                <a:tab pos="1020763" algn="l"/>
                <a:tab pos="1257300" algn="l"/>
              </a:tabLst>
            </a:pPr>
            <a:r>
              <a:rPr lang="en-US" altLang="en-US" dirty="0"/>
              <a:t>Returns the original value of passed parameter</a:t>
            </a:r>
          </a:p>
          <a:p>
            <a:pPr>
              <a:buFont typeface="Monotype Sorts" pitchFamily="-84" charset="2"/>
              <a:buAutoNum type="arabicPeriod"/>
              <a:tabLst>
                <a:tab pos="739775" algn="l"/>
                <a:tab pos="1020763" algn="l"/>
                <a:tab pos="1257300" algn="l"/>
              </a:tabLst>
            </a:pPr>
            <a:r>
              <a:rPr lang="en-US" altLang="en-US" dirty="0"/>
              <a:t>Sets the new value of passed parameter to true</a:t>
            </a:r>
          </a:p>
          <a:p>
            <a:pPr>
              <a:buFont typeface="Monotype Sorts" pitchFamily="-84" charset="2"/>
              <a:buAutoNum type="arabicPeriod"/>
              <a:tabLst>
                <a:tab pos="739775" algn="l"/>
                <a:tab pos="1020763" algn="l"/>
                <a:tab pos="1257300" algn="l"/>
              </a:tabLst>
            </a:pPr>
            <a:endParaRPr lang="en-US" altLang="en-US" dirty="0">
              <a:solidFill>
                <a:srgbClr val="0000FF"/>
              </a:solidFill>
            </a:endParaRPr>
          </a:p>
        </p:txBody>
      </p:sp>
    </p:spTree>
    <p:extLst>
      <p:ext uri="{BB962C8B-B14F-4D97-AF65-F5344CB8AC3E}">
        <p14:creationId xmlns:p14="http://schemas.microsoft.com/office/powerpoint/2010/main" val="23459783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9239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using </a:t>
            </a:r>
            <a:r>
              <a:rPr lang="en-US" altLang="en-US" sz="4000" dirty="0" err="1">
                <a:solidFill>
                  <a:srgbClr val="0000FF"/>
                </a:solidFill>
              </a:rPr>
              <a:t>test_and_set</a:t>
            </a:r>
            <a:r>
              <a:rPr lang="en-US" altLang="en-US" sz="4000" dirty="0">
                <a:solidFill>
                  <a:srgbClr val="0000FF"/>
                </a:solidFill>
              </a:rPr>
              <a:t>  Instruction </a:t>
            </a:r>
          </a:p>
        </p:txBody>
      </p:sp>
      <p:sp>
        <p:nvSpPr>
          <p:cNvPr id="5" name="Rectangle 3"/>
          <p:cNvSpPr txBox="1">
            <a:spLocks noChangeArrowheads="1"/>
          </p:cNvSpPr>
          <p:nvPr/>
        </p:nvSpPr>
        <p:spPr>
          <a:xfrm>
            <a:off x="783796" y="1422958"/>
            <a:ext cx="1085626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tabLst>
                <a:tab pos="742278" algn="l"/>
                <a:tab pos="1023411" algn="l"/>
                <a:tab pos="1258984" algn="l"/>
              </a:tabLst>
              <a:defRPr/>
            </a:pPr>
            <a:r>
              <a:rPr lang="en-US" dirty="0">
                <a:ea typeface="ＭＳ Ｐゴシック" charset="0"/>
                <a:cs typeface="ＭＳ Ｐゴシック" charset="0"/>
              </a:rPr>
              <a:t>Shared Boolean variable </a:t>
            </a:r>
            <a:r>
              <a:rPr lang="en-US" b="1" dirty="0">
                <a:latin typeface="Courier New" panose="02070309020205020404" pitchFamily="49" charset="0"/>
                <a:ea typeface="ＭＳ Ｐゴシック" charset="0"/>
                <a:cs typeface="Courier New" panose="02070309020205020404" pitchFamily="49" charset="0"/>
              </a:rPr>
              <a:t>lock</a:t>
            </a:r>
            <a:r>
              <a:rPr lang="en-US" dirty="0">
                <a:ea typeface="ＭＳ Ｐゴシック" charset="0"/>
                <a:cs typeface="ＭＳ Ｐゴシック" charset="0"/>
              </a:rPr>
              <a:t>, initialized to false, supports mutual exclusion and progress but not bounded waiting</a:t>
            </a:r>
            <a:endParaRPr lang="en-US" sz="2400" b="1" dirty="0">
              <a:latin typeface="Courier New"/>
              <a:ea typeface="ＭＳ Ｐゴシック" charset="0"/>
              <a:cs typeface="Courier New"/>
            </a:endParaRPr>
          </a:p>
          <a:p>
            <a:pPr marL="0" indent="0">
              <a:buFont typeface="Monotype Sorts" pitchFamily="-84" charset="2"/>
              <a:buNone/>
              <a:defRPr/>
            </a:pPr>
            <a:r>
              <a:rPr lang="en-US" sz="2400" b="1" dirty="0">
                <a:latin typeface="Courier New"/>
                <a:ea typeface="ＭＳ Ｐゴシック" pitchFamily="-84" charset="-128"/>
                <a:cs typeface="Courier New"/>
              </a:rPr>
              <a:t>       </a:t>
            </a:r>
            <a:r>
              <a:rPr lang="en-US" altLang="en-US" b="1" dirty="0">
                <a:solidFill>
                  <a:srgbClr val="000000"/>
                </a:solidFill>
                <a:latin typeface="Courier New" pitchFamily="49" charset="0"/>
                <a:cs typeface="Courier New" pitchFamily="49" charset="0"/>
              </a:rPr>
              <a:t>do {</a:t>
            </a:r>
            <a:br>
              <a:rPr lang="en-US" altLang="en-US" b="1" dirty="0">
                <a:solidFill>
                  <a:srgbClr val="000000"/>
                </a:solidFill>
                <a:latin typeface="Courier New" pitchFamily="49" charset="0"/>
                <a:cs typeface="Courier New" pitchFamily="49" charset="0"/>
              </a:rPr>
            </a:br>
            <a:r>
              <a:rPr lang="en-US" altLang="en-US" b="1" dirty="0">
                <a:solidFill>
                  <a:srgbClr val="000000"/>
                </a:solidFill>
                <a:latin typeface="Courier New" pitchFamily="49" charset="0"/>
                <a:cs typeface="Courier New" pitchFamily="49" charset="0"/>
              </a:rPr>
              <a:t>          while (</a:t>
            </a:r>
            <a:r>
              <a:rPr lang="en-US" altLang="en-US" b="1" dirty="0" err="1">
                <a:solidFill>
                  <a:srgbClr val="000000"/>
                </a:solidFill>
                <a:latin typeface="Courier New" pitchFamily="49" charset="0"/>
                <a:cs typeface="Courier New" pitchFamily="49" charset="0"/>
              </a:rPr>
              <a:t>test_and_set</a:t>
            </a:r>
            <a:r>
              <a:rPr lang="en-US" altLang="en-US" b="1" dirty="0">
                <a:solidFill>
                  <a:srgbClr val="000000"/>
                </a:solidFill>
                <a:latin typeface="Courier New" pitchFamily="49" charset="0"/>
                <a:cs typeface="Courier New" pitchFamily="49" charset="0"/>
              </a:rPr>
              <a:t>(&amp;lock))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 /* do nothing */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 critical section */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lock = false;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 remainder section */ </a:t>
            </a:r>
          </a:p>
          <a:p>
            <a:pPr marL="0" indent="0">
              <a:buFont typeface="Monotype Sorts" pitchFamily="-84" charset="2"/>
              <a:buNone/>
              <a:defRPr/>
            </a:pPr>
            <a:r>
              <a:rPr lang="en-US" altLang="en-US" b="1" dirty="0">
                <a:solidFill>
                  <a:srgbClr val="000000"/>
                </a:solidFill>
                <a:latin typeface="Courier New" pitchFamily="49" charset="0"/>
                <a:cs typeface="Courier New" pitchFamily="49" charset="0"/>
              </a:rPr>
              <a:t>       } while (true); </a:t>
            </a:r>
          </a:p>
          <a:p>
            <a:pPr marL="0" indent="0">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a:buNone/>
              <a:tabLst>
                <a:tab pos="742278" algn="l"/>
                <a:tab pos="1023411" algn="l"/>
                <a:tab pos="1258984" algn="l"/>
              </a:tabLst>
              <a:defRPr/>
            </a:pPr>
            <a:r>
              <a:rPr lang="en-US" dirty="0">
                <a:ea typeface="ＭＳ Ｐゴシック" charset="0"/>
                <a:cs typeface="ＭＳ Ｐゴシック" charset="0"/>
              </a:rPr>
              <a:t>               </a:t>
            </a:r>
          </a:p>
        </p:txBody>
      </p:sp>
    </p:spTree>
    <p:extLst>
      <p:ext uri="{BB962C8B-B14F-4D97-AF65-F5344CB8AC3E}">
        <p14:creationId xmlns:p14="http://schemas.microsoft.com/office/powerpoint/2010/main" val="32665229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25341" y="230659"/>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compare_and_swap</a:t>
            </a:r>
            <a:r>
              <a:rPr lang="en-US" altLang="en-US" sz="4000" dirty="0">
                <a:solidFill>
                  <a:srgbClr val="0000FF"/>
                </a:solidFill>
              </a:rPr>
              <a:t> Instruction</a:t>
            </a:r>
          </a:p>
        </p:txBody>
      </p:sp>
      <p:sp>
        <p:nvSpPr>
          <p:cNvPr id="5" name="Rectangle 3"/>
          <p:cNvSpPr txBox="1">
            <a:spLocks noChangeArrowheads="1"/>
          </p:cNvSpPr>
          <p:nvPr/>
        </p:nvSpPr>
        <p:spPr>
          <a:xfrm>
            <a:off x="271850" y="1422958"/>
            <a:ext cx="113682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itchFamily="-84" charset="2"/>
              <a:buNone/>
              <a:tabLst>
                <a:tab pos="741363" algn="l"/>
                <a:tab pos="1022350" algn="l"/>
                <a:tab pos="1258888" algn="l"/>
              </a:tabLst>
            </a:pP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*value,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expected,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temp = *value;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*value =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AutoNum type="arabicPeriod"/>
              <a:tabLst>
                <a:tab pos="741363" algn="l"/>
                <a:tab pos="1022350" algn="l"/>
                <a:tab pos="1258888" algn="l"/>
              </a:tabLst>
            </a:pPr>
            <a:r>
              <a:rPr lang="en-US" altLang="en-US" sz="2600" dirty="0"/>
              <a:t>Executed atomically</a:t>
            </a:r>
          </a:p>
          <a:p>
            <a:pPr>
              <a:buFont typeface="Monotype Sorts" pitchFamily="-84" charset="2"/>
              <a:buAutoNum type="arabicPeriod"/>
              <a:tabLst>
                <a:tab pos="741363" algn="l"/>
                <a:tab pos="1022350" algn="l"/>
                <a:tab pos="1258888" algn="l"/>
              </a:tabLst>
            </a:pPr>
            <a:r>
              <a:rPr lang="en-US" altLang="en-US" sz="2600" dirty="0"/>
              <a:t>Returns the original value of passed parameter </a:t>
            </a:r>
            <a:r>
              <a:rPr lang="en-US" altLang="en-US" sz="2600" b="1" dirty="0">
                <a:latin typeface="Courier New" panose="02070309020205020404" pitchFamily="49" charset="0"/>
                <a:cs typeface="Courier New" panose="02070309020205020404" pitchFamily="49" charset="0"/>
              </a:rPr>
              <a:t>value</a:t>
            </a:r>
          </a:p>
          <a:p>
            <a:pPr>
              <a:buFont typeface="Monotype Sorts" pitchFamily="-84" charset="2"/>
              <a:buAutoNum type="arabicPeriod"/>
              <a:tabLst>
                <a:tab pos="741363" algn="l"/>
                <a:tab pos="1022350" algn="l"/>
                <a:tab pos="1258888" algn="l"/>
              </a:tabLst>
            </a:pPr>
            <a:r>
              <a:rPr lang="en-US" altLang="en-US" sz="2600" dirty="0"/>
              <a:t>Sets  the variable </a:t>
            </a:r>
            <a:r>
              <a:rPr lang="en-US" altLang="en-US" sz="2600" b="1" dirty="0">
                <a:latin typeface="Courier New" panose="02070309020205020404" pitchFamily="49" charset="0"/>
                <a:cs typeface="Courier New" panose="02070309020205020404" pitchFamily="49" charset="0"/>
              </a:rPr>
              <a:t>value</a:t>
            </a:r>
            <a:r>
              <a:rPr lang="en-US" altLang="en-US" sz="2600" dirty="0"/>
              <a:t>  the value of the passed parameter </a:t>
            </a:r>
            <a:r>
              <a:rPr lang="en-US" altLang="en-US" sz="2600" b="1" dirty="0" err="1">
                <a:latin typeface="Courier New" panose="02070309020205020404" pitchFamily="49" charset="0"/>
                <a:cs typeface="Courier New" panose="02070309020205020404" pitchFamily="49" charset="0"/>
              </a:rPr>
              <a:t>new_value</a:t>
            </a:r>
            <a:r>
              <a:rPr lang="en-US" altLang="en-US" sz="2600" dirty="0"/>
              <a:t> but only if </a:t>
            </a:r>
            <a:r>
              <a:rPr lang="en-US" altLang="en-US" sz="2600" b="1" dirty="0">
                <a:latin typeface="Courier New" panose="02070309020205020404" pitchFamily="49" charset="0"/>
                <a:cs typeface="Courier New" panose="02070309020205020404" pitchFamily="49" charset="0"/>
              </a:rPr>
              <a:t>value == expected</a:t>
            </a:r>
            <a:r>
              <a:rPr lang="en-US" altLang="en-US" sz="2600" dirty="0"/>
              <a:t>. That is, the swap takes place only under this condition.</a:t>
            </a:r>
          </a:p>
        </p:txBody>
      </p:sp>
    </p:spTree>
    <p:extLst>
      <p:ext uri="{BB962C8B-B14F-4D97-AF65-F5344CB8AC3E}">
        <p14:creationId xmlns:p14="http://schemas.microsoft.com/office/powerpoint/2010/main" val="23164643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25341" y="230659"/>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Solution using </a:t>
            </a:r>
            <a:r>
              <a:rPr lang="en-US" altLang="en-US" sz="4000" dirty="0" err="1">
                <a:solidFill>
                  <a:srgbClr val="0000FF"/>
                </a:solidFill>
              </a:rPr>
              <a:t>compare_and_swap</a:t>
            </a:r>
            <a:endParaRPr lang="en-US" altLang="en-US" sz="4000" dirty="0">
              <a:solidFill>
                <a:srgbClr val="0000FF"/>
              </a:solidFill>
            </a:endParaRPr>
          </a:p>
        </p:txBody>
      </p:sp>
      <p:sp>
        <p:nvSpPr>
          <p:cNvPr id="5" name="Rectangle 3"/>
          <p:cNvSpPr txBox="1">
            <a:spLocks noChangeArrowheads="1"/>
          </p:cNvSpPr>
          <p:nvPr/>
        </p:nvSpPr>
        <p:spPr>
          <a:xfrm>
            <a:off x="271850" y="1422958"/>
            <a:ext cx="113682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41363" algn="l"/>
                <a:tab pos="1022350" algn="l"/>
                <a:tab pos="1258888" algn="l"/>
              </a:tabLst>
            </a:pPr>
            <a:r>
              <a:rPr lang="en-US" altLang="en-US" dirty="0"/>
              <a:t>Shared (global)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buFont typeface="Wingdings" panose="05000000000000000000" pitchFamily="2" charset="2"/>
              <a:buChar char="v"/>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 do nothing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critical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lock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while (true); </a:t>
            </a:r>
          </a:p>
          <a:p>
            <a:pPr>
              <a:buNone/>
              <a:tabLst>
                <a:tab pos="741363" algn="l"/>
                <a:tab pos="1022350" algn="l"/>
                <a:tab pos="1258888" algn="l"/>
              </a:tabLst>
            </a:pPr>
            <a:r>
              <a:rPr lang="en-US" altLang="en-US" sz="2400" dirty="0"/>
              <a:t>               </a:t>
            </a:r>
          </a:p>
        </p:txBody>
      </p:sp>
    </p:spTree>
    <p:extLst>
      <p:ext uri="{BB962C8B-B14F-4D97-AF65-F5344CB8AC3E}">
        <p14:creationId xmlns:p14="http://schemas.microsoft.com/office/powerpoint/2010/main" val="293975367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41817"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Bounded-waiting Mutual Exclusion with </a:t>
            </a:r>
            <a:r>
              <a:rPr lang="en-US" altLang="en-US" sz="4000" dirty="0" err="1">
                <a:solidFill>
                  <a:srgbClr val="0000FF"/>
                </a:solidFill>
              </a:rPr>
              <a:t>test_and_set</a:t>
            </a:r>
            <a:endParaRPr lang="en-US" altLang="en-US" sz="4000" dirty="0">
              <a:solidFill>
                <a:srgbClr val="0000FF"/>
              </a:solidFill>
            </a:endParaRPr>
          </a:p>
        </p:txBody>
      </p:sp>
      <p:sp>
        <p:nvSpPr>
          <p:cNvPr id="4" name="Content Placeholder 2"/>
          <p:cNvSpPr>
            <a:spLocks noGrp="1"/>
          </p:cNvSpPr>
          <p:nvPr>
            <p:ph idx="4294967295"/>
          </p:nvPr>
        </p:nvSpPr>
        <p:spPr>
          <a:xfrm>
            <a:off x="615307" y="1802716"/>
            <a:ext cx="4681623" cy="4729889"/>
          </a:xfrm>
          <a:prstGeom prst="rect">
            <a:avLst/>
          </a:prstGeom>
        </p:spPr>
        <p:txBody>
          <a:bodyPr>
            <a:normAutofit/>
          </a:bodyPr>
          <a:lstStyle/>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do {</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waiting[</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 true;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key = true;</a:t>
            </a:r>
            <a:br>
              <a:rPr lang="en-US" altLang="en-US" sz="1400" b="1" dirty="0">
                <a:latin typeface="Courier New" panose="02070309020205020404" pitchFamily="49" charset="0"/>
                <a:cs typeface="Courier New" panose="02070309020205020404" pitchFamily="49" charset="0"/>
              </a:rPr>
            </a:br>
            <a:r>
              <a:rPr lang="en-US" altLang="en-US" sz="1400" b="1" dirty="0">
                <a:latin typeface="Courier New" panose="02070309020205020404" pitchFamily="49" charset="0"/>
                <a:cs typeface="Courier New" panose="02070309020205020404" pitchFamily="49" charset="0"/>
              </a:rPr>
              <a:t>   while (waiting[</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&amp;&amp; key)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key = </a:t>
            </a:r>
            <a:r>
              <a:rPr lang="en-US" altLang="en-US" sz="1400" b="1" dirty="0" err="1">
                <a:latin typeface="Courier New" panose="02070309020205020404" pitchFamily="49" charset="0"/>
                <a:cs typeface="Courier New" panose="02070309020205020404" pitchFamily="49" charset="0"/>
              </a:rPr>
              <a:t>test_and_set</a:t>
            </a:r>
            <a:r>
              <a:rPr lang="en-US" altLang="en-US" sz="1400" b="1" dirty="0">
                <a:latin typeface="Courier New" panose="02070309020205020404" pitchFamily="49" charset="0"/>
                <a:cs typeface="Courier New" panose="02070309020205020404" pitchFamily="49" charset="0"/>
              </a:rPr>
              <a:t>(&amp;lock);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waiting[</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 false;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 critical section */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j = (</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+ 1) % n;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while ((j != </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&amp;&amp; !waiting[j])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j = (j + 1) % n;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if (j == </a:t>
            </a:r>
            <a:r>
              <a:rPr lang="en-US" altLang="en-US" sz="1400" b="1" dirty="0" err="1">
                <a:latin typeface="Courier New" panose="02070309020205020404" pitchFamily="49" charset="0"/>
                <a:cs typeface="Courier New" panose="02070309020205020404" pitchFamily="49" charset="0"/>
              </a:rPr>
              <a:t>i</a:t>
            </a:r>
            <a:r>
              <a:rPr lang="en-US" altLang="en-US" sz="1400" b="1"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lock = false;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else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waiting[j] = false;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 remainder section */ </a:t>
            </a:r>
          </a:p>
          <a:p>
            <a:pPr marL="0" indent="0">
              <a:buFont typeface="Monotype Sorts" pitchFamily="-84" charset="2"/>
              <a:buNone/>
            </a:pPr>
            <a:r>
              <a:rPr lang="en-US" altLang="en-US" sz="1400" b="1" dirty="0">
                <a:latin typeface="Courier New" panose="02070309020205020404" pitchFamily="49" charset="0"/>
                <a:cs typeface="Courier New" panose="02070309020205020404" pitchFamily="49" charset="0"/>
              </a:rPr>
              <a:t>} while (true</a:t>
            </a:r>
            <a:r>
              <a:rPr lang="en-US" altLang="en-US" sz="1400" b="1">
                <a:latin typeface="Courier New" panose="02070309020205020404" pitchFamily="49" charset="0"/>
                <a:cs typeface="Courier New" panose="02070309020205020404" pitchFamily="49" charset="0"/>
              </a:rPr>
              <a:t>); </a:t>
            </a:r>
            <a:endParaRPr lang="en-US" altLang="en-US" sz="1400" b="1" i="1" baseline="-25000" dirty="0">
              <a:solidFill>
                <a:srgbClr val="FF0000"/>
              </a:solidFill>
              <a:latin typeface="Courier New" panose="02070309020205020404" pitchFamily="49" charset="0"/>
              <a:cs typeface="Courier New" panose="02070309020205020404" pitchFamily="49" charset="0"/>
            </a:endParaRPr>
          </a:p>
        </p:txBody>
      </p:sp>
      <p:sp>
        <p:nvSpPr>
          <p:cNvPr id="2" name="TextBox 1"/>
          <p:cNvSpPr txBox="1"/>
          <p:nvPr/>
        </p:nvSpPr>
        <p:spPr>
          <a:xfrm>
            <a:off x="691978" y="1433384"/>
            <a:ext cx="10715162" cy="369332"/>
          </a:xfrm>
          <a:prstGeom prst="rect">
            <a:avLst/>
          </a:prstGeom>
          <a:noFill/>
        </p:spPr>
        <p:txBody>
          <a:bodyPr wrap="square" rtlCol="0">
            <a:spAutoFit/>
          </a:bodyPr>
          <a:lstStyle/>
          <a:p>
            <a:r>
              <a:rPr lang="en-US" dirty="0"/>
              <a:t>common data structures – </a:t>
            </a:r>
            <a:r>
              <a:rPr lang="en-US" b="1" dirty="0">
                <a:latin typeface="Courier New" panose="02070309020205020404" pitchFamily="49" charset="0"/>
                <a:cs typeface="Courier New" panose="02070309020205020404" pitchFamily="49" charset="0"/>
              </a:rPr>
              <a:t>boolean waiting[n], boolean lock, all initialized to false</a:t>
            </a:r>
          </a:p>
        </p:txBody>
      </p:sp>
    </p:spTree>
    <p:extLst>
      <p:ext uri="{BB962C8B-B14F-4D97-AF65-F5344CB8AC3E}">
        <p14:creationId xmlns:p14="http://schemas.microsoft.com/office/powerpoint/2010/main" val="11098842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err="1">
                <a:solidFill>
                  <a:srgbClr val="0000FF"/>
                </a:solidFill>
              </a:rPr>
              <a:t>Mutex</a:t>
            </a:r>
            <a:r>
              <a:rPr lang="en-US" altLang="en-US" sz="4000" dirty="0">
                <a:solidFill>
                  <a:srgbClr val="0000FF"/>
                </a:solidFill>
              </a:rPr>
              <a:t> Locks</a:t>
            </a:r>
          </a:p>
        </p:txBody>
      </p:sp>
      <p:sp>
        <p:nvSpPr>
          <p:cNvPr id="5" name="Rectangle 3"/>
          <p:cNvSpPr txBox="1">
            <a:spLocks noChangeArrowheads="1"/>
          </p:cNvSpPr>
          <p:nvPr/>
        </p:nvSpPr>
        <p:spPr>
          <a:xfrm>
            <a:off x="148590" y="1422958"/>
            <a:ext cx="11491475"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defRPr/>
            </a:pPr>
            <a:r>
              <a:rPr lang="en-US" dirty="0">
                <a:ea typeface="ＭＳ Ｐゴシック" charset="0"/>
                <a:cs typeface="ＭＳ Ｐゴシック" charset="0"/>
              </a:rPr>
              <a:t>Hardware solutions are complicated and generally inaccessible to application programmers</a:t>
            </a:r>
          </a:p>
          <a:p>
            <a:pPr>
              <a:buFont typeface="Wingdings" panose="05000000000000000000" pitchFamily="2" charset="2"/>
              <a:buChar char="v"/>
              <a:defRPr/>
            </a:pPr>
            <a:r>
              <a:rPr lang="en-US" dirty="0">
                <a:ea typeface="ＭＳ Ｐゴシック" charset="0"/>
                <a:cs typeface="ＭＳ Ｐゴシック" charset="0"/>
              </a:rPr>
              <a:t>OS designers build software tools to solve critical section problem</a:t>
            </a:r>
          </a:p>
          <a:p>
            <a:pPr>
              <a:buFont typeface="Wingdings" panose="05000000000000000000" pitchFamily="2" charset="2"/>
              <a:buChar char="v"/>
              <a:defRPr/>
            </a:pPr>
            <a:r>
              <a:rPr lang="en-US" dirty="0">
                <a:ea typeface="ＭＳ Ｐゴシック" charset="0"/>
                <a:cs typeface="ＭＳ Ｐゴシック" charset="0"/>
              </a:rPr>
              <a:t>Simplest is </a:t>
            </a:r>
            <a:r>
              <a:rPr lang="en-US" sz="2400" b="1" dirty="0" err="1">
                <a:latin typeface="Courier New" panose="02070309020205020404" pitchFamily="49" charset="0"/>
                <a:ea typeface="ＭＳ Ｐゴシック" charset="0"/>
                <a:cs typeface="Courier New" panose="02070309020205020404" pitchFamily="49" charset="0"/>
              </a:rPr>
              <a:t>mutex</a:t>
            </a:r>
            <a:r>
              <a:rPr lang="en-US" dirty="0">
                <a:ea typeface="ＭＳ Ｐゴシック" charset="0"/>
                <a:cs typeface="ＭＳ Ｐゴシック" charset="0"/>
              </a:rPr>
              <a:t> lock</a:t>
            </a:r>
          </a:p>
          <a:p>
            <a:pPr>
              <a:buFont typeface="Wingdings" panose="05000000000000000000" pitchFamily="2" charset="2"/>
              <a:buChar char="v"/>
              <a:defRPr/>
            </a:pPr>
            <a:r>
              <a:rPr lang="en-US" dirty="0">
                <a:ea typeface="ＭＳ Ｐゴシック" charset="0"/>
                <a:cs typeface="ＭＳ Ｐゴシック" charset="0"/>
              </a:rPr>
              <a:t>Protect a critical section  by first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the lock</a:t>
            </a:r>
          </a:p>
          <a:p>
            <a:pPr marL="800054" lvl="1" indent="-342900">
              <a:buFont typeface="Wingdings" panose="05000000000000000000" pitchFamily="2" charset="2"/>
              <a:buChar char="v"/>
              <a:defRPr/>
            </a:pPr>
            <a:r>
              <a:rPr lang="en-US" dirty="0">
                <a:ea typeface="ＭＳ Ｐゴシック" charset="0"/>
                <a:cs typeface="ＭＳ Ｐゴシック" charset="0"/>
              </a:rPr>
              <a:t>mutex lock has a boolean variable </a:t>
            </a:r>
            <a:r>
              <a:rPr lang="en-US" b="1" dirty="0">
                <a:latin typeface="Courier New"/>
                <a:ea typeface="ＭＳ Ｐゴシック" charset="0"/>
                <a:cs typeface="Courier New"/>
              </a:rPr>
              <a:t>available </a:t>
            </a:r>
            <a:r>
              <a:rPr lang="en-US" dirty="0">
                <a:ea typeface="ＭＳ Ｐゴシック" charset="0"/>
                <a:cs typeface="ＭＳ Ｐゴシック" charset="0"/>
              </a:rPr>
              <a:t>indicating if lock is available or not</a:t>
            </a:r>
          </a:p>
          <a:p>
            <a:pPr>
              <a:buFont typeface="Wingdings" panose="05000000000000000000" pitchFamily="2" charset="2"/>
              <a:buChar char="v"/>
              <a:defRPr/>
            </a:pPr>
            <a:r>
              <a:rPr lang="en-US"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must be atomic</a:t>
            </a:r>
          </a:p>
          <a:p>
            <a:pPr marL="800054" lvl="1" indent="-342900">
              <a:buFont typeface="Wingdings" panose="05000000000000000000" pitchFamily="2" charset="2"/>
              <a:buChar char="v"/>
              <a:defRPr/>
            </a:pPr>
            <a:r>
              <a:rPr lang="en-US" dirty="0">
                <a:ea typeface="ＭＳ Ｐゴシック" charset="0"/>
                <a:cs typeface="ＭＳ Ｐゴシック" charset="0"/>
              </a:rPr>
              <a:t>Usually implemented via hardware atomic instructions</a:t>
            </a:r>
          </a:p>
          <a:p>
            <a:pPr>
              <a:buFont typeface="Wingdings" panose="05000000000000000000" pitchFamily="2" charset="2"/>
              <a:buChar char="v"/>
              <a:defRPr/>
            </a:pPr>
            <a:r>
              <a:rPr lang="en-US" dirty="0">
                <a:ea typeface="ＭＳ Ｐゴシック" charset="0"/>
                <a:cs typeface="ＭＳ Ｐゴシック" charset="0"/>
              </a:rPr>
              <a:t>But this solution requires </a:t>
            </a:r>
            <a:r>
              <a:rPr lang="en-US" b="1" dirty="0">
                <a:solidFill>
                  <a:srgbClr val="3366FF"/>
                </a:solidFill>
                <a:ea typeface="ＭＳ Ｐゴシック" charset="0"/>
                <a:cs typeface="ＭＳ Ｐゴシック" charset="-128"/>
              </a:rPr>
              <a:t>busy waiting</a:t>
            </a:r>
          </a:p>
          <a:p>
            <a:pPr marL="742930" lvl="1" indent="-342900">
              <a:buFont typeface="Wingdings" panose="05000000000000000000" pitchFamily="2" charset="2"/>
              <a:buChar char="v"/>
              <a:defRPr/>
            </a:pPr>
            <a:r>
              <a:rPr lang="en-US" dirty="0">
                <a:ea typeface="ＭＳ Ｐゴシック" charset="0"/>
                <a:cs typeface="ＭＳ Ｐゴシック" charset="0"/>
              </a:rPr>
              <a:t>This lock therefore called a </a:t>
            </a:r>
            <a:r>
              <a:rPr lang="en-US" b="1" dirty="0">
                <a:solidFill>
                  <a:srgbClr val="3366FF"/>
                </a:solidFill>
                <a:ea typeface="ＭＳ Ｐゴシック" charset="0"/>
                <a:cs typeface="ＭＳ Ｐゴシック" charset="-128"/>
              </a:rPr>
              <a:t>spinlock</a:t>
            </a:r>
          </a:p>
          <a:p>
            <a:pPr>
              <a:buFont typeface="Wingdings" panose="05000000000000000000" pitchFamily="2" charset="2"/>
              <a:buChar char="v"/>
              <a:defRPr/>
            </a:pPr>
            <a:endParaRPr lang="en-US" sz="1600" dirty="0">
              <a:ea typeface="ＭＳ Ｐゴシック" charset="0"/>
              <a:cs typeface="ＭＳ Ｐゴシック" charset="0"/>
            </a:endParaRPr>
          </a:p>
        </p:txBody>
      </p:sp>
    </p:spTree>
    <p:extLst>
      <p:ext uri="{BB962C8B-B14F-4D97-AF65-F5344CB8AC3E}">
        <p14:creationId xmlns:p14="http://schemas.microsoft.com/office/powerpoint/2010/main" val="17375460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acquire() and release()</a:t>
            </a:r>
          </a:p>
        </p:txBody>
      </p:sp>
      <p:sp>
        <p:nvSpPr>
          <p:cNvPr id="4" name="Content Placeholder 2"/>
          <p:cNvSpPr>
            <a:spLocks noGrp="1"/>
          </p:cNvSpPr>
          <p:nvPr>
            <p:ph idx="4294967295"/>
          </p:nvPr>
        </p:nvSpPr>
        <p:spPr>
          <a:xfrm>
            <a:off x="400627" y="1540690"/>
            <a:ext cx="3491642" cy="4530725"/>
          </a:xfrm>
          <a:prstGeom prst="rect">
            <a:avLst/>
          </a:prstGeom>
        </p:spPr>
        <p:txBody>
          <a:bodyPr>
            <a:normAutofit lnSpcReduction="10000"/>
          </a:bodyPr>
          <a:lstStyle/>
          <a:p>
            <a:pPr marL="0" indent="0">
              <a:buNone/>
            </a:pPr>
            <a:r>
              <a:rPr lang="en-US" altLang="en-US" sz="14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acquire()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while (!available) </a:t>
            </a:r>
          </a:p>
          <a:p>
            <a:pPr marL="0" indent="0">
              <a:buNone/>
            </a:pPr>
            <a:r>
              <a:rPr lang="en-US" altLang="en-US" sz="1600" b="1" dirty="0">
                <a:latin typeface="Courier New" panose="02070309020205020404" pitchFamily="49" charset="0"/>
                <a:cs typeface="Courier New" panose="02070309020205020404" pitchFamily="49" charset="0"/>
              </a:rPr>
              <a:t>          ; /* busy wait */ </a:t>
            </a:r>
          </a:p>
          <a:p>
            <a:pPr marL="0" indent="0">
              <a:buNone/>
            </a:pPr>
            <a:r>
              <a:rPr lang="en-US" altLang="en-US" sz="1600" b="1" dirty="0">
                <a:latin typeface="Courier New" panose="02070309020205020404" pitchFamily="49" charset="0"/>
                <a:cs typeface="Courier New" panose="02070309020205020404" pitchFamily="49" charset="0"/>
              </a:rPr>
              <a:t>       available = false;; </a:t>
            </a:r>
          </a:p>
          <a:p>
            <a:pPr marL="0" indent="0">
              <a:buNone/>
            </a:pPr>
            <a:r>
              <a:rPr lang="en-US" altLang="en-US" sz="1600" b="1" dirty="0">
                <a:latin typeface="Courier New" panose="02070309020205020404" pitchFamily="49" charset="0"/>
                <a:cs typeface="Courier New" panose="02070309020205020404" pitchFamily="49" charset="0"/>
              </a:rPr>
              <a:t>    } </a:t>
            </a:r>
          </a:p>
          <a:p>
            <a:pPr marL="0" indent="0">
              <a:buNone/>
            </a:pPr>
            <a:r>
              <a:rPr lang="en-US" altLang="en-US" sz="1600" b="1" dirty="0">
                <a:latin typeface="Courier New" panose="02070309020205020404" pitchFamily="49" charset="0"/>
                <a:cs typeface="Courier New" panose="02070309020205020404" pitchFamily="49" charset="0"/>
              </a:rPr>
              <a:t>   release() { </a:t>
            </a:r>
          </a:p>
          <a:p>
            <a:pPr marL="0" indent="0">
              <a:buNone/>
            </a:pPr>
            <a:r>
              <a:rPr lang="en-US" altLang="en-US" sz="1600" b="1" dirty="0">
                <a:latin typeface="Courier New" panose="02070309020205020404" pitchFamily="49" charset="0"/>
                <a:cs typeface="Courier New" panose="02070309020205020404" pitchFamily="49" charset="0"/>
              </a:rPr>
              <a:t>       available = true; </a:t>
            </a:r>
          </a:p>
          <a:p>
            <a:pPr marL="0" indent="0">
              <a:buNone/>
            </a:pPr>
            <a:r>
              <a:rPr lang="en-US" altLang="en-US" sz="1600" b="1" dirty="0">
                <a:latin typeface="Courier New" panose="02070309020205020404" pitchFamily="49" charset="0"/>
                <a:cs typeface="Courier New" panose="02070309020205020404" pitchFamily="49" charset="0"/>
              </a:rPr>
              <a:t>    } </a:t>
            </a:r>
          </a:p>
          <a:p>
            <a:pPr marL="0" indent="0">
              <a:buNone/>
            </a:pPr>
            <a:r>
              <a:rPr lang="en-US" altLang="en-US" sz="1600" b="1" dirty="0">
                <a:latin typeface="Courier New" panose="02070309020205020404" pitchFamily="49" charset="0"/>
                <a:cs typeface="Courier New" panose="02070309020205020404" pitchFamily="49" charset="0"/>
              </a:rPr>
              <a:t>   do { </a:t>
            </a:r>
          </a:p>
          <a:p>
            <a:pPr marL="0" indent="0">
              <a:buNone/>
            </a:pPr>
            <a:r>
              <a:rPr lang="en-US" altLang="en-US" sz="1600" b="1" i="1" dirty="0">
                <a:latin typeface="Courier New" panose="02070309020205020404" pitchFamily="49" charset="0"/>
                <a:cs typeface="Courier New" panose="02070309020205020404" pitchFamily="49" charset="0"/>
              </a:rPr>
              <a:t>    acquire lock</a:t>
            </a:r>
          </a:p>
          <a:p>
            <a:pPr marL="0" indent="0">
              <a:buNone/>
            </a:pPr>
            <a:r>
              <a:rPr lang="en-US" altLang="en-US" sz="1600" b="1" dirty="0">
                <a:latin typeface="Courier New" panose="02070309020205020404" pitchFamily="49" charset="0"/>
                <a:cs typeface="Courier New" panose="02070309020205020404" pitchFamily="49" charset="0"/>
              </a:rPr>
              <a:t>       critical section</a:t>
            </a:r>
          </a:p>
          <a:p>
            <a:pPr marL="0" indent="0">
              <a:buNone/>
            </a:pPr>
            <a:r>
              <a:rPr lang="en-US" altLang="en-US" sz="1600" b="1" i="1" dirty="0">
                <a:latin typeface="Courier New" panose="02070309020205020404" pitchFamily="49" charset="0"/>
                <a:cs typeface="Courier New" panose="02070309020205020404" pitchFamily="49" charset="0"/>
              </a:rPr>
              <a:t>    release lock </a:t>
            </a:r>
          </a:p>
          <a:p>
            <a:pPr marL="0" indent="0">
              <a:buNone/>
            </a:pPr>
            <a:r>
              <a:rPr lang="en-US" altLang="en-US" sz="1600" b="1" dirty="0">
                <a:latin typeface="Courier New" panose="02070309020205020404" pitchFamily="49" charset="0"/>
                <a:cs typeface="Courier New" panose="02070309020205020404" pitchFamily="49" charset="0"/>
              </a:rPr>
              <a:t>      remainder section </a:t>
            </a:r>
          </a:p>
          <a:p>
            <a:pPr marL="0" indent="0">
              <a:buNone/>
            </a:pPr>
            <a:r>
              <a:rPr lang="en-US" altLang="en-US" sz="1600" b="1" dirty="0">
                <a:latin typeface="Courier New" panose="02070309020205020404" pitchFamily="49" charset="0"/>
                <a:cs typeface="Courier New" panose="02070309020205020404" pitchFamily="49" charset="0"/>
              </a:rPr>
              <a:t> } while (true); </a:t>
            </a:r>
          </a:p>
          <a:p>
            <a:pPr marL="0" indent="0">
              <a:buNone/>
            </a:pPr>
            <a:endParaRPr lang="en-US" altLang="en-US" sz="1400" b="1" dirty="0">
              <a:latin typeface="Courier New" panose="02070309020205020404" pitchFamily="49" charset="0"/>
              <a:cs typeface="Courier New" panose="02070309020205020404" pitchFamily="49" charset="0"/>
            </a:endParaRPr>
          </a:p>
          <a:p>
            <a:pPr marL="0" indent="0">
              <a:buNone/>
            </a:pPr>
            <a:endParaRPr lang="en-US" altLang="en-US" dirty="0"/>
          </a:p>
        </p:txBody>
      </p:sp>
      <p:sp>
        <p:nvSpPr>
          <p:cNvPr id="5" name="Content Placeholder 2"/>
          <p:cNvSpPr>
            <a:spLocks noGrp="1"/>
          </p:cNvSpPr>
          <p:nvPr>
            <p:ph idx="4294967295"/>
          </p:nvPr>
        </p:nvSpPr>
        <p:spPr>
          <a:xfrm>
            <a:off x="5149740" y="1540689"/>
            <a:ext cx="5930152" cy="4530725"/>
          </a:xfrm>
          <a:prstGeom prst="rect">
            <a:avLst/>
          </a:prstGeom>
        </p:spPr>
        <p:txBody>
          <a:bodyPr>
            <a:normAutofit/>
          </a:bodyPr>
          <a:lstStyle/>
          <a:p>
            <a:pPr marL="0" indent="0">
              <a:buNone/>
            </a:pPr>
            <a:r>
              <a:rPr lang="en-US" altLang="en-US" sz="2400" b="1" dirty="0">
                <a:solidFill>
                  <a:srgbClr val="FF0000"/>
                </a:solidFill>
                <a:cs typeface="Courier New" panose="02070309020205020404" pitchFamily="49" charset="0"/>
              </a:rPr>
              <a:t>Adv. of Spinlock:</a:t>
            </a:r>
          </a:p>
          <a:p>
            <a:pPr marL="342900" indent="-342900">
              <a:buAutoNum type="arabicPeriod"/>
            </a:pPr>
            <a:r>
              <a:rPr lang="en-US" altLang="en-US" sz="2400" dirty="0">
                <a:cs typeface="Courier New" panose="02070309020205020404" pitchFamily="49" charset="0"/>
              </a:rPr>
              <a:t>no context switch is required when a process must wait on a lock</a:t>
            </a:r>
          </a:p>
          <a:p>
            <a:pPr marL="514350" indent="-514350">
              <a:buAutoNum type="arabicPeriod"/>
            </a:pPr>
            <a:r>
              <a:rPr lang="en-US" altLang="en-US" sz="2400" dirty="0"/>
              <a:t>useful when locks are to be held for short times</a:t>
            </a:r>
          </a:p>
          <a:p>
            <a:pPr marL="0" indent="0">
              <a:buNone/>
            </a:pPr>
            <a:endParaRPr lang="en-US" altLang="en-US" sz="2400" b="1" dirty="0">
              <a:solidFill>
                <a:srgbClr val="FF0000"/>
              </a:solidFill>
            </a:endParaRPr>
          </a:p>
          <a:p>
            <a:pPr marL="0" indent="0">
              <a:buNone/>
            </a:pPr>
            <a:r>
              <a:rPr lang="en-US" altLang="en-US" sz="2400" b="1" dirty="0" err="1">
                <a:solidFill>
                  <a:srgbClr val="FF0000"/>
                </a:solidFill>
              </a:rPr>
              <a:t>Disadv</a:t>
            </a:r>
            <a:r>
              <a:rPr lang="en-US" altLang="en-US" sz="2400" b="1" dirty="0">
                <a:solidFill>
                  <a:srgbClr val="FF0000"/>
                </a:solidFill>
              </a:rPr>
              <a:t>. of Spinlock: </a:t>
            </a:r>
            <a:r>
              <a:rPr lang="en-US" altLang="en-US" sz="2400" dirty="0"/>
              <a:t>busy waiting wastes CPU cycles</a:t>
            </a:r>
          </a:p>
        </p:txBody>
      </p:sp>
    </p:spTree>
    <p:extLst>
      <p:ext uri="{BB962C8B-B14F-4D97-AF65-F5344CB8AC3E}">
        <p14:creationId xmlns:p14="http://schemas.microsoft.com/office/powerpoint/2010/main" val="460521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Background</a:t>
            </a:r>
          </a:p>
        </p:txBody>
      </p:sp>
      <p:sp>
        <p:nvSpPr>
          <p:cNvPr id="5" name="Rectangle 3"/>
          <p:cNvSpPr txBox="1">
            <a:spLocks noChangeArrowheads="1"/>
          </p:cNvSpPr>
          <p:nvPr/>
        </p:nvSpPr>
        <p:spPr>
          <a:xfrm>
            <a:off x="584887" y="1505465"/>
            <a:ext cx="10132540" cy="5057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Processes can execute concurrently</a:t>
            </a:r>
          </a:p>
          <a:p>
            <a:pPr lvl="1">
              <a:buFont typeface="Wingdings" panose="05000000000000000000" pitchFamily="2" charset="2"/>
              <a:buChar char="v"/>
            </a:pPr>
            <a:r>
              <a:rPr lang="en-US" altLang="en-US" dirty="0"/>
              <a:t>May be interrupted at any time, partially completing execution</a:t>
            </a:r>
          </a:p>
          <a:p>
            <a:pPr>
              <a:buFont typeface="Wingdings" panose="05000000000000000000" pitchFamily="2" charset="2"/>
              <a:buChar char="v"/>
            </a:pPr>
            <a:r>
              <a:rPr lang="en-US" altLang="en-US" dirty="0"/>
              <a:t>Concurrent access to shared data may result in data inconsistency</a:t>
            </a:r>
          </a:p>
          <a:p>
            <a:pPr>
              <a:buFont typeface="Wingdings" panose="05000000000000000000" pitchFamily="2" charset="2"/>
              <a:buChar char="v"/>
            </a:pPr>
            <a:r>
              <a:rPr lang="en-US" altLang="en-US" dirty="0"/>
              <a:t>Maintaining data consistency requires mechanisms to ensure the orderly execution of cooperating processes</a:t>
            </a:r>
          </a:p>
          <a:p>
            <a:pPr algn="just">
              <a:buFont typeface="Wingdings" panose="05000000000000000000" pitchFamily="2" charset="2"/>
              <a:buChar char="v"/>
            </a:pPr>
            <a:r>
              <a:rPr lang="en-US" altLang="en-US" dirty="0"/>
              <a:t>Consider the Producer-Consumer problem</a:t>
            </a:r>
          </a:p>
        </p:txBody>
      </p:sp>
    </p:spTree>
    <p:extLst>
      <p:ext uri="{BB962C8B-B14F-4D97-AF65-F5344CB8AC3E}">
        <p14:creationId xmlns:p14="http://schemas.microsoft.com/office/powerpoint/2010/main" val="164295430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Semaphore</a:t>
            </a:r>
          </a:p>
        </p:txBody>
      </p:sp>
      <p:sp>
        <p:nvSpPr>
          <p:cNvPr id="5" name="Rectangle 3"/>
          <p:cNvSpPr txBox="1">
            <a:spLocks noChangeArrowheads="1"/>
          </p:cNvSpPr>
          <p:nvPr/>
        </p:nvSpPr>
        <p:spPr>
          <a:xfrm>
            <a:off x="156520" y="1357056"/>
            <a:ext cx="1203548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2400" dirty="0"/>
              <a:t>Provides more sophisticated ways (than </a:t>
            </a:r>
            <a:r>
              <a:rPr lang="en-US" altLang="en-US" sz="2400" dirty="0" err="1"/>
              <a:t>mutex</a:t>
            </a:r>
            <a:r>
              <a:rPr lang="en-US" altLang="en-US" sz="2400" dirty="0"/>
              <a:t> locks)  for process to synchronize</a:t>
            </a:r>
            <a:endParaRPr lang="en-US" altLang="en-US" sz="2400" i="1" dirty="0">
              <a:solidFill>
                <a:schemeClr val="tx2"/>
              </a:solidFill>
            </a:endParaRPr>
          </a:p>
          <a:p>
            <a:pPr>
              <a:buFont typeface="Wingdings" panose="05000000000000000000" pitchFamily="2" charset="2"/>
              <a:buChar char="v"/>
            </a:pPr>
            <a:r>
              <a:rPr lang="en-US" altLang="en-US" sz="2400" dirty="0"/>
              <a:t>Semaphore </a:t>
            </a:r>
            <a:r>
              <a:rPr lang="en-US" altLang="en-US" sz="2400" b="1" i="1" dirty="0"/>
              <a:t>S</a:t>
            </a:r>
            <a:r>
              <a:rPr lang="en-US" altLang="en-US" sz="2400" dirty="0"/>
              <a:t> – integer variable</a:t>
            </a:r>
          </a:p>
          <a:p>
            <a:pPr>
              <a:buFont typeface="Wingdings" panose="05000000000000000000" pitchFamily="2" charset="2"/>
              <a:buChar char="v"/>
            </a:pPr>
            <a:r>
              <a:rPr lang="en-US" altLang="en-US" sz="2400" dirty="0"/>
              <a:t>Apart from initialization, can only be accessed via two indivisible (atomic) operations, </a:t>
            </a:r>
            <a:r>
              <a:rPr lang="en-US" altLang="en-US" b="1" dirty="0">
                <a:solidFill>
                  <a:srgbClr val="000000"/>
                </a:solidFill>
                <a:latin typeface="Courier New" panose="02070309020205020404" pitchFamily="49" charset="0"/>
              </a:rPr>
              <a:t>wait()</a:t>
            </a:r>
            <a:r>
              <a:rPr lang="en-US" altLang="en-US" dirty="0">
                <a:solidFill>
                  <a:srgbClr val="000000"/>
                </a:solidFill>
              </a:rPr>
              <a:t> and </a:t>
            </a:r>
            <a:r>
              <a:rPr lang="en-US" altLang="en-US" b="1" dirty="0">
                <a:solidFill>
                  <a:srgbClr val="000000"/>
                </a:solidFill>
                <a:latin typeface="Courier New" panose="02070309020205020404" pitchFamily="49" charset="0"/>
              </a:rPr>
              <a:t>signal(), </a:t>
            </a:r>
            <a:r>
              <a:rPr lang="en-US" altLang="en-US" sz="2400" dirty="0"/>
              <a:t>Originally called </a:t>
            </a:r>
            <a:r>
              <a:rPr lang="en-US" altLang="en-US" sz="2400" b="1" dirty="0">
                <a:solidFill>
                  <a:srgbClr val="000000"/>
                </a:solidFill>
                <a:latin typeface="Courier New" panose="02070309020205020404" pitchFamily="49" charset="0"/>
              </a:rPr>
              <a:t>P()</a:t>
            </a:r>
            <a:r>
              <a:rPr lang="en-US" altLang="en-US" sz="2400" dirty="0"/>
              <a:t> and </a:t>
            </a:r>
            <a:r>
              <a:rPr lang="en-US" altLang="en-US" sz="2400" b="1" dirty="0">
                <a:solidFill>
                  <a:srgbClr val="000000"/>
                </a:solidFill>
                <a:latin typeface="Courier New" panose="02070309020205020404" pitchFamily="49" charset="0"/>
              </a:rPr>
              <a:t>V()</a:t>
            </a:r>
          </a:p>
          <a:p>
            <a:pPr>
              <a:buFont typeface="Wingdings" panose="05000000000000000000" pitchFamily="2" charset="2"/>
              <a:buChar char="v"/>
            </a:pPr>
            <a:r>
              <a:rPr lang="en-US" altLang="en-US" sz="2400" dirty="0">
                <a:solidFill>
                  <a:srgbClr val="FF0000"/>
                </a:solidFill>
              </a:rPr>
              <a:t>Definition of  the </a:t>
            </a:r>
            <a:r>
              <a:rPr lang="en-US" altLang="en-US" sz="2400" b="1" dirty="0">
                <a:solidFill>
                  <a:srgbClr val="FF0000"/>
                </a:solidFill>
                <a:latin typeface="Courier New" panose="02070309020205020404" pitchFamily="49" charset="0"/>
                <a:cs typeface="Courier New" panose="02070309020205020404" pitchFamily="49" charset="0"/>
              </a:rPr>
              <a:t>wait() operation</a:t>
            </a:r>
          </a:p>
          <a:p>
            <a:pPr marL="457200" lvl="1" indent="0">
              <a:buNone/>
            </a:pPr>
            <a:r>
              <a:rPr lang="en-US" altLang="en-US" sz="2000" b="1" dirty="0">
                <a:latin typeface="Courier New" panose="02070309020205020404" pitchFamily="49" charset="0"/>
                <a:sym typeface="Symbol" panose="05050102010706020507" pitchFamily="18" charset="2"/>
              </a:rPr>
              <a:t>wait(S) { </a:t>
            </a:r>
          </a:p>
          <a:p>
            <a:pPr marL="457200" lvl="1" indent="0">
              <a:buNone/>
            </a:pPr>
            <a:r>
              <a:rPr lang="en-US" altLang="en-US" sz="2000" b="1" dirty="0">
                <a:latin typeface="Courier New" panose="02070309020205020404" pitchFamily="49" charset="0"/>
                <a:sym typeface="Symbol" panose="05050102010706020507" pitchFamily="18" charset="2"/>
              </a:rPr>
              <a:t>    while (S &lt;= 0)</a:t>
            </a:r>
          </a:p>
          <a:p>
            <a:pPr marL="457200" lvl="1" indent="0">
              <a:buNone/>
            </a:pPr>
            <a:r>
              <a:rPr lang="en-US" altLang="en-US" sz="2000" b="1" dirty="0">
                <a:latin typeface="Courier New" panose="02070309020205020404" pitchFamily="49" charset="0"/>
                <a:sym typeface="Symbol" panose="05050102010706020507" pitchFamily="18" charset="2"/>
              </a:rPr>
              <a:t>       ; // busy wait</a:t>
            </a:r>
          </a:p>
          <a:p>
            <a:pPr marL="457200" lvl="1" indent="0">
              <a:buNone/>
            </a:pPr>
            <a:r>
              <a:rPr lang="en-US" altLang="en-US" sz="2000" b="1" dirty="0">
                <a:latin typeface="Courier New" panose="02070309020205020404" pitchFamily="49" charset="0"/>
                <a:sym typeface="Symbol" panose="05050102010706020507" pitchFamily="18" charset="2"/>
              </a:rPr>
              <a:t>    S--;</a:t>
            </a:r>
          </a:p>
          <a:p>
            <a:pPr marL="457200" lvl="1" indent="0">
              <a:buNone/>
            </a:pPr>
            <a:r>
              <a:rPr lang="en-US" altLang="en-US" sz="2000" b="1" dirty="0">
                <a:latin typeface="Courier New" panose="02070309020205020404" pitchFamily="49" charset="0"/>
                <a:sym typeface="Symbol" panose="05050102010706020507" pitchFamily="18" charset="2"/>
              </a:rPr>
              <a:t>}</a:t>
            </a:r>
          </a:p>
          <a:p>
            <a:pPr>
              <a:buFont typeface="Wingdings" panose="05000000000000000000" pitchFamily="2" charset="2"/>
              <a:buChar char="v"/>
            </a:pPr>
            <a:r>
              <a:rPr lang="en-US" altLang="en-US" sz="2400" dirty="0">
                <a:solidFill>
                  <a:srgbClr val="FF0000"/>
                </a:solidFill>
              </a:rPr>
              <a:t>Definition of  the </a:t>
            </a:r>
            <a:r>
              <a:rPr lang="en-US" altLang="en-US" sz="2400" b="1" dirty="0">
                <a:solidFill>
                  <a:srgbClr val="FF0000"/>
                </a:solidFill>
                <a:latin typeface="Courier New" panose="02070309020205020404" pitchFamily="49" charset="0"/>
                <a:cs typeface="Courier New" panose="02070309020205020404" pitchFamily="49" charset="0"/>
              </a:rPr>
              <a:t>signal() operation</a:t>
            </a:r>
            <a:endParaRPr lang="en-US" altLang="en-US" sz="24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a:p>
            <a:pPr marL="457200" lvl="1" indent="0">
              <a:buNone/>
            </a:pPr>
            <a:r>
              <a:rPr lang="en-US" altLang="en-US" sz="2000" b="1" dirty="0">
                <a:latin typeface="Courier New" panose="02070309020205020404" pitchFamily="49" charset="0"/>
                <a:sym typeface="Symbol" panose="05050102010706020507" pitchFamily="18" charset="2"/>
              </a:rPr>
              <a:t>signal(S) { </a:t>
            </a:r>
          </a:p>
          <a:p>
            <a:pPr marL="457200" lvl="1" indent="0">
              <a:buNone/>
            </a:pPr>
            <a:r>
              <a:rPr lang="en-US" altLang="en-US" sz="2000" b="1" dirty="0">
                <a:latin typeface="Courier New" panose="02070309020205020404" pitchFamily="49" charset="0"/>
                <a:sym typeface="Symbol" panose="05050102010706020507" pitchFamily="18" charset="2"/>
              </a:rPr>
              <a:t>    S++;</a:t>
            </a:r>
          </a:p>
          <a:p>
            <a:pPr marL="457200" lvl="1" indent="0">
              <a:buNone/>
            </a:pPr>
            <a:r>
              <a:rPr lang="en-US" altLang="en-US" sz="2000"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62071500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Semaphore Usage</a:t>
            </a:r>
          </a:p>
        </p:txBody>
      </p:sp>
      <p:sp>
        <p:nvSpPr>
          <p:cNvPr id="5" name="Rectangle 3"/>
          <p:cNvSpPr txBox="1">
            <a:spLocks noChangeArrowheads="1"/>
          </p:cNvSpPr>
          <p:nvPr/>
        </p:nvSpPr>
        <p:spPr>
          <a:xfrm>
            <a:off x="255374" y="1505337"/>
            <a:ext cx="1086601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2001838" algn="ctr"/>
                <a:tab pos="4513263" algn="ctr"/>
              </a:tabLst>
            </a:pPr>
            <a:r>
              <a:rPr lang="en-US" altLang="en-US" sz="2400" b="1" dirty="0">
                <a:solidFill>
                  <a:srgbClr val="3366FF"/>
                </a:solidFill>
              </a:rPr>
              <a:t>Counting semaphore </a:t>
            </a:r>
            <a:r>
              <a:rPr lang="en-US" altLang="en-US" sz="2400" dirty="0"/>
              <a:t>– integer value can range over an unrestricted domain</a:t>
            </a:r>
          </a:p>
          <a:p>
            <a:pPr>
              <a:buFont typeface="Wingdings" panose="05000000000000000000" pitchFamily="2" charset="2"/>
              <a:buChar char="v"/>
              <a:tabLst>
                <a:tab pos="2001838" algn="ctr"/>
                <a:tab pos="4513263" algn="ctr"/>
              </a:tabLst>
            </a:pPr>
            <a:r>
              <a:rPr lang="en-US" altLang="en-US" sz="2400" b="1" dirty="0">
                <a:solidFill>
                  <a:srgbClr val="3366FF"/>
                </a:solidFill>
              </a:rPr>
              <a:t>Binary semaphore </a:t>
            </a:r>
            <a:r>
              <a:rPr lang="en-US" altLang="en-US" sz="2400" dirty="0"/>
              <a:t>– integer value can range only between 0 and 1</a:t>
            </a:r>
          </a:p>
          <a:p>
            <a:pPr>
              <a:buFont typeface="Wingdings" panose="05000000000000000000" pitchFamily="2" charset="2"/>
              <a:buChar char="v"/>
              <a:tabLst>
                <a:tab pos="2001838" algn="ctr"/>
                <a:tab pos="4513263" algn="ctr"/>
              </a:tabLst>
            </a:pPr>
            <a:r>
              <a:rPr lang="en-US" altLang="en-US" sz="2400" dirty="0"/>
              <a:t>Must guarantee that no two processes can execute  the </a:t>
            </a:r>
            <a:r>
              <a:rPr lang="en-US" altLang="en-US" sz="2400" b="1" dirty="0">
                <a:latin typeface="Courier New" panose="02070309020205020404" pitchFamily="49" charset="0"/>
                <a:cs typeface="Courier New" panose="02070309020205020404" pitchFamily="49" charset="0"/>
              </a:rPr>
              <a:t>wait() </a:t>
            </a:r>
            <a:r>
              <a:rPr lang="en-US" altLang="en-US" sz="2400" dirty="0"/>
              <a:t>and </a:t>
            </a:r>
            <a:r>
              <a:rPr lang="en-US" altLang="en-US" sz="2400" b="1" dirty="0">
                <a:latin typeface="Courier New" panose="02070309020205020404" pitchFamily="49" charset="0"/>
                <a:cs typeface="Courier New" panose="02070309020205020404" pitchFamily="49" charset="0"/>
              </a:rPr>
              <a:t>signal() </a:t>
            </a:r>
            <a:r>
              <a:rPr lang="en-US" altLang="en-US" sz="2400" dirty="0"/>
              <a:t>on the same semaphore at the same time</a:t>
            </a:r>
          </a:p>
          <a:p>
            <a:pPr marL="0" indent="0">
              <a:buNone/>
              <a:tabLst>
                <a:tab pos="2001838" algn="ctr"/>
                <a:tab pos="4513263" algn="ctr"/>
              </a:tabLst>
            </a:pPr>
            <a:endParaRPr lang="en-US" altLang="en-US"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marL="457200" lvl="1" indent="0">
              <a:buNone/>
              <a:tabLst>
                <a:tab pos="2001838" algn="ctr"/>
                <a:tab pos="4513263" algn="ctr"/>
              </a:tabLst>
            </a:pPr>
            <a:endParaRPr lang="en-US" altLang="en-US" dirty="0">
              <a:sym typeface="MT Extra" panose="05050102010205020202" pitchFamily="18" charset="2"/>
            </a:endParaRPr>
          </a:p>
        </p:txBody>
      </p:sp>
    </p:spTree>
    <p:extLst>
      <p:ext uri="{BB962C8B-B14F-4D97-AF65-F5344CB8AC3E}">
        <p14:creationId xmlns:p14="http://schemas.microsoft.com/office/powerpoint/2010/main" val="25033397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94270" y="217170"/>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Semaphore Implementation</a:t>
            </a:r>
            <a:endParaRPr lang="en-US" altLang="en-US" sz="4000" dirty="0">
              <a:solidFill>
                <a:srgbClr val="0000FF"/>
              </a:solidFill>
            </a:endParaRPr>
          </a:p>
        </p:txBody>
      </p:sp>
      <p:sp>
        <p:nvSpPr>
          <p:cNvPr id="5" name="Rectangle 3"/>
          <p:cNvSpPr txBox="1">
            <a:spLocks noChangeArrowheads="1"/>
          </p:cNvSpPr>
          <p:nvPr/>
        </p:nvSpPr>
        <p:spPr>
          <a:xfrm>
            <a:off x="494270" y="1554764"/>
            <a:ext cx="1139293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With each semaphore there is an associated waiting queue</a:t>
            </a:r>
          </a:p>
          <a:p>
            <a:pPr>
              <a:buFont typeface="Wingdings" panose="05000000000000000000" pitchFamily="2" charset="2"/>
              <a:buChar char="v"/>
            </a:pPr>
            <a:r>
              <a:rPr lang="en-US" altLang="en-US" dirty="0"/>
              <a:t>Each semaphore has:</a:t>
            </a:r>
          </a:p>
          <a:p>
            <a:pPr lvl="1">
              <a:buFont typeface="Wingdings" panose="05000000000000000000" pitchFamily="2" charset="2"/>
              <a:buChar char="v"/>
            </a:pPr>
            <a:r>
              <a:rPr lang="en-US" altLang="en-US" dirty="0"/>
              <a:t> value (of type integer)</a:t>
            </a:r>
          </a:p>
          <a:p>
            <a:pPr lvl="1">
              <a:buFont typeface="Wingdings" panose="05000000000000000000" pitchFamily="2" charset="2"/>
              <a:buChar char="v"/>
            </a:pPr>
            <a:r>
              <a:rPr lang="en-US" altLang="en-US" dirty="0"/>
              <a:t> a list of processes</a:t>
            </a:r>
          </a:p>
          <a:p>
            <a:pPr>
              <a:buFont typeface="Wingdings" panose="05000000000000000000" pitchFamily="2" charset="2"/>
              <a:buChar char="v"/>
            </a:pPr>
            <a:r>
              <a:rPr lang="en-US" altLang="en-US" dirty="0"/>
              <a:t>Two operations:</a:t>
            </a:r>
          </a:p>
          <a:p>
            <a:pPr lvl="1">
              <a:buFont typeface="Wingdings" panose="05000000000000000000" pitchFamily="2" charset="2"/>
              <a:buChar char="v"/>
            </a:pPr>
            <a:r>
              <a:rPr lang="en-US" altLang="en-US" b="1" dirty="0">
                <a:solidFill>
                  <a:srgbClr val="3366FF"/>
                </a:solidFill>
              </a:rPr>
              <a:t>block</a:t>
            </a:r>
            <a:r>
              <a:rPr lang="en-US" altLang="en-US" dirty="0">
                <a:solidFill>
                  <a:srgbClr val="3366FF"/>
                </a:solidFill>
              </a:rPr>
              <a:t> </a:t>
            </a:r>
            <a:r>
              <a:rPr lang="en-US" altLang="en-US" dirty="0"/>
              <a:t>– place the process invoking the operation on the appropriate waiting queue</a:t>
            </a:r>
          </a:p>
          <a:p>
            <a:pPr lvl="1">
              <a:buFont typeface="Wingdings" panose="05000000000000000000" pitchFamily="2" charset="2"/>
              <a:buChar char="v"/>
            </a:pPr>
            <a:r>
              <a:rPr lang="en-US" altLang="en-US" b="1" dirty="0">
                <a:solidFill>
                  <a:srgbClr val="3366FF"/>
                </a:solidFill>
              </a:rPr>
              <a:t>wakeup</a:t>
            </a:r>
            <a:r>
              <a:rPr lang="en-US" altLang="en-US" dirty="0">
                <a:solidFill>
                  <a:srgbClr val="3366FF"/>
                </a:solidFill>
              </a:rPr>
              <a:t> </a:t>
            </a:r>
            <a:r>
              <a:rPr lang="en-US" altLang="en-US" dirty="0"/>
              <a:t>– remove one of processes in the waiting queue and place it in the ready queue</a:t>
            </a:r>
          </a:p>
          <a:p>
            <a:pPr marL="0" indent="0">
              <a:buNone/>
            </a:pPr>
            <a:r>
              <a:rPr lang="en-US" altLang="en-US" sz="1800" b="1" dirty="0" err="1">
                <a:latin typeface="Courier New" panose="02070309020205020404" pitchFamily="49" charset="0"/>
                <a:cs typeface="Courier New" panose="02070309020205020404" pitchFamily="49" charset="0"/>
              </a:rPr>
              <a:t>typedef</a:t>
            </a: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struct</a:t>
            </a:r>
            <a:r>
              <a:rPr lang="en-US" altLang="en-US" sz="1800" b="1" dirty="0">
                <a:latin typeface="Courier New" panose="02070309020205020404" pitchFamily="49" charset="0"/>
                <a:cs typeface="Courier New" panose="02070309020205020404" pitchFamily="49" charset="0"/>
              </a:rPr>
              <a:t>{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int</a:t>
            </a:r>
            <a:r>
              <a:rPr lang="en-US" altLang="en-US" sz="1800" b="1" dirty="0">
                <a:latin typeface="Courier New" panose="02070309020205020404" pitchFamily="49" charset="0"/>
                <a:cs typeface="Courier New" panose="02070309020205020404" pitchFamily="49" charset="0"/>
              </a:rPr>
              <a:t> value;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struct</a:t>
            </a:r>
            <a:r>
              <a:rPr lang="en-US" altLang="en-US" sz="1800" b="1" dirty="0">
                <a:latin typeface="Courier New" panose="02070309020205020404" pitchFamily="49" charset="0"/>
                <a:cs typeface="Courier New" panose="02070309020205020404" pitchFamily="49" charset="0"/>
              </a:rPr>
              <a:t> process *list; </a:t>
            </a:r>
          </a:p>
          <a:p>
            <a:pPr marL="0" indent="0">
              <a:buNone/>
            </a:pPr>
            <a:r>
              <a:rPr lang="en-US" altLang="en-US" sz="1800" b="1" dirty="0">
                <a:latin typeface="Courier New" panose="02070309020205020404" pitchFamily="49" charset="0"/>
                <a:cs typeface="Courier New" panose="02070309020205020404" pitchFamily="49" charset="0"/>
              </a:rPr>
              <a:t>} semaphore; </a:t>
            </a:r>
          </a:p>
          <a:p>
            <a:pPr>
              <a:buFont typeface="Wingdings" panose="05000000000000000000" pitchFamily="2" charset="2"/>
              <a:buChar char="v"/>
            </a:pPr>
            <a:endParaRPr lang="en-US" altLang="en-US" dirty="0"/>
          </a:p>
          <a:p>
            <a:pPr lvl="1">
              <a:buFont typeface="Wingdings" panose="05000000000000000000" pitchFamily="2" charset="2"/>
              <a:buChar char="v"/>
            </a:pPr>
            <a:endParaRPr lang="en-US" altLang="en-US" dirty="0"/>
          </a:p>
          <a:p>
            <a:pPr>
              <a:buFont typeface="Wingdings" panose="05000000000000000000" pitchFamily="2" charset="2"/>
              <a:buChar char="v"/>
            </a:pPr>
            <a:r>
              <a:rPr lang="en-US" altLang="en-US" dirty="0">
                <a:solidFill>
                  <a:srgbClr val="0000FF"/>
                </a:solidFill>
              </a:rPr>
              <a:t>                        </a:t>
            </a:r>
          </a:p>
        </p:txBody>
      </p:sp>
    </p:spTree>
    <p:extLst>
      <p:ext uri="{BB962C8B-B14F-4D97-AF65-F5344CB8AC3E}">
        <p14:creationId xmlns:p14="http://schemas.microsoft.com/office/powerpoint/2010/main" val="142638641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2822" y="297180"/>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a:solidFill>
                  <a:srgbClr val="0000FF"/>
                </a:solidFill>
              </a:rPr>
              <a:t>Semaphore Implementation</a:t>
            </a:r>
            <a:endParaRPr lang="en-US" altLang="en-US" sz="4000" dirty="0">
              <a:solidFill>
                <a:srgbClr val="0000FF"/>
              </a:solidFill>
            </a:endParaRPr>
          </a:p>
        </p:txBody>
      </p:sp>
      <p:sp>
        <p:nvSpPr>
          <p:cNvPr id="4" name="Content Placeholder 3"/>
          <p:cNvSpPr>
            <a:spLocks noGrp="1" noChangeArrowheads="1"/>
          </p:cNvSpPr>
          <p:nvPr>
            <p:ph idx="4294967295"/>
          </p:nvPr>
        </p:nvSpPr>
        <p:spPr>
          <a:xfrm>
            <a:off x="262890" y="1440352"/>
            <a:ext cx="5840731" cy="5029200"/>
          </a:xfrm>
          <a:prstGeom prst="rect">
            <a:avLst/>
          </a:prstGeom>
        </p:spPr>
        <p:txBody>
          <a:bodyPr>
            <a:normAutofit/>
          </a:bodyPr>
          <a:lstStyle/>
          <a:p>
            <a:pPr marL="0" indent="0">
              <a:lnSpc>
                <a:spcPct val="100000"/>
              </a:lnSpc>
              <a:buFont typeface="Monotype Sorts" pitchFamily="-84" charset="2"/>
              <a:buNone/>
            </a:pPr>
            <a:endParaRPr lang="en-US" altLang="en-US" sz="2000" b="1" dirty="0">
              <a:latin typeface="Courier New" panose="02070309020205020404" pitchFamily="49" charset="0"/>
              <a:cs typeface="Courier New" panose="02070309020205020404" pitchFamily="49" charset="0"/>
            </a:endParaRP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wait(semaphore *S) { </a:t>
            </a: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   S-&gt;value--; </a:t>
            </a: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   if(S-&gt;value &lt; 0){</a:t>
            </a: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       add this process to S-&gt;list; </a:t>
            </a: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      block(); </a:t>
            </a: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   } </a:t>
            </a:r>
          </a:p>
          <a:p>
            <a:pPr marL="0" indent="0">
              <a:lnSpc>
                <a:spcPct val="100000"/>
              </a:lnSpc>
              <a:buFont typeface="Monotype Sorts" pitchFamily="-84" charset="2"/>
              <a:buNone/>
            </a:pPr>
            <a:r>
              <a:rPr lang="en-US" altLang="en-US" sz="2000" b="1" dirty="0">
                <a:latin typeface="Courier New" panose="02070309020205020404" pitchFamily="49" charset="0"/>
                <a:cs typeface="Courier New" panose="02070309020205020404" pitchFamily="49" charset="0"/>
              </a:rPr>
              <a:t>}</a:t>
            </a:r>
            <a:br>
              <a:rPr lang="en-US" altLang="en-US" sz="2000" b="1" dirty="0">
                <a:latin typeface="Courier New" panose="02070309020205020404" pitchFamily="49" charset="0"/>
                <a:cs typeface="Courier New" panose="02070309020205020404" pitchFamily="49" charset="0"/>
              </a:rPr>
            </a:br>
            <a:endParaRPr lang="en-US" altLang="en-US" sz="2000" b="1" dirty="0">
              <a:latin typeface="Courier New" panose="02070309020205020404" pitchFamily="49" charset="0"/>
              <a:cs typeface="Courier New" panose="02070309020205020404" pitchFamily="49" charset="0"/>
            </a:endParaRPr>
          </a:p>
          <a:p>
            <a:pPr marL="0" indent="0">
              <a:lnSpc>
                <a:spcPct val="100000"/>
              </a:lnSpc>
              <a:buFont typeface="Monotype Sorts" pitchFamily="-84" charset="2"/>
              <a:buNone/>
            </a:pPr>
            <a:endParaRPr lang="en-US" altLang="en-US" sz="2000" b="1" dirty="0">
              <a:latin typeface="Courier New" panose="02070309020205020404" pitchFamily="49" charset="0"/>
              <a:cs typeface="Courier New" panose="02070309020205020404" pitchFamily="49" charset="0"/>
            </a:endParaRPr>
          </a:p>
        </p:txBody>
      </p:sp>
      <p:sp>
        <p:nvSpPr>
          <p:cNvPr id="2" name="Rectangle 1"/>
          <p:cNvSpPr/>
          <p:nvPr/>
        </p:nvSpPr>
        <p:spPr>
          <a:xfrm>
            <a:off x="6103621" y="1708183"/>
            <a:ext cx="6096000" cy="2246769"/>
          </a:xfrm>
          <a:prstGeom prst="rect">
            <a:avLst/>
          </a:prstGeom>
        </p:spPr>
        <p:txBody>
          <a:bodyPr>
            <a:spAutoFit/>
          </a:bodyPr>
          <a:lstStyle/>
          <a:p>
            <a:r>
              <a:rPr lang="en-US" altLang="en-US" sz="2000" b="1" dirty="0">
                <a:latin typeface="Courier New" panose="02070309020205020404" pitchFamily="49" charset="0"/>
                <a:cs typeface="Courier New" panose="02070309020205020404" pitchFamily="49" charset="0"/>
              </a:rPr>
              <a:t>signal(semaphore *S) { </a:t>
            </a:r>
          </a:p>
          <a:p>
            <a:r>
              <a:rPr lang="en-US" altLang="en-US" sz="2000" b="1" dirty="0">
                <a:latin typeface="Courier New" panose="02070309020205020404" pitchFamily="49" charset="0"/>
                <a:cs typeface="Courier New" panose="02070309020205020404" pitchFamily="49" charset="0"/>
              </a:rPr>
              <a:t>   S-&gt;value++; </a:t>
            </a:r>
          </a:p>
          <a:p>
            <a:r>
              <a:rPr lang="en-US" altLang="en-US" sz="2000" b="1" dirty="0">
                <a:latin typeface="Courier New" panose="02070309020205020404" pitchFamily="49" charset="0"/>
                <a:cs typeface="Courier New" panose="02070309020205020404" pitchFamily="49" charset="0"/>
              </a:rPr>
              <a:t>   if(S-&gt;value &lt;= 0){</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remove a process P from S-&gt;list; </a:t>
            </a:r>
          </a:p>
          <a:p>
            <a:r>
              <a:rPr lang="en-US" altLang="en-US" sz="2000" b="1" dirty="0">
                <a:latin typeface="Courier New" panose="02070309020205020404" pitchFamily="49" charset="0"/>
                <a:cs typeface="Courier New" panose="02070309020205020404" pitchFamily="49" charset="0"/>
              </a:rPr>
              <a:t>      wakeup(P); </a:t>
            </a:r>
          </a:p>
          <a:p>
            <a:r>
              <a:rPr lang="en-US" altLang="en-US" sz="2000" b="1" dirty="0">
                <a:latin typeface="Courier New" panose="02070309020205020404" pitchFamily="49" charset="0"/>
                <a:cs typeface="Courier New" panose="02070309020205020404" pitchFamily="49" charset="0"/>
              </a:rPr>
              <a:t>   } </a:t>
            </a:r>
          </a:p>
          <a:p>
            <a:r>
              <a:rPr lang="en-US" altLang="en-US" sz="2000" b="1" dirty="0">
                <a:latin typeface="Courier New" panose="02070309020205020404" pitchFamily="49" charset="0"/>
                <a:cs typeface="Courier New" panose="02070309020205020404" pitchFamily="49" charset="0"/>
              </a:rPr>
              <a:t>} </a:t>
            </a:r>
            <a:endParaRPr lang="en-US" sz="2000" dirty="0"/>
          </a:p>
        </p:txBody>
      </p:sp>
    </p:spTree>
    <p:extLst>
      <p:ext uri="{BB962C8B-B14F-4D97-AF65-F5344CB8AC3E}">
        <p14:creationId xmlns:p14="http://schemas.microsoft.com/office/powerpoint/2010/main" val="23376368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Deadlock and Starvation</a:t>
            </a:r>
          </a:p>
        </p:txBody>
      </p:sp>
      <p:sp>
        <p:nvSpPr>
          <p:cNvPr id="5" name="Rectangle 3"/>
          <p:cNvSpPr txBox="1">
            <a:spLocks noChangeArrowheads="1"/>
          </p:cNvSpPr>
          <p:nvPr/>
        </p:nvSpPr>
        <p:spPr>
          <a:xfrm>
            <a:off x="214184" y="137353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processes</a:t>
            </a:r>
          </a:p>
          <a:p>
            <a:pPr>
              <a:buFont typeface="Wingdings" panose="05000000000000000000" pitchFamily="2" charset="2"/>
              <a:buChar char="v"/>
              <a:tabLst>
                <a:tab pos="1882775" algn="ctr"/>
                <a:tab pos="4568825" algn="ctr"/>
              </a:tabLst>
            </a:pPr>
            <a:r>
              <a:rPr lang="en-US" altLang="en-US" sz="2400" dirty="0">
                <a:solidFill>
                  <a:srgbClr val="000000"/>
                </a:solidFill>
              </a:rPr>
              <a:t>Let </a:t>
            </a:r>
            <a:r>
              <a:rPr lang="en-US" altLang="en-US" sz="2400" b="1" i="1" dirty="0">
                <a:solidFill>
                  <a:srgbClr val="000000"/>
                </a:solidFill>
                <a:latin typeface="Courier New" panose="02070309020205020404" pitchFamily="49" charset="0"/>
                <a:cs typeface="Courier New" panose="02070309020205020404" pitchFamily="49" charset="0"/>
              </a:rPr>
              <a:t>S</a:t>
            </a:r>
            <a:r>
              <a:rPr lang="en-US" altLang="en-US" sz="2400" dirty="0">
                <a:solidFill>
                  <a:srgbClr val="000000"/>
                </a:solidFill>
              </a:rPr>
              <a:t> and</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i="1" dirty="0">
                <a:solidFill>
                  <a:srgbClr val="000000"/>
                </a:solidFill>
                <a:latin typeface="Courier New" panose="02070309020205020404" pitchFamily="49" charset="0"/>
                <a:cs typeface="Courier New" panose="02070309020205020404" pitchFamily="49" charset="0"/>
              </a:rPr>
              <a:t>Q</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1800" b="1" dirty="0">
                <a:solidFill>
                  <a:srgbClr val="000000"/>
                </a:solidFill>
                <a:latin typeface="Courier New" panose="02070309020205020404" pitchFamily="49" charset="0"/>
                <a:cs typeface="Courier New" panose="02070309020205020404" pitchFamily="49" charset="0"/>
              </a:rPr>
              <a:t>wait(S); 	              wait(Q);</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wait(Q); 	              wait(S);</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		     ...</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signal(S);                signal(Q);</a:t>
            </a:r>
          </a:p>
          <a:p>
            <a:pPr>
              <a:buNone/>
              <a:tabLst>
                <a:tab pos="1882775" algn="ctr"/>
                <a:tab pos="4568825" algn="ctr"/>
              </a:tabLst>
            </a:pPr>
            <a:r>
              <a:rPr lang="en-US" altLang="en-US" sz="1800" b="1" dirty="0">
                <a:solidFill>
                  <a:srgbClr val="000000"/>
                </a:solidFill>
                <a:latin typeface="Courier New" panose="02070309020205020404" pitchFamily="49" charset="0"/>
                <a:cs typeface="Courier New" panose="02070309020205020404" pitchFamily="49" charset="0"/>
              </a:rPr>
              <a:t>           signal(Q);                signal(S);</a:t>
            </a:r>
          </a:p>
          <a:p>
            <a:pPr>
              <a:buFont typeface="Wingdings" panose="05000000000000000000" pitchFamily="2" charset="2"/>
              <a:buChar char="v"/>
              <a:tabLst>
                <a:tab pos="1882775" algn="ctr"/>
                <a:tab pos="4568825" algn="ctr"/>
              </a:tabLst>
            </a:pPr>
            <a:r>
              <a:rPr lang="en-US" altLang="en-US" sz="2400" b="1" dirty="0">
                <a:solidFill>
                  <a:srgbClr val="3366FF"/>
                </a:solidFill>
                <a:sym typeface="MT Extra" panose="05050102010205020202" pitchFamily="18" charset="2"/>
              </a:rPr>
              <a:t>Starvation</a:t>
            </a:r>
            <a:r>
              <a:rPr lang="en-US" altLang="en-US" sz="2400" dirty="0">
                <a:solidFill>
                  <a:srgbClr val="3366FF"/>
                </a:solidFill>
                <a:sym typeface="MT Extra" panose="05050102010205020202" pitchFamily="18" charset="2"/>
              </a:rPr>
              <a:t> </a:t>
            </a:r>
            <a:r>
              <a:rPr lang="en-US" altLang="en-US" sz="2400" dirty="0"/>
              <a:t>– </a:t>
            </a:r>
            <a:r>
              <a:rPr lang="en-US" altLang="en-US" sz="2400" b="1" dirty="0">
                <a:solidFill>
                  <a:srgbClr val="3366FF"/>
                </a:solidFill>
              </a:rPr>
              <a:t>indefinite blocking , </a:t>
            </a:r>
            <a:r>
              <a:rPr lang="en-US" altLang="en-US" sz="2400" dirty="0"/>
              <a:t>A process may never be removed from the semaphore queue in which it is suspended</a:t>
            </a:r>
            <a:endParaRPr lang="en-US" altLang="en-US" dirty="0"/>
          </a:p>
        </p:txBody>
      </p:sp>
    </p:spTree>
    <p:extLst>
      <p:ext uri="{BB962C8B-B14F-4D97-AF65-F5344CB8AC3E}">
        <p14:creationId xmlns:p14="http://schemas.microsoft.com/office/powerpoint/2010/main" val="29317938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92389"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Classical Problems of Synchronization</a:t>
            </a:r>
          </a:p>
        </p:txBody>
      </p:sp>
      <p:sp>
        <p:nvSpPr>
          <p:cNvPr id="5" name="Rectangle 3"/>
          <p:cNvSpPr txBox="1">
            <a:spLocks noChangeArrowheads="1"/>
          </p:cNvSpPr>
          <p:nvPr/>
        </p:nvSpPr>
        <p:spPr>
          <a:xfrm>
            <a:off x="2431605" y="1865021"/>
            <a:ext cx="8426896"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v"/>
            </a:pPr>
            <a:r>
              <a:rPr lang="en-US" altLang="en-US" sz="2800" dirty="0"/>
              <a:t>Bounded-Buffer Problem</a:t>
            </a:r>
          </a:p>
          <a:p>
            <a:pPr lvl="1">
              <a:buFont typeface="Wingdings" panose="05000000000000000000" pitchFamily="2" charset="2"/>
              <a:buChar char="v"/>
            </a:pPr>
            <a:r>
              <a:rPr lang="en-US" altLang="en-US" sz="2800" dirty="0"/>
              <a:t>Readers and Writers Problem</a:t>
            </a:r>
          </a:p>
          <a:p>
            <a:pPr lvl="1">
              <a:buFont typeface="Wingdings" panose="05000000000000000000" pitchFamily="2" charset="2"/>
              <a:buChar char="v"/>
            </a:pPr>
            <a:r>
              <a:rPr lang="en-US" altLang="en-US" sz="2800" dirty="0"/>
              <a:t>Dining-Philosophers Problem</a:t>
            </a:r>
          </a:p>
        </p:txBody>
      </p:sp>
    </p:spTree>
    <p:extLst>
      <p:ext uri="{BB962C8B-B14F-4D97-AF65-F5344CB8AC3E}">
        <p14:creationId xmlns:p14="http://schemas.microsoft.com/office/powerpoint/2010/main" val="217299859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84151" y="296562"/>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Bounded-Buffer Problem</a:t>
            </a:r>
          </a:p>
        </p:txBody>
      </p:sp>
      <p:sp>
        <p:nvSpPr>
          <p:cNvPr id="5" name="Rectangle 3"/>
          <p:cNvSpPr txBox="1">
            <a:spLocks noChangeArrowheads="1"/>
          </p:cNvSpPr>
          <p:nvPr/>
        </p:nvSpPr>
        <p:spPr>
          <a:xfrm>
            <a:off x="774357" y="141472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kumimoji="0" lang="en-US" altLang="en-US" sz="3200" b="1" i="1" u="none" strike="noStrike" kern="1200" cap="none" spc="0" normalizeH="0" baseline="0" noProof="0" dirty="0">
                <a:ln>
                  <a:noFill/>
                </a:ln>
                <a:solidFill>
                  <a:prstClr val="black"/>
                </a:solidFill>
                <a:effectLst/>
                <a:uLnTx/>
                <a:uFillTx/>
                <a:latin typeface="Calibri"/>
                <a:ea typeface="+mn-ea"/>
                <a:cs typeface="+mn-cs"/>
              </a:rPr>
              <a:t>Buffer of length n</a:t>
            </a: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b="0" i="0" u="none" strike="noStrike" kern="1200" cap="none" spc="0" normalizeH="0" baseline="0" noProof="0" dirty="0">
                <a:ln>
                  <a:noFill/>
                </a:ln>
                <a:solidFill>
                  <a:prstClr val="black"/>
                </a:solidFill>
                <a:effectLst/>
                <a:uLnTx/>
                <a:uFillTx/>
                <a:latin typeface="Calibri"/>
                <a:ea typeface="+mn-ea"/>
                <a:cs typeface="+mn-cs"/>
              </a:rPr>
              <a:t>each location can hold one item (</a:t>
            </a:r>
            <a:r>
              <a:rPr kumimoji="0" lang="en-US" altLang="en-US"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 n</a:t>
            </a:r>
            <a:r>
              <a:rPr kumimoji="0" lang="en-US" altLang="en-US" b="0" i="0" u="none" strike="noStrike" kern="1200" cap="none" spc="0" normalizeH="0" baseline="0" noProof="0" dirty="0">
                <a:ln>
                  <a:noFill/>
                </a:ln>
                <a:solidFill>
                  <a:prstClr val="black"/>
                </a:solidFill>
                <a:effectLst/>
                <a:uLnTx/>
                <a:uFillTx/>
                <a:latin typeface="Calibri"/>
                <a:ea typeface="+mn-ea"/>
                <a:cs typeface="+mn-cs"/>
              </a:rPr>
              <a:t>)</a:t>
            </a:r>
            <a:endParaRPr lang="en-US" altLang="en-US" dirty="0"/>
          </a:p>
          <a:p>
            <a:pPr>
              <a:buFont typeface="Wingdings" panose="05000000000000000000" pitchFamily="2" charset="2"/>
              <a:buChar char="v"/>
            </a:pPr>
            <a:r>
              <a:rPr lang="en-US" altLang="en-US" dirty="0"/>
              <a:t>Semaphore </a:t>
            </a:r>
            <a:r>
              <a:rPr lang="en-US" altLang="en-US" sz="3200" b="1" dirty="0" err="1">
                <a:solidFill>
                  <a:srgbClr val="000000"/>
                </a:solidFill>
                <a:latin typeface="Courier New" panose="02070309020205020404" pitchFamily="49" charset="0"/>
                <a:cs typeface="Courier New" panose="02070309020205020404" pitchFamily="49" charset="0"/>
              </a:rPr>
              <a:t>mutex</a:t>
            </a:r>
            <a:r>
              <a:rPr lang="en-US" altLang="en-US" dirty="0">
                <a:solidFill>
                  <a:srgbClr val="000000"/>
                </a:solidFill>
              </a:rPr>
              <a:t> i</a:t>
            </a:r>
            <a:r>
              <a:rPr lang="en-US" altLang="en-US" dirty="0"/>
              <a:t>nitialized to the value 1</a:t>
            </a:r>
          </a:p>
          <a:p>
            <a:pPr>
              <a:buFont typeface="Wingdings" panose="05000000000000000000" pitchFamily="2" charset="2"/>
              <a:buChar char="v"/>
            </a:pPr>
            <a:r>
              <a:rPr lang="en-US" altLang="en-US" dirty="0">
                <a:solidFill>
                  <a:srgbClr val="000000"/>
                </a:solidFill>
              </a:rPr>
              <a:t>Semaphore </a:t>
            </a:r>
            <a:r>
              <a:rPr lang="en-US" altLang="en-US" sz="3200" b="1" dirty="0">
                <a:solidFill>
                  <a:srgbClr val="000000"/>
                </a:solidFill>
                <a:latin typeface="Courier New" panose="02070309020205020404" pitchFamily="49" charset="0"/>
                <a:cs typeface="Courier New" panose="02070309020205020404" pitchFamily="49" charset="0"/>
              </a:rPr>
              <a:t>full</a:t>
            </a:r>
            <a:r>
              <a:rPr lang="en-US" altLang="en-US" dirty="0">
                <a:solidFill>
                  <a:srgbClr val="000000"/>
                </a:solidFill>
              </a:rPr>
              <a:t> initialized </a:t>
            </a:r>
            <a:r>
              <a:rPr lang="en-US" altLang="en-US" dirty="0"/>
              <a:t>to the value 0</a:t>
            </a:r>
          </a:p>
          <a:p>
            <a:pPr>
              <a:buFont typeface="Wingdings" panose="05000000000000000000" pitchFamily="2" charset="2"/>
              <a:buChar char="v"/>
            </a:pPr>
            <a:r>
              <a:rPr lang="en-US" altLang="en-US" dirty="0"/>
              <a:t>Semaphore </a:t>
            </a:r>
            <a:r>
              <a:rPr lang="en-US" altLang="en-US" sz="3200" b="1" dirty="0">
                <a:solidFill>
                  <a:srgbClr val="000000"/>
                </a:solidFill>
                <a:latin typeface="Courier New" panose="02070309020205020404" pitchFamily="49" charset="0"/>
                <a:cs typeface="Courier New" panose="02070309020205020404" pitchFamily="49" charset="0"/>
              </a:rPr>
              <a:t>empty</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initialized </a:t>
            </a:r>
            <a:r>
              <a:rPr lang="en-US" altLang="en-US" dirty="0"/>
              <a:t>to the value </a:t>
            </a:r>
            <a:r>
              <a:rPr lang="en-US" altLang="en-US" b="1" i="1" dirty="0"/>
              <a:t>n</a:t>
            </a:r>
          </a:p>
          <a:p>
            <a:pPr>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32289943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384151" y="296562"/>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Bounded-Buffer Problem</a:t>
            </a:r>
          </a:p>
        </p:txBody>
      </p:sp>
      <p:sp>
        <p:nvSpPr>
          <p:cNvPr id="4" name="Content Placeholder 3"/>
          <p:cNvSpPr>
            <a:spLocks noGrp="1" noChangeArrowheads="1"/>
          </p:cNvSpPr>
          <p:nvPr>
            <p:ph idx="4294967295"/>
          </p:nvPr>
        </p:nvSpPr>
        <p:spPr>
          <a:xfrm>
            <a:off x="72856" y="1444130"/>
            <a:ext cx="5577016" cy="4876800"/>
          </a:xfrm>
          <a:prstGeom prst="rect">
            <a:avLst/>
          </a:prstGeom>
          <a:ln w="12700">
            <a:solidFill>
              <a:schemeClr val="tx1"/>
            </a:solidFill>
          </a:ln>
        </p:spPr>
        <p:txBody>
          <a:bodyPr/>
          <a:lstStyle/>
          <a:p>
            <a:pPr marL="0" indent="0">
              <a:buNone/>
            </a:pPr>
            <a:r>
              <a:rPr lang="en-US" altLang="en-US" sz="1800" b="1" dirty="0">
                <a:solidFill>
                  <a:srgbClr val="FF0000"/>
                </a:solidFill>
              </a:rPr>
              <a:t>	         </a:t>
            </a:r>
            <a:r>
              <a:rPr lang="en-US" altLang="en-US" sz="1800" b="1" u="sng" dirty="0">
                <a:solidFill>
                  <a:srgbClr val="FF0000"/>
                </a:solidFill>
              </a:rPr>
              <a:t>Structure of the producer process</a:t>
            </a:r>
          </a:p>
          <a:p>
            <a:pPr>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do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produce item in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wait(empty);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add </a:t>
            </a:r>
            <a:r>
              <a:rPr lang="en-US" altLang="en-US" sz="1600" b="1" dirty="0" err="1">
                <a:latin typeface="Courier New" panose="02070309020205020404" pitchFamily="49" charset="0"/>
                <a:cs typeface="Courier New" panose="02070309020205020404" pitchFamily="49" charset="0"/>
              </a:rPr>
              <a:t>next_produced</a:t>
            </a:r>
            <a:r>
              <a:rPr lang="en-US" altLang="en-US" sz="1600" b="1" dirty="0">
                <a:latin typeface="Courier New" panose="02070309020205020404" pitchFamily="49" charset="0"/>
                <a:cs typeface="Courier New" panose="02070309020205020404" pitchFamily="49" charset="0"/>
              </a:rPr>
              <a:t> to the buffer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signal(full);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p:txBody>
      </p:sp>
      <p:sp>
        <p:nvSpPr>
          <p:cNvPr id="6" name="Content Placeholder 3"/>
          <p:cNvSpPr>
            <a:spLocks noGrp="1" noChangeArrowheads="1"/>
          </p:cNvSpPr>
          <p:nvPr>
            <p:ph idx="4294967295"/>
          </p:nvPr>
        </p:nvSpPr>
        <p:spPr>
          <a:xfrm>
            <a:off x="5673791" y="1444130"/>
            <a:ext cx="6429670" cy="4876800"/>
          </a:xfrm>
          <a:prstGeom prst="rect">
            <a:avLst/>
          </a:prstGeom>
          <a:ln w="12700">
            <a:solidFill>
              <a:schemeClr val="tx1"/>
            </a:solidFill>
          </a:ln>
        </p:spPr>
        <p:txBody>
          <a:bodyPr/>
          <a:lstStyle/>
          <a:p>
            <a:pPr marL="0" indent="0">
              <a:buNone/>
            </a:pPr>
            <a:r>
              <a:rPr lang="en-US" altLang="en-US" sz="1800" b="1" dirty="0">
                <a:solidFill>
                  <a:srgbClr val="FF0000"/>
                </a:solidFill>
              </a:rPr>
              <a:t>                       </a:t>
            </a:r>
            <a:r>
              <a:rPr lang="en-US" altLang="en-US" sz="1800" b="1" u="sng" dirty="0">
                <a:solidFill>
                  <a:srgbClr val="FF0000"/>
                </a:solidFill>
              </a:rPr>
              <a:t>Structure of the consumer process</a:t>
            </a:r>
          </a:p>
          <a:p>
            <a:pPr>
              <a:buFont typeface="Monotype Sorts" pitchFamily="-84" charset="2"/>
              <a:buNone/>
            </a:pPr>
            <a:endParaRPr lang="en-US" altLang="en-US" sz="1400" b="1" dirty="0">
              <a:latin typeface="Courier New" panose="02070309020205020404" pitchFamily="49" charset="0"/>
              <a:cs typeface="Courier New" panose="02070309020205020404" pitchFamily="49" charset="0"/>
            </a:endParaRPr>
          </a:p>
          <a:p>
            <a:pPr marL="0" indent="0">
              <a:buFont typeface="Monotype Sorts" pitchFamily="-84" charset="2"/>
              <a:buNone/>
              <a:defRPr/>
            </a:pPr>
            <a:r>
              <a:rPr lang="en-US" altLang="en-US" sz="1600" b="1" dirty="0">
                <a:latin typeface="Courier New" panose="02070309020205020404" pitchFamily="49" charset="0"/>
                <a:cs typeface="Courier New" panose="02070309020205020404" pitchFamily="49" charset="0"/>
              </a:rPr>
              <a:t>d</a:t>
            </a:r>
            <a:r>
              <a:rPr lang="en-US" sz="1600" b="1" dirty="0">
                <a:latin typeface="Courier New"/>
                <a:ea typeface="ＭＳ Ｐゴシック" pitchFamily="-84" charset="-128"/>
                <a:cs typeface="Courier New"/>
              </a:rPr>
              <a:t>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/*remove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/*consume the item in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 while (true);</a:t>
            </a:r>
            <a:endParaRPr lang="en-US" alt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259356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5" name="Rectangle 3"/>
          <p:cNvSpPr txBox="1">
            <a:spLocks noChangeArrowheads="1"/>
          </p:cNvSpPr>
          <p:nvPr/>
        </p:nvSpPr>
        <p:spPr>
          <a:xfrm>
            <a:off x="214184" y="1373531"/>
            <a:ext cx="11508259" cy="49701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A data set is shared among a number of concurrent processes</a:t>
            </a:r>
          </a:p>
          <a:p>
            <a:pPr lvl="1">
              <a:buFont typeface="Wingdings" panose="05000000000000000000" pitchFamily="2" charset="2"/>
              <a:buChar char="v"/>
            </a:pPr>
            <a:r>
              <a:rPr lang="en-US" altLang="en-US" b="1" dirty="0">
                <a:solidFill>
                  <a:srgbClr val="FF0000"/>
                </a:solidFill>
              </a:rPr>
              <a:t>Readers –</a:t>
            </a:r>
            <a:r>
              <a:rPr lang="en-US" altLang="en-US" dirty="0"/>
              <a:t> only read the data set; they do </a:t>
            </a:r>
            <a:r>
              <a:rPr lang="en-US" altLang="en-US" b="1" i="1" dirty="0"/>
              <a:t>not</a:t>
            </a:r>
            <a:r>
              <a:rPr lang="en-US" altLang="en-US" b="1" dirty="0"/>
              <a:t> </a:t>
            </a:r>
            <a:r>
              <a:rPr lang="en-US" altLang="en-US" dirty="0"/>
              <a:t>perform any updates</a:t>
            </a:r>
          </a:p>
          <a:p>
            <a:pPr lvl="1">
              <a:buFont typeface="Wingdings" panose="05000000000000000000" pitchFamily="2" charset="2"/>
              <a:buChar char="v"/>
            </a:pPr>
            <a:r>
              <a:rPr lang="en-US" altLang="en-US" b="1" dirty="0">
                <a:solidFill>
                  <a:srgbClr val="FF0000"/>
                </a:solidFill>
              </a:rPr>
              <a:t>Writers </a:t>
            </a:r>
            <a:r>
              <a:rPr lang="en-US" altLang="en-US" dirty="0"/>
              <a:t>  – can both read and write</a:t>
            </a:r>
          </a:p>
          <a:p>
            <a:pPr>
              <a:buFont typeface="Wingdings" panose="05000000000000000000" pitchFamily="2" charset="2"/>
              <a:buChar char="v"/>
            </a:pPr>
            <a:r>
              <a:rPr lang="en-US" altLang="en-US" dirty="0"/>
              <a:t>Problem – allow multiple readers to read at the same time</a:t>
            </a:r>
          </a:p>
          <a:p>
            <a:pPr lvl="1">
              <a:buFont typeface="Wingdings" panose="05000000000000000000" pitchFamily="2" charset="2"/>
              <a:buChar char="v"/>
            </a:pPr>
            <a:r>
              <a:rPr lang="en-US" altLang="en-US" dirty="0"/>
              <a:t>Only one single writer can access the shared data at the same time</a:t>
            </a:r>
          </a:p>
          <a:p>
            <a:pPr>
              <a:buFont typeface="Wingdings" panose="05000000000000000000" pitchFamily="2" charset="2"/>
              <a:buChar char="v"/>
            </a:pPr>
            <a:r>
              <a:rPr lang="en-US" altLang="en-US" b="1" i="1" dirty="0">
                <a:solidFill>
                  <a:srgbClr val="FF0000"/>
                </a:solidFill>
              </a:rPr>
              <a:t>First readers-writers prob. </a:t>
            </a:r>
            <a:r>
              <a:rPr lang="en-US" altLang="en-US" dirty="0">
                <a:sym typeface="Wingdings"/>
              </a:rPr>
              <a:t> no reader is kept waiting unless a writer has already obtained the permission to use the shared obj., writers may starve</a:t>
            </a:r>
          </a:p>
        </p:txBody>
      </p:sp>
    </p:spTree>
    <p:extLst>
      <p:ext uri="{BB962C8B-B14F-4D97-AF65-F5344CB8AC3E}">
        <p14:creationId xmlns:p14="http://schemas.microsoft.com/office/powerpoint/2010/main" val="190973605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5" name="Rectangle 3"/>
          <p:cNvSpPr txBox="1">
            <a:spLocks noChangeArrowheads="1"/>
          </p:cNvSpPr>
          <p:nvPr/>
        </p:nvSpPr>
        <p:spPr>
          <a:xfrm>
            <a:off x="214184" y="1373531"/>
            <a:ext cx="11508259"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dirty="0"/>
              <a:t>Shared Data</a:t>
            </a:r>
          </a:p>
          <a:p>
            <a:pPr lvl="1">
              <a:buFont typeface="Wingdings" panose="05000000000000000000" pitchFamily="2" charset="2"/>
              <a:buChar char="v"/>
            </a:pPr>
            <a:r>
              <a:rPr lang="en-US" altLang="en-US" dirty="0"/>
              <a:t>Semaphore</a:t>
            </a:r>
            <a:r>
              <a:rPr lang="en-US" altLang="en-US" b="1" dirty="0">
                <a:solidFill>
                  <a:srgbClr val="000000"/>
                </a:solidFill>
                <a:latin typeface="Courier New" panose="02070309020205020404" pitchFamily="49" charset="0"/>
              </a:rPr>
              <a:t> </a:t>
            </a:r>
            <a:r>
              <a:rPr lang="en-US" altLang="en-US" b="1" dirty="0" err="1">
                <a:solidFill>
                  <a:srgbClr val="FF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 common to both readers and writers, acts as a mutual exclusion semaphore for writers, used by first reader that enters CS or last reader that exits CS, not used by other readers</a:t>
            </a:r>
          </a:p>
          <a:p>
            <a:pPr lvl="1">
              <a:buFont typeface="Wingdings" panose="05000000000000000000" pitchFamily="2" charset="2"/>
              <a:buChar char="v"/>
            </a:pPr>
            <a:endParaRPr lang="en-US" altLang="en-US" dirty="0"/>
          </a:p>
          <a:p>
            <a:pPr lvl="1">
              <a:buFont typeface="Wingdings" panose="05000000000000000000" pitchFamily="2" charset="2"/>
              <a:buChar char="v"/>
            </a:pPr>
            <a:r>
              <a:rPr lang="en-US" altLang="en-US" dirty="0"/>
              <a:t>Integer </a:t>
            </a:r>
            <a:r>
              <a:rPr lang="en-US" altLang="en-US" b="1" dirty="0" err="1">
                <a:solidFill>
                  <a:srgbClr val="FF0000"/>
                </a:solidFill>
                <a:latin typeface="Courier New" panose="02070309020205020404" pitchFamily="49" charset="0"/>
              </a:rPr>
              <a:t>read_count</a:t>
            </a:r>
            <a:r>
              <a:rPr lang="en-US" altLang="en-US" dirty="0"/>
              <a:t> initialized to 0, keeps track of how many processes are reading the shared obj.</a:t>
            </a:r>
          </a:p>
          <a:p>
            <a:pPr lvl="1">
              <a:buFont typeface="Wingdings" panose="05000000000000000000" pitchFamily="2" charset="2"/>
              <a:buChar char="v"/>
            </a:pPr>
            <a:endParaRPr lang="en-US" altLang="en-US" dirty="0"/>
          </a:p>
          <a:p>
            <a:pPr lvl="1">
              <a:buFont typeface="Wingdings" panose="05000000000000000000" pitchFamily="2" charset="2"/>
              <a:buChar char="v"/>
            </a:pPr>
            <a:r>
              <a:rPr lang="en-US" altLang="en-US" dirty="0"/>
              <a:t>Semaphore </a:t>
            </a:r>
            <a:r>
              <a:rPr lang="en-US" altLang="en-US" b="1" dirty="0" err="1">
                <a:solidFill>
                  <a:srgbClr val="FF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 ensures mutual exclusion when </a:t>
            </a:r>
            <a:r>
              <a:rPr lang="en-US" altLang="en-US" b="1" dirty="0" err="1">
                <a:solidFill>
                  <a:srgbClr val="FF0000"/>
                </a:solidFill>
                <a:latin typeface="Courier New" panose="02070309020205020404" pitchFamily="49" charset="0"/>
              </a:rPr>
              <a:t>read_count</a:t>
            </a:r>
            <a:r>
              <a:rPr lang="en-US" altLang="en-US" b="1" dirty="0">
                <a:solidFill>
                  <a:srgbClr val="FF0000"/>
                </a:solidFill>
                <a:latin typeface="Courier New" panose="02070309020205020404" pitchFamily="49" charset="0"/>
              </a:rPr>
              <a:t> </a:t>
            </a:r>
            <a:r>
              <a:rPr lang="en-US" altLang="en-US" dirty="0"/>
              <a:t>is updated </a:t>
            </a:r>
          </a:p>
          <a:p>
            <a:pPr lvl="1">
              <a:buFont typeface="Wingdings" panose="05000000000000000000" pitchFamily="2" charset="2"/>
              <a:buChar char="v"/>
            </a:pPr>
            <a:endParaRPr lang="en-US" altLang="en-US" dirty="0"/>
          </a:p>
        </p:txBody>
      </p:sp>
    </p:spTree>
    <p:extLst>
      <p:ext uri="{BB962C8B-B14F-4D97-AF65-F5344CB8AC3E}">
        <p14:creationId xmlns:p14="http://schemas.microsoft.com/office/powerpoint/2010/main" val="18843488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286000" y="1676401"/>
            <a:ext cx="609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altLang="en-US" sz="1800"/>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Producer - Consumer</a:t>
            </a:r>
          </a:p>
        </p:txBody>
      </p:sp>
      <p:sp>
        <p:nvSpPr>
          <p:cNvPr id="5" name="Rectangle 3"/>
          <p:cNvSpPr txBox="1">
            <a:spLocks noChangeArrowheads="1"/>
          </p:cNvSpPr>
          <p:nvPr/>
        </p:nvSpPr>
        <p:spPr>
          <a:xfrm>
            <a:off x="400627" y="1333029"/>
            <a:ext cx="6606746" cy="31236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while (true) {</a:t>
            </a:r>
            <a:br>
              <a:rPr lang="en-US" altLang="en-US" sz="1700" dirty="0">
                <a:latin typeface="Courier New" panose="02070309020205020404" pitchFamily="49" charset="0"/>
                <a:cs typeface="Courier New" panose="02070309020205020404" pitchFamily="49" charset="0"/>
              </a:rPr>
            </a:br>
            <a:r>
              <a:rPr lang="en-US" altLang="en-US" sz="1700" dirty="0">
                <a:latin typeface="Courier New" panose="02070309020205020404" pitchFamily="49" charset="0"/>
                <a:cs typeface="Courier New" panose="02070309020205020404" pitchFamily="49" charset="0"/>
              </a:rPr>
              <a:t>	/* produce an item in next produced */ </a:t>
            </a:r>
          </a:p>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	while (counter == BUFFER_SIZE) ; </a:t>
            </a:r>
          </a:p>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		/* do nothing */ </a:t>
            </a:r>
          </a:p>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	buffer[in] = </a:t>
            </a:r>
            <a:r>
              <a:rPr lang="en-US" altLang="en-US" sz="1700" dirty="0" err="1">
                <a:latin typeface="Courier New" panose="02070309020205020404" pitchFamily="49" charset="0"/>
                <a:cs typeface="Courier New" panose="02070309020205020404" pitchFamily="49" charset="0"/>
              </a:rPr>
              <a:t>next_produced</a:t>
            </a:r>
            <a:r>
              <a:rPr lang="en-US" altLang="en-US" sz="1700"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	in = (in + 1) % BUFFER_SIZE; </a:t>
            </a:r>
          </a:p>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sz="1700" dirty="0">
                <a:latin typeface="Courier New" panose="02070309020205020404" pitchFamily="49" charset="0"/>
                <a:cs typeface="Courier New" panose="02070309020205020404" pitchFamily="49" charset="0"/>
              </a:rPr>
              <a:t>} </a:t>
            </a:r>
          </a:p>
        </p:txBody>
      </p:sp>
      <p:sp>
        <p:nvSpPr>
          <p:cNvPr id="6" name="Rectangle 3"/>
          <p:cNvSpPr txBox="1">
            <a:spLocks noChangeArrowheads="1"/>
          </p:cNvSpPr>
          <p:nvPr/>
        </p:nvSpPr>
        <p:spPr>
          <a:xfrm>
            <a:off x="5047392" y="3585134"/>
            <a:ext cx="6877050" cy="28156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while (true)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while (counter == 0)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 /* do nothing */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next_consumed = buffer[out];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out = (out + 1) % BUFFER_SIZE;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counter--;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 consume the item in next consumed */ </a:t>
            </a:r>
          </a:p>
          <a:p>
            <a:pPr marL="0" indent="0">
              <a:buFont typeface="Monotype Sorts" pitchFamily="-84" charset="2"/>
              <a:buNone/>
            </a:pPr>
            <a:r>
              <a:rPr lang="en-US" altLang="en-US" sz="1600">
                <a:latin typeface="Courier New" panose="02070309020205020404" pitchFamily="49" charset="0"/>
                <a:cs typeface="Courier New" panose="02070309020205020404" pitchFamily="49" charset="0"/>
              </a:rPr>
              <a:t>} </a:t>
            </a:r>
            <a:endParaRPr lang="en-US"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233624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Readers-Writers Problem</a:t>
            </a:r>
          </a:p>
        </p:txBody>
      </p:sp>
      <p:sp>
        <p:nvSpPr>
          <p:cNvPr id="4" name="Content Placeholder 3"/>
          <p:cNvSpPr>
            <a:spLocks noGrp="1" noChangeArrowheads="1"/>
          </p:cNvSpPr>
          <p:nvPr>
            <p:ph idx="4294967295"/>
          </p:nvPr>
        </p:nvSpPr>
        <p:spPr>
          <a:xfrm>
            <a:off x="159824" y="1510184"/>
            <a:ext cx="4848781" cy="4876800"/>
          </a:xfrm>
          <a:prstGeom prst="rect">
            <a:avLst/>
          </a:prstGeom>
          <a:ln w="12700">
            <a:solidFill>
              <a:schemeClr val="tx1"/>
            </a:solidFill>
          </a:ln>
        </p:spPr>
        <p:txBody>
          <a:bodyPr/>
          <a:lstStyle/>
          <a:p>
            <a:pPr marL="0" indent="0">
              <a:buNone/>
            </a:pPr>
            <a:r>
              <a:rPr lang="en-US" altLang="en-US" sz="2400" b="1" u="sng" dirty="0">
                <a:solidFill>
                  <a:srgbClr val="FF0000"/>
                </a:solidFill>
              </a:rPr>
              <a:t>Structure of a writer process</a:t>
            </a:r>
            <a:endParaRPr lang="en-US" altLang="en-US" sz="1800" b="1" u="sng" dirty="0">
              <a:solidFill>
                <a:srgbClr val="FF0000"/>
              </a:solidFill>
            </a:endParaRPr>
          </a:p>
          <a:p>
            <a:pPr>
              <a:buFont typeface="Monotype Sorts" pitchFamily="-84" charset="2"/>
              <a:buNone/>
            </a:pPr>
            <a:r>
              <a:rPr lang="en-US" altLang="en-US" sz="1600" dirty="0">
                <a:solidFill>
                  <a:srgbClr val="0000FF"/>
                </a:solidFill>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rw_mutex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writing is performed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rw_mutex</a:t>
            </a:r>
            <a:r>
              <a:rPr lang="en-US" altLang="en-US" sz="1600" b="1" dirty="0">
                <a:latin typeface="Courier New" panose="02070309020205020404" pitchFamily="49" charset="0"/>
                <a:cs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400" b="1" dirty="0">
                <a:latin typeface="Courier New" panose="02070309020205020404" pitchFamily="49" charset="0"/>
                <a:cs typeface="Courier New" panose="02070309020205020404" pitchFamily="49" charset="0"/>
              </a:rPr>
            </a:b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
        <p:nvSpPr>
          <p:cNvPr id="5" name="Rectangle 3"/>
          <p:cNvSpPr>
            <a:spLocks noGrp="1" noChangeArrowheads="1"/>
          </p:cNvSpPr>
          <p:nvPr>
            <p:ph idx="4294967295"/>
          </p:nvPr>
        </p:nvSpPr>
        <p:spPr>
          <a:xfrm>
            <a:off x="5552303" y="1415727"/>
            <a:ext cx="6458465" cy="5065713"/>
          </a:xfrm>
          <a:prstGeom prst="rect">
            <a:avLst/>
          </a:prstGeom>
          <a:ln w="12700">
            <a:solidFill>
              <a:schemeClr val="tx1"/>
            </a:solidFill>
          </a:ln>
        </p:spPr>
        <p:txBody>
          <a:bodyPr wrap="none" lIns="91440" tIns="91440" rIns="0" bIns="0">
            <a:noAutofit/>
          </a:bodyPr>
          <a:lstStyle/>
          <a:p>
            <a:pPr marL="0" indent="0">
              <a:lnSpc>
                <a:spcPct val="80000"/>
              </a:lnSpc>
              <a:buNone/>
            </a:pPr>
            <a:r>
              <a:rPr lang="en-US" altLang="en-US" sz="2200" b="1" u="sng" dirty="0">
                <a:solidFill>
                  <a:srgbClr val="FF0000"/>
                </a:solidFill>
              </a:rPr>
              <a:t>Structure of a reader process</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do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read_count</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if (</a:t>
            </a:r>
            <a:r>
              <a:rPr lang="en-US" altLang="en-US" sz="1600" b="1" dirty="0" err="1">
                <a:latin typeface="Courier New" panose="02070309020205020404" pitchFamily="49" charset="0"/>
                <a:cs typeface="Courier New" panose="02070309020205020404" pitchFamily="49" charset="0"/>
              </a:rPr>
              <a:t>read_count</a:t>
            </a:r>
            <a:r>
              <a:rPr lang="en-US" altLang="en-US" sz="1600" b="1" dirty="0">
                <a:latin typeface="Courier New" panose="02070309020205020404" pitchFamily="49" charset="0"/>
                <a:cs typeface="Courier New" panose="02070309020205020404" pitchFamily="49" charset="0"/>
              </a:rPr>
              <a:t> == 1)  wait(</a:t>
            </a:r>
            <a:r>
              <a:rPr lang="en-US" altLang="en-US" sz="1600" b="1" dirty="0" err="1">
                <a:latin typeface="Courier New" panose="02070309020205020404" pitchFamily="49" charset="0"/>
                <a:cs typeface="Courier New" panose="02070309020205020404" pitchFamily="49" charset="0"/>
              </a:rPr>
              <a:t>rw_mutex</a:t>
            </a:r>
            <a:r>
              <a:rPr lang="en-US" altLang="en-US" sz="1600" b="1" dirty="0">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 reading is performed */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wait(</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read count--;</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if (</a:t>
            </a:r>
            <a:r>
              <a:rPr lang="en-US" altLang="en-US" sz="1600" b="1" dirty="0" err="1">
                <a:latin typeface="Courier New" panose="02070309020205020404" pitchFamily="49" charset="0"/>
                <a:cs typeface="Courier New" panose="02070309020205020404" pitchFamily="49" charset="0"/>
              </a:rPr>
              <a:t>read_count</a:t>
            </a:r>
            <a:r>
              <a:rPr lang="en-US" altLang="en-US" sz="1600" b="1" dirty="0">
                <a:latin typeface="Courier New" panose="02070309020205020404" pitchFamily="49" charset="0"/>
                <a:cs typeface="Courier New" panose="02070309020205020404" pitchFamily="49" charset="0"/>
              </a:rPr>
              <a:t> == 0) signal(</a:t>
            </a:r>
            <a:r>
              <a:rPr lang="en-US" altLang="en-US" sz="1600" b="1" dirty="0" err="1">
                <a:latin typeface="Courier New" panose="02070309020205020404" pitchFamily="49" charset="0"/>
                <a:cs typeface="Courier New" panose="02070309020205020404" pitchFamily="49" charset="0"/>
              </a:rPr>
              <a:t>rw_mutex</a:t>
            </a:r>
            <a:r>
              <a:rPr lang="en-US" altLang="en-US" sz="1600" b="1" dirty="0">
                <a:latin typeface="Courier New" panose="02070309020205020404" pitchFamily="49" charset="0"/>
                <a:cs typeface="Courier New" panose="02070309020205020404" pitchFamily="49" charset="0"/>
              </a:rPr>
              <a:t>); </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signal(</a:t>
            </a:r>
            <a:r>
              <a:rPr lang="en-US" altLang="en-US" sz="1600" b="1" dirty="0" err="1">
                <a:latin typeface="Courier New" panose="02070309020205020404" pitchFamily="49" charset="0"/>
                <a:cs typeface="Courier New" panose="02070309020205020404" pitchFamily="49" charset="0"/>
              </a:rPr>
              <a:t>mutex</a:t>
            </a:r>
            <a:r>
              <a:rPr lang="en-US" altLang="en-US" sz="1600" b="1" dirty="0">
                <a:latin typeface="Courier New" panose="02070309020205020404" pitchFamily="49" charset="0"/>
                <a:cs typeface="Courier New" panose="02070309020205020404" pitchFamily="49" charset="0"/>
              </a:rPr>
              <a:t>);</a:t>
            </a:r>
          </a:p>
          <a:p>
            <a:pPr>
              <a:lnSpc>
                <a:spcPct val="120000"/>
              </a:lnSpc>
              <a:buFont typeface="Monotype Sorts" pitchFamily="-84" charset="2"/>
              <a:buNone/>
            </a:pPr>
            <a:r>
              <a:rPr lang="en-US" altLang="en-US" sz="1600" b="1" dirty="0">
                <a:latin typeface="Courier New" panose="02070309020205020404" pitchFamily="49" charset="0"/>
                <a:cs typeface="Courier New" panose="02070309020205020404" pitchFamily="49" charset="0"/>
              </a:rPr>
              <a:t>   } while (true);</a:t>
            </a:r>
            <a:br>
              <a:rPr lang="en-US" altLang="en-US" sz="1600" b="1" dirty="0">
                <a:latin typeface="Courier New" panose="02070309020205020404" pitchFamily="49" charset="0"/>
                <a:cs typeface="Courier New" panose="02070309020205020404" pitchFamily="49" charset="0"/>
              </a:rPr>
            </a:br>
            <a:endParaRPr lang="en-US" altLang="en-US" sz="1600" dirty="0">
              <a:solidFill>
                <a:srgbClr val="0000FF"/>
              </a:solidFill>
            </a:endParaRPr>
          </a:p>
        </p:txBody>
      </p:sp>
    </p:spTree>
    <p:extLst>
      <p:ext uri="{BB962C8B-B14F-4D97-AF65-F5344CB8AC3E}">
        <p14:creationId xmlns:p14="http://schemas.microsoft.com/office/powerpoint/2010/main" val="232957560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88324"/>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a:t>
            </a:r>
          </a:p>
        </p:txBody>
      </p:sp>
      <p:sp>
        <p:nvSpPr>
          <p:cNvPr id="5" name="Rectangle 3"/>
          <p:cNvSpPr txBox="1">
            <a:spLocks noChangeArrowheads="1"/>
          </p:cNvSpPr>
          <p:nvPr/>
        </p:nvSpPr>
        <p:spPr>
          <a:xfrm>
            <a:off x="642551" y="1612429"/>
            <a:ext cx="6367848"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1365250" algn="l"/>
                <a:tab pos="1538288" algn="l"/>
              </a:tabLst>
            </a:pPr>
            <a:r>
              <a:rPr lang="en-US" altLang="en-US" sz="2400" dirty="0"/>
              <a:t>Philosophers spend their lives alternating b/w thinking and eating</a:t>
            </a:r>
          </a:p>
          <a:p>
            <a:pPr>
              <a:buFont typeface="Wingdings" panose="05000000000000000000" pitchFamily="2" charset="2"/>
              <a:buChar char="v"/>
              <a:tabLst>
                <a:tab pos="1365250" algn="l"/>
                <a:tab pos="1538288" algn="l"/>
              </a:tabLst>
            </a:pPr>
            <a:r>
              <a:rPr lang="en-US" altLang="en-US" sz="2400" dirty="0"/>
              <a:t>Don’</a:t>
            </a:r>
            <a:r>
              <a:rPr lang="en-US" altLang="ja-JP" sz="2400" dirty="0"/>
              <a:t>t interact with their neighbors, occasionally try to pick up 2 chopsticks (one at a time) to eat from bowl</a:t>
            </a:r>
          </a:p>
          <a:p>
            <a:pPr lvl="1">
              <a:buFont typeface="Wingdings" panose="05000000000000000000" pitchFamily="2" charset="2"/>
              <a:buChar char="v"/>
              <a:tabLst>
                <a:tab pos="1365250" algn="l"/>
                <a:tab pos="1538288" algn="l"/>
              </a:tabLst>
            </a:pPr>
            <a:r>
              <a:rPr lang="en-US" altLang="ja-JP" dirty="0"/>
              <a:t>Can pickup only one chopstick at a time</a:t>
            </a:r>
            <a:endParaRPr lang="en-US" altLang="ja-JP" sz="2800" dirty="0"/>
          </a:p>
          <a:p>
            <a:pPr lvl="1">
              <a:buFont typeface="Wingdings" panose="05000000000000000000" pitchFamily="2" charset="2"/>
              <a:buChar char="v"/>
              <a:tabLst>
                <a:tab pos="1365250" algn="l"/>
                <a:tab pos="1538288" algn="l"/>
              </a:tabLst>
            </a:pPr>
            <a:r>
              <a:rPr lang="en-US" altLang="en-US" dirty="0"/>
              <a:t>Need both to eat, then release both when done</a:t>
            </a:r>
          </a:p>
          <a:p>
            <a:pPr>
              <a:buFont typeface="Wingdings" panose="05000000000000000000" pitchFamily="2" charset="2"/>
              <a:buChar char="v"/>
              <a:tabLst>
                <a:tab pos="1365250" algn="l"/>
                <a:tab pos="1538288" algn="l"/>
              </a:tabLst>
            </a:pPr>
            <a:r>
              <a:rPr lang="en-US" altLang="en-US" sz="2400" dirty="0"/>
              <a:t>In the case of 5 philosophers</a:t>
            </a:r>
          </a:p>
          <a:p>
            <a:pPr lvl="1">
              <a:buFont typeface="Wingdings" panose="05000000000000000000" pitchFamily="2" charset="2"/>
              <a:buChar char="v"/>
              <a:tabLst>
                <a:tab pos="1365250" algn="l"/>
                <a:tab pos="1538288" algn="l"/>
              </a:tabLst>
            </a:pPr>
            <a:r>
              <a:rPr lang="en-US" altLang="en-US" dirty="0"/>
              <a:t>Shared data </a:t>
            </a:r>
          </a:p>
          <a:p>
            <a:pPr lvl="2">
              <a:buFont typeface="Wingdings" panose="05000000000000000000" pitchFamily="2" charset="2"/>
              <a:buChar char="v"/>
              <a:tabLst>
                <a:tab pos="1365250" algn="l"/>
                <a:tab pos="1538288" algn="l"/>
              </a:tabLst>
            </a:pPr>
            <a:r>
              <a:rPr lang="en-US" altLang="en-US" sz="2400" dirty="0"/>
              <a:t>Bowl of rice (data set)</a:t>
            </a:r>
          </a:p>
          <a:p>
            <a:pPr lvl="2">
              <a:buFont typeface="Wingdings" panose="05000000000000000000" pitchFamily="2" charset="2"/>
              <a:buChar char="v"/>
              <a:tabLst>
                <a:tab pos="1365250" algn="l"/>
                <a:tab pos="1538288" algn="l"/>
              </a:tabLst>
            </a:pPr>
            <a:r>
              <a:rPr lang="en-US" altLang="en-US" sz="2400" dirty="0"/>
              <a:t>Semaphore </a:t>
            </a:r>
            <a:r>
              <a:rPr lang="en-US" altLang="en-US" sz="2400" dirty="0">
                <a:solidFill>
                  <a:srgbClr val="FF0000"/>
                </a:solidFill>
              </a:rPr>
              <a:t>chopstick [5]</a:t>
            </a:r>
            <a:r>
              <a:rPr lang="en-US" altLang="en-US" sz="2400" dirty="0"/>
              <a:t> initialized to 1</a:t>
            </a:r>
          </a:p>
        </p:txBody>
      </p:sp>
      <p:pic>
        <p:nvPicPr>
          <p:cNvPr id="4" name="Picture 5"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081" y="1880115"/>
            <a:ext cx="3621739" cy="347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6685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653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 Algorithm</a:t>
            </a:r>
          </a:p>
        </p:txBody>
      </p:sp>
      <p:sp>
        <p:nvSpPr>
          <p:cNvPr id="6" name="Rectangle 3"/>
          <p:cNvSpPr>
            <a:spLocks noGrp="1" noChangeArrowheads="1"/>
          </p:cNvSpPr>
          <p:nvPr>
            <p:ph idx="4294967295"/>
          </p:nvPr>
        </p:nvSpPr>
        <p:spPr>
          <a:xfrm>
            <a:off x="1552018" y="1547556"/>
            <a:ext cx="7107237" cy="4784725"/>
          </a:xfrm>
          <a:prstGeom prst="rect">
            <a:avLst/>
          </a:prstGeom>
        </p:spPr>
        <p:txBody>
          <a:bodyPr/>
          <a:lstStyle/>
          <a:p>
            <a:pPr marL="0" indent="0">
              <a:lnSpc>
                <a:spcPct val="90000"/>
              </a:lnSpc>
              <a:buNone/>
              <a:tabLst>
                <a:tab pos="1709738" algn="l"/>
                <a:tab pos="2001838" algn="l"/>
                <a:tab pos="2227263" algn="l"/>
                <a:tab pos="2454275" algn="l"/>
              </a:tabLst>
            </a:pPr>
            <a:r>
              <a:rPr lang="en-US" altLang="en-US" b="1" u="sng" dirty="0">
                <a:solidFill>
                  <a:srgbClr val="FF0000"/>
                </a:solidFill>
              </a:rPr>
              <a:t>Structure of Philosopher</a:t>
            </a:r>
            <a:r>
              <a:rPr lang="en-US" altLang="en-US" b="1" i="1" u="sng" dirty="0">
                <a:solidFill>
                  <a:srgbClr val="FF0000"/>
                </a:solidFill>
              </a:rPr>
              <a:t> i</a:t>
            </a:r>
            <a:r>
              <a:rPr lang="en-US" altLang="en-US" b="1" u="sng" dirty="0">
                <a:solidFill>
                  <a:srgbClr val="FF0000"/>
                </a:solidFill>
              </a:rPr>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do {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(chopstick[</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a:t>
            </a:r>
            <a:r>
              <a:rPr lang="en-US" altLang="en-US" sz="1600" b="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while (TRUE);</a:t>
            </a:r>
            <a:endParaRPr lang="en-US" altLang="en-US" sz="1600" dirty="0">
              <a:solidFill>
                <a:srgbClr val="0000FF"/>
              </a:solidFill>
            </a:endParaRPr>
          </a:p>
          <a:p>
            <a:pPr marL="0" indent="0">
              <a:lnSpc>
                <a:spcPct val="90000"/>
              </a:lnSpc>
              <a:buNone/>
              <a:tabLst>
                <a:tab pos="1709738" algn="l"/>
                <a:tab pos="2001838" algn="l"/>
                <a:tab pos="2227263" algn="l"/>
                <a:tab pos="2454275" algn="l"/>
              </a:tabLst>
            </a:pPr>
            <a:r>
              <a:rPr lang="en-US" altLang="en-US" dirty="0">
                <a:solidFill>
                  <a:srgbClr val="FF0000"/>
                </a:solidFill>
              </a:rPr>
              <a:t>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dirty="0">
              <a:solidFill>
                <a:srgbClr val="0000FF"/>
              </a:solidFill>
            </a:endParaRPr>
          </a:p>
        </p:txBody>
      </p:sp>
    </p:spTree>
    <p:extLst>
      <p:ext uri="{BB962C8B-B14F-4D97-AF65-F5344CB8AC3E}">
        <p14:creationId xmlns:p14="http://schemas.microsoft.com/office/powerpoint/2010/main" val="358052056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66530" y="0"/>
            <a:ext cx="850447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Dining-Philosophers Problem Algorithm</a:t>
            </a:r>
          </a:p>
        </p:txBody>
      </p:sp>
      <p:sp>
        <p:nvSpPr>
          <p:cNvPr id="2" name="Rectangle 1"/>
          <p:cNvSpPr/>
          <p:nvPr/>
        </p:nvSpPr>
        <p:spPr>
          <a:xfrm>
            <a:off x="1145060" y="1467011"/>
            <a:ext cx="9028670" cy="5632311"/>
          </a:xfrm>
          <a:prstGeom prst="rect">
            <a:avLst/>
          </a:prstGeom>
        </p:spPr>
        <p:txBody>
          <a:bodyPr wrap="square">
            <a:spAutoFit/>
          </a:bodyPr>
          <a:lstStyle/>
          <a:p>
            <a:pPr marL="342900" indent="-342900">
              <a:buFont typeface="Wingdings" panose="05000000000000000000" pitchFamily="2" charset="2"/>
              <a:buChar char="v"/>
            </a:pPr>
            <a:r>
              <a:rPr lang="en-US" altLang="en-US" sz="2400" dirty="0"/>
              <a:t>Deadlock handling</a:t>
            </a:r>
          </a:p>
          <a:p>
            <a:pPr marL="800100" lvl="1" indent="-342900">
              <a:buFont typeface="Wingdings" panose="05000000000000000000" pitchFamily="2" charset="2"/>
              <a:buChar char="v"/>
            </a:pPr>
            <a:r>
              <a:rPr lang="en-US" altLang="en-US" sz="2400" dirty="0"/>
              <a:t> Allow at most 4 philosophers to be sitting simultaneously at  the table.</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Allow a philosopher to pick up  the chopsticks only if both are available.</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Use an asymmetric solution  -- an odd-numbered  philosopher picks  up first the left chopstick and then the right chopstick. Even-numbered  philosopher picks  up first the right chopstick and then the left chopstick. </a:t>
            </a:r>
          </a:p>
          <a:p>
            <a:pPr marL="800100" lvl="1"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p:txBody>
      </p:sp>
    </p:spTree>
    <p:extLst>
      <p:ext uri="{BB962C8B-B14F-4D97-AF65-F5344CB8AC3E}">
        <p14:creationId xmlns:p14="http://schemas.microsoft.com/office/powerpoint/2010/main" val="27868047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507719" y="271848"/>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Problems with Semaphores</a:t>
            </a:r>
          </a:p>
        </p:txBody>
      </p:sp>
      <p:sp>
        <p:nvSpPr>
          <p:cNvPr id="2" name="Rectangle 1"/>
          <p:cNvSpPr/>
          <p:nvPr/>
        </p:nvSpPr>
        <p:spPr>
          <a:xfrm>
            <a:off x="1145060" y="1467011"/>
            <a:ext cx="9028670" cy="4524315"/>
          </a:xfrm>
          <a:prstGeom prst="rect">
            <a:avLst/>
          </a:prstGeom>
        </p:spPr>
        <p:txBody>
          <a:bodyPr wrap="square">
            <a:spAutoFit/>
          </a:bodyPr>
          <a:lstStyle/>
          <a:p>
            <a:pPr marL="342900" indent="-342900">
              <a:buFont typeface="Wingdings" panose="05000000000000000000" pitchFamily="2" charset="2"/>
              <a:buChar char="v"/>
            </a:pPr>
            <a:r>
              <a:rPr lang="en-US" altLang="en-US" sz="2400" dirty="0"/>
              <a:t> Incorrect use of semaphore operations:</a:t>
            </a:r>
            <a:br>
              <a:rPr lang="en-US" altLang="en-US" sz="2400" dirty="0"/>
            </a:br>
            <a:endParaRPr lang="en-US" altLang="en-US" sz="2400" dirty="0"/>
          </a:p>
          <a:p>
            <a:pPr marL="800100" lvl="1" indent="-342900">
              <a:buFont typeface="Wingdings" panose="05000000000000000000" pitchFamily="2" charset="2"/>
              <a:buChar char="v"/>
            </a:pPr>
            <a:r>
              <a:rPr lang="en-US" altLang="en-US" sz="2400" dirty="0"/>
              <a:t> signal (</a:t>
            </a:r>
            <a:r>
              <a:rPr lang="en-US" altLang="en-US" sz="2400" dirty="0" err="1"/>
              <a:t>mutex</a:t>
            </a:r>
            <a:r>
              <a:rPr lang="en-US" altLang="en-US" sz="2400" dirty="0"/>
              <a:t>)  ….  wait (</a:t>
            </a:r>
            <a:r>
              <a:rPr lang="en-US" altLang="en-US" sz="2400" dirty="0" err="1"/>
              <a:t>mutex</a:t>
            </a:r>
            <a:r>
              <a:rPr lang="en-US" altLang="en-US" sz="2400" dirty="0"/>
              <a:t>)</a:t>
            </a:r>
            <a:br>
              <a:rPr lang="en-US" altLang="en-US" sz="2400" dirty="0"/>
            </a:br>
            <a:endParaRPr lang="en-US" altLang="en-US" sz="2400" dirty="0"/>
          </a:p>
          <a:p>
            <a:pPr marL="800100" lvl="1" indent="-342900">
              <a:buFont typeface="Wingdings" panose="05000000000000000000" pitchFamily="2" charset="2"/>
              <a:buChar char="v"/>
            </a:pPr>
            <a:r>
              <a:rPr lang="en-US" altLang="en-US" sz="2400" dirty="0"/>
              <a:t> wait (</a:t>
            </a:r>
            <a:r>
              <a:rPr lang="en-US" altLang="en-US" sz="2400" dirty="0" err="1"/>
              <a:t>mutex</a:t>
            </a:r>
            <a:r>
              <a:rPr lang="en-US" altLang="en-US" sz="2400" dirty="0"/>
              <a:t>)  …  wait (</a:t>
            </a:r>
            <a:r>
              <a:rPr lang="en-US" altLang="en-US" sz="2400" dirty="0" err="1"/>
              <a:t>mutex</a:t>
            </a:r>
            <a:r>
              <a:rPr lang="en-US" altLang="en-US" sz="2400" dirty="0"/>
              <a:t>)</a:t>
            </a:r>
          </a:p>
          <a:p>
            <a:pPr marL="800100" lvl="1" indent="-342900">
              <a:buFont typeface="Wingdings" panose="05000000000000000000" pitchFamily="2" charset="2"/>
              <a:buChar char="v"/>
            </a:pPr>
            <a:endParaRPr lang="en-US" altLang="en-US" sz="2400" dirty="0"/>
          </a:p>
          <a:p>
            <a:pPr marL="800100" lvl="1" indent="-342900">
              <a:buFont typeface="Wingdings" panose="05000000000000000000" pitchFamily="2" charset="2"/>
              <a:buChar char="v"/>
            </a:pPr>
            <a:r>
              <a:rPr lang="en-US" altLang="en-US" sz="2400" dirty="0"/>
              <a:t> Omitting  of wait (</a:t>
            </a:r>
            <a:r>
              <a:rPr lang="en-US" altLang="en-US" sz="2400" dirty="0" err="1"/>
              <a:t>mutex</a:t>
            </a:r>
            <a:r>
              <a:rPr lang="en-US" altLang="en-US" sz="2400" dirty="0"/>
              <a:t>) or signal (</a:t>
            </a:r>
            <a:r>
              <a:rPr lang="en-US" altLang="en-US" sz="2400" dirty="0" err="1"/>
              <a:t>mutex</a:t>
            </a:r>
            <a:r>
              <a:rPr lang="en-US" altLang="en-US" sz="2400" dirty="0"/>
              <a:t>) (or both)</a:t>
            </a:r>
          </a:p>
          <a:p>
            <a:pPr marL="800100" lvl="1"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r>
              <a:rPr lang="en-US" altLang="en-US" sz="2400" dirty="0"/>
              <a:t>Deadlock and starvation are possible.</a:t>
            </a:r>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a:p>
            <a:pPr marL="342900" indent="-342900">
              <a:buFont typeface="Wingdings" panose="05000000000000000000" pitchFamily="2" charset="2"/>
              <a:buChar char="v"/>
            </a:pPr>
            <a:endParaRPr lang="en-US" altLang="en-US" sz="2400" dirty="0"/>
          </a:p>
        </p:txBody>
      </p:sp>
    </p:spTree>
    <p:extLst>
      <p:ext uri="{BB962C8B-B14F-4D97-AF65-F5344CB8AC3E}">
        <p14:creationId xmlns:p14="http://schemas.microsoft.com/office/powerpoint/2010/main" val="255015689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3493" y="2967335"/>
            <a:ext cx="380501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831732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Race Condition</a:t>
            </a:r>
          </a:p>
        </p:txBody>
      </p:sp>
      <p:sp>
        <p:nvSpPr>
          <p:cNvPr id="5" name="Rectangle 3"/>
          <p:cNvSpPr txBox="1">
            <a:spLocks noChangeArrowheads="1"/>
          </p:cNvSpPr>
          <p:nvPr/>
        </p:nvSpPr>
        <p:spPr>
          <a:xfrm>
            <a:off x="899727" y="1429266"/>
            <a:ext cx="9430522" cy="27967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2400" b="1" dirty="0">
                <a:solidFill>
                  <a:srgbClr val="000000"/>
                </a:solidFill>
                <a:latin typeface="Courier New" panose="02070309020205020404" pitchFamily="49" charset="0"/>
                <a:cs typeface="Courier New" panose="02070309020205020404" pitchFamily="49" charset="0"/>
              </a:rPr>
              <a:t>counter++ </a:t>
            </a:r>
            <a:r>
              <a:rPr lang="en-US" altLang="en-US" sz="1600" dirty="0"/>
              <a:t>could be implemented as</a:t>
            </a: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register1 = counter</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register1 = register1 + 1</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counter = register1</a:t>
            </a:r>
            <a:endParaRPr lang="en-US" altLang="en-US" sz="800" dirty="0">
              <a:solidFill>
                <a:srgbClr val="0000FF"/>
              </a:solidFill>
            </a:endParaRPr>
          </a:p>
          <a:p>
            <a:pPr>
              <a:buFont typeface="Wingdings" panose="05000000000000000000" pitchFamily="2" charset="2"/>
              <a:buChar char="v"/>
            </a:pPr>
            <a:r>
              <a:rPr lang="en-US" altLang="en-US" sz="2400" b="1" dirty="0">
                <a:solidFill>
                  <a:srgbClr val="000000"/>
                </a:solidFill>
                <a:latin typeface="Courier New" panose="02070309020205020404" pitchFamily="49" charset="0"/>
                <a:cs typeface="Courier New" panose="02070309020205020404" pitchFamily="49" charset="0"/>
              </a:rPr>
              <a:t>counter--</a:t>
            </a: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register2 = counter</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register2 = register2 - 1</a:t>
            </a:r>
            <a:br>
              <a:rPr lang="en-US" altLang="en-US" sz="1600" b="1" dirty="0">
                <a:solidFill>
                  <a:srgbClr val="FF0000"/>
                </a:solidFill>
                <a:latin typeface="Courier New" panose="02070309020205020404" pitchFamily="49" charset="0"/>
                <a:cs typeface="Courier New" panose="02070309020205020404" pitchFamily="49" charset="0"/>
              </a:rPr>
            </a:br>
            <a:r>
              <a:rPr lang="en-US" altLang="en-US" sz="1600" b="1" dirty="0">
                <a:solidFill>
                  <a:srgbClr val="FF0000"/>
                </a:solidFill>
                <a:latin typeface="Courier New" panose="02070309020205020404" pitchFamily="49" charset="0"/>
                <a:cs typeface="Courier New" panose="02070309020205020404" pitchFamily="49" charset="0"/>
              </a:rPr>
              <a:t>     counter = register2</a:t>
            </a:r>
          </a:p>
          <a:p>
            <a:pPr>
              <a:buFont typeface="Wingdings" panose="05000000000000000000" pitchFamily="2" charset="2"/>
              <a:buChar char="v"/>
            </a:pPr>
            <a:r>
              <a:rPr lang="en-US" altLang="en-US" sz="2000" dirty="0"/>
              <a:t>Consider this execution interleaving with </a:t>
            </a:r>
            <a:r>
              <a:rPr lang="en-US" altLang="ja-JP" sz="2000" dirty="0"/>
              <a:t>counter = 5 initially:</a:t>
            </a:r>
            <a:r>
              <a:rPr lang="en-US" altLang="en-US" sz="2000" dirty="0"/>
              <a:t>	</a:t>
            </a:r>
          </a:p>
          <a:p>
            <a:pPr lvl="1">
              <a:buFont typeface="Wingdings" panose="05000000000000000000" pitchFamily="2" charset="2"/>
              <a:buChar char="v"/>
            </a:pP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671088306"/>
              </p:ext>
            </p:extLst>
          </p:nvPr>
        </p:nvGraphicFramePr>
        <p:xfrm>
          <a:off x="1315308" y="4318228"/>
          <a:ext cx="8127999" cy="2219960"/>
        </p:xfrm>
        <a:graphic>
          <a:graphicData uri="http://schemas.openxmlformats.org/drawingml/2006/table">
            <a:tbl>
              <a:tblPr firstRow="1" bandRow="1">
                <a:tableStyleId>{E8B1032C-EA38-4F05-BA0D-38AFFFC7BED3}</a:tableStyleId>
              </a:tblPr>
              <a:tblGrid>
                <a:gridCol w="628822">
                  <a:extLst>
                    <a:ext uri="{9D8B030D-6E8A-4147-A177-3AD203B41FA5}">
                      <a16:colId xmlns:a16="http://schemas.microsoft.com/office/drawing/2014/main" val="20000"/>
                    </a:ext>
                  </a:extLst>
                </a:gridCol>
                <a:gridCol w="5535827">
                  <a:extLst>
                    <a:ext uri="{9D8B030D-6E8A-4147-A177-3AD203B41FA5}">
                      <a16:colId xmlns:a16="http://schemas.microsoft.com/office/drawing/2014/main" val="20001"/>
                    </a:ext>
                  </a:extLst>
                </a:gridCol>
                <a:gridCol w="1963350">
                  <a:extLst>
                    <a:ext uri="{9D8B030D-6E8A-4147-A177-3AD203B41FA5}">
                      <a16:colId xmlns:a16="http://schemas.microsoft.com/office/drawing/2014/main" val="20002"/>
                    </a:ext>
                  </a:extLst>
                </a:gridCol>
              </a:tblGrid>
              <a:tr h="0">
                <a:tc>
                  <a:txBody>
                    <a:bodyPr/>
                    <a:lstStyle/>
                    <a:p>
                      <a:r>
                        <a:rPr lang="en-US" altLang="en-US" sz="1800" b="0" dirty="0"/>
                        <a:t>S0</a:t>
                      </a:r>
                      <a:endParaRPr lang="en-US" b="0" dirty="0"/>
                    </a:p>
                  </a:txBody>
                  <a:tcPr/>
                </a:tc>
                <a:tc>
                  <a:txBody>
                    <a:bodyPr/>
                    <a:lstStyle/>
                    <a:p>
                      <a:r>
                        <a:rPr lang="en-US" altLang="en-US" sz="1800" b="0" dirty="0"/>
                        <a:t>producer execute </a:t>
                      </a:r>
                      <a:r>
                        <a:rPr lang="en-US" altLang="en-US" sz="1800" b="1" dirty="0">
                          <a:latin typeface="Courier New" panose="02070309020205020404" pitchFamily="49" charset="0"/>
                          <a:cs typeface="Courier New" panose="02070309020205020404" pitchFamily="49" charset="0"/>
                        </a:rPr>
                        <a:t>register1 = counter</a:t>
                      </a:r>
                      <a:endParaRPr lang="en-US" b="1" i="0" dirty="0">
                        <a:latin typeface="Courier New" panose="02070309020205020404" pitchFamily="49" charset="0"/>
                        <a:cs typeface="Courier New" panose="02070309020205020404" pitchFamily="49" charset="0"/>
                      </a:endParaRPr>
                    </a:p>
                  </a:txBody>
                  <a:tcPr/>
                </a:tc>
                <a:tc>
                  <a:txBody>
                    <a:bodyPr/>
                    <a:lstStyle/>
                    <a:p>
                      <a:r>
                        <a:rPr lang="en-US" altLang="en-US" sz="1800" b="1" dirty="0">
                          <a:latin typeface="Courier New" panose="02070309020205020404" pitchFamily="49" charset="0"/>
                          <a:cs typeface="Courier New" panose="02070309020205020404" pitchFamily="49" charset="0"/>
                        </a:rPr>
                        <a:t>register1 = 5</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r>
                        <a:rPr lang="en-US" altLang="en-US" sz="1800" dirty="0"/>
                        <a:t>S1</a:t>
                      </a:r>
                      <a:endParaRPr lang="en-US" dirty="0"/>
                    </a:p>
                  </a:txBody>
                  <a:tcPr/>
                </a:tc>
                <a:tc>
                  <a:txBody>
                    <a:bodyPr/>
                    <a:lstStyle/>
                    <a:p>
                      <a:r>
                        <a:rPr lang="en-US" altLang="en-US" sz="1800" dirty="0"/>
                        <a:t>producer execute </a:t>
                      </a:r>
                      <a:r>
                        <a:rPr lang="en-US" altLang="en-US" sz="1800" b="1" dirty="0">
                          <a:latin typeface="Courier New" panose="02070309020205020404" pitchFamily="49" charset="0"/>
                          <a:cs typeface="Courier New" panose="02070309020205020404" pitchFamily="49" charset="0"/>
                        </a:rPr>
                        <a:t>register1 = register1 + 1</a:t>
                      </a:r>
                      <a:endParaRPr lang="en-US" b="1" dirty="0">
                        <a:latin typeface="Courier New" panose="02070309020205020404" pitchFamily="49" charset="0"/>
                        <a:cs typeface="Courier New" panose="02070309020205020404" pitchFamily="49" charset="0"/>
                      </a:endParaRPr>
                    </a:p>
                  </a:txBody>
                  <a:tcPr/>
                </a:tc>
                <a:tc>
                  <a:txBody>
                    <a:bodyPr/>
                    <a:lstStyle/>
                    <a:p>
                      <a:r>
                        <a:rPr lang="en-US" altLang="en-US" sz="1800" b="1" dirty="0">
                          <a:latin typeface="Courier New" panose="02070309020205020404" pitchFamily="49" charset="0"/>
                          <a:cs typeface="Courier New" panose="02070309020205020404" pitchFamily="49" charset="0"/>
                        </a:rPr>
                        <a:t>register1 = 6</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370840">
                <a:tc>
                  <a:txBody>
                    <a:bodyPr/>
                    <a:lstStyle/>
                    <a:p>
                      <a:r>
                        <a:rPr lang="en-US" altLang="en-US" sz="1800" dirty="0"/>
                        <a:t>S2</a:t>
                      </a:r>
                      <a:endParaRPr lang="en-US" dirty="0"/>
                    </a:p>
                  </a:txBody>
                  <a:tcPr/>
                </a:tc>
                <a:tc>
                  <a:txBody>
                    <a:bodyPr/>
                    <a:lstStyle/>
                    <a:p>
                      <a:r>
                        <a:rPr lang="en-US" altLang="en-US" sz="1800" dirty="0"/>
                        <a:t>consumer execute </a:t>
                      </a:r>
                      <a:r>
                        <a:rPr lang="en-US" altLang="en-US" sz="1800" b="1" dirty="0">
                          <a:latin typeface="Courier New" panose="02070309020205020404" pitchFamily="49" charset="0"/>
                          <a:cs typeface="Courier New" panose="02070309020205020404" pitchFamily="49" charset="0"/>
                        </a:rPr>
                        <a:t>register2 = counter</a:t>
                      </a:r>
                      <a:endParaRPr lang="en-US" b="1" dirty="0">
                        <a:latin typeface="Courier New" panose="02070309020205020404" pitchFamily="49" charset="0"/>
                        <a:cs typeface="Courier New" panose="02070309020205020404" pitchFamily="49" charset="0"/>
                      </a:endParaRPr>
                    </a:p>
                  </a:txBody>
                  <a:tcPr/>
                </a:tc>
                <a:tc>
                  <a:txBody>
                    <a:bodyPr/>
                    <a:lstStyle/>
                    <a:p>
                      <a:r>
                        <a:rPr lang="en-US" altLang="en-US" sz="1800" b="1" dirty="0">
                          <a:latin typeface="Courier New" panose="02070309020205020404" pitchFamily="49" charset="0"/>
                          <a:cs typeface="Courier New" panose="02070309020205020404" pitchFamily="49" charset="0"/>
                        </a:rPr>
                        <a:t>register2 = 5</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370840">
                <a:tc>
                  <a:txBody>
                    <a:bodyPr/>
                    <a:lstStyle/>
                    <a:p>
                      <a:r>
                        <a:rPr lang="en-US" altLang="en-US" sz="1800" dirty="0"/>
                        <a:t>S3</a:t>
                      </a:r>
                      <a:endParaRPr lang="en-US" dirty="0"/>
                    </a:p>
                  </a:txBody>
                  <a:tcPr/>
                </a:tc>
                <a:tc>
                  <a:txBody>
                    <a:bodyPr/>
                    <a:lstStyle/>
                    <a:p>
                      <a:r>
                        <a:rPr lang="en-US" altLang="en-US" sz="1800" dirty="0"/>
                        <a:t>consumer execute </a:t>
                      </a:r>
                      <a:r>
                        <a:rPr lang="en-US" altLang="en-US" sz="1800" b="1" dirty="0">
                          <a:latin typeface="Courier New" panose="02070309020205020404" pitchFamily="49" charset="0"/>
                          <a:cs typeface="Courier New" panose="02070309020205020404" pitchFamily="49" charset="0"/>
                        </a:rPr>
                        <a:t>register2 = register2 – 1</a:t>
                      </a:r>
                      <a:endParaRPr lang="en-US" b="1" dirty="0">
                        <a:latin typeface="Courier New" panose="02070309020205020404" pitchFamily="49" charset="0"/>
                        <a:cs typeface="Courier New" panose="02070309020205020404" pitchFamily="49" charset="0"/>
                      </a:endParaRPr>
                    </a:p>
                  </a:txBody>
                  <a:tcPr/>
                </a:tc>
                <a:tc>
                  <a:txBody>
                    <a:bodyPr/>
                    <a:lstStyle/>
                    <a:p>
                      <a:r>
                        <a:rPr lang="en-US" altLang="en-US" sz="1800" b="1" dirty="0">
                          <a:latin typeface="Courier New" panose="02070309020205020404" pitchFamily="49" charset="0"/>
                          <a:cs typeface="Courier New" panose="02070309020205020404" pitchFamily="49" charset="0"/>
                        </a:rPr>
                        <a:t>register2 = 4 </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370840">
                <a:tc>
                  <a:txBody>
                    <a:bodyPr/>
                    <a:lstStyle/>
                    <a:p>
                      <a:r>
                        <a:rPr lang="en-US" altLang="en-US" sz="1800" dirty="0"/>
                        <a:t>S4</a:t>
                      </a:r>
                      <a:endParaRPr lang="en-US" dirty="0"/>
                    </a:p>
                  </a:txBody>
                  <a:tcPr/>
                </a:tc>
                <a:tc>
                  <a:txBody>
                    <a:bodyPr/>
                    <a:lstStyle/>
                    <a:p>
                      <a:r>
                        <a:rPr lang="en-US" altLang="en-US" sz="1800" dirty="0"/>
                        <a:t>producer execute </a:t>
                      </a:r>
                      <a:r>
                        <a:rPr lang="en-US" altLang="en-US" sz="1800" b="1" dirty="0">
                          <a:latin typeface="Courier New" panose="02070309020205020404" pitchFamily="49" charset="0"/>
                          <a:cs typeface="Courier New" panose="02070309020205020404" pitchFamily="49" charset="0"/>
                        </a:rPr>
                        <a:t>counter = register1</a:t>
                      </a:r>
                      <a:endParaRPr lang="en-US" b="1" dirty="0">
                        <a:latin typeface="Courier New" panose="02070309020205020404" pitchFamily="49" charset="0"/>
                        <a:cs typeface="Courier New" panose="02070309020205020404" pitchFamily="49" charset="0"/>
                      </a:endParaRPr>
                    </a:p>
                  </a:txBody>
                  <a:tcPr/>
                </a:tc>
                <a:tc>
                  <a:txBody>
                    <a:bodyPr/>
                    <a:lstStyle/>
                    <a:p>
                      <a:r>
                        <a:rPr lang="en-US" altLang="en-US" sz="1800" b="1" dirty="0">
                          <a:latin typeface="Courier New" panose="02070309020205020404" pitchFamily="49" charset="0"/>
                          <a:cs typeface="Courier New" panose="02070309020205020404" pitchFamily="49" charset="0"/>
                        </a:rPr>
                        <a:t>counter = 6</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r h="370840">
                <a:tc>
                  <a:txBody>
                    <a:bodyPr/>
                    <a:lstStyle/>
                    <a:p>
                      <a:r>
                        <a:rPr lang="en-US" altLang="en-US" sz="1800" dirty="0"/>
                        <a:t>S5</a:t>
                      </a:r>
                      <a:endParaRPr lang="en-US" dirty="0"/>
                    </a:p>
                  </a:txBody>
                  <a:tcPr/>
                </a:tc>
                <a:tc>
                  <a:txBody>
                    <a:bodyPr/>
                    <a:lstStyle/>
                    <a:p>
                      <a:r>
                        <a:rPr lang="en-US" altLang="en-US" sz="1800" dirty="0"/>
                        <a:t>consumer execute </a:t>
                      </a:r>
                      <a:r>
                        <a:rPr lang="en-US" altLang="en-US" sz="1800" b="1" dirty="0">
                          <a:latin typeface="Courier New" panose="02070309020205020404" pitchFamily="49" charset="0"/>
                          <a:cs typeface="Courier New" panose="02070309020205020404" pitchFamily="49" charset="0"/>
                        </a:rPr>
                        <a:t>counter = register2</a:t>
                      </a:r>
                      <a:endParaRPr lang="en-US" b="1" dirty="0">
                        <a:latin typeface="Courier New" panose="02070309020205020404" pitchFamily="49" charset="0"/>
                        <a:cs typeface="Courier New" panose="02070309020205020404" pitchFamily="49" charset="0"/>
                      </a:endParaRPr>
                    </a:p>
                  </a:txBody>
                  <a:tcPr/>
                </a:tc>
                <a:tc>
                  <a:txBody>
                    <a:bodyPr/>
                    <a:lstStyle/>
                    <a:p>
                      <a:r>
                        <a:rPr lang="en-US" altLang="en-US" sz="1800" b="1" dirty="0">
                          <a:latin typeface="Courier New" panose="02070309020205020404" pitchFamily="49" charset="0"/>
                          <a:cs typeface="Courier New" panose="02070309020205020404" pitchFamily="49" charset="0"/>
                        </a:rPr>
                        <a:t>counter = 4</a:t>
                      </a: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040763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Critical Section Problem</a:t>
            </a:r>
          </a:p>
        </p:txBody>
      </p:sp>
      <p:sp>
        <p:nvSpPr>
          <p:cNvPr id="6" name="Rectangle 3"/>
          <p:cNvSpPr txBox="1">
            <a:spLocks noChangeArrowheads="1"/>
          </p:cNvSpPr>
          <p:nvPr/>
        </p:nvSpPr>
        <p:spPr>
          <a:xfrm>
            <a:off x="169968" y="1495168"/>
            <a:ext cx="8586853" cy="49593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v"/>
            </a:pPr>
            <a:r>
              <a:rPr lang="en-US" altLang="en-US" dirty="0"/>
              <a:t>Consider system of </a:t>
            </a:r>
            <a:r>
              <a:rPr lang="en-US" altLang="en-US" b="1" i="1" dirty="0">
                <a:solidFill>
                  <a:srgbClr val="FF0000"/>
                </a:solidFill>
              </a:rPr>
              <a:t>n</a:t>
            </a:r>
            <a:r>
              <a:rPr lang="en-US" altLang="en-US" b="1" dirty="0"/>
              <a:t> </a:t>
            </a:r>
            <a:r>
              <a:rPr lang="en-US" altLang="en-US" dirty="0"/>
              <a:t>processes </a:t>
            </a:r>
            <a:r>
              <a:rPr lang="en-US" altLang="en-US" dirty="0">
                <a:solidFill>
                  <a:srgbClr val="FF0000"/>
                </a:solidFill>
              </a:rPr>
              <a:t>{</a:t>
            </a:r>
            <a:r>
              <a:rPr lang="en-US" altLang="en-US" b="1" i="1" dirty="0">
                <a:solidFill>
                  <a:srgbClr val="FF0000"/>
                </a:solidFill>
              </a:rPr>
              <a:t>p</a:t>
            </a:r>
            <a:r>
              <a:rPr lang="en-US" altLang="en-US" b="1" i="1" baseline="-25000" dirty="0">
                <a:solidFill>
                  <a:srgbClr val="FF0000"/>
                </a:solidFill>
              </a:rPr>
              <a:t>0 </a:t>
            </a:r>
            <a:r>
              <a:rPr lang="en-US" altLang="en-US" b="1" i="1" dirty="0">
                <a:solidFill>
                  <a:srgbClr val="FF0000"/>
                </a:solidFill>
              </a:rPr>
              <a:t>, p</a:t>
            </a:r>
            <a:r>
              <a:rPr lang="en-US" altLang="en-US" b="1" i="1" baseline="-25000" dirty="0">
                <a:solidFill>
                  <a:srgbClr val="FF0000"/>
                </a:solidFill>
              </a:rPr>
              <a:t>1</a:t>
            </a:r>
            <a:r>
              <a:rPr lang="en-US" altLang="en-US" b="1" i="1" dirty="0">
                <a:solidFill>
                  <a:srgbClr val="FF0000"/>
                </a:solidFill>
              </a:rPr>
              <a:t>, … p</a:t>
            </a:r>
            <a:r>
              <a:rPr lang="en-US" altLang="en-US" b="1" i="1" baseline="-25000" dirty="0">
                <a:solidFill>
                  <a:srgbClr val="FF0000"/>
                </a:solidFill>
              </a:rPr>
              <a:t>n-1</a:t>
            </a:r>
            <a:r>
              <a:rPr lang="en-US" altLang="en-US" dirty="0">
                <a:solidFill>
                  <a:srgbClr val="FF0000"/>
                </a:solidFill>
              </a:rPr>
              <a:t>}</a:t>
            </a:r>
          </a:p>
          <a:p>
            <a:pPr algn="just">
              <a:buFont typeface="Wingdings" panose="05000000000000000000" pitchFamily="2" charset="2"/>
              <a:buChar char="v"/>
            </a:pPr>
            <a:r>
              <a:rPr lang="en-US" altLang="en-US" dirty="0"/>
              <a:t>Each process has </a:t>
            </a:r>
            <a:r>
              <a:rPr lang="en-US" altLang="en-US" b="1" dirty="0">
                <a:solidFill>
                  <a:srgbClr val="3366FF"/>
                </a:solidFill>
              </a:rPr>
              <a:t>critical section </a:t>
            </a:r>
            <a:r>
              <a:rPr lang="en-US" altLang="en-US" dirty="0"/>
              <a:t>segment of code</a:t>
            </a:r>
          </a:p>
          <a:p>
            <a:pPr lvl="1" algn="just">
              <a:buFont typeface="Wingdings" panose="05000000000000000000" pitchFamily="2" charset="2"/>
              <a:buChar char="v"/>
            </a:pPr>
            <a:r>
              <a:rPr lang="en-US" altLang="en-US" dirty="0"/>
              <a:t>Process may be changing common variables, updating table, writing file, etc.</a:t>
            </a:r>
          </a:p>
          <a:p>
            <a:pPr lvl="1" algn="just">
              <a:buFont typeface="Wingdings" panose="05000000000000000000" pitchFamily="2" charset="2"/>
              <a:buChar char="v"/>
            </a:pPr>
            <a:r>
              <a:rPr lang="en-US" altLang="en-US" dirty="0"/>
              <a:t>When one process in critical section, no other may be in its critical section</a:t>
            </a:r>
          </a:p>
          <a:p>
            <a:pPr algn="just">
              <a:buFont typeface="Wingdings" panose="05000000000000000000" pitchFamily="2" charset="2"/>
              <a:buChar char="v"/>
            </a:pPr>
            <a:r>
              <a:rPr lang="en-US" altLang="en-US" b="1" i="1" dirty="0"/>
              <a:t>Critical section problem </a:t>
            </a:r>
            <a:r>
              <a:rPr lang="en-US" altLang="en-US" dirty="0"/>
              <a:t>is to design protocol to solve this</a:t>
            </a:r>
          </a:p>
          <a:p>
            <a:pPr algn="just">
              <a:buFont typeface="Wingdings" panose="05000000000000000000" pitchFamily="2" charset="2"/>
              <a:buChar char="v"/>
            </a:pPr>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pPr algn="just">
              <a:buFont typeface="Wingdings" panose="05000000000000000000" pitchFamily="2" charset="2"/>
              <a:buChar char="v"/>
            </a:pPr>
            <a:endParaRPr lang="en-US" altLang="en-US" b="1" dirty="0">
              <a:solidFill>
                <a:srgbClr val="3366FF"/>
              </a:solidFill>
            </a:endParaRPr>
          </a:p>
          <a:p>
            <a:pPr algn="just">
              <a:buFont typeface="Wingdings" panose="05000000000000000000" pitchFamily="2" charset="2"/>
              <a:buChar char="v"/>
            </a:pPr>
            <a:endParaRPr lang="en-US" altLang="en-US" dirty="0"/>
          </a:p>
        </p:txBody>
      </p:sp>
      <p:pic>
        <p:nvPicPr>
          <p:cNvPr id="4" name="Picture 1"/>
          <p:cNvPicPr>
            <a:picLocks noChangeAspect="1"/>
          </p:cNvPicPr>
          <p:nvPr/>
        </p:nvPicPr>
        <p:blipFill rotWithShape="1">
          <a:blip r:embed="rId2">
            <a:extLst>
              <a:ext uri="{28A0092B-C50C-407E-A947-70E740481C1C}">
                <a14:useLocalDpi xmlns:a14="http://schemas.microsoft.com/office/drawing/2010/main" val="0"/>
              </a:ext>
            </a:extLst>
          </a:blip>
          <a:srcRect l="23584" r="15266"/>
          <a:stretch/>
        </p:blipFill>
        <p:spPr bwMode="auto">
          <a:xfrm>
            <a:off x="9391135" y="2072289"/>
            <a:ext cx="2413688"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988167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Requirements</a:t>
            </a:r>
          </a:p>
        </p:txBody>
      </p:sp>
      <p:sp>
        <p:nvSpPr>
          <p:cNvPr id="5" name="Rectangle 3"/>
          <p:cNvSpPr txBox="1">
            <a:spLocks noChangeArrowheads="1"/>
          </p:cNvSpPr>
          <p:nvPr/>
        </p:nvSpPr>
        <p:spPr>
          <a:xfrm>
            <a:off x="247135" y="1422958"/>
            <a:ext cx="11615351"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onotype Sorts" pitchFamily="-84"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lgn="just">
              <a:buFont typeface="Monotype Sorts" pitchFamily="-84"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some processes wish to enter their critical sections, then only those processes that are not executing in their remainder section can participate in deciding which will enter its critical section next, and this decision </a:t>
            </a:r>
            <a:r>
              <a:rPr lang="en-US" altLang="en-US" b="1" i="1" dirty="0">
                <a:solidFill>
                  <a:srgbClr val="FF0000"/>
                </a:solidFill>
              </a:rPr>
              <a:t>cannot be postponed indefinitely</a:t>
            </a:r>
          </a:p>
          <a:p>
            <a:pPr algn="just">
              <a:buFont typeface="Monotype Sorts" pitchFamily="-84"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36434055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Critical-Section Handling in OS </a:t>
            </a:r>
          </a:p>
        </p:txBody>
      </p:sp>
      <p:sp>
        <p:nvSpPr>
          <p:cNvPr id="5" name="Rectangle 3"/>
          <p:cNvSpPr txBox="1">
            <a:spLocks noChangeArrowheads="1"/>
          </p:cNvSpPr>
          <p:nvPr/>
        </p:nvSpPr>
        <p:spPr>
          <a:xfrm>
            <a:off x="783796" y="1422958"/>
            <a:ext cx="10271383"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altLang="en-US" sz="3200" dirty="0"/>
              <a:t> Two approaches depending on if kernel is preemptive or non-preemptive </a:t>
            </a:r>
          </a:p>
          <a:p>
            <a:pPr lvl="1">
              <a:buSzPct val="125000"/>
              <a:buFont typeface="Wingdings" panose="05000000000000000000" pitchFamily="2" charset="2"/>
              <a:buChar char="v"/>
            </a:pPr>
            <a:r>
              <a:rPr lang="en-US" altLang="en-US" sz="2800" b="1" dirty="0">
                <a:solidFill>
                  <a:srgbClr val="3366FF"/>
                </a:solidFill>
              </a:rPr>
              <a:t>Preemptive</a:t>
            </a:r>
            <a:r>
              <a:rPr lang="en-US" altLang="en-US" sz="1600" dirty="0"/>
              <a:t> </a:t>
            </a:r>
            <a:r>
              <a:rPr lang="en-US" altLang="en-US" sz="2800" dirty="0"/>
              <a:t>– allows preemption of process when running in kernel mode</a:t>
            </a:r>
          </a:p>
          <a:p>
            <a:pPr lvl="1">
              <a:buSzPct val="125000"/>
              <a:buFont typeface="Wingdings" panose="05000000000000000000" pitchFamily="2" charset="2"/>
              <a:buChar char="v"/>
            </a:pPr>
            <a:r>
              <a:rPr lang="en-US" altLang="en-US" sz="2800" b="1" dirty="0">
                <a:solidFill>
                  <a:srgbClr val="3366FF"/>
                </a:solidFill>
              </a:rPr>
              <a:t>Non-preemptive </a:t>
            </a:r>
            <a:r>
              <a:rPr lang="en-US" altLang="en-US" sz="2800" dirty="0"/>
              <a:t>– runs until exits kernel mode, blocks, or voluntarily yields CPU</a:t>
            </a:r>
          </a:p>
          <a:p>
            <a:pPr marL="1141412" lvl="2" indent="-342900">
              <a:buSzPct val="125000"/>
              <a:buFont typeface="Wingdings" panose="05000000000000000000" pitchFamily="2" charset="2"/>
              <a:buChar char="v"/>
            </a:pPr>
            <a:r>
              <a:rPr lang="en-US" altLang="en-US" sz="2400" dirty="0"/>
              <a:t>Essentially free of race conditions in kernel mode</a:t>
            </a:r>
          </a:p>
          <a:p>
            <a:pPr marL="684212" lvl="1" indent="-342900">
              <a:buSzPct val="125000"/>
              <a:buFont typeface="Wingdings" panose="05000000000000000000" pitchFamily="2" charset="2"/>
              <a:buChar char="v"/>
            </a:pPr>
            <a:r>
              <a:rPr lang="en-US" altLang="en-US" sz="2800" i="1" dirty="0">
                <a:solidFill>
                  <a:srgbClr val="FF0000"/>
                </a:solidFill>
              </a:rPr>
              <a:t>Why then anyone would prefer preemptive kernel?????</a:t>
            </a:r>
          </a:p>
        </p:txBody>
      </p:sp>
    </p:spTree>
    <p:extLst>
      <p:ext uri="{BB962C8B-B14F-4D97-AF65-F5344CB8AC3E}">
        <p14:creationId xmlns:p14="http://schemas.microsoft.com/office/powerpoint/2010/main" val="36593296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Peterson’s Solution</a:t>
            </a:r>
          </a:p>
        </p:txBody>
      </p:sp>
      <p:sp>
        <p:nvSpPr>
          <p:cNvPr id="5" name="Rectangle 3"/>
          <p:cNvSpPr txBox="1">
            <a:spLocks noChangeArrowheads="1"/>
          </p:cNvSpPr>
          <p:nvPr/>
        </p:nvSpPr>
        <p:spPr>
          <a:xfrm>
            <a:off x="759082" y="1439434"/>
            <a:ext cx="10271383"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tabLst>
                <a:tab pos="739775" algn="l"/>
                <a:tab pos="1020763" algn="l"/>
                <a:tab pos="1257300" algn="l"/>
              </a:tabLst>
            </a:pPr>
            <a:r>
              <a:rPr lang="en-US" altLang="en-US" dirty="0"/>
              <a:t>Two process software based solution</a:t>
            </a:r>
            <a:endParaRPr lang="en-US" altLang="en-US" sz="800" dirty="0"/>
          </a:p>
          <a:p>
            <a:pPr>
              <a:buFont typeface="Wingdings" panose="05000000000000000000" pitchFamily="2" charset="2"/>
              <a:buChar char="v"/>
              <a:tabLst>
                <a:tab pos="739775" algn="l"/>
                <a:tab pos="1020763" algn="l"/>
                <a:tab pos="1257300" algn="l"/>
              </a:tabLst>
            </a:pPr>
            <a:r>
              <a:rPr lang="en-US" altLang="en-US" dirty="0"/>
              <a:t>Assume that the </a:t>
            </a:r>
            <a:r>
              <a:rPr lang="en-US" altLang="en-US" sz="2000" b="1" dirty="0">
                <a:latin typeface="Courier New" panose="02070309020205020404" pitchFamily="49" charset="0"/>
                <a:cs typeface="Courier New" panose="02070309020205020404" pitchFamily="49" charset="0"/>
              </a:rPr>
              <a:t>load</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sz="2000" b="1" dirty="0">
                <a:latin typeface="Courier New" panose="02070309020205020404" pitchFamily="49" charset="0"/>
                <a:cs typeface="Courier New" panose="02070309020205020404" pitchFamily="49" charset="0"/>
              </a:rPr>
              <a:t>store</a:t>
            </a:r>
            <a:r>
              <a:rPr lang="en-US" altLang="en-US" dirty="0"/>
              <a:t> machine-language instructions are atomic; that is, cannot be interrupted</a:t>
            </a:r>
            <a:endParaRPr lang="en-US" altLang="en-US" sz="800" dirty="0"/>
          </a:p>
          <a:p>
            <a:pPr>
              <a:buFont typeface="Wingdings" panose="05000000000000000000" pitchFamily="2" charset="2"/>
              <a:buChar char="v"/>
              <a:tabLst>
                <a:tab pos="739775" algn="l"/>
                <a:tab pos="1020763" algn="l"/>
                <a:tab pos="1257300" algn="l"/>
              </a:tabLst>
            </a:pPr>
            <a:r>
              <a:rPr lang="en-US" altLang="en-US" dirty="0">
                <a:solidFill>
                  <a:srgbClr val="000000"/>
                </a:solidFill>
              </a:rPr>
              <a:t>The two processes share two variables:</a:t>
            </a:r>
          </a:p>
          <a:p>
            <a:pPr marL="457200" lvl="1" indent="0">
              <a:buNone/>
              <a:tabLst>
                <a:tab pos="739775" algn="l"/>
                <a:tab pos="1020763" algn="l"/>
                <a:tab pos="1257300" algn="l"/>
              </a:tabLst>
            </a:pPr>
            <a:r>
              <a:rPr lang="en-US" altLang="en-US" b="1" dirty="0" err="1">
                <a:solidFill>
                  <a:srgbClr val="FF0000"/>
                </a:solidFill>
                <a:latin typeface="Courier New" panose="02070309020205020404" pitchFamily="49" charset="0"/>
              </a:rPr>
              <a:t>int</a:t>
            </a:r>
            <a:r>
              <a:rPr lang="en-US" altLang="en-US" b="1" dirty="0">
                <a:solidFill>
                  <a:srgbClr val="FF0000"/>
                </a:solidFill>
                <a:latin typeface="Courier New" panose="02070309020205020404" pitchFamily="49" charset="0"/>
              </a:rPr>
              <a:t> turn; </a:t>
            </a:r>
          </a:p>
          <a:p>
            <a:pPr marL="457200" lvl="1" indent="0">
              <a:buNone/>
              <a:tabLst>
                <a:tab pos="739775" algn="l"/>
                <a:tab pos="1020763" algn="l"/>
                <a:tab pos="1257300" algn="l"/>
              </a:tabLst>
            </a:pPr>
            <a:r>
              <a:rPr lang="en-US" altLang="en-US" b="1" dirty="0">
                <a:solidFill>
                  <a:srgbClr val="FF0000"/>
                </a:solidFill>
                <a:latin typeface="Courier New" panose="02070309020205020404" pitchFamily="49" charset="0"/>
              </a:rPr>
              <a:t>boolean flag[2]; </a:t>
            </a:r>
          </a:p>
          <a:p>
            <a:pPr>
              <a:buFont typeface="Wingdings" panose="05000000000000000000" pitchFamily="2" charset="2"/>
              <a:buChar char="v"/>
              <a:tabLst>
                <a:tab pos="739775" algn="l"/>
                <a:tab pos="1020763" algn="l"/>
                <a:tab pos="1257300" algn="l"/>
              </a:tabLst>
            </a:pPr>
            <a:r>
              <a:rPr lang="en-US" altLang="en-US" dirty="0">
                <a:solidFill>
                  <a:srgbClr val="000000"/>
                </a:solidFill>
              </a:rPr>
              <a:t>The variable </a:t>
            </a:r>
            <a:r>
              <a:rPr lang="en-US" altLang="en-US" sz="2800" b="1" dirty="0">
                <a:latin typeface="Courier New" panose="02070309020205020404" pitchFamily="49" charset="0"/>
                <a:cs typeface="Courier New" panose="02070309020205020404" pitchFamily="49" charset="0"/>
              </a:rPr>
              <a:t>turn</a:t>
            </a:r>
            <a:r>
              <a:rPr lang="en-US" altLang="en-US" dirty="0">
                <a:solidFill>
                  <a:srgbClr val="000000"/>
                </a:solidFill>
              </a:rPr>
              <a:t> indicates whose turn it is to enter the critical section</a:t>
            </a:r>
            <a:endParaRPr lang="en-US" altLang="en-US" sz="1200" dirty="0">
              <a:solidFill>
                <a:srgbClr val="000000"/>
              </a:solidFill>
            </a:endParaRPr>
          </a:p>
          <a:p>
            <a:pPr>
              <a:buFont typeface="Wingdings" panose="05000000000000000000" pitchFamily="2" charset="2"/>
              <a:buChar char="v"/>
              <a:tabLst>
                <a:tab pos="739775" algn="l"/>
                <a:tab pos="1020763" algn="l"/>
                <a:tab pos="1257300" algn="l"/>
              </a:tabLst>
            </a:pPr>
            <a:r>
              <a:rPr lang="en-US" altLang="en-US" dirty="0">
                <a:solidFill>
                  <a:srgbClr val="000000"/>
                </a:solidFill>
              </a:rPr>
              <a:t>The </a:t>
            </a:r>
            <a:r>
              <a:rPr lang="en-US" altLang="en-US" sz="2400" b="1" dirty="0">
                <a:latin typeface="Courier New" panose="02070309020205020404" pitchFamily="49" charset="0"/>
                <a:cs typeface="Courier New" panose="02070309020205020404" pitchFamily="49" charset="0"/>
              </a:rPr>
              <a:t>flag</a:t>
            </a:r>
            <a:r>
              <a:rPr lang="en-US" altLang="en-US" b="1" dirty="0">
                <a:latin typeface="Courier New" panose="02070309020205020404" pitchFamily="49" charset="0"/>
                <a:cs typeface="Courier New" panose="02070309020205020404" pitchFamily="49" charset="0"/>
              </a:rPr>
              <a:t> </a:t>
            </a:r>
            <a:r>
              <a:rPr lang="en-US" altLang="en-US" dirty="0">
                <a:solidFill>
                  <a:srgbClr val="000000"/>
                </a:solidFill>
              </a:rPr>
              <a:t>array is used to indicate if a process is ready to enter the critical section. </a:t>
            </a:r>
            <a:r>
              <a:rPr lang="en-US" altLang="en-US" sz="2400" b="1" dirty="0">
                <a:latin typeface="Courier New" panose="02070309020205020404" pitchFamily="49" charset="0"/>
                <a:cs typeface="Courier New" panose="02070309020205020404" pitchFamily="49" charset="0"/>
              </a:rPr>
              <a:t>flag[</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 </a:t>
            </a:r>
            <a:r>
              <a:rPr lang="en-US" altLang="en-US" sz="2400" b="1" i="1" dirty="0">
                <a:latin typeface="Courier New" panose="02070309020205020404" pitchFamily="49" charset="0"/>
                <a:cs typeface="Courier New" panose="02070309020205020404" pitchFamily="49" charset="0"/>
              </a:rPr>
              <a:t>true</a:t>
            </a:r>
            <a:r>
              <a:rPr lang="en-US" altLang="en-US" sz="2400" dirty="0">
                <a:solidFill>
                  <a:srgbClr val="000000"/>
                </a:solidFill>
              </a:rPr>
              <a:t>  </a:t>
            </a:r>
            <a:r>
              <a:rPr lang="en-US" altLang="en-US" dirty="0">
                <a:solidFill>
                  <a:srgbClr val="000000"/>
                </a:solidFill>
              </a:rPr>
              <a:t>implies that process </a:t>
            </a:r>
            <a:r>
              <a:rPr lang="en-US" altLang="en-US" b="1" dirty="0">
                <a:solidFill>
                  <a:srgbClr val="000000"/>
                </a:solidFill>
                <a:latin typeface="Courier New" panose="02070309020205020404" pitchFamily="49" charset="0"/>
                <a:cs typeface="Courier New" panose="02070309020205020404" pitchFamily="49" charset="0"/>
              </a:rPr>
              <a:t>P</a:t>
            </a:r>
            <a:r>
              <a:rPr lang="en-US" altLang="en-US" b="1" baseline="-25000" dirty="0">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14781188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692875" y="3802016"/>
            <a:ext cx="3179805" cy="393955"/>
          </a:xfrm>
          <a:prstGeom prst="ellipse">
            <a:avLst/>
          </a:prstGeom>
          <a:solidFill>
            <a:srgbClr val="42ECF4"/>
          </a:solidFill>
          <a:ln w="28575">
            <a:solidFill>
              <a:srgbClr val="CA14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622854" y="3023286"/>
            <a:ext cx="3179805" cy="393955"/>
          </a:xfrm>
          <a:prstGeom prst="ellipse">
            <a:avLst/>
          </a:prstGeom>
          <a:solidFill>
            <a:srgbClr val="42ECF4"/>
          </a:solidFill>
          <a:ln w="28575">
            <a:solidFill>
              <a:srgbClr val="CA14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0" name="TextBox 2"/>
          <p:cNvSpPr txBox="1">
            <a:spLocks noChangeArrowheads="1"/>
          </p:cNvSpPr>
          <p:nvPr/>
        </p:nvSpPr>
        <p:spPr bwMode="auto">
          <a:xfrm>
            <a:off x="400627" y="268041"/>
            <a:ext cx="85044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altLang="en-US" sz="4000" dirty="0">
                <a:solidFill>
                  <a:srgbClr val="0000FF"/>
                </a:solidFill>
              </a:rPr>
              <a:t>Algorithm for Process P</a:t>
            </a:r>
            <a:r>
              <a:rPr lang="en-US" altLang="en-US" sz="4000" baseline="-25000" dirty="0">
                <a:solidFill>
                  <a:srgbClr val="0000FF"/>
                </a:solidFill>
              </a:rPr>
              <a:t>i</a:t>
            </a:r>
          </a:p>
        </p:txBody>
      </p:sp>
      <p:sp>
        <p:nvSpPr>
          <p:cNvPr id="4" name="Content Placeholder 3"/>
          <p:cNvSpPr>
            <a:spLocks noGrp="1" noChangeArrowheads="1"/>
          </p:cNvSpPr>
          <p:nvPr>
            <p:ph idx="4294967295"/>
          </p:nvPr>
        </p:nvSpPr>
        <p:spPr>
          <a:xfrm>
            <a:off x="0" y="1314467"/>
            <a:ext cx="6170141" cy="4770438"/>
          </a:xfrm>
          <a:prstGeom prst="rect">
            <a:avLst/>
          </a:prstGeom>
        </p:spPr>
        <p:txBody>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flag[</a:t>
            </a:r>
            <a:r>
              <a:rPr lang="en-US" altLang="en-US" sz="2000" b="1" dirty="0" err="1">
                <a:solidFill>
                  <a:srgbClr val="000000"/>
                </a:solidFill>
                <a:latin typeface="Courier New" panose="02070309020205020404" pitchFamily="49" charset="0"/>
                <a:cs typeface="Courier New" panose="02070309020205020404" pitchFamily="49" charset="0"/>
              </a:rPr>
              <a:t>i</a:t>
            </a:r>
            <a:r>
              <a:rPr lang="en-US" altLang="en-US" sz="2000" b="1" dirty="0">
                <a:solidFill>
                  <a:srgbClr val="00000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p:txBody>
      </p:sp>
      <p:sp>
        <p:nvSpPr>
          <p:cNvPr id="6" name="Rectangle 3"/>
          <p:cNvSpPr>
            <a:spLocks noGrp="1" noChangeArrowheads="1"/>
          </p:cNvSpPr>
          <p:nvPr>
            <p:ph idx="4294967295"/>
          </p:nvPr>
        </p:nvSpPr>
        <p:spPr>
          <a:xfrm>
            <a:off x="5825416" y="1476868"/>
            <a:ext cx="6159372" cy="4422775"/>
          </a:xfrm>
          <a:prstGeom prst="rect">
            <a:avLst/>
          </a:prstGeom>
        </p:spPr>
        <p:txBody>
          <a:bodyPr/>
          <a:lstStyle/>
          <a:p>
            <a:pPr marL="0" indent="0">
              <a:buNone/>
            </a:pPr>
            <a:r>
              <a:rPr lang="en-US" altLang="en-US" sz="2400" dirty="0">
                <a:solidFill>
                  <a:srgbClr val="FF0000"/>
                </a:solidFill>
              </a:rPr>
              <a:t>Provable that the 3  CS requirements 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p>
          <a:p>
            <a:pPr marL="0" indent="0">
              <a:lnSpc>
                <a:spcPct val="90000"/>
              </a:lnSpc>
              <a:buNone/>
            </a:pPr>
            <a:endParaRPr lang="en-US" altLang="en-US" sz="2400" dirty="0"/>
          </a:p>
        </p:txBody>
      </p:sp>
      <p:sp>
        <p:nvSpPr>
          <p:cNvPr id="2" name="Rectangle 1"/>
          <p:cNvSpPr/>
          <p:nvPr/>
        </p:nvSpPr>
        <p:spPr>
          <a:xfrm>
            <a:off x="906162" y="1754658"/>
            <a:ext cx="4753233" cy="1210962"/>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6140" y="3474906"/>
            <a:ext cx="2879126" cy="269445"/>
          </a:xfrm>
          <a:prstGeom prst="rect">
            <a:avLst/>
          </a:pr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03343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7994</TotalTime>
  <Words>2746</Words>
  <Application>Microsoft Office PowerPoint</Application>
  <PresentationFormat>Widescreen</PresentationFormat>
  <Paragraphs>377</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Baskerville Old Face</vt:lpstr>
      <vt:lpstr>Book Antiqua</vt:lpstr>
      <vt:lpstr>Calibri</vt:lpstr>
      <vt:lpstr>Calibri Light</vt:lpstr>
      <vt:lpstr>Courier New</vt:lpstr>
      <vt:lpstr>Monotype Sorts</vt:lpstr>
      <vt:lpstr>Webdings</vt:lpstr>
      <vt:lpstr>Wingdings</vt:lpstr>
      <vt:lpstr>Office Theme</vt:lpstr>
      <vt:lpstr>OPERATING SYSTEMS (CS F372) Synchronization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dc:title>
  <dc:creator>admin</dc:creator>
  <cp:lastModifiedBy>Barsha Mitra</cp:lastModifiedBy>
  <cp:revision>684</cp:revision>
  <cp:lastPrinted>2018-08-03T03:52:21Z</cp:lastPrinted>
  <dcterms:created xsi:type="dcterms:W3CDTF">2016-05-19T10:09:53Z</dcterms:created>
  <dcterms:modified xsi:type="dcterms:W3CDTF">2021-10-11T05:52:16Z</dcterms:modified>
</cp:coreProperties>
</file>