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76" r:id="rId4"/>
    <p:sldId id="274" r:id="rId5"/>
    <p:sldId id="277" r:id="rId6"/>
    <p:sldId id="256" r:id="rId7"/>
    <p:sldId id="257" r:id="rId8"/>
    <p:sldId id="270" r:id="rId9"/>
    <p:sldId id="275" r:id="rId10"/>
    <p:sldId id="269" r:id="rId11"/>
    <p:sldId id="26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0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Assembler in PARTS – WEEK 2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(1) Generate Symbol Table (Part1)</a:t>
            </a:r>
          </a:p>
          <a:p>
            <a:r>
              <a:rPr lang="en-US" dirty="0" smtClean="0"/>
              <a:t>(2) Generate Literal Table (Part2) no LTORG</a:t>
            </a:r>
          </a:p>
          <a:p>
            <a:r>
              <a:rPr lang="en-US" dirty="0" smtClean="0"/>
              <a:t>(3) Generate Literal Table with Pool Table(Part3)</a:t>
            </a:r>
          </a:p>
          <a:p>
            <a:r>
              <a:rPr lang="en-US" dirty="0" smtClean="0"/>
              <a:t>(4) Merge above to Generate all 3 Tables- ST, LT and Pool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052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 for 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Machine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Table  (MOT) 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ENHANCED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Mnemonic [6];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Class;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Opcode</a:t>
            </a:r>
            <a:r>
              <a:rPr lang="en-US" sz="1800" dirty="0" smtClean="0">
                <a:solidFill>
                  <a:srgbClr val="FF0000"/>
                </a:solidFill>
              </a:rPr>
              <a:t>[3];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};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2400" y="152400"/>
            <a:ext cx="2286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Literal Table (LT)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LiteralTab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literal;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LT[10];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Pool Table (PT)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PT[10];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1524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477000" y="533400"/>
          <a:ext cx="2514600" cy="617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Mnemonic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Opcode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STOP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00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ORIGIIN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LTORG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AREG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05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399" y="3581398"/>
          <a:ext cx="2362202" cy="319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38"/>
                <a:gridCol w="516732"/>
                <a:gridCol w="516732"/>
              </a:tblGrid>
              <a:tr h="914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191000" y="3276600"/>
            <a:ext cx="1676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BACK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637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(LC=205)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208</a:t>
            </a:r>
          </a:p>
          <a:p>
            <a:r>
              <a:rPr lang="en-US" sz="2400" dirty="0" smtClean="0"/>
              <a:t>209</a:t>
            </a:r>
          </a:p>
          <a:p>
            <a:r>
              <a:rPr lang="en-US" sz="2400" dirty="0" smtClean="0"/>
              <a:t>(210,’1’)</a:t>
            </a:r>
          </a:p>
          <a:p>
            <a:r>
              <a:rPr lang="en-US" sz="2400" dirty="0" smtClean="0"/>
              <a:t>(211,’2’)</a:t>
            </a:r>
          </a:p>
          <a:p>
            <a:r>
              <a:rPr lang="en-US" sz="2400" dirty="0" smtClean="0"/>
              <a:t>212</a:t>
            </a:r>
          </a:p>
          <a:p>
            <a:r>
              <a:rPr lang="en-US" sz="2400" dirty="0" smtClean="0"/>
              <a:t>LC=216</a:t>
            </a:r>
          </a:p>
          <a:p>
            <a:r>
              <a:rPr lang="en-US" sz="2400" dirty="0" smtClean="0"/>
              <a:t>216</a:t>
            </a:r>
          </a:p>
          <a:p>
            <a:r>
              <a:rPr lang="en-US" sz="2400" dirty="0" smtClean="0"/>
              <a:t>217</a:t>
            </a:r>
          </a:p>
          <a:p>
            <a:r>
              <a:rPr lang="en-US" sz="2400" dirty="0" smtClean="0"/>
              <a:t>218</a:t>
            </a: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212/202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072640"/>
            <a:ext cx="556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&lt;-STN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3531" y="4371201"/>
            <a:ext cx="54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&lt;-LTN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6393041"/>
            <a:ext cx="5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&lt;-PTN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Assembler – Generate Literal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literals, LTORG, ORIGIN)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code and operand into S1,S2,S3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 or “ORIGIN”, initialize LC with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685800"/>
            <a:ext cx="3962400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f. If imperative statement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. If literal, then add to literal table. Increment LC=LC + size(1)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</a:t>
            </a:r>
            <a:r>
              <a:rPr lang="en-US" sz="1600" b="1" dirty="0" smtClean="0"/>
              <a:t>. If LTORG, then assign address to current pool of literals, 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=iPT+1, 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, modify LC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romanLcPeriod"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EQU, address in ST is corrected.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8</a:t>
            </a:r>
            <a:r>
              <a:rPr lang="en-US" sz="1600" b="1" baseline="0" dirty="0" smtClean="0"/>
              <a:t>.  At the end perform 7(g) and print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Recap:WEEK1:-Submit 5 Programs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Accept a string (1 line in ALP)</a:t>
            </a:r>
          </a:p>
          <a:p>
            <a:pPr marL="514350" indent="-514350">
              <a:buNone/>
            </a:pPr>
            <a:r>
              <a:rPr lang="en-US" dirty="0" smtClean="0"/>
              <a:t>	Replace comma with space. Count and print the substrings.</a:t>
            </a:r>
          </a:p>
          <a:p>
            <a:pPr marL="514350" indent="-514350">
              <a:buNone/>
            </a:pPr>
            <a:r>
              <a:rPr lang="en-US" dirty="0" smtClean="0"/>
              <a:t>2) Accept a file name containing ALP. Open and display it after doing above for each line.</a:t>
            </a:r>
          </a:p>
          <a:p>
            <a:pPr marL="514350" indent="-514350">
              <a:buNone/>
            </a:pPr>
            <a:r>
              <a:rPr lang="en-US" dirty="0" smtClean="0"/>
              <a:t>3) </a:t>
            </a:r>
            <a:r>
              <a:rPr lang="en-US" dirty="0" smtClean="0"/>
              <a:t>Create a hardcoded array called EMOT containing 28 keywords. Use EMOT to generate </a:t>
            </a:r>
            <a:r>
              <a:rPr lang="en-US" dirty="0" smtClean="0"/>
              <a:t>ST (without LC) and print ST.</a:t>
            </a:r>
          </a:p>
          <a:p>
            <a:pPr marL="514350" indent="-514350">
              <a:buNone/>
            </a:pPr>
            <a:r>
              <a:rPr lang="en-US" dirty="0" smtClean="0"/>
              <a:t>4) Generate ST with </a:t>
            </a:r>
            <a:r>
              <a:rPr lang="en-US" b="1" dirty="0" smtClean="0"/>
              <a:t>LC</a:t>
            </a:r>
            <a:r>
              <a:rPr lang="en-US" dirty="0" smtClean="0"/>
              <a:t> and print ST.</a:t>
            </a:r>
          </a:p>
          <a:p>
            <a:pPr marL="514350" indent="-514350">
              <a:buNone/>
            </a:pPr>
            <a:r>
              <a:rPr lang="en-US" dirty="0" smtClean="0"/>
              <a:t>5) Generate LT  and print LT (without handling LTORG/END)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791" y="76200"/>
            <a:ext cx="159480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 Task5- Week1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dirty="0" smtClean="0"/>
              <a:t>		   START</a:t>
            </a:r>
            <a:r>
              <a:rPr lang="en-US" dirty="0" smtClean="0"/>
              <a:t>		200</a:t>
            </a:r>
          </a:p>
          <a:p>
            <a:pPr lvl="0">
              <a:buNone/>
              <a:defRPr/>
            </a:pPr>
            <a:r>
              <a:rPr lang="en-US" dirty="0" smtClean="0"/>
              <a:t>		   MOVER	AREG</a:t>
            </a:r>
            <a:r>
              <a:rPr lang="en-US" b="1" dirty="0" smtClean="0"/>
              <a:t>,=‘5’</a:t>
            </a:r>
          </a:p>
          <a:p>
            <a:pPr lvl="0">
              <a:buNone/>
              <a:defRPr/>
            </a:pPr>
            <a:r>
              <a:rPr lang="en-US" dirty="0" smtClean="0"/>
              <a:t>		   MOVEM	AREG,X</a:t>
            </a:r>
          </a:p>
          <a:p>
            <a:pPr lvl="0">
              <a:buNone/>
              <a:defRPr/>
            </a:pPr>
            <a:r>
              <a:rPr lang="en-US" dirty="0" smtClean="0"/>
              <a:t>L1		   MOVER  	BREG</a:t>
            </a:r>
            <a:r>
              <a:rPr lang="en-US" b="1" dirty="0" smtClean="0"/>
              <a:t>,=‘3’</a:t>
            </a:r>
            <a:r>
              <a:rPr lang="en-US" dirty="0" smtClean="0"/>
              <a:t>		</a:t>
            </a:r>
          </a:p>
          <a:p>
            <a:pPr lvl="0">
              <a:buNone/>
              <a:defRPr/>
            </a:pPr>
            <a:r>
              <a:rPr lang="en-US" dirty="0" smtClean="0"/>
              <a:t>		   LTORG</a:t>
            </a:r>
          </a:p>
          <a:p>
            <a:pPr lvl="0">
              <a:buNone/>
              <a:defRPr/>
            </a:pPr>
            <a:r>
              <a:rPr lang="en-US" dirty="0" smtClean="0"/>
              <a:t>NEXT 	   ADD 		AREG</a:t>
            </a:r>
            <a:r>
              <a:rPr lang="en-US" b="1" dirty="0" smtClean="0"/>
              <a:t>,=‘1’</a:t>
            </a:r>
          </a:p>
          <a:p>
            <a:pPr lvl="0">
              <a:buNone/>
              <a:defRPr/>
            </a:pPr>
            <a:r>
              <a:rPr lang="en-US" dirty="0" smtClean="0"/>
              <a:t>	   	   SUB 		BREG</a:t>
            </a:r>
            <a:r>
              <a:rPr lang="en-US" b="1" dirty="0" smtClean="0"/>
              <a:t>,=‘2’</a:t>
            </a:r>
          </a:p>
          <a:p>
            <a:pPr lvl="0">
              <a:buNone/>
              <a:defRPr/>
            </a:pPr>
            <a:r>
              <a:rPr lang="en-US" dirty="0" smtClean="0"/>
              <a:t>		   BC 		LT, BACK</a:t>
            </a:r>
          </a:p>
          <a:p>
            <a:pPr lvl="0">
              <a:buNone/>
              <a:defRPr/>
            </a:pPr>
            <a:r>
              <a:rPr lang="en-US" dirty="0" smtClean="0"/>
              <a:t>		   </a:t>
            </a:r>
            <a:r>
              <a:rPr lang="en-US" dirty="0" smtClean="0"/>
              <a:t>LTORG</a:t>
            </a:r>
            <a:r>
              <a:rPr lang="en-US" dirty="0" smtClean="0"/>
              <a:t>	</a:t>
            </a:r>
          </a:p>
          <a:p>
            <a:pPr lvl="0">
              <a:buNone/>
              <a:defRPr/>
            </a:pPr>
            <a:r>
              <a:rPr lang="en-US" dirty="0" smtClean="0"/>
              <a:t>		   MULT     	CREG, X</a:t>
            </a:r>
          </a:p>
          <a:p>
            <a:pPr lvl="0">
              <a:buNone/>
              <a:defRPr/>
            </a:pPr>
            <a:r>
              <a:rPr lang="en-US" dirty="0" smtClean="0"/>
              <a:t>		   STOP</a:t>
            </a:r>
          </a:p>
          <a:p>
            <a:pPr lvl="0">
              <a:buNone/>
              <a:defRPr/>
            </a:pPr>
            <a:r>
              <a:rPr lang="en-US" dirty="0" smtClean="0"/>
              <a:t>X		   DS		1	</a:t>
            </a:r>
          </a:p>
          <a:p>
            <a:pPr lvl="0">
              <a:buNone/>
              <a:defRPr/>
            </a:pPr>
            <a:r>
              <a:rPr lang="en-US" dirty="0" smtClean="0"/>
              <a:t>	   	   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4 codes : </a:t>
            </a:r>
          </a:p>
          <a:p>
            <a:pPr>
              <a:buNone/>
            </a:pPr>
            <a:r>
              <a:rPr lang="en-US" dirty="0" smtClean="0"/>
              <a:t>(1) Generate Symbol Table and print it.</a:t>
            </a:r>
          </a:p>
          <a:p>
            <a:pPr>
              <a:buNone/>
            </a:pPr>
            <a:r>
              <a:rPr lang="en-US" dirty="0" smtClean="0"/>
              <a:t>(2) </a:t>
            </a:r>
            <a:r>
              <a:rPr lang="en-US" b="1" dirty="0" smtClean="0"/>
              <a:t>Generate Literal Table </a:t>
            </a:r>
            <a:r>
              <a:rPr lang="en-US" b="1" dirty="0" smtClean="0"/>
              <a:t>– literal, address </a:t>
            </a:r>
            <a:r>
              <a:rPr lang="en-US" dirty="0" smtClean="0"/>
              <a:t>(with LC, but no </a:t>
            </a:r>
            <a:r>
              <a:rPr lang="en-US" dirty="0" smtClean="0"/>
              <a:t>LTORG, </a:t>
            </a:r>
            <a:r>
              <a:rPr lang="en-US" b="1" dirty="0" smtClean="0"/>
              <a:t>only at END </a:t>
            </a:r>
            <a:r>
              <a:rPr lang="en-US" dirty="0" smtClean="0"/>
              <a:t>) and </a:t>
            </a:r>
            <a:r>
              <a:rPr lang="en-US" b="1" dirty="0" smtClean="0"/>
              <a:t>print </a:t>
            </a:r>
            <a:r>
              <a:rPr lang="en-US" b="1" dirty="0" smtClean="0"/>
              <a:t>LT</a:t>
            </a:r>
            <a:r>
              <a:rPr lang="en-US" b="1" dirty="0" smtClean="0"/>
              <a:t>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(3) Generate </a:t>
            </a:r>
            <a:r>
              <a:rPr lang="en-US" b="1" dirty="0" smtClean="0"/>
              <a:t>Literal Table with Pool </a:t>
            </a:r>
            <a:r>
              <a:rPr lang="en-US" b="1" dirty="0" smtClean="0"/>
              <a:t>Table (handle literals at LTORG, END)</a:t>
            </a:r>
            <a:r>
              <a:rPr lang="en-US" dirty="0" smtClean="0"/>
              <a:t>, </a:t>
            </a:r>
            <a:r>
              <a:rPr lang="en-US" dirty="0" smtClean="0"/>
              <a:t>and print </a:t>
            </a:r>
            <a:r>
              <a:rPr lang="en-US" dirty="0" smtClean="0"/>
              <a:t>LT, Pool Table.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(4) Merge above to Generate all </a:t>
            </a:r>
            <a:r>
              <a:rPr lang="en-US" b="1" dirty="0" smtClean="0"/>
              <a:t>3 Tables- ST, LT and Pool Table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 Task2- Week2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dirty="0" smtClean="0"/>
              <a:t>		   START</a:t>
            </a:r>
            <a:r>
              <a:rPr lang="en-US" dirty="0" smtClean="0"/>
              <a:t>	</a:t>
            </a:r>
            <a:r>
              <a:rPr lang="en-US" dirty="0" smtClean="0"/>
              <a:t>200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		   MOVER	AREG</a:t>
            </a:r>
            <a:r>
              <a:rPr lang="en-US" b="1" dirty="0" smtClean="0"/>
              <a:t>,=‘5’</a:t>
            </a:r>
          </a:p>
          <a:p>
            <a:pPr lvl="0">
              <a:buNone/>
              <a:defRPr/>
            </a:pPr>
            <a:r>
              <a:rPr lang="en-US" dirty="0" smtClean="0"/>
              <a:t>		   MOVEM	AREG,X</a:t>
            </a:r>
          </a:p>
          <a:p>
            <a:pPr lvl="0">
              <a:buNone/>
              <a:defRPr/>
            </a:pPr>
            <a:r>
              <a:rPr lang="en-US" dirty="0" smtClean="0"/>
              <a:t>L1		   MOVER  	BREG</a:t>
            </a:r>
            <a:r>
              <a:rPr lang="en-US" b="1" dirty="0" smtClean="0"/>
              <a:t>,=‘3’</a:t>
            </a:r>
            <a:r>
              <a:rPr lang="en-US" dirty="0" smtClean="0"/>
              <a:t>		</a:t>
            </a:r>
          </a:p>
          <a:p>
            <a:pPr lvl="0">
              <a:buNone/>
              <a:defRPr/>
            </a:pPr>
            <a:r>
              <a:rPr lang="en-US" dirty="0" smtClean="0"/>
              <a:t>NEXT 	   ADD 		AREG</a:t>
            </a:r>
            <a:r>
              <a:rPr lang="en-US" b="1" dirty="0" smtClean="0"/>
              <a:t>,=‘1’</a:t>
            </a:r>
          </a:p>
          <a:p>
            <a:pPr lvl="0">
              <a:buNone/>
              <a:defRPr/>
            </a:pPr>
            <a:r>
              <a:rPr lang="en-US" dirty="0" smtClean="0"/>
              <a:t>	   	   SUB 		BREG</a:t>
            </a:r>
            <a:r>
              <a:rPr lang="en-US" b="1" dirty="0" smtClean="0"/>
              <a:t>,=‘2’</a:t>
            </a:r>
          </a:p>
          <a:p>
            <a:pPr lvl="0">
              <a:buNone/>
              <a:defRPr/>
            </a:pPr>
            <a:r>
              <a:rPr lang="en-US" dirty="0" smtClean="0"/>
              <a:t>		   BC 		LT, </a:t>
            </a:r>
            <a:r>
              <a:rPr lang="en-US" dirty="0" smtClean="0"/>
              <a:t>BACK</a:t>
            </a:r>
            <a:r>
              <a:rPr lang="en-US" dirty="0" smtClean="0"/>
              <a:t>	</a:t>
            </a:r>
          </a:p>
          <a:p>
            <a:pPr lvl="0">
              <a:buNone/>
              <a:defRPr/>
            </a:pPr>
            <a:r>
              <a:rPr lang="en-US" dirty="0" smtClean="0"/>
              <a:t>		   MULT     	CREG, X</a:t>
            </a:r>
          </a:p>
          <a:p>
            <a:pPr lvl="0">
              <a:buNone/>
              <a:defRPr/>
            </a:pPr>
            <a:r>
              <a:rPr lang="en-US" dirty="0" smtClean="0"/>
              <a:t>		   STOP</a:t>
            </a:r>
          </a:p>
          <a:p>
            <a:pPr lvl="0">
              <a:buNone/>
              <a:defRPr/>
            </a:pPr>
            <a:r>
              <a:rPr lang="en-US" dirty="0" smtClean="0"/>
              <a:t>X		   DS		1	</a:t>
            </a:r>
            <a:r>
              <a:rPr lang="en-US" i="1" dirty="0" smtClean="0">
                <a:solidFill>
                  <a:srgbClr val="00B050"/>
                </a:solidFill>
              </a:rPr>
              <a:t>             (LC=208)</a:t>
            </a:r>
            <a:endParaRPr lang="en-US" i="1" dirty="0" smtClean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dirty="0" smtClean="0"/>
              <a:t>	   	</a:t>
            </a:r>
            <a:r>
              <a:rPr lang="en-US" b="1" dirty="0" smtClean="0"/>
              <a:t>   </a:t>
            </a:r>
            <a:r>
              <a:rPr lang="en-US" b="1" dirty="0" smtClean="0"/>
              <a:t>END				</a:t>
            </a:r>
            <a:r>
              <a:rPr lang="en-US" i="1" dirty="0" smtClean="0">
                <a:solidFill>
                  <a:srgbClr val="00B050"/>
                </a:solidFill>
              </a:rPr>
              <a:t> (</a:t>
            </a:r>
            <a:r>
              <a:rPr lang="en-US" i="1" dirty="0" smtClean="0">
                <a:solidFill>
                  <a:srgbClr val="00B050"/>
                </a:solidFill>
              </a:rPr>
              <a:t>LC=209) =‘5’</a:t>
            </a:r>
            <a:endParaRPr lang="en-US" b="1" i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Assembler – Generate Symbol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(NOTE: NO LITERALS)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052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Machine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Table  (MOT) 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ENHANCED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Mnemonic [6];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Class;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Opcode</a:t>
            </a:r>
            <a:r>
              <a:rPr lang="en-US" sz="1800" dirty="0" smtClean="0">
                <a:solidFill>
                  <a:srgbClr val="FF0000"/>
                </a:solidFill>
              </a:rPr>
              <a:t>[3];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r>
              <a:rPr lang="en-US" sz="1800" dirty="0" smtClean="0">
                <a:solidFill>
                  <a:srgbClr val="FF0000"/>
                </a:solidFill>
              </a:rPr>
              <a:t> MOT[28]; </a:t>
            </a:r>
          </a:p>
          <a:p>
            <a:r>
              <a:rPr lang="en-US" sz="1800" dirty="0" smtClean="0"/>
              <a:t>Symbol Table (ST)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symbol table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Symbol[8];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u="sng" dirty="0" err="1" smtClean="0">
                <a:solidFill>
                  <a:srgbClr val="FF0000"/>
                </a:solidFill>
              </a:rPr>
              <a:t>int</a:t>
            </a:r>
            <a:r>
              <a:rPr lang="en-US" sz="1800" u="sng" dirty="0" smtClean="0">
                <a:solidFill>
                  <a:srgbClr val="FF0000"/>
                </a:solidFill>
              </a:rPr>
              <a:t> size;  /*ignore*/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}ST[20];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1524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477000" y="533400"/>
          <a:ext cx="2514600" cy="617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Mnemonic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Opcode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STOP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00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ORIGIIN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LTORG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AREG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05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400" y="1295400"/>
          <a:ext cx="2362202" cy="319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38"/>
                <a:gridCol w="516732"/>
                <a:gridCol w="516732"/>
              </a:tblGrid>
              <a:tr h="914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191000" y="838200"/>
            <a:ext cx="1676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Algorithm- Symbol Table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Not handling, literals/LTORG/END)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label? </a:t>
            </a:r>
            <a:r>
              <a:rPr lang="en-US" sz="1600" dirty="0" smtClean="0"/>
              <a:t>store in ST, along with current value of LC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(DC, DS)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correctly  Increment LC=</a:t>
            </a:r>
            <a:r>
              <a:rPr lang="en-US" sz="1600" dirty="0" err="1" smtClean="0"/>
              <a:t>LC+size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685800"/>
            <a:ext cx="3962400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f. 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LC=LC+1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g. If “START”, then initialize LC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6</a:t>
            </a:r>
            <a:r>
              <a:rPr lang="en-US" sz="1600" baseline="0" dirty="0" smtClean="0"/>
              <a:t>. Print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aseline="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////NOTE: LC, START, DC,DS and labels  are handled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///EMOT is used (with 28 words)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52400"/>
            <a:ext cx="4540836" cy="6477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52401"/>
            <a:ext cx="137160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(LC =200)</a:t>
            </a:r>
          </a:p>
          <a:p>
            <a:r>
              <a:rPr lang="en-US" sz="2400" dirty="0" smtClean="0"/>
              <a:t>200</a:t>
            </a:r>
          </a:p>
          <a:p>
            <a:r>
              <a:rPr lang="en-US" sz="2400" dirty="0" smtClean="0"/>
              <a:t>201</a:t>
            </a:r>
          </a:p>
          <a:p>
            <a:r>
              <a:rPr lang="en-US" sz="2400" dirty="0" smtClean="0"/>
              <a:t>202</a:t>
            </a:r>
          </a:p>
          <a:p>
            <a:r>
              <a:rPr lang="en-US" sz="2400" dirty="0" smtClean="0"/>
              <a:t>(LC=203)</a:t>
            </a:r>
          </a:p>
          <a:p>
            <a:r>
              <a:rPr lang="en-US" sz="2400" dirty="0" smtClean="0"/>
              <a:t>(LC=204)</a:t>
            </a:r>
          </a:p>
          <a:p>
            <a:r>
              <a:rPr lang="en-US" sz="2400" dirty="0" smtClean="0"/>
              <a:t>205</a:t>
            </a:r>
          </a:p>
          <a:p>
            <a:r>
              <a:rPr lang="en-US" sz="2400" dirty="0" smtClean="0"/>
              <a:t>206</a:t>
            </a:r>
          </a:p>
          <a:p>
            <a:r>
              <a:rPr lang="en-US" sz="2400" dirty="0" smtClean="0"/>
              <a:t>207</a:t>
            </a:r>
          </a:p>
          <a:p>
            <a:r>
              <a:rPr lang="en-US" sz="2400" dirty="0" smtClean="0"/>
              <a:t>(208,’1’)</a:t>
            </a:r>
          </a:p>
          <a:p>
            <a:r>
              <a:rPr lang="en-US" sz="2400" dirty="0" smtClean="0"/>
              <a:t>(209,’2’)</a:t>
            </a:r>
          </a:p>
          <a:p>
            <a:r>
              <a:rPr lang="en-US" sz="2400" dirty="0" smtClean="0"/>
              <a:t>210</a:t>
            </a:r>
          </a:p>
          <a:p>
            <a:r>
              <a:rPr lang="en-US" sz="2400" dirty="0" smtClean="0"/>
              <a:t>LC=211</a:t>
            </a:r>
          </a:p>
          <a:p>
            <a:r>
              <a:rPr lang="en-US" sz="2400" dirty="0" smtClean="0"/>
              <a:t>212</a:t>
            </a:r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0" y="76200"/>
            <a:ext cx="24384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Sample for Assignment 3 and 4</a:t>
            </a:r>
            <a:endParaRPr lang="en-US" sz="11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533400"/>
          <a:ext cx="2438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</a:tblGrid>
              <a:tr h="26416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48562" y="926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562" y="1307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562" y="1691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9934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203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204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918</Words>
  <Application>Microsoft Office PowerPoint</Application>
  <PresentationFormat>On-screen Show (4:3)</PresentationFormat>
  <Paragraphs>456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Assembler in PARTS – WEEK 2 Assignments</vt:lpstr>
      <vt:lpstr>Recap:WEEK1:-Submit 5 Programs</vt:lpstr>
      <vt:lpstr>Sample for Task5- Week1</vt:lpstr>
      <vt:lpstr>Tasks for WEEK 2</vt:lpstr>
      <vt:lpstr>Sample for Task2- Week2</vt:lpstr>
      <vt:lpstr>Assembler – Generate Symbol Table</vt:lpstr>
      <vt:lpstr>Data Structures required</vt:lpstr>
      <vt:lpstr>Algorithm- Symbol Table Generation</vt:lpstr>
      <vt:lpstr>Slide 9</vt:lpstr>
      <vt:lpstr>Data Structures for LT</vt:lpstr>
      <vt:lpstr>Slide 11</vt:lpstr>
      <vt:lpstr>Assembler – Generate Literal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rege</cp:lastModifiedBy>
  <cp:revision>66</cp:revision>
  <dcterms:created xsi:type="dcterms:W3CDTF">2006-08-16T00:00:00Z</dcterms:created>
  <dcterms:modified xsi:type="dcterms:W3CDTF">2020-08-27T05:36:00Z</dcterms:modified>
</cp:coreProperties>
</file>