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5" r:id="rId3"/>
    <p:sldId id="286" r:id="rId4"/>
    <p:sldId id="287" r:id="rId5"/>
    <p:sldId id="288" r:id="rId6"/>
    <p:sldId id="290" r:id="rId7"/>
    <p:sldId id="289" r:id="rId8"/>
    <p:sldId id="292" r:id="rId9"/>
    <p:sldId id="291" r:id="rId10"/>
    <p:sldId id="300" r:id="rId11"/>
    <p:sldId id="293" r:id="rId12"/>
    <p:sldId id="294" r:id="rId13"/>
    <p:sldId id="295" r:id="rId14"/>
    <p:sldId id="301" r:id="rId15"/>
    <p:sldId id="302" r:id="rId16"/>
    <p:sldId id="303" r:id="rId17"/>
    <p:sldId id="278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Assignment1- </a:t>
            </a:r>
            <a:r>
              <a:rPr lang="en-US" dirty="0" smtClean="0"/>
              <a:t>(WEEK2-WEEK3)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ST, LT, Pool Table generation</a:t>
            </a:r>
          </a:p>
          <a:p>
            <a:r>
              <a:rPr lang="en-US" dirty="0" smtClean="0"/>
              <a:t>Intermediate </a:t>
            </a:r>
            <a:r>
              <a:rPr lang="en-US" dirty="0" smtClean="0"/>
              <a:t>Code </a:t>
            </a:r>
            <a:r>
              <a:rPr lang="en-US" dirty="0" smtClean="0"/>
              <a:t>Generation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066800"/>
            <a:ext cx="4540836" cy="5410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066800"/>
            <a:ext cx="1371600" cy="5410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(LC=203)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(LC=204)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205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(LC=208)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(LC=209)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212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53200" y="152400"/>
          <a:ext cx="23622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(integer)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 (integer)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203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204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208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209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00962" y="1143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962" y="15577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0962" y="1859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42249" y="2341602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3124200"/>
          <a:ext cx="2057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05800" y="49046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39564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0962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5791200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Sample Input / Output for </a:t>
            </a:r>
            <a:r>
              <a:rPr lang="en-US" sz="2600" b="1" u="sng" dirty="0" smtClean="0">
                <a:solidFill>
                  <a:srgbClr val="00B050"/>
                </a:solidFill>
              </a:rPr>
              <a:t>W2-TASK 4</a:t>
            </a:r>
            <a:endParaRPr lang="en-US" sz="2600" b="1" u="sng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0962" y="21365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10400" y="5105400"/>
          <a:ext cx="1905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/>
                <a:gridCol w="952500"/>
              </a:tblGrid>
              <a:tr h="1618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(ST)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183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SYMBOL(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istring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ADDRESS (integer)</a:t>
                      </a:r>
                      <a:endParaRPr lang="en-US" sz="1200" b="1" dirty="0"/>
                    </a:p>
                  </a:txBody>
                  <a:tcPr/>
                </a:tc>
              </a:tr>
              <a:tr h="1618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</a:t>
                      </a:r>
                      <a:endParaRPr lang="en-US" sz="1200" dirty="0"/>
                    </a:p>
                  </a:txBody>
                  <a:tcPr/>
                </a:tc>
              </a:tr>
              <a:tr h="1618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205</a:t>
                      </a:r>
                      <a:endParaRPr lang="en-US" sz="1200" dirty="0"/>
                    </a:p>
                  </a:txBody>
                  <a:tcPr/>
                </a:tc>
              </a:tr>
              <a:tr h="1618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447800"/>
            <a:ext cx="4540836" cy="52578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		   MOVEM	AREG,X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		   </a:t>
            </a:r>
            <a:r>
              <a:rPr lang="en-US" sz="16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aseline="0" dirty="0" smtClean="0"/>
              <a:t>		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0070C0"/>
                </a:solidFill>
              </a:rPr>
              <a:t>LTORG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BACK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16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X		   DS		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1"/>
            <a:ext cx="1371600" cy="52577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(LC=205)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(LC=205)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(LC=206)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208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209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(LC=210)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(LC=211)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(LC=216)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218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355600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SYMBOL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ADDRESS</a:t>
                      </a:r>
                      <a:endParaRPr lang="en-US" sz="1200" b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207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212/202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215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6019800" y="838200"/>
            <a:ext cx="381000" cy="1374577"/>
            <a:chOff x="6019800" y="926663"/>
            <a:chExt cx="304800" cy="1374577"/>
          </a:xfrm>
        </p:grpSpPr>
        <p:sp>
          <p:nvSpPr>
            <p:cNvPr id="8" name="TextBox 7"/>
            <p:cNvSpPr txBox="1"/>
            <p:nvPr/>
          </p:nvSpPr>
          <p:spPr>
            <a:xfrm>
              <a:off x="6048562" y="9266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48562" y="13076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1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8562" y="16916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2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9800" y="19934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3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923401"/>
          <a:ext cx="23622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205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206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916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218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3531" y="49046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34400" y="639304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569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4724400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Sample Input / Output for </a:t>
            </a:r>
            <a:r>
              <a:rPr lang="en-US" sz="2600" dirty="0" smtClean="0">
                <a:solidFill>
                  <a:srgbClr val="00B050"/>
                </a:solidFill>
              </a:rPr>
              <a:t>W2-</a:t>
            </a:r>
            <a:r>
              <a:rPr lang="en-US" sz="2600" b="1" u="sng" dirty="0" smtClean="0">
                <a:solidFill>
                  <a:srgbClr val="00B050"/>
                </a:solidFill>
              </a:rPr>
              <a:t>TASK 4</a:t>
            </a:r>
            <a:endParaRPr lang="en-US" sz="26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Algorithm – Generate  ST, Literal Table LT, Pool Table (</a:t>
            </a:r>
            <a:r>
              <a:rPr lang="en-US" sz="2200" u="sng" dirty="0" smtClean="0">
                <a:solidFill>
                  <a:srgbClr val="00B050"/>
                </a:solidFill>
              </a:rPr>
              <a:t>W2-Task4</a:t>
            </a:r>
            <a:r>
              <a:rPr lang="en-US" sz="2200" dirty="0" smtClean="0"/>
              <a:t>)   -  Combined Algorithms of TASK1 and TASK3, plus ORIGIN, EQU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1600" dirty="0" smtClean="0"/>
              <a:t>(NOTE: This algorithm handles Symbols, literals, LTORG, ORIGIN, EQU)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size=1;   //default  value of size is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iST</a:t>
            </a:r>
            <a:r>
              <a:rPr lang="en-US" sz="1600" dirty="0" smtClean="0"/>
              <a:t>=0; //Symbol table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iPT</a:t>
            </a:r>
            <a:r>
              <a:rPr lang="en-US" sz="1600" dirty="0" smtClean="0"/>
              <a:t>=0;  //pool table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PT[</a:t>
            </a:r>
            <a:r>
              <a:rPr lang="en-US" sz="1600" dirty="0" err="1" smtClean="0"/>
              <a:t>iPT</a:t>
            </a:r>
            <a:r>
              <a:rPr lang="en-US" sz="1600" dirty="0" smtClean="0"/>
              <a:t>]=0;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   //Index of Literal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LTindex</a:t>
            </a:r>
            <a:r>
              <a:rPr lang="en-US" sz="1600" dirty="0" smtClean="0"/>
              <a:t>=-1;  //Start index of pool in 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 or “ORIGIN”, initialize LC with integer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has </a:t>
            </a:r>
            <a:r>
              <a:rPr lang="en-US" sz="1600" b="1" dirty="0" smtClean="0"/>
              <a:t>label, </a:t>
            </a:r>
            <a:r>
              <a:rPr lang="en-US" sz="1600" dirty="0" smtClean="0"/>
              <a:t>store in ST, along with current value of </a:t>
            </a:r>
            <a:r>
              <a:rPr lang="en-US" sz="1600" dirty="0" err="1" smtClean="0"/>
              <a:t>LC.;iST</a:t>
            </a:r>
            <a:r>
              <a:rPr lang="en-US" sz="1600" dirty="0" smtClean="0"/>
              <a:t>++; (S1 is Label if it is not </a:t>
            </a:r>
            <a:r>
              <a:rPr lang="en-US" sz="1600" smtClean="0"/>
              <a:t>in EMOT)</a:t>
            </a:r>
            <a:endParaRPr lang="en-US" sz="1600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endParaRPr lang="en-US" sz="1600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imperative statement</a:t>
            </a:r>
            <a:r>
              <a:rPr lang="en-US" sz="1600" dirty="0" smtClean="0"/>
              <a:t>  (IS)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 LC as below; size=1; LC=</a:t>
            </a:r>
            <a:r>
              <a:rPr lang="en-US" sz="1600" dirty="0" err="1" smtClean="0"/>
              <a:t>LC+size</a:t>
            </a:r>
            <a:endParaRPr lang="en-US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685800"/>
            <a:ext cx="4267200" cy="48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h. If ‘=‘ found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”, then convert  following  (say ‘2’) into INTEGER and add to Literal Table; </a:t>
            </a:r>
            <a:r>
              <a:rPr lang="en-US" sz="1600" dirty="0" err="1" smtClean="0"/>
              <a:t>iLT</a:t>
            </a:r>
            <a:r>
              <a:rPr lang="en-US" sz="1600" dirty="0" smtClean="0"/>
              <a:t>++; 	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i. </a:t>
            </a:r>
            <a:r>
              <a:rPr lang="en-US" sz="1600" dirty="0" smtClean="0"/>
              <a:t>If </a:t>
            </a:r>
            <a:r>
              <a:rPr lang="en-US" sz="1600" b="1" dirty="0" smtClean="0"/>
              <a:t>LTORG, then (Assign address to current pool of literals)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</a:t>
            </a:r>
            <a:r>
              <a:rPr lang="en-US" sz="1600" b="1" dirty="0" err="1" smtClean="0"/>
              <a:t>LTindex</a:t>
            </a:r>
            <a:r>
              <a:rPr lang="en-US" sz="1600" b="1" dirty="0" smtClean="0"/>
              <a:t>=PT[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For ii= </a:t>
            </a:r>
            <a:r>
              <a:rPr lang="en-US" sz="1600" b="1" dirty="0" err="1" smtClean="0"/>
              <a:t>LTindex</a:t>
            </a:r>
            <a:r>
              <a:rPr lang="en-US" sz="1600" b="1" dirty="0" smtClean="0"/>
              <a:t> to &lt; </a:t>
            </a:r>
            <a:r>
              <a:rPr lang="en-US" sz="1600" b="1" dirty="0" err="1" smtClean="0"/>
              <a:t>iLT</a:t>
            </a:r>
            <a:endParaRPr lang="en-US" sz="1600" b="1" dirty="0" smtClean="0"/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		</a:t>
            </a:r>
            <a:r>
              <a:rPr lang="en-US" sz="1200" b="1" dirty="0" smtClean="0"/>
              <a:t>Address field at ii in LT = LC;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200" b="1" dirty="0" smtClean="0"/>
              <a:t>		LC++;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=iPT+1;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]=</a:t>
            </a:r>
            <a:r>
              <a:rPr lang="en-US" sz="1600" b="1" dirty="0" err="1" smtClean="0"/>
              <a:t>iLT</a:t>
            </a:r>
            <a:r>
              <a:rPr lang="en-US" sz="1600" b="1" dirty="0" smtClean="0"/>
              <a:t>; //Start of next pool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j. If EQU found, address in ST is corrected.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dirty="0" smtClean="0"/>
              <a:t>10</a:t>
            </a:r>
            <a:r>
              <a:rPr lang="en-US" sz="1600" b="1" baseline="0" dirty="0" smtClean="0"/>
              <a:t>.  At the “END” perform 9(</a:t>
            </a:r>
            <a:r>
              <a:rPr lang="en-US" sz="1600" b="1" baseline="0" dirty="0" err="1" smtClean="0"/>
              <a:t>i</a:t>
            </a:r>
            <a:r>
              <a:rPr lang="en-US" sz="1600" b="1" baseline="0" dirty="0" smtClean="0"/>
              <a:t>) TASK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dirty="0" smtClean="0"/>
              <a:t>11. P</a:t>
            </a:r>
            <a:r>
              <a:rPr lang="en-US" sz="1600" b="1" baseline="0" dirty="0" smtClean="0"/>
              <a:t>rint ST, LT, POOL</a:t>
            </a:r>
            <a:r>
              <a:rPr lang="en-US" sz="1600" b="1" dirty="0" smtClean="0"/>
              <a:t> table.</a:t>
            </a:r>
            <a:r>
              <a:rPr lang="en-US" sz="1600" b="1" baseline="0" dirty="0" smtClean="0"/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Task – WEEK3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given input file generate </a:t>
            </a:r>
            <a:r>
              <a:rPr lang="en-US" b="1" dirty="0" smtClean="0"/>
              <a:t>Intermediate Code</a:t>
            </a:r>
            <a:r>
              <a:rPr lang="en-US" dirty="0" smtClean="0"/>
              <a:t> in a file and print it</a:t>
            </a:r>
          </a:p>
          <a:p>
            <a:r>
              <a:rPr lang="en-US" dirty="0" smtClean="0"/>
              <a:t>(Sample in next slide)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(IC)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intermediatecode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LC;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code1,type1;  </a:t>
            </a:r>
            <a:r>
              <a:rPr lang="en-US" dirty="0" smtClean="0"/>
              <a:t> </a:t>
            </a:r>
            <a:r>
              <a:rPr lang="en-US" sz="2200" dirty="0" smtClean="0"/>
              <a:t>//code1=index in MOT,type1= 1/2/3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code2,type2; </a:t>
            </a:r>
            <a:r>
              <a:rPr lang="en-US" sz="2200" dirty="0" smtClean="0"/>
              <a:t>//Similar for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symbol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code3,type3;</a:t>
            </a:r>
            <a:r>
              <a:rPr lang="en-US" dirty="0" smtClean="0"/>
              <a:t> </a:t>
            </a:r>
            <a:r>
              <a:rPr lang="en-US" sz="2200" dirty="0" smtClean="0"/>
              <a:t>//Similar for 3rd symbol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IC[30];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(IC)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intermediatecode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LC;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code1,type1;  </a:t>
            </a:r>
            <a:r>
              <a:rPr lang="en-US" dirty="0" smtClean="0"/>
              <a:t> </a:t>
            </a:r>
            <a:r>
              <a:rPr lang="en-US" sz="2200" dirty="0" smtClean="0"/>
              <a:t>//code1=index in MOT,type1= 1/2/3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code2,type2; </a:t>
            </a:r>
            <a:r>
              <a:rPr lang="en-US" sz="2200" dirty="0" smtClean="0"/>
              <a:t>//Similar for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symbol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code3,type3;</a:t>
            </a:r>
            <a:r>
              <a:rPr lang="en-US" dirty="0" smtClean="0"/>
              <a:t> </a:t>
            </a:r>
            <a:r>
              <a:rPr lang="en-US" sz="2200" dirty="0" smtClean="0"/>
              <a:t>//Similar for 3rd symbol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IC[30];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572000" cy="1066800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smtClean="0">
                <a:solidFill>
                  <a:srgbClr val="0070C0"/>
                </a:solidFill>
              </a:rPr>
              <a:t>Sample Input File (</a:t>
            </a:r>
            <a:r>
              <a:rPr lang="en-US" sz="2200" b="1" dirty="0" smtClean="0">
                <a:solidFill>
                  <a:srgbClr val="00B050"/>
                </a:solidFill>
              </a:rPr>
              <a:t>W2-Task1</a:t>
            </a:r>
            <a:r>
              <a:rPr lang="en-US" sz="2200" b="1" dirty="0" smtClean="0">
                <a:solidFill>
                  <a:srgbClr val="0070C0"/>
                </a:solidFill>
              </a:rPr>
              <a:t>) and Data </a:t>
            </a:r>
            <a:r>
              <a:rPr lang="en-US" sz="2200" b="1" dirty="0" err="1" smtClean="0">
                <a:solidFill>
                  <a:srgbClr val="0070C0"/>
                </a:solidFill>
              </a:rPr>
              <a:t>structs</a:t>
            </a:r>
            <a:r>
              <a:rPr lang="en-US" sz="2200" b="1" dirty="0" smtClean="0">
                <a:solidFill>
                  <a:srgbClr val="0070C0"/>
                </a:solidFill>
              </a:rPr>
              <a:t> (EMOT, ST) 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9400" y="914401"/>
            <a:ext cx="3048000" cy="3200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 (MOT)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ENHANCED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EMOTtable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Mnemonic [6];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EMOTtable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MOT[28];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 Table (ST)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symbol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Symbol[8];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size;  //ignore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}ST[20];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4343400"/>
          <a:ext cx="22548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41"/>
                <a:gridCol w="493244"/>
                <a:gridCol w="493244"/>
              </a:tblGrid>
              <a:tr h="4572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550229" y="4191000"/>
            <a:ext cx="16002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05600" y="76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096000" y="380987"/>
          <a:ext cx="2895600" cy="632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305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2362200" cy="3733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	     START 100</a:t>
            </a:r>
          </a:p>
          <a:p>
            <a:pPr>
              <a:buNone/>
            </a:pPr>
            <a:r>
              <a:rPr lang="en-US" sz="1600" dirty="0" smtClean="0"/>
              <a:t>	     MOVER AREG, X</a:t>
            </a:r>
          </a:p>
          <a:p>
            <a:pPr>
              <a:buNone/>
            </a:pPr>
            <a:r>
              <a:rPr lang="en-US" sz="1600" dirty="0" smtClean="0"/>
              <a:t>L1       ADD BREG, TEN</a:t>
            </a:r>
          </a:p>
          <a:p>
            <a:pPr>
              <a:buNone/>
            </a:pPr>
            <a:r>
              <a:rPr lang="en-US" sz="1600" dirty="0" smtClean="0"/>
              <a:t>	    COMP BREG, TEN</a:t>
            </a:r>
          </a:p>
          <a:p>
            <a:pPr>
              <a:buNone/>
            </a:pPr>
            <a:r>
              <a:rPr lang="en-US" sz="1600" dirty="0" smtClean="0"/>
              <a:t>	     BC EQ, LAST</a:t>
            </a:r>
          </a:p>
          <a:p>
            <a:pPr>
              <a:buNone/>
            </a:pPr>
            <a:r>
              <a:rPr lang="en-US" sz="1600" dirty="0" smtClean="0"/>
              <a:t>	     ADD AREG, ONE</a:t>
            </a:r>
          </a:p>
          <a:p>
            <a:pPr>
              <a:buNone/>
            </a:pPr>
            <a:r>
              <a:rPr lang="en-US" sz="1600" dirty="0" smtClean="0"/>
              <a:t>	     BC ANY, L1</a:t>
            </a:r>
          </a:p>
          <a:p>
            <a:pPr>
              <a:buNone/>
            </a:pPr>
            <a:r>
              <a:rPr lang="en-US" sz="1600" dirty="0" smtClean="0"/>
              <a:t>	     LAST STOP</a:t>
            </a:r>
          </a:p>
          <a:p>
            <a:pPr>
              <a:buNone/>
            </a:pPr>
            <a:r>
              <a:rPr lang="en-US" sz="1600" dirty="0" smtClean="0"/>
              <a:t>X	     DC	    ‘5’</a:t>
            </a:r>
          </a:p>
          <a:p>
            <a:pPr>
              <a:buNone/>
            </a:pPr>
            <a:r>
              <a:rPr lang="en-US" sz="1600" dirty="0" smtClean="0"/>
              <a:t>TWO    DC    ‘2’</a:t>
            </a:r>
          </a:p>
          <a:p>
            <a:pPr>
              <a:buNone/>
            </a:pPr>
            <a:r>
              <a:rPr lang="en-US" sz="1600" dirty="0" smtClean="0"/>
              <a:t>TEN          DC     ‘10’</a:t>
            </a:r>
          </a:p>
          <a:p>
            <a:pPr>
              <a:buNone/>
            </a:pPr>
            <a:r>
              <a:rPr lang="en-US" sz="1600" dirty="0" smtClean="0"/>
              <a:t>	     END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28600"/>
            <a:ext cx="297499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886200"/>
            <a:ext cx="30289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2898"/>
            <a:ext cx="5181600" cy="659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Symbol table, Literal table, Pool table &amp; Intermediate code of a two-pass Assembler for the given source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WEEK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4 codes : (Check further slides for algorithm, data structure)</a:t>
            </a:r>
          </a:p>
          <a:p>
            <a:pPr marL="514350" indent="-51435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Generate Symbol Table (using EMOT, ST having 3 fields) and Print it.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(2) Generate Literal Table (using LC, no LTORG, only at END) (Note: 2 Fields of LT are </a:t>
            </a:r>
            <a:r>
              <a:rPr lang="en-US" b="1" dirty="0" smtClean="0"/>
              <a:t>String, Integer </a:t>
            </a:r>
            <a:r>
              <a:rPr lang="en-US" dirty="0" smtClean="0"/>
              <a:t>now, so convert =‘2’ to integer ‘2’ and store in LT now) and Print the LT.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(3</a:t>
            </a:r>
            <a:r>
              <a:rPr lang="en-US" dirty="0" smtClean="0">
                <a:solidFill>
                  <a:srgbClr val="FF0000"/>
                </a:solidFill>
              </a:rPr>
              <a:t>) Generate Literal Table (Integer, integer)  with </a:t>
            </a:r>
            <a:r>
              <a:rPr lang="en-US" b="1" dirty="0" smtClean="0">
                <a:solidFill>
                  <a:srgbClr val="FF0000"/>
                </a:solidFill>
              </a:rPr>
              <a:t>Pool Table (LTORG) </a:t>
            </a:r>
            <a:r>
              <a:rPr lang="en-US" dirty="0" smtClean="0">
                <a:solidFill>
                  <a:srgbClr val="FF0000"/>
                </a:solidFill>
              </a:rPr>
              <a:t>(You can assume </a:t>
            </a:r>
            <a:r>
              <a:rPr lang="en-US" dirty="0" smtClean="0"/>
              <a:t>that there are no duplicate literals in a Pool of literals) Print LT and Pool 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(4) Merge above to Generate all 3 Tables- ST, LT and Pool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572000" cy="1066800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smtClean="0">
                <a:solidFill>
                  <a:srgbClr val="0070C0"/>
                </a:solidFill>
              </a:rPr>
              <a:t>Sample Input File (</a:t>
            </a:r>
            <a:r>
              <a:rPr lang="en-US" sz="2200" b="1" dirty="0" smtClean="0">
                <a:solidFill>
                  <a:srgbClr val="00B050"/>
                </a:solidFill>
              </a:rPr>
              <a:t>W2-Task1</a:t>
            </a:r>
            <a:r>
              <a:rPr lang="en-US" sz="2200" b="1" dirty="0" smtClean="0">
                <a:solidFill>
                  <a:srgbClr val="0070C0"/>
                </a:solidFill>
              </a:rPr>
              <a:t>) and Data </a:t>
            </a:r>
            <a:r>
              <a:rPr lang="en-US" sz="2200" b="1" dirty="0" err="1" smtClean="0">
                <a:solidFill>
                  <a:srgbClr val="0070C0"/>
                </a:solidFill>
              </a:rPr>
              <a:t>structs</a:t>
            </a:r>
            <a:r>
              <a:rPr lang="en-US" sz="2200" b="1" dirty="0" smtClean="0">
                <a:solidFill>
                  <a:srgbClr val="0070C0"/>
                </a:solidFill>
              </a:rPr>
              <a:t> (EMOT, ST) 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9400" y="914401"/>
            <a:ext cx="3048000" cy="3200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 (MOT)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ENHANCED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EMOTtable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Mnemonic [6];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EMOTtable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MOT[28];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 Table (ST)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symbol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Symbol[8];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size;  //ignore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}ST[20];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4343400"/>
          <a:ext cx="22548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41"/>
                <a:gridCol w="493244"/>
                <a:gridCol w="493244"/>
              </a:tblGrid>
              <a:tr h="4572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550229" y="4191000"/>
            <a:ext cx="16002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05600" y="76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096000" y="380987"/>
          <a:ext cx="2895600" cy="632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305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2362200" cy="3733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	     START 100</a:t>
            </a:r>
          </a:p>
          <a:p>
            <a:pPr>
              <a:buNone/>
            </a:pPr>
            <a:r>
              <a:rPr lang="en-US" sz="1600" dirty="0" smtClean="0"/>
              <a:t>	     MOVER AREG, X</a:t>
            </a:r>
          </a:p>
          <a:p>
            <a:pPr>
              <a:buNone/>
            </a:pPr>
            <a:r>
              <a:rPr lang="en-US" sz="1600" dirty="0" smtClean="0"/>
              <a:t>L1       ADD BREG, TEN</a:t>
            </a:r>
          </a:p>
          <a:p>
            <a:pPr>
              <a:buNone/>
            </a:pPr>
            <a:r>
              <a:rPr lang="en-US" sz="1600" dirty="0" smtClean="0"/>
              <a:t>	    COMP BREG, TEN</a:t>
            </a:r>
          </a:p>
          <a:p>
            <a:pPr>
              <a:buNone/>
            </a:pPr>
            <a:r>
              <a:rPr lang="en-US" sz="1600" dirty="0" smtClean="0"/>
              <a:t>	     BC EQ, LAST</a:t>
            </a:r>
          </a:p>
          <a:p>
            <a:pPr>
              <a:buNone/>
            </a:pPr>
            <a:r>
              <a:rPr lang="en-US" sz="1600" dirty="0" smtClean="0"/>
              <a:t>	     ADD AREG, ONE</a:t>
            </a:r>
          </a:p>
          <a:p>
            <a:pPr>
              <a:buNone/>
            </a:pPr>
            <a:r>
              <a:rPr lang="en-US" sz="1600" dirty="0" smtClean="0"/>
              <a:t>	     BC ANY, L1</a:t>
            </a:r>
          </a:p>
          <a:p>
            <a:pPr>
              <a:buNone/>
            </a:pPr>
            <a:r>
              <a:rPr lang="en-US" sz="1600" dirty="0" smtClean="0"/>
              <a:t>LAST     STOP</a:t>
            </a:r>
          </a:p>
          <a:p>
            <a:pPr>
              <a:buNone/>
            </a:pPr>
            <a:r>
              <a:rPr lang="en-US" sz="1600" dirty="0" smtClean="0"/>
              <a:t>X	     DC	    ‘5’</a:t>
            </a:r>
          </a:p>
          <a:p>
            <a:pPr>
              <a:buNone/>
            </a:pPr>
            <a:r>
              <a:rPr lang="en-US" sz="1600" dirty="0" smtClean="0"/>
              <a:t>TWO    DC    ‘2’</a:t>
            </a:r>
          </a:p>
          <a:p>
            <a:pPr>
              <a:buNone/>
            </a:pPr>
            <a:r>
              <a:rPr lang="en-US" sz="1600" dirty="0" smtClean="0"/>
              <a:t>TEN          DC     ‘10’</a:t>
            </a:r>
          </a:p>
          <a:p>
            <a:pPr>
              <a:buNone/>
            </a:pPr>
            <a:r>
              <a:rPr lang="en-US" sz="1600" dirty="0" smtClean="0"/>
              <a:t>	     END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76400" y="5120640"/>
          <a:ext cx="15240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siz</a:t>
                      </a:r>
                      <a:endParaRPr lang="en-US" sz="12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TWO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Algorithm- Symbol Table Generation </a:t>
            </a:r>
            <a:r>
              <a:rPr lang="en-US" sz="3200" smtClean="0"/>
              <a:t>(</a:t>
            </a:r>
            <a:r>
              <a:rPr lang="en-US" sz="3200" smtClean="0">
                <a:solidFill>
                  <a:srgbClr val="00B050"/>
                </a:solidFill>
              </a:rPr>
              <a:t>W2-</a:t>
            </a:r>
            <a:r>
              <a:rPr lang="en-US" sz="3200" u="sng" smtClean="0">
                <a:solidFill>
                  <a:srgbClr val="00B050"/>
                </a:solidFill>
              </a:rPr>
              <a:t>Task1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724400" cy="5638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Only ST, Not handling literals/LTORG/END)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iST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size=0;  //initialize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END, break;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“START”, convert S2 to integer and initialize LC to that value.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has </a:t>
            </a:r>
            <a:r>
              <a:rPr lang="en-US" sz="1600" b="1" dirty="0" smtClean="0"/>
              <a:t>label, </a:t>
            </a:r>
            <a:r>
              <a:rPr lang="en-US" sz="1600" dirty="0" smtClean="0"/>
              <a:t>store in ST, along with current value of LC. S1 is Label if it is not in EMOT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(DC, DS)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correctly  Increment LC=</a:t>
            </a:r>
            <a:r>
              <a:rPr lang="en-US" sz="1600" dirty="0" err="1" smtClean="0"/>
              <a:t>LC+size</a:t>
            </a:r>
            <a:r>
              <a:rPr lang="en-US" sz="1600" dirty="0" smtClean="0"/>
              <a:t>  //Size=1 if DC,  and if DS, then Size=value ///at right of DS (S3)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066800"/>
            <a:ext cx="3733800" cy="5638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g. If </a:t>
            </a:r>
            <a:r>
              <a:rPr lang="en-US" sz="1600" b="1" dirty="0" smtClean="0"/>
              <a:t>imperative statement</a:t>
            </a:r>
            <a:r>
              <a:rPr lang="en-US" sz="1600" dirty="0" smtClean="0"/>
              <a:t>  (IS)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 LC as below; size=1; LC=</a:t>
            </a:r>
            <a:r>
              <a:rPr lang="en-US" sz="1600" dirty="0" err="1" smtClean="0"/>
              <a:t>LC+size</a:t>
            </a:r>
            <a:endParaRPr lang="en-US" sz="1600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/>
              <a:t>7. Print Symbol Table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>
                <a:solidFill>
                  <a:srgbClr val="0070C0"/>
                </a:solidFill>
              </a:rPr>
              <a:t>NOTE:  SIZE Field in ST can be ignored in WEEK2 Assignment, but it has to be filled in WEEK </a:t>
            </a:r>
            <a:r>
              <a:rPr lang="en-US" sz="1600" baseline="0" dirty="0" smtClean="0"/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164" y="914400"/>
            <a:ext cx="4540836" cy="4724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		   MOVEM	AREG,X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	   	   SUB 		BREG,=‘3’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X		   DS		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1371600" cy="4724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203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205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208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77000" y="762000"/>
          <a:ext cx="23622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 (String)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 (integer)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209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=‘3’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212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2200" y="1780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20881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23900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6049" y="3124200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4346831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Sample </a:t>
            </a:r>
            <a:r>
              <a:rPr lang="en-US" sz="2200" dirty="0" err="1" smtClean="0"/>
              <a:t>Input/Output</a:t>
            </a:r>
            <a:r>
              <a:rPr lang="en-US" sz="2200" dirty="0" smtClean="0"/>
              <a:t> for </a:t>
            </a:r>
            <a:r>
              <a:rPr lang="en-US" sz="2200" dirty="0" smtClean="0">
                <a:solidFill>
                  <a:srgbClr val="00B050"/>
                </a:solidFill>
              </a:rPr>
              <a:t>W2-</a:t>
            </a:r>
            <a:r>
              <a:rPr lang="en-US" sz="2200" b="1" u="sng" dirty="0" smtClean="0">
                <a:solidFill>
                  <a:srgbClr val="00B050"/>
                </a:solidFill>
              </a:rPr>
              <a:t>TASK 2</a:t>
            </a:r>
            <a:endParaRPr lang="en-US" sz="22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Algorithm – Generate Literal Table LT (</a:t>
            </a:r>
            <a:r>
              <a:rPr lang="en-US" sz="3200" u="sng" dirty="0" smtClean="0">
                <a:solidFill>
                  <a:srgbClr val="00B050"/>
                </a:solidFill>
              </a:rPr>
              <a:t>W2-Task2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This algorithm handles ONLY literals, at the 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size=0; //initialize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“START”, initialize LC with integer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r>
              <a:rPr lang="en-US" sz="1600" dirty="0" smtClean="0"/>
              <a:t>; //Size=1 if DC,  //and if DS, then Size=value in S3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685800"/>
            <a:ext cx="41910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f. If 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 contains  ‘=‘, then literal; add to literal table, and </a:t>
            </a:r>
            <a:r>
              <a:rPr lang="en-US" sz="1600" dirty="0" err="1" smtClean="0"/>
              <a:t>iLT</a:t>
            </a:r>
            <a:r>
              <a:rPr lang="en-US" sz="1600" dirty="0" smtClean="0"/>
              <a:t>++; size=1; Increment LC=LC + size; 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	g. if </a:t>
            </a:r>
            <a:r>
              <a:rPr lang="en-US" sz="1600" b="1" dirty="0" smtClean="0"/>
              <a:t>imperative statement </a:t>
            </a:r>
            <a:r>
              <a:rPr lang="en-US" sz="1600" dirty="0" smtClean="0"/>
              <a:t>without ‘=‘, LC=LC+1;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="1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/>
              <a:t>6. At</a:t>
            </a:r>
            <a:r>
              <a:rPr lang="en-US" sz="1600" b="1" dirty="0" smtClean="0"/>
              <a:t> “END” literals are handled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	a</a:t>
            </a:r>
            <a:r>
              <a:rPr lang="en-US" sz="1600" dirty="0" smtClean="0"/>
              <a:t>.  (Starting from first entry in Literal Table (LT), till end , give address to literals)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	For ii=0 to &lt;</a:t>
            </a:r>
            <a:r>
              <a:rPr lang="en-US" sz="1600" dirty="0" err="1" smtClean="0"/>
              <a:t>iLT</a:t>
            </a:r>
            <a:r>
              <a:rPr lang="en-US" sz="1600" dirty="0" smtClean="0"/>
              <a:t> do the following: </a:t>
            </a:r>
          </a:p>
          <a:p>
            <a:pPr marL="1371600" lvl="2" indent="-514350">
              <a:spcBef>
                <a:spcPct val="20000"/>
              </a:spcBef>
              <a:defRPr/>
            </a:pPr>
            <a:r>
              <a:rPr lang="en-US" sz="1600" dirty="0" smtClean="0"/>
              <a:t>	</a:t>
            </a:r>
            <a:r>
              <a:rPr lang="en-US" sz="1200" dirty="0" smtClean="0"/>
              <a:t>Enter LC into address field  at ii;</a:t>
            </a:r>
          </a:p>
          <a:p>
            <a:pPr marL="1371600" lvl="2" indent="-514350">
              <a:spcBef>
                <a:spcPct val="20000"/>
              </a:spcBef>
              <a:defRPr/>
            </a:pPr>
            <a:r>
              <a:rPr lang="en-US" sz="1200" dirty="0" smtClean="0"/>
              <a:t>	size=1; LC=</a:t>
            </a:r>
            <a:r>
              <a:rPr lang="en-US" sz="1200" dirty="0" err="1" smtClean="0"/>
              <a:t>LC+size</a:t>
            </a:r>
            <a:r>
              <a:rPr lang="en-US" sz="1200" dirty="0" smtClean="0"/>
              <a:t>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7. 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 the LT.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4369475"/>
            <a:ext cx="39624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STRUCTURE of Literal Table (LT)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LiteralTab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char </a:t>
            </a:r>
            <a:r>
              <a:rPr lang="en-US" dirty="0" smtClean="0">
                <a:solidFill>
                  <a:srgbClr val="FF0000"/>
                </a:solidFill>
              </a:rPr>
              <a:t>literal[6];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LT[10];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066800"/>
            <a:ext cx="4540836" cy="5410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066800"/>
            <a:ext cx="1371600" cy="5410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(LC=203)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(LC=204)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205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(LC=208)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(LC=209)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212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53200" y="152400"/>
          <a:ext cx="23622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(integer)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 (integer)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203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204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208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209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00962" y="1143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962" y="15577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0962" y="1859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42249" y="2341602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3124200"/>
          <a:ext cx="2057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05800" y="490460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39564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0962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5791200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Sample Input / Output for </a:t>
            </a:r>
            <a:r>
              <a:rPr lang="en-US" sz="2600" b="1" u="sng" dirty="0" smtClean="0">
                <a:solidFill>
                  <a:srgbClr val="00B050"/>
                </a:solidFill>
              </a:rPr>
              <a:t>W2-TASK 3</a:t>
            </a:r>
            <a:endParaRPr lang="en-US" sz="2600" b="1" u="sng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0962" y="21365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Algorithm – Generate Literal Table LT, Pool Table (</a:t>
            </a:r>
            <a:r>
              <a:rPr lang="en-US" sz="2200" dirty="0" smtClean="0">
                <a:solidFill>
                  <a:srgbClr val="00B050"/>
                </a:solidFill>
              </a:rPr>
              <a:t>W2-</a:t>
            </a:r>
            <a:r>
              <a:rPr lang="en-US" sz="2200" u="sng" dirty="0" smtClean="0">
                <a:solidFill>
                  <a:srgbClr val="00B050"/>
                </a:solidFill>
              </a:rPr>
              <a:t>Task3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NOTE 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Change in structure </a:t>
            </a:r>
            <a:r>
              <a:rPr lang="en-US" sz="2200" dirty="0" smtClean="0"/>
              <a:t>of LITERAL TABLE below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This algorithm handles literals, LTORG, 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size=1;   //default  value of size is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iPT</a:t>
            </a:r>
            <a:r>
              <a:rPr lang="en-US" sz="1600" dirty="0" smtClean="0"/>
              <a:t>=0;  //pool table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PT[</a:t>
            </a:r>
            <a:r>
              <a:rPr lang="en-US" sz="1600" dirty="0" err="1" smtClean="0"/>
              <a:t>iPT</a:t>
            </a:r>
            <a:r>
              <a:rPr lang="en-US" sz="1600" dirty="0" smtClean="0"/>
              <a:t>]=0;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   //Index of Literal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LTplstart</a:t>
            </a:r>
            <a:r>
              <a:rPr lang="en-US" sz="1600" dirty="0" smtClean="0"/>
              <a:t>=-1;  //Start index of pool in 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“START”, initialize LC with integer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r>
              <a:rPr lang="en-US" sz="1600" dirty="0" smtClean="0"/>
              <a:t> (size=1 for DC) (if DS size= integer value of 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685800"/>
            <a:ext cx="4267200" cy="48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f. If ‘=‘ found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”, then convert  following  (say ‘2’) into INTEGER and add to Literal Table; </a:t>
            </a:r>
            <a:r>
              <a:rPr lang="en-US" sz="1600" dirty="0" err="1" smtClean="0"/>
              <a:t>iLT</a:t>
            </a:r>
            <a:r>
              <a:rPr lang="en-US" sz="1600" dirty="0" smtClean="0"/>
              <a:t>++; Increment LC=LC + size(size=1)	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</a:t>
            </a:r>
            <a:r>
              <a:rPr lang="en-US" sz="1600" b="1" dirty="0" smtClean="0"/>
              <a:t>. </a:t>
            </a:r>
            <a:r>
              <a:rPr lang="en-US" sz="1600" dirty="0" smtClean="0"/>
              <a:t>If </a:t>
            </a:r>
            <a:r>
              <a:rPr lang="en-US" sz="1600" b="1" dirty="0" smtClean="0"/>
              <a:t>LTORG, then (Assign address to current pool of literals)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</a:t>
            </a:r>
            <a:r>
              <a:rPr lang="en-US" sz="1600" b="1" dirty="0" err="1" smtClean="0"/>
              <a:t>LTplstart</a:t>
            </a:r>
            <a:r>
              <a:rPr lang="en-US" sz="1600" b="1" dirty="0" smtClean="0"/>
              <a:t>=PT[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]; //Start of pool in LT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For ii= </a:t>
            </a:r>
            <a:r>
              <a:rPr lang="en-US" sz="1600" b="1" dirty="0" err="1" smtClean="0"/>
              <a:t>LTplstart</a:t>
            </a:r>
            <a:r>
              <a:rPr lang="en-US" sz="1600" b="1" dirty="0" smtClean="0"/>
              <a:t> to &lt; </a:t>
            </a:r>
            <a:r>
              <a:rPr lang="en-US" sz="1600" b="1" dirty="0" err="1" smtClean="0"/>
              <a:t>iLT</a:t>
            </a:r>
            <a:endParaRPr lang="en-US" sz="1600" b="1" dirty="0" smtClean="0"/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		</a:t>
            </a:r>
            <a:r>
              <a:rPr lang="en-US" sz="1100" b="1" dirty="0" smtClean="0"/>
              <a:t>Put in </a:t>
            </a:r>
            <a:r>
              <a:rPr lang="en-US" sz="1200" b="1" dirty="0" smtClean="0"/>
              <a:t>Address field at ii in LT </a:t>
            </a:r>
            <a:r>
              <a:rPr lang="en-US" sz="1200" b="1" dirty="0" err="1" smtClean="0"/>
              <a:t>val</a:t>
            </a:r>
            <a:r>
              <a:rPr lang="en-US" sz="1200" b="1" dirty="0" smtClean="0"/>
              <a:t> LC;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200" b="1" dirty="0" smtClean="0"/>
              <a:t>		LC++;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=iPT+1;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]=</a:t>
            </a:r>
            <a:r>
              <a:rPr lang="en-US" sz="1600" b="1" dirty="0" err="1" smtClean="0"/>
              <a:t>iLT</a:t>
            </a:r>
            <a:r>
              <a:rPr lang="en-US" sz="1600" b="1" dirty="0" smtClean="0"/>
              <a:t>; //Start of next pool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h.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EQU found, address in ST is corrected.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/>
              <a:t>i</a:t>
            </a:r>
            <a:r>
              <a:rPr lang="en-US" sz="1600" dirty="0" smtClean="0"/>
              <a:t>. For imperative statements without literal do LC++;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baseline="0" dirty="0" smtClean="0"/>
              <a:t>9.  At the “END” perform </a:t>
            </a:r>
            <a:r>
              <a:rPr lang="en-US" sz="1600" b="1" dirty="0" smtClean="0"/>
              <a:t>8</a:t>
            </a:r>
            <a:r>
              <a:rPr lang="en-US" sz="1600" b="1" baseline="0" dirty="0" smtClean="0"/>
              <a:t>(g) TASK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dirty="0" smtClean="0"/>
              <a:t>10. P</a:t>
            </a:r>
            <a:r>
              <a:rPr lang="en-US" sz="1600" b="1" baseline="0" dirty="0" smtClean="0"/>
              <a:t>rint LT, POOL</a:t>
            </a:r>
            <a:r>
              <a:rPr lang="en-US" sz="1600" b="1" dirty="0" smtClean="0"/>
              <a:t> table.</a:t>
            </a:r>
            <a:r>
              <a:rPr lang="en-US" sz="1600" b="1" baseline="0" dirty="0" smtClean="0"/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5673804"/>
            <a:ext cx="228600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Literal Table (LT)</a:t>
            </a:r>
          </a:p>
          <a:p>
            <a:pPr>
              <a:buNone/>
            </a:pPr>
            <a:r>
              <a:rPr lang="en-US" sz="1100" dirty="0" err="1" smtClean="0">
                <a:solidFill>
                  <a:srgbClr val="FF0000"/>
                </a:solidFill>
              </a:rPr>
              <a:t>struct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LiteralTab</a:t>
            </a:r>
            <a:endParaRPr lang="en-US" sz="1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     </a:t>
            </a:r>
            <a:r>
              <a:rPr lang="en-US" sz="1100" dirty="0" err="1" smtClean="0">
                <a:solidFill>
                  <a:srgbClr val="0070C0"/>
                </a:solidFill>
              </a:rPr>
              <a:t>int</a:t>
            </a:r>
            <a:r>
              <a:rPr lang="en-US" sz="1100" dirty="0" smtClean="0">
                <a:solidFill>
                  <a:srgbClr val="0070C0"/>
                </a:solidFill>
              </a:rPr>
              <a:t> literal</a:t>
            </a:r>
            <a:r>
              <a:rPr lang="en-US" sz="1100" dirty="0" smtClean="0">
                <a:solidFill>
                  <a:srgbClr val="FF0000"/>
                </a:solidFill>
              </a:rPr>
              <a:t>;   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    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} LT[10];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67600" y="5858470"/>
            <a:ext cx="156683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Pool Table (PT)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PT[10];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1590</Words>
  <Application>Microsoft Office PowerPoint</Application>
  <PresentationFormat>On-screen Show (4:3)</PresentationFormat>
  <Paragraphs>666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Assignment1- (WEEK2-WEEK3)</vt:lpstr>
      <vt:lpstr>Assignment 1 </vt:lpstr>
      <vt:lpstr>Tasks for WEEK 2</vt:lpstr>
      <vt:lpstr>Sample Input File (W2-Task1) and Data structs (EMOT, ST) </vt:lpstr>
      <vt:lpstr>Algorithm- Symbol Table Generation (W2-Task1)</vt:lpstr>
      <vt:lpstr>Slide 6</vt:lpstr>
      <vt:lpstr>Algorithm – Generate Literal Table LT (W2-Task2)</vt:lpstr>
      <vt:lpstr>Slide 8</vt:lpstr>
      <vt:lpstr>Algorithm – Generate Literal Table LT, Pool Table (W2-Task3) NOTE : Change in structure of LITERAL TABLE below</vt:lpstr>
      <vt:lpstr>Slide 10</vt:lpstr>
      <vt:lpstr>Slide 11</vt:lpstr>
      <vt:lpstr>Algorithm – Generate  ST, Literal Table LT, Pool Table (W2-Task4)   -  Combined Algorithms of TASK1 and TASK3, plus ORIGIN, EQU</vt:lpstr>
      <vt:lpstr>Task – WEEK3</vt:lpstr>
      <vt:lpstr>Intermediate Code (IC) table</vt:lpstr>
      <vt:lpstr>Intermediate Code (IC) table</vt:lpstr>
      <vt:lpstr>Sample Input File (W2-Task1) and Data structs (EMOT, ST) </vt:lpstr>
      <vt:lpstr>Slide 17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Pass I</dc:title>
  <dc:creator>rege</dc:creator>
  <cp:lastModifiedBy>rege</cp:lastModifiedBy>
  <cp:revision>123</cp:revision>
  <dcterms:created xsi:type="dcterms:W3CDTF">2006-08-16T00:00:00Z</dcterms:created>
  <dcterms:modified xsi:type="dcterms:W3CDTF">2020-09-11T09:45:08Z</dcterms:modified>
</cp:coreProperties>
</file>