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8" r:id="rId3"/>
    <p:sldId id="276" r:id="rId4"/>
    <p:sldId id="270" r:id="rId5"/>
    <p:sldId id="281" r:id="rId6"/>
    <p:sldId id="283" r:id="rId7"/>
    <p:sldId id="282" r:id="rId8"/>
    <p:sldId id="262" r:id="rId9"/>
    <p:sldId id="288" r:id="rId10"/>
    <p:sldId id="286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Assign1 Week2 Tasks(1-4)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Algorithm – Generate  ST, Literal Table LT, Pool Table (</a:t>
            </a:r>
            <a:r>
              <a:rPr lang="en-US" sz="2200" u="sng" dirty="0" smtClean="0">
                <a:solidFill>
                  <a:srgbClr val="00B050"/>
                </a:solidFill>
              </a:rPr>
              <a:t>Task4</a:t>
            </a:r>
            <a:r>
              <a:rPr lang="en-US" sz="2200" dirty="0" smtClean="0"/>
              <a:t>)   -  Combined Algorithms of TASK1 and TASK3, plus ORIGIN, EQU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Symbols, literals, LTORG, ORIGIN, EQU)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size=1;   //default  value of size is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 //Symbol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  //pool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   //Index of Literal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LTindex</a:t>
            </a:r>
            <a:r>
              <a:rPr lang="en-US" sz="1600" dirty="0" smtClean="0"/>
              <a:t>=-1;  //Start index of pool in 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 or “ORIGIN”,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label, </a:t>
            </a:r>
            <a:r>
              <a:rPr lang="en-US" sz="1600" dirty="0" smtClean="0"/>
              <a:t>store in ST, along with current value of </a:t>
            </a:r>
            <a:r>
              <a:rPr lang="en-US" sz="1600" dirty="0" err="1" smtClean="0"/>
              <a:t>LC.;iST</a:t>
            </a:r>
            <a:r>
              <a:rPr lang="en-US" sz="1600" dirty="0" smtClean="0"/>
              <a:t>++; (S1 is Label if it is not </a:t>
            </a:r>
            <a:r>
              <a:rPr lang="en-US" sz="1600" smtClean="0"/>
              <a:t>in EMOT)</a:t>
            </a:r>
            <a:endParaRPr lang="en-US" sz="1600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endParaRPr lang="en-US" sz="1600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 (IS)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 LC as below; size=1; LC=</a:t>
            </a:r>
            <a:r>
              <a:rPr lang="en-US" sz="1600" dirty="0" err="1" smtClean="0"/>
              <a:t>LC+size</a:t>
            </a: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2672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h. If ‘=‘ found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”, then convert  following  (say ‘2’) into INTEGER and add to Literal Table;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	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i. </a:t>
            </a:r>
            <a:r>
              <a:rPr lang="en-US" sz="1600" dirty="0" smtClean="0"/>
              <a:t>If </a:t>
            </a:r>
            <a:r>
              <a:rPr lang="en-US" sz="1600" b="1" dirty="0" smtClean="0"/>
              <a:t>LTORG, then (Assign address to current pool of literals)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=PT[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For ii= 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 to &lt; </a:t>
            </a:r>
            <a:r>
              <a:rPr lang="en-US" sz="1600" b="1" dirty="0" err="1" smtClean="0"/>
              <a:t>iLT</a:t>
            </a:r>
            <a:endParaRPr lang="en-US" sz="1600" b="1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		</a:t>
            </a:r>
            <a:r>
              <a:rPr lang="en-US" sz="1200" b="1" dirty="0" smtClean="0"/>
              <a:t>Address field at ii in LT = LC;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200" b="1" dirty="0" smtClean="0"/>
              <a:t>		LC++;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; //Start of next pool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j. If EQU found, address in ST is corrected.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10</a:t>
            </a:r>
            <a:r>
              <a:rPr lang="en-US" sz="1600" b="1" baseline="0" dirty="0" smtClean="0"/>
              <a:t>.  At the “END” perform 9(</a:t>
            </a:r>
            <a:r>
              <a:rPr lang="en-US" sz="1600" b="1" baseline="0" dirty="0" err="1" smtClean="0"/>
              <a:t>i</a:t>
            </a:r>
            <a:r>
              <a:rPr lang="en-US" sz="1600" b="1" baseline="0" dirty="0" smtClean="0"/>
              <a:t>) TASK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11. P</a:t>
            </a:r>
            <a:r>
              <a:rPr lang="en-US" sz="1600" b="1" baseline="0" dirty="0" smtClean="0"/>
              <a:t>rint ST,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Submit in VOLP as Lab Course Assignment1-Week2 Tasks(1-4)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4 codes : (Check further slides for algorithm, data structure)</a:t>
            </a:r>
          </a:p>
          <a:p>
            <a:pPr>
              <a:buNone/>
            </a:pPr>
            <a:r>
              <a:rPr lang="en-US" dirty="0" smtClean="0"/>
              <a:t>(1) Generate Symbol Table (using EMOT, ST having 3 fields) </a:t>
            </a:r>
          </a:p>
          <a:p>
            <a:pPr>
              <a:buNone/>
            </a:pPr>
            <a:r>
              <a:rPr lang="en-US" dirty="0" smtClean="0"/>
              <a:t>(2) Generate Literal Table (using LC, no LTORG, only at END) (Note: 2 Fields of LT are String, Integer now, so convert =‘2’ to integer ‘2’ and store in LT now)</a:t>
            </a:r>
          </a:p>
          <a:p>
            <a:pPr>
              <a:buNone/>
            </a:pPr>
            <a:r>
              <a:rPr lang="en-US" dirty="0" smtClean="0"/>
              <a:t>(3) Generate Literal Table with Pool Table (You can assume that there are no duplicate literals in a Pool of literals)</a:t>
            </a:r>
          </a:p>
          <a:p>
            <a:pPr>
              <a:buNone/>
            </a:pPr>
            <a:r>
              <a:rPr lang="en-US" dirty="0" smtClean="0"/>
              <a:t> (4) Merge above to Generate all 3 Tables- ST, LT and Pool Table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572000" cy="10668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>
                <a:solidFill>
                  <a:srgbClr val="0070C0"/>
                </a:solidFill>
              </a:rPr>
              <a:t>Sample Input File (</a:t>
            </a:r>
            <a:r>
              <a:rPr lang="en-US" sz="2200" b="1" dirty="0" smtClean="0">
                <a:solidFill>
                  <a:srgbClr val="00B050"/>
                </a:solidFill>
              </a:rPr>
              <a:t>Task1</a:t>
            </a:r>
            <a:r>
              <a:rPr lang="en-US" sz="2200" b="1" dirty="0" smtClean="0">
                <a:solidFill>
                  <a:srgbClr val="0070C0"/>
                </a:solidFill>
              </a:rPr>
              <a:t>) and Data </a:t>
            </a:r>
            <a:r>
              <a:rPr lang="en-US" sz="2200" b="1" dirty="0" err="1" smtClean="0">
                <a:solidFill>
                  <a:srgbClr val="0070C0"/>
                </a:solidFill>
              </a:rPr>
              <a:t>structs</a:t>
            </a:r>
            <a:r>
              <a:rPr lang="en-US" sz="2200" b="1" dirty="0" smtClean="0">
                <a:solidFill>
                  <a:srgbClr val="0070C0"/>
                </a:solidFill>
              </a:rPr>
              <a:t> (EMOT, ST) 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914401"/>
            <a:ext cx="3048000" cy="32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 (MOT)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ENHANCED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Mnemonic [6];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MOT[28];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Table (ST)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Symbol[8];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size;  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}ST[20];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4343400"/>
          <a:ext cx="22548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1"/>
                <a:gridCol w="493244"/>
                <a:gridCol w="493244"/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550229" y="4191000"/>
            <a:ext cx="1600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05600" y="76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096000" y="380987"/>
          <a:ext cx="2895600" cy="632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305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2362200" cy="3810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	     START 100</a:t>
            </a:r>
          </a:p>
          <a:p>
            <a:pPr>
              <a:buNone/>
            </a:pPr>
            <a:r>
              <a:rPr lang="en-US" sz="1600" dirty="0" smtClean="0"/>
              <a:t>	     MOVER AREG, X</a:t>
            </a:r>
          </a:p>
          <a:p>
            <a:pPr>
              <a:buNone/>
            </a:pPr>
            <a:r>
              <a:rPr lang="en-US" sz="1600" dirty="0" smtClean="0"/>
              <a:t>L1       ADD BREG, ONE</a:t>
            </a:r>
          </a:p>
          <a:p>
            <a:pPr>
              <a:buNone/>
            </a:pPr>
            <a:r>
              <a:rPr lang="en-US" sz="1600" dirty="0" smtClean="0"/>
              <a:t>	    COMP BREG, TEN</a:t>
            </a:r>
          </a:p>
          <a:p>
            <a:pPr>
              <a:buNone/>
            </a:pPr>
            <a:r>
              <a:rPr lang="en-US" sz="1600" dirty="0" smtClean="0"/>
              <a:t>	     BC EQ, LAST</a:t>
            </a:r>
          </a:p>
          <a:p>
            <a:pPr>
              <a:buNone/>
            </a:pPr>
            <a:r>
              <a:rPr lang="en-US" sz="1600" dirty="0" smtClean="0"/>
              <a:t>	     ADD AREG, ONE</a:t>
            </a:r>
          </a:p>
          <a:p>
            <a:pPr>
              <a:buNone/>
            </a:pPr>
            <a:r>
              <a:rPr lang="en-US" sz="1600" dirty="0" smtClean="0"/>
              <a:t>	     BC ANY, L1</a:t>
            </a:r>
          </a:p>
          <a:p>
            <a:pPr>
              <a:buNone/>
            </a:pPr>
            <a:r>
              <a:rPr lang="en-US" sz="1600" dirty="0" smtClean="0"/>
              <a:t>	     LAST STOP</a:t>
            </a:r>
          </a:p>
          <a:p>
            <a:pPr>
              <a:buNone/>
            </a:pPr>
            <a:r>
              <a:rPr lang="en-US" sz="1600" dirty="0" smtClean="0"/>
              <a:t>X	     DC	    ‘5’</a:t>
            </a:r>
          </a:p>
          <a:p>
            <a:pPr>
              <a:buNone/>
            </a:pPr>
            <a:r>
              <a:rPr lang="en-US" sz="1600" dirty="0" smtClean="0"/>
              <a:t>ONE    DC    ‘1’</a:t>
            </a:r>
          </a:p>
          <a:p>
            <a:pPr>
              <a:buNone/>
            </a:pPr>
            <a:r>
              <a:rPr lang="en-US" sz="1600" dirty="0" smtClean="0"/>
              <a:t>TEN     DC     ‘10’</a:t>
            </a:r>
          </a:p>
          <a:p>
            <a:pPr>
              <a:buNone/>
            </a:pPr>
            <a:r>
              <a:rPr lang="en-US" sz="1600" dirty="0" smtClean="0"/>
              <a:t>	     END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Algorithm- Symbol Table Generation (</a:t>
            </a:r>
            <a:r>
              <a:rPr lang="en-US" sz="3200" u="sng" dirty="0" smtClean="0">
                <a:solidFill>
                  <a:srgbClr val="00B050"/>
                </a:solidFill>
              </a:rPr>
              <a:t>Task1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724400" cy="563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Only ST, Not handling literals/LTORG/END)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size=0;  //initialize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END, break;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convert S2 to integer and initialize LC to that value.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label, </a:t>
            </a:r>
            <a:r>
              <a:rPr lang="en-US" sz="1600" dirty="0" smtClean="0"/>
              <a:t>store in ST, along with current value of LC. S1 is Label if it is not in EMOT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(DC, DS)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correctly 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  //Size=1 if DC,  and if DS, then Size=value ///at right of DS (S3)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066800"/>
            <a:ext cx="3733800" cy="5638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g. 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 (IS)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 LC as below; size=1; LC=</a:t>
            </a:r>
            <a:r>
              <a:rPr lang="en-US" sz="1600" dirty="0" err="1" smtClean="0"/>
              <a:t>LC+size</a:t>
            </a:r>
            <a:endParaRPr lang="en-US" sz="160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7. Print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>
                <a:solidFill>
                  <a:srgbClr val="0070C0"/>
                </a:solidFill>
              </a:rPr>
              <a:t>NOTE:  SIZE Field in ST can be ignored in WEEK2 Assignment, but it has to be filled in WEEK </a:t>
            </a:r>
            <a:r>
              <a:rPr lang="en-US" sz="1600" baseline="0" dirty="0" smtClean="0"/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Algorithm – Generate Literal Table LT (</a:t>
            </a:r>
            <a:r>
              <a:rPr lang="en-US" sz="3200" u="sng" dirty="0" smtClean="0">
                <a:solidFill>
                  <a:srgbClr val="00B050"/>
                </a:solidFill>
              </a:rPr>
              <a:t>Task2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ONLY literals, at the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 //initialize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; //Size=1 if DC,  //and if DS, then Size=value in </a:t>
            </a:r>
            <a:r>
              <a:rPr lang="en-US" sz="1600" dirty="0" smtClean="0"/>
              <a:t>S3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1910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f. If 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 contains  ‘=‘, then literal; add to literal table, and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size=1; Increment LC=LC + size;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g. If imperative statement without ‘=‘ increment LC;</a:t>
            </a:r>
            <a:endParaRPr lang="en-US" sz="160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6. At</a:t>
            </a:r>
            <a:r>
              <a:rPr lang="en-US" sz="1600" b="1" dirty="0" smtClean="0"/>
              <a:t> “END” literals are handled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	</a:t>
            </a:r>
            <a:r>
              <a:rPr lang="en-US" sz="1600" dirty="0" smtClean="0"/>
              <a:t>Starting </a:t>
            </a:r>
            <a:r>
              <a:rPr lang="en-US" sz="1600" dirty="0" smtClean="0"/>
              <a:t>from first entry in Literal Table (LT), till end , give address to literals)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	For ii=0 to &lt;</a:t>
            </a:r>
            <a:r>
              <a:rPr lang="en-US" sz="1600" dirty="0" err="1" smtClean="0"/>
              <a:t>iLT</a:t>
            </a:r>
            <a:r>
              <a:rPr lang="en-US" sz="1600" dirty="0" smtClean="0"/>
              <a:t> do the following: </a:t>
            </a:r>
          </a:p>
          <a:p>
            <a:pPr marL="1371600" lvl="2" indent="-514350">
              <a:spcBef>
                <a:spcPct val="20000"/>
              </a:spcBef>
              <a:defRPr/>
            </a:pPr>
            <a:r>
              <a:rPr lang="en-US" sz="1600" dirty="0" smtClean="0"/>
              <a:t>	</a:t>
            </a:r>
            <a:r>
              <a:rPr lang="en-US" sz="1200" dirty="0" smtClean="0"/>
              <a:t>Enter LC into address field  at ii;</a:t>
            </a:r>
          </a:p>
          <a:p>
            <a:pPr marL="1371600" lvl="2" indent="-514350">
              <a:spcBef>
                <a:spcPct val="20000"/>
              </a:spcBef>
              <a:defRPr/>
            </a:pPr>
            <a:r>
              <a:rPr lang="en-US" sz="1200" dirty="0" smtClean="0"/>
              <a:t>	size=1; LC=</a:t>
            </a:r>
            <a:r>
              <a:rPr lang="en-US" sz="1200" dirty="0" err="1" smtClean="0"/>
              <a:t>LC+size</a:t>
            </a:r>
            <a:r>
              <a:rPr lang="en-US" sz="1200" dirty="0" smtClean="0"/>
              <a:t>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7.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the LT.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4369475"/>
            <a:ext cx="3962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STRUCTURE of Literal Table (LT)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LiteralTab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char </a:t>
            </a:r>
            <a:r>
              <a:rPr lang="en-US" dirty="0" smtClean="0">
                <a:solidFill>
                  <a:srgbClr val="FF0000"/>
                </a:solidFill>
              </a:rPr>
              <a:t>literal[6];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LT[10];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164" y="914400"/>
            <a:ext cx="4540836" cy="4724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	   MOVEM	AREG,X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   	   SUB 		BREG,=‘3’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X		   DS		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1371600" cy="4724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203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208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77000" y="7620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(String)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=‘3’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212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2200" y="1780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0881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23900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6049" y="30758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386593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Sample </a:t>
            </a:r>
            <a:r>
              <a:rPr lang="en-US" sz="2200" dirty="0" err="1" smtClean="0"/>
              <a:t>Input/Output</a:t>
            </a:r>
            <a:r>
              <a:rPr lang="en-US" sz="2200" dirty="0" smtClean="0"/>
              <a:t> for </a:t>
            </a:r>
            <a:r>
              <a:rPr lang="en-US" sz="2200" b="1" u="sng" dirty="0" smtClean="0">
                <a:solidFill>
                  <a:srgbClr val="00B050"/>
                </a:solidFill>
              </a:rPr>
              <a:t>TASK 2</a:t>
            </a:r>
            <a:endParaRPr lang="en-US" sz="22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Algorithm – Generate Literal Table LT, Pool Table (</a:t>
            </a:r>
            <a:r>
              <a:rPr lang="en-US" sz="2200" u="sng" dirty="0" smtClean="0">
                <a:solidFill>
                  <a:srgbClr val="00B050"/>
                </a:solidFill>
              </a:rPr>
              <a:t>Task3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NOTE 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Change in structure </a:t>
            </a:r>
            <a:r>
              <a:rPr lang="en-US" sz="2200" dirty="0" smtClean="0"/>
              <a:t>of LITERAL TABLE below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literals, LTORG,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size=1;   //default  value of size is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  //pool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   //Index of Literal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LTindex</a:t>
            </a:r>
            <a:r>
              <a:rPr lang="en-US" sz="1600" dirty="0" smtClean="0"/>
              <a:t>=-1;  //Start index of pool in 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 (size=1 for DC) (if DS size= integer value of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2672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f. If ‘=‘ found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”, then convert  following  (say ‘2’) into INTEGER and add to Literal Table;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Increment LC=LC + size(size=1)	</a:t>
            </a:r>
            <a:endParaRPr lang="en-US" sz="160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</a:t>
            </a:r>
            <a:r>
              <a:rPr lang="en-US" sz="1600" b="1" dirty="0" smtClean="0"/>
              <a:t>. </a:t>
            </a:r>
            <a:r>
              <a:rPr lang="en-US" sz="1600" dirty="0" smtClean="0"/>
              <a:t>If </a:t>
            </a:r>
            <a:r>
              <a:rPr lang="en-US" sz="1600" b="1" dirty="0" smtClean="0"/>
              <a:t>LTORG, then (Assign address to current pool of literals)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=PT[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For ii= 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 to &lt; </a:t>
            </a:r>
            <a:r>
              <a:rPr lang="en-US" sz="1600" b="1" dirty="0" err="1" smtClean="0"/>
              <a:t>iLT</a:t>
            </a:r>
            <a:endParaRPr lang="en-US" sz="1600" b="1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		</a:t>
            </a:r>
            <a:r>
              <a:rPr lang="en-US" sz="1200" b="1" dirty="0" smtClean="0"/>
              <a:t>Address field at ii in LT = LC;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200" b="1" dirty="0" smtClean="0"/>
              <a:t>		LC++;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; //Start of next pool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h. If imperative statement without ‘=‘, increment LC;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baseline="0" dirty="0" smtClean="0"/>
              <a:t>9.  At the “END” perform </a:t>
            </a:r>
            <a:r>
              <a:rPr lang="en-US" sz="1600" b="1" dirty="0" smtClean="0"/>
              <a:t>8</a:t>
            </a:r>
            <a:r>
              <a:rPr lang="en-US" sz="1600" b="1" baseline="0" dirty="0" smtClean="0"/>
              <a:t>(g) TASK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10. P</a:t>
            </a:r>
            <a:r>
              <a:rPr lang="en-US" sz="1600" b="1" baseline="0" dirty="0" smtClean="0"/>
              <a:t>rint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73804"/>
            <a:ext cx="22860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Literal Table (LT)</a:t>
            </a:r>
          </a:p>
          <a:p>
            <a:pPr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struct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LiteralTab</a:t>
            </a:r>
            <a:endParaRPr lang="en-US" sz="1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     </a:t>
            </a:r>
            <a:r>
              <a:rPr lang="en-US" sz="1100" dirty="0" err="1" smtClean="0">
                <a:solidFill>
                  <a:srgbClr val="0070C0"/>
                </a:solidFill>
              </a:rPr>
              <a:t>int</a:t>
            </a:r>
            <a:r>
              <a:rPr lang="en-US" sz="1100" dirty="0" smtClean="0">
                <a:solidFill>
                  <a:srgbClr val="0070C0"/>
                </a:solidFill>
              </a:rPr>
              <a:t> literal</a:t>
            </a:r>
            <a:r>
              <a:rPr lang="en-US" sz="1100" dirty="0" smtClean="0">
                <a:solidFill>
                  <a:srgbClr val="FF0000"/>
                </a:solidFill>
              </a:rPr>
              <a:t>; 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    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} LT[10];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67600" y="5858470"/>
            <a:ext cx="156683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Pool Table (PT)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PT[10];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066800"/>
            <a:ext cx="4540836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066800"/>
            <a:ext cx="1371600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(LC=203)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(LC=208)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(LC=209)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0574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(integer)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203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204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29996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3073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3531" y="43712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639304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57912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</a:t>
            </a:r>
            <a:r>
              <a:rPr lang="en-US" sz="2600" b="1" u="sng" dirty="0" smtClean="0">
                <a:solidFill>
                  <a:srgbClr val="00B050"/>
                </a:solidFill>
              </a:rPr>
              <a:t>TASK 3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447800"/>
            <a:ext cx="4540836" cy="52578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	   MOVEM	AREG,X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ORIGIN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L1+3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	   </a:t>
            </a:r>
            <a:r>
              <a:rPr lang="en-US" sz="16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aseline="0" dirty="0" smtClean="0"/>
              <a:t>		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0070C0"/>
                </a:solidFill>
              </a:rPr>
              <a:t>LTORG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BACK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1600" b="1" dirty="0" smtClean="0">
                <a:solidFill>
                  <a:srgbClr val="0070C0"/>
                </a:solidFill>
              </a:rPr>
              <a:t>ORIGIN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X		   DS		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1"/>
            <a:ext cx="1371600" cy="52577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(LC=205)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(LC=205)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(LC=206)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208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209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(LC=211)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(LC=216)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218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152400"/>
          <a:ext cx="21336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55600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SYMBOL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ADDRESS</a:t>
                      </a:r>
                      <a:endParaRPr lang="en-US" sz="1200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207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215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6019800" y="838200"/>
            <a:ext cx="381000" cy="1374577"/>
            <a:chOff x="6019800" y="926663"/>
            <a:chExt cx="304800" cy="1374577"/>
          </a:xfrm>
        </p:grpSpPr>
        <p:sp>
          <p:nvSpPr>
            <p:cNvPr id="8" name="TextBox 7"/>
            <p:cNvSpPr txBox="1"/>
            <p:nvPr/>
          </p:nvSpPr>
          <p:spPr>
            <a:xfrm>
              <a:off x="6048562" y="9266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8562" y="13076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8562" y="16916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2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9800" y="19934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3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3531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34400" y="639304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47244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</a:t>
            </a:r>
            <a:r>
              <a:rPr lang="en-US" sz="2600" b="1" u="sng" dirty="0" smtClean="0">
                <a:solidFill>
                  <a:srgbClr val="00B050"/>
                </a:solidFill>
              </a:rPr>
              <a:t>TASK 4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1270</Words>
  <Application>Microsoft Office PowerPoint</Application>
  <PresentationFormat>On-screen Show (4:3)</PresentationFormat>
  <Paragraphs>416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Assign1 Week2 Tasks(1-4)</vt:lpstr>
      <vt:lpstr>Tasks for WEEK 2</vt:lpstr>
      <vt:lpstr>Sample Input File (Task1) and Data structs (EMOT, ST) </vt:lpstr>
      <vt:lpstr>Algorithm- Symbol Table Generation (Task1)</vt:lpstr>
      <vt:lpstr>Algorithm – Generate Literal Table LT (Task2)</vt:lpstr>
      <vt:lpstr>Slide 6</vt:lpstr>
      <vt:lpstr>Algorithm – Generate Literal Table LT, Pool Table (Task3) NOTE : Change in structure of LITERAL TABLE below</vt:lpstr>
      <vt:lpstr>Slide 8</vt:lpstr>
      <vt:lpstr>Slide 9</vt:lpstr>
      <vt:lpstr>Algorithm – Generate  ST, Literal Table LT, Pool Table (Task4)   -  Combined Algorithms of TASK1 and TASK3, plus ORIGIN, EQU</vt:lpstr>
      <vt:lpstr>Submit in VOLP as Lab Course Assignment1-Week2 Tasks(1-4)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rege</cp:lastModifiedBy>
  <cp:revision>138</cp:revision>
  <dcterms:created xsi:type="dcterms:W3CDTF">2006-08-16T00:00:00Z</dcterms:created>
  <dcterms:modified xsi:type="dcterms:W3CDTF">2020-09-03T11:12:25Z</dcterms:modified>
</cp:coreProperties>
</file>