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06" r:id="rId3"/>
    <p:sldId id="297" r:id="rId4"/>
    <p:sldId id="304" r:id="rId5"/>
    <p:sldId id="305" r:id="rId6"/>
    <p:sldId id="307" r:id="rId7"/>
    <p:sldId id="298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Assignment2 </a:t>
            </a:r>
            <a:r>
              <a:rPr lang="en-US" dirty="0" smtClean="0"/>
              <a:t>– WEEK1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</a:t>
            </a:r>
            <a:r>
              <a:rPr lang="en-US" dirty="0" smtClean="0"/>
              <a:t>I – Macro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Design </a:t>
            </a:r>
            <a:r>
              <a:rPr lang="en-IN" dirty="0" smtClean="0"/>
              <a:t>suitable data structures &amp; implement pass-I of a two-pass Macro processor.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Macro Processor (PASS –I Only)</a:t>
            </a:r>
            <a:br>
              <a:rPr lang="en-US" dirty="0" smtClean="0"/>
            </a:br>
            <a:r>
              <a:rPr lang="en-US" b="1" u="sng" dirty="0" smtClean="0"/>
              <a:t>Nested </a:t>
            </a:r>
            <a:r>
              <a:rPr lang="en-US" b="1" u="sng" dirty="0" smtClean="0"/>
              <a:t>Macro </a:t>
            </a:r>
            <a:r>
              <a:rPr lang="en-US" b="1" u="sng" dirty="0" smtClean="0"/>
              <a:t>Calls Only</a:t>
            </a:r>
            <a:endParaRPr lang="en-US" b="1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NO NESTED MACRO DEFINITIONS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b="1" i="1" u="sng" dirty="0" smtClean="0"/>
              <a:t>(</a:t>
            </a:r>
            <a:r>
              <a:rPr lang="en-US" sz="2200" b="1" i="1" u="sng" dirty="0" smtClean="0">
                <a:solidFill>
                  <a:srgbClr val="FF0000"/>
                </a:solidFill>
              </a:rPr>
              <a:t>Simple</a:t>
            </a:r>
            <a:r>
              <a:rPr lang="en-US" sz="2200" b="1" i="1" u="sng" dirty="0" smtClean="0"/>
              <a:t>) Example1 : No NESTED </a:t>
            </a:r>
            <a:r>
              <a:rPr lang="en-US" sz="2200" b="1" i="1" u="sng" dirty="0" smtClean="0"/>
              <a:t>MACRO CALLS </a:t>
            </a:r>
            <a:r>
              <a:rPr lang="en-US" sz="2200" b="1" i="1" u="sng" dirty="0" smtClean="0"/>
              <a:t>/ No Parameters</a:t>
            </a:r>
            <a:br>
              <a:rPr lang="en-US" sz="2200" b="1" i="1" u="sng" dirty="0" smtClean="0"/>
            </a:br>
            <a:r>
              <a:rPr lang="en-US" sz="2200" b="1" i="1" u="sng" dirty="0" smtClean="0"/>
              <a:t>(for PRACTICE only- </a:t>
            </a:r>
            <a:r>
              <a:rPr lang="en-US" sz="2200" b="1" i="1" u="sng" dirty="0" smtClean="0">
                <a:solidFill>
                  <a:srgbClr val="FF0000"/>
                </a:solidFill>
              </a:rPr>
              <a:t>TRY it OUT</a:t>
            </a:r>
            <a:r>
              <a:rPr lang="en-US" sz="2200" b="1" i="1" u="sng" dirty="0" smtClean="0"/>
              <a:t>)</a:t>
            </a:r>
            <a:endParaRPr lang="en-US" sz="2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//INPUT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b="1" dirty="0" smtClean="0"/>
              <a:t>ADDS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  AREG, =‘1’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 	AREG,=‘2’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</a:t>
            </a:r>
            <a:r>
              <a:rPr lang="it-IT" dirty="0" smtClean="0">
                <a:solidFill>
                  <a:srgbClr val="0070C0"/>
                </a:solidFill>
              </a:rPr>
              <a:t>AREG</a:t>
            </a:r>
            <a:r>
              <a:rPr lang="it-IT" dirty="0" smtClean="0">
                <a:solidFill>
                  <a:srgbClr val="0070C0"/>
                </a:solidFill>
              </a:rPr>
              <a:t>, X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SUBS</a:t>
            </a:r>
            <a:endParaRPr lang="it-IT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BREG, X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BREG, Y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BREG,X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</a:t>
            </a:r>
            <a:r>
              <a:rPr lang="it-IT" dirty="0" smtClean="0">
                <a:solidFill>
                  <a:srgbClr val="0070C0"/>
                </a:solidFill>
              </a:rPr>
              <a:t>Y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 	</a:t>
            </a:r>
          </a:p>
          <a:p>
            <a:pPr>
              <a:buNone/>
            </a:pPr>
            <a:r>
              <a:rPr lang="it-IT" b="1" dirty="0" smtClean="0"/>
              <a:t>SUBS 	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N3	DS 	2</a:t>
            </a:r>
          </a:p>
          <a:p>
            <a:pPr>
              <a:buNone/>
            </a:pPr>
            <a:r>
              <a:rPr lang="it-IT" b="1" dirty="0" smtClean="0"/>
              <a:t>N4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09600"/>
            <a:ext cx="25908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00B050"/>
                </a:solidFill>
              </a:rPr>
              <a:t>PASS1</a:t>
            </a:r>
            <a:r>
              <a:rPr lang="en-US" sz="2200" b="1" u="sng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– Input-Output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b="1" u="sng" dirty="0" smtClean="0">
                <a:solidFill>
                  <a:srgbClr val="00B050"/>
                </a:solidFill>
              </a:rPr>
              <a:t>PASS1 </a:t>
            </a:r>
            <a:r>
              <a:rPr lang="en-US" sz="2200" b="1" dirty="0" smtClean="0">
                <a:solidFill>
                  <a:srgbClr val="00B050"/>
                </a:solidFill>
              </a:rPr>
              <a:t>TASK</a:t>
            </a:r>
          </a:p>
          <a:p>
            <a:pPr algn="ctr"/>
            <a:r>
              <a:rPr lang="en-US" sz="2200" dirty="0" smtClean="0"/>
              <a:t>STORE the MACROS in MNT, MDT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962400"/>
          <a:ext cx="16764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209800" cy="316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316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  AREG, =‘1’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ADD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,=‘2’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AREG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, 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/>
                        <a:t>MEND</a:t>
                      </a: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BREG, 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SUB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, Y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WRITE 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/>
                        <a:t>MEND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958512"/>
          <a:ext cx="457201" cy="285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800" y="4572000"/>
          <a:ext cx="30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77600" y="1905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4419600"/>
            <a:ext cx="2133600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900" b="1" dirty="0" smtClean="0"/>
              <a:t>START 	200</a:t>
            </a:r>
          </a:p>
          <a:p>
            <a:pPr>
              <a:buNone/>
            </a:pPr>
            <a:r>
              <a:rPr lang="it-IT" sz="900" b="1" dirty="0" smtClean="0"/>
              <a:t>READ 	N1</a:t>
            </a:r>
          </a:p>
          <a:p>
            <a:pPr>
              <a:buNone/>
            </a:pPr>
            <a:r>
              <a:rPr lang="it-IT" sz="900" b="1" dirty="0" smtClean="0"/>
              <a:t>READ	 N2</a:t>
            </a:r>
          </a:p>
          <a:p>
            <a:pPr>
              <a:buNone/>
            </a:pPr>
            <a:r>
              <a:rPr lang="it-IT" sz="900" b="1" dirty="0" smtClean="0"/>
              <a:t>ADDS 	</a:t>
            </a:r>
          </a:p>
          <a:p>
            <a:pPr>
              <a:buNone/>
            </a:pPr>
            <a:r>
              <a:rPr lang="it-IT" sz="900" b="1" dirty="0" smtClean="0"/>
              <a:t>SUBS 	</a:t>
            </a:r>
          </a:p>
          <a:p>
            <a:pPr>
              <a:buNone/>
            </a:pPr>
            <a:r>
              <a:rPr lang="it-IT" sz="900" b="1" dirty="0" smtClean="0"/>
              <a:t>N1	DS 	2</a:t>
            </a:r>
          </a:p>
          <a:p>
            <a:pPr>
              <a:buNone/>
            </a:pPr>
            <a:r>
              <a:rPr lang="it-IT" sz="900" b="1" dirty="0" smtClean="0"/>
              <a:t>N2	DS	2</a:t>
            </a:r>
          </a:p>
          <a:p>
            <a:pPr>
              <a:buNone/>
            </a:pPr>
            <a:r>
              <a:rPr lang="it-IT" sz="900" b="1" dirty="0" smtClean="0"/>
              <a:t>N3	DS 	2</a:t>
            </a:r>
          </a:p>
          <a:p>
            <a:pPr>
              <a:buNone/>
            </a:pPr>
            <a:r>
              <a:rPr lang="it-IT" sz="900" b="1" dirty="0" smtClean="0"/>
              <a:t>N4	DS	2</a:t>
            </a:r>
          </a:p>
          <a:p>
            <a:pPr>
              <a:buNone/>
            </a:pPr>
            <a:r>
              <a:rPr lang="it-IT" sz="900" b="1" dirty="0" smtClean="0"/>
              <a:t>END</a:t>
            </a:r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2: WEEK1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</a:t>
            </a:r>
            <a:r>
              <a:rPr lang="en-IN" dirty="0" smtClean="0"/>
              <a:t>iven input file (</a:t>
            </a:r>
            <a:r>
              <a:rPr lang="en-IN" b="1" dirty="0" smtClean="0"/>
              <a:t>Next slide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Perform Pass – I on the given file, by Scanning it and correctly filling the </a:t>
            </a:r>
          </a:p>
          <a:p>
            <a:pPr lvl="1"/>
            <a:r>
              <a:rPr lang="en-IN" dirty="0" smtClean="0"/>
              <a:t>MNT</a:t>
            </a:r>
          </a:p>
          <a:p>
            <a:pPr lvl="1"/>
            <a:r>
              <a:rPr lang="en-IN" dirty="0" smtClean="0"/>
              <a:t>MDT</a:t>
            </a:r>
          </a:p>
          <a:p>
            <a:pPr lvl="1"/>
            <a:r>
              <a:rPr lang="en-IN" dirty="0" smtClean="0"/>
              <a:t>Intermediate Code(IC)  (output file)</a:t>
            </a:r>
            <a:endParaRPr lang="en-US" dirty="0" smtClean="0"/>
          </a:p>
          <a:p>
            <a:r>
              <a:rPr lang="en-US" dirty="0" smtClean="0"/>
              <a:t>Print the above 3 things generated MNT, MDT and the Output File - IC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2667000" cy="5668962"/>
          </a:xfrm>
        </p:spPr>
        <p:txBody>
          <a:bodyPr>
            <a:normAutofit/>
          </a:bodyPr>
          <a:lstStyle/>
          <a:p>
            <a:r>
              <a:rPr lang="en-US" dirty="0" smtClean="0"/>
              <a:t>Flowchart of </a:t>
            </a:r>
            <a:r>
              <a:rPr lang="en-US" b="1" dirty="0" smtClean="0"/>
              <a:t>PASS-I </a:t>
            </a:r>
            <a:r>
              <a:rPr lang="en-US" dirty="0" smtClean="0"/>
              <a:t>of Macro processor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"/>
            <a:ext cx="4572000" cy="64977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5638800" cy="457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Assign2-Week1 : With NESTED </a:t>
            </a:r>
            <a:r>
              <a:rPr lang="en-US" sz="2200" dirty="0" smtClean="0"/>
              <a:t>MACRO CALLS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2895600" cy="64008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//INPUT FILE –Ass2- Week1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</a:t>
            </a:r>
            <a:r>
              <a:rPr lang="it-IT" dirty="0" smtClean="0">
                <a:solidFill>
                  <a:srgbClr val="FF0000"/>
                </a:solidFill>
              </a:rPr>
              <a:t>REG=CREG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ADDS1 </a:t>
            </a:r>
            <a:r>
              <a:rPr lang="it-IT" dirty="0" smtClean="0">
                <a:solidFill>
                  <a:srgbClr val="0070C0"/>
                </a:solidFill>
              </a:rPr>
              <a:t>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</a:t>
            </a:r>
            <a:r>
              <a:rPr lang="it-IT" dirty="0" smtClean="0">
                <a:solidFill>
                  <a:srgbClr val="0070C0"/>
                </a:solidFill>
              </a:rPr>
              <a:t>AREG</a:t>
            </a:r>
            <a:r>
              <a:rPr lang="it-IT" dirty="0" smtClean="0">
                <a:solidFill>
                  <a:srgbClr val="0070C0"/>
                </a:solidFill>
              </a:rPr>
              <a:t>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</a:t>
            </a:r>
            <a:r>
              <a:rPr lang="it-IT" dirty="0" smtClean="0">
                <a:solidFill>
                  <a:srgbClr val="0070C0"/>
                </a:solidFill>
              </a:rPr>
              <a:t> AREG</a:t>
            </a:r>
            <a:r>
              <a:rPr lang="it-IT" dirty="0" smtClean="0">
                <a:solidFill>
                  <a:srgbClr val="0070C0"/>
                </a:solidFill>
              </a:rPr>
              <a:t>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</a:t>
            </a:r>
            <a:r>
              <a:rPr lang="it-IT" dirty="0" smtClean="0">
                <a:solidFill>
                  <a:srgbClr val="FF0000"/>
                </a:solidFill>
              </a:rPr>
              <a:t>C1,&amp;D1</a:t>
            </a:r>
            <a:endParaRPr lang="it-IT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</a:t>
            </a:r>
            <a:r>
              <a:rPr lang="it-IT" dirty="0" smtClean="0">
                <a:solidFill>
                  <a:srgbClr val="0070C0"/>
                </a:solidFill>
              </a:rPr>
              <a:t>C1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</a:t>
            </a:r>
            <a:r>
              <a:rPr lang="it-IT" dirty="0" smtClean="0">
                <a:solidFill>
                  <a:srgbClr val="0070C0"/>
                </a:solidFill>
              </a:rPr>
              <a:t>BREG</a:t>
            </a:r>
            <a:r>
              <a:rPr lang="it-IT" dirty="0" smtClean="0">
                <a:solidFill>
                  <a:srgbClr val="0070C0"/>
                </a:solidFill>
              </a:rPr>
              <a:t>, &amp;</a:t>
            </a:r>
            <a:r>
              <a:rPr lang="it-IT" dirty="0" smtClean="0">
                <a:solidFill>
                  <a:srgbClr val="0070C0"/>
                </a:solidFill>
              </a:rPr>
              <a:t>D1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</a:t>
            </a:r>
            <a:r>
              <a:rPr lang="it-IT" dirty="0" smtClean="0">
                <a:solidFill>
                  <a:srgbClr val="0070C0"/>
                </a:solidFill>
              </a:rPr>
              <a:t> BREG</a:t>
            </a:r>
            <a:r>
              <a:rPr lang="it-IT" dirty="0" smtClean="0">
                <a:solidFill>
                  <a:srgbClr val="0070C0"/>
                </a:solidFill>
              </a:rPr>
              <a:t>, &amp;</a:t>
            </a:r>
            <a:r>
              <a:rPr lang="it-IT" dirty="0" smtClean="0">
                <a:solidFill>
                  <a:srgbClr val="0070C0"/>
                </a:solidFill>
              </a:rPr>
              <a:t>D1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</a:t>
            </a:r>
            <a:r>
              <a:rPr lang="it-IT" dirty="0" smtClean="0">
                <a:solidFill>
                  <a:srgbClr val="0070C0"/>
                </a:solidFill>
              </a:rPr>
              <a:t>D1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</a:t>
            </a:r>
            <a:r>
              <a:rPr lang="it-IT" b="1" dirty="0" smtClean="0"/>
              <a:t>	N1,N2</a:t>
            </a:r>
          </a:p>
          <a:p>
            <a:pPr>
              <a:buNone/>
            </a:pPr>
            <a:r>
              <a:rPr lang="it-IT" b="1" dirty="0" smtClean="0"/>
              <a:t>SUBS1 </a:t>
            </a:r>
            <a:r>
              <a:rPr lang="it-IT" b="1" dirty="0" smtClean="0"/>
              <a:t>	N1,N2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INCR		N3,N4,DREG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N3	DS 	2</a:t>
            </a:r>
          </a:p>
          <a:p>
            <a:pPr>
              <a:buNone/>
            </a:pPr>
            <a:r>
              <a:rPr lang="it-IT" b="1" dirty="0" smtClean="0"/>
              <a:t>N4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09600"/>
            <a:ext cx="25908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00B050"/>
                </a:solidFill>
              </a:rPr>
              <a:t>PASS1</a:t>
            </a:r>
            <a:r>
              <a:rPr lang="en-US" sz="1600" b="1" u="sng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rgbClr val="FF0000"/>
                </a:solidFill>
              </a:rPr>
              <a:t>Input-Output</a:t>
            </a:r>
            <a:endParaRPr lang="en-US" sz="1600" dirty="0" smtClean="0"/>
          </a:p>
          <a:p>
            <a:pPr algn="ctr"/>
            <a:r>
              <a:rPr lang="en-US" sz="1600" b="1" u="sng" dirty="0" smtClean="0">
                <a:solidFill>
                  <a:srgbClr val="00B050"/>
                </a:solidFill>
              </a:rPr>
              <a:t>PASS1 </a:t>
            </a:r>
            <a:r>
              <a:rPr lang="en-US" sz="1600" b="1" dirty="0" smtClean="0">
                <a:solidFill>
                  <a:srgbClr val="00B050"/>
                </a:solidFill>
              </a:rPr>
              <a:t>TASK</a:t>
            </a:r>
          </a:p>
          <a:p>
            <a:pPr algn="ctr"/>
            <a:r>
              <a:rPr lang="en-US" sz="1600" dirty="0" smtClean="0"/>
              <a:t>STORE the MACROS in MNT, </a:t>
            </a:r>
            <a:r>
              <a:rPr lang="en-US" sz="1600" dirty="0" smtClean="0"/>
              <a:t>MDT, generate IC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590800" cy="570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</a:tblGrid>
              <a:tr h="316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INCR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&amp;A,&amp;B,&amp;REG=CREG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MOVER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#2, 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ADDS1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#0, #1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#2, 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ADDS1</a:t>
                      </a:r>
                      <a:r>
                        <a:rPr lang="en-US" sz="1400" dirty="0" smtClean="0"/>
                        <a:t>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MOVER 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ADD 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WRITE  #1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SUBS1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&amp;C1,&amp;D1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 BREG,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SUB  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1" y="990600"/>
          <a:ext cx="381000" cy="538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657600" y="2554704"/>
          <a:ext cx="304800" cy="950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77600" y="1905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886200"/>
            <a:ext cx="2133600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900" b="1" dirty="0" smtClean="0"/>
              <a:t>START 	200</a:t>
            </a:r>
          </a:p>
          <a:p>
            <a:pPr>
              <a:buNone/>
            </a:pPr>
            <a:r>
              <a:rPr lang="it-IT" sz="900" b="1" dirty="0" smtClean="0"/>
              <a:t>READ 	N1</a:t>
            </a:r>
          </a:p>
          <a:p>
            <a:pPr>
              <a:buNone/>
            </a:pPr>
            <a:r>
              <a:rPr lang="it-IT" sz="900" b="1" dirty="0" smtClean="0"/>
              <a:t>READ	 N2</a:t>
            </a:r>
          </a:p>
          <a:p>
            <a:pPr>
              <a:buNone/>
            </a:pPr>
            <a:r>
              <a:rPr lang="it-IT" sz="900" b="1" dirty="0" smtClean="0"/>
              <a:t>ADDS1 </a:t>
            </a:r>
            <a:r>
              <a:rPr lang="it-IT" sz="900" b="1" dirty="0" smtClean="0"/>
              <a:t>	N1,N2</a:t>
            </a:r>
          </a:p>
          <a:p>
            <a:pPr>
              <a:buNone/>
            </a:pPr>
            <a:r>
              <a:rPr lang="it-IT" sz="900" b="1" dirty="0" smtClean="0"/>
              <a:t>SUBS1 </a:t>
            </a:r>
            <a:r>
              <a:rPr lang="it-IT" sz="900" b="1" dirty="0" smtClean="0"/>
              <a:t>	N1,N2</a:t>
            </a:r>
          </a:p>
          <a:p>
            <a:pPr>
              <a:buNone/>
            </a:pPr>
            <a:r>
              <a:rPr lang="it-IT" sz="900" b="1" dirty="0" smtClean="0"/>
              <a:t>READ 	N1</a:t>
            </a:r>
          </a:p>
          <a:p>
            <a:pPr>
              <a:buNone/>
            </a:pPr>
            <a:r>
              <a:rPr lang="it-IT" sz="900" b="1" dirty="0" smtClean="0"/>
              <a:t>READ	 N2</a:t>
            </a:r>
          </a:p>
          <a:p>
            <a:pPr>
              <a:buNone/>
            </a:pPr>
            <a:r>
              <a:rPr lang="it-IT" sz="900" b="1" dirty="0" smtClean="0"/>
              <a:t>INCR	</a:t>
            </a:r>
            <a:r>
              <a:rPr lang="it-IT" sz="900" b="1" dirty="0" smtClean="0"/>
              <a:t>N3,N4,DREG</a:t>
            </a:r>
            <a:endParaRPr lang="it-IT" sz="900" b="1" dirty="0" smtClean="0"/>
          </a:p>
          <a:p>
            <a:pPr>
              <a:buNone/>
            </a:pPr>
            <a:r>
              <a:rPr lang="it-IT" sz="900" b="1" dirty="0" smtClean="0"/>
              <a:t>STOP</a:t>
            </a:r>
          </a:p>
          <a:p>
            <a:pPr>
              <a:buNone/>
            </a:pPr>
            <a:r>
              <a:rPr lang="it-IT" sz="900" b="1" dirty="0" smtClean="0"/>
              <a:t>N1	DS 	2</a:t>
            </a:r>
          </a:p>
          <a:p>
            <a:pPr>
              <a:buNone/>
            </a:pPr>
            <a:r>
              <a:rPr lang="it-IT" sz="900" b="1" dirty="0" smtClean="0"/>
              <a:t>N2	DS	2</a:t>
            </a:r>
          </a:p>
          <a:p>
            <a:pPr>
              <a:buNone/>
            </a:pPr>
            <a:r>
              <a:rPr lang="it-IT" sz="900" b="1" dirty="0" smtClean="0"/>
              <a:t>N3	DS 	2</a:t>
            </a:r>
          </a:p>
          <a:p>
            <a:pPr>
              <a:buNone/>
            </a:pPr>
            <a:r>
              <a:rPr lang="it-IT" sz="900" b="1" dirty="0" smtClean="0"/>
              <a:t>N4	DS	2</a:t>
            </a:r>
          </a:p>
          <a:p>
            <a:pPr>
              <a:buNone/>
            </a:pPr>
            <a:r>
              <a:rPr lang="it-IT" sz="900" b="1" dirty="0" smtClean="0"/>
              <a:t>END</a:t>
            </a:r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Submission:</a:t>
            </a:r>
          </a:p>
          <a:p>
            <a:pPr>
              <a:buNone/>
            </a:pPr>
            <a:r>
              <a:rPr lang="en-US" dirty="0" smtClean="0"/>
              <a:t>Create 1 doc file, add code + screenshot and submit on VOLP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337</Words>
  <Application>Microsoft Office PowerPoint</Application>
  <PresentationFormat>On-screen Show (4:3)</PresentationFormat>
  <Paragraphs>179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Assignment2 – WEEK1</vt:lpstr>
      <vt:lpstr>Lab Assignment 2</vt:lpstr>
      <vt:lpstr>Macro Processor (PASS –I Only) Nested Macro Calls Only</vt:lpstr>
      <vt:lpstr>(Simple) Example1 : No NESTED MACRO CALLS / No Parameters (for PRACTICE only- TRY it OUT)</vt:lpstr>
      <vt:lpstr>Assignment 2: WEEK1</vt:lpstr>
      <vt:lpstr>Flowchart of PASS-I of Macro processor</vt:lpstr>
      <vt:lpstr>Assign2-Week1 : With NESTED MACRO CALLS 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rege</cp:lastModifiedBy>
  <cp:revision>135</cp:revision>
  <dcterms:created xsi:type="dcterms:W3CDTF">2006-08-16T00:00:00Z</dcterms:created>
  <dcterms:modified xsi:type="dcterms:W3CDTF">2020-09-16T18:54:51Z</dcterms:modified>
</cp:coreProperties>
</file>