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00" r:id="rId3"/>
    <p:sldId id="293" r:id="rId4"/>
    <p:sldId id="294" r:id="rId5"/>
    <p:sldId id="295" r:id="rId6"/>
    <p:sldId id="308" r:id="rId7"/>
    <p:sldId id="309" r:id="rId8"/>
    <p:sldId id="310" r:id="rId9"/>
    <p:sldId id="302" r:id="rId10"/>
    <p:sldId id="312" r:id="rId11"/>
    <p:sldId id="320" r:id="rId12"/>
    <p:sldId id="327" r:id="rId13"/>
    <p:sldId id="313" r:id="rId14"/>
    <p:sldId id="321" r:id="rId15"/>
    <p:sldId id="334" r:id="rId16"/>
    <p:sldId id="323" r:id="rId17"/>
    <p:sldId id="316" r:id="rId18"/>
    <p:sldId id="322" r:id="rId19"/>
    <p:sldId id="330" r:id="rId20"/>
    <p:sldId id="329" r:id="rId21"/>
    <p:sldId id="333" r:id="rId22"/>
    <p:sldId id="332" r:id="rId23"/>
    <p:sldId id="317" r:id="rId24"/>
    <p:sldId id="328" r:id="rId25"/>
    <p:sldId id="318" r:id="rId26"/>
    <p:sldId id="305" r:id="rId27"/>
    <p:sldId id="331" r:id="rId28"/>
    <p:sldId id="299" r:id="rId29"/>
    <p:sldId id="297" r:id="rId30"/>
    <p:sldId id="298" r:id="rId31"/>
    <p:sldId id="301" r:id="rId32"/>
    <p:sldId id="324" r:id="rId33"/>
    <p:sldId id="290" r:id="rId34"/>
    <p:sldId id="291" r:id="rId35"/>
    <p:sldId id="325" r:id="rId36"/>
    <p:sldId id="303" r:id="rId37"/>
    <p:sldId id="304" r:id="rId38"/>
    <p:sldId id="335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81597"/>
        </p:xfrm>
        <a:graphic>
          <a:graphicData uri="http://schemas.openxmlformats.org/drawingml/2006/table">
            <a:tbl>
              <a:tblPr/>
              <a:tblGrid>
                <a:gridCol w="647662"/>
                <a:gridCol w="7810538"/>
              </a:tblGrid>
              <a:tr h="6087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latin typeface="Calibri"/>
                          <a:ea typeface="Times New Roman"/>
                          <a:cs typeface="Times New Roman"/>
                        </a:rPr>
                        <a:t>S#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latin typeface="Calibri"/>
                          <a:ea typeface="Times New Roman"/>
                          <a:cs typeface="Times New Roman"/>
                        </a:rPr>
                        <a:t>Assignments 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1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Generate Symbol table, Literal table, Pool table &amp; Intermediate code of a two-pass Assembler for the given source code.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4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Design suitable data structures &amp; implement pass-I of a two-pass Macro processor.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4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Write a program to implement a lexical analyzer for parts of speech. Using LEX.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4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Write a program to evaluate an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arithmetic expression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built-in functions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, and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variables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using YACC specification.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4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Write a program to generate three address code for the simple expression.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</a:t>
            </a:r>
            <a:r>
              <a:rPr lang="en-US" dirty="0" err="1" smtClean="0"/>
              <a:t>lex</a:t>
            </a:r>
            <a:r>
              <a:rPr lang="en-US" dirty="0" smtClean="0"/>
              <a:t> scanner and a </a:t>
            </a:r>
            <a:r>
              <a:rPr lang="en-US" dirty="0" err="1" smtClean="0"/>
              <a:t>yacc</a:t>
            </a:r>
            <a:r>
              <a:rPr lang="en-US" dirty="0" smtClean="0"/>
              <a:t> parser together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Parser-</a:t>
            </a:r>
            <a:r>
              <a:rPr lang="en-US" b="1" dirty="0" err="1" smtClean="0"/>
              <a:t>Lexer</a:t>
            </a:r>
            <a:r>
              <a:rPr lang="en-US" b="1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When you use a </a:t>
            </a:r>
            <a:r>
              <a:rPr lang="en-US" dirty="0" err="1" smtClean="0"/>
              <a:t>lex</a:t>
            </a:r>
            <a:r>
              <a:rPr lang="en-US" dirty="0" smtClean="0"/>
              <a:t> scanner and a </a:t>
            </a:r>
            <a:r>
              <a:rPr lang="en-US" dirty="0" err="1" smtClean="0"/>
              <a:t>yacc</a:t>
            </a:r>
            <a:r>
              <a:rPr lang="en-US" dirty="0" smtClean="0"/>
              <a:t> parser together, the parser is the higher level routine.</a:t>
            </a:r>
          </a:p>
          <a:p>
            <a:r>
              <a:rPr lang="en-US" dirty="0" smtClean="0"/>
              <a:t> It calls the </a:t>
            </a:r>
            <a:r>
              <a:rPr lang="en-US" dirty="0" err="1" smtClean="0"/>
              <a:t>lexer</a:t>
            </a:r>
            <a:r>
              <a:rPr lang="en-US" dirty="0" smtClean="0"/>
              <a:t> </a:t>
            </a:r>
            <a:r>
              <a:rPr lang="en-US" b="1" dirty="0" err="1" smtClean="0"/>
              <a:t>yylex</a:t>
            </a:r>
            <a:r>
              <a:rPr lang="en-US" b="1" dirty="0" smtClean="0"/>
              <a:t>() whenever it needs a token </a:t>
            </a:r>
            <a:r>
              <a:rPr lang="en-US" dirty="0" smtClean="0"/>
              <a:t>from the input.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lexer</a:t>
            </a:r>
            <a:r>
              <a:rPr lang="en-US" dirty="0" smtClean="0"/>
              <a:t> then scans through the input </a:t>
            </a:r>
            <a:r>
              <a:rPr lang="en-US" b="1" dirty="0" smtClean="0"/>
              <a:t>recognizing tokens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soon as it finds a token of interest to the parser, it returns to the parser, returning the </a:t>
            </a:r>
            <a:r>
              <a:rPr lang="en-US" b="1" dirty="0" smtClean="0">
                <a:solidFill>
                  <a:srgbClr val="FF0000"/>
                </a:solidFill>
              </a:rPr>
              <a:t>token's code </a:t>
            </a:r>
            <a:r>
              <a:rPr lang="en-US" dirty="0" smtClean="0"/>
              <a:t>as the value of </a:t>
            </a:r>
            <a:r>
              <a:rPr lang="en-US" b="1" dirty="0" err="1" smtClean="0"/>
              <a:t>yylex</a:t>
            </a:r>
            <a:r>
              <a:rPr lang="en-US" b="1" dirty="0" smtClean="0"/>
              <a:t>().</a:t>
            </a:r>
          </a:p>
          <a:p>
            <a:r>
              <a:rPr lang="en-US" dirty="0" smtClean="0"/>
              <a:t>Not all tokens are of interest to the parser (ex. comments and whitespace)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and the parser </a:t>
            </a:r>
            <a:r>
              <a:rPr lang="en-US" b="1" dirty="0" smtClean="0"/>
              <a:t>have to agree </a:t>
            </a:r>
            <a:r>
              <a:rPr lang="en-US" dirty="0" smtClean="0"/>
              <a:t>what the token codes are. </a:t>
            </a:r>
          </a:p>
          <a:p>
            <a:pPr lvl="1"/>
            <a:r>
              <a:rPr lang="en-US" dirty="0" smtClean="0"/>
              <a:t>YACC defines the token codes (sample below)</a:t>
            </a:r>
          </a:p>
          <a:p>
            <a:pPr lvl="2"/>
            <a:r>
              <a:rPr lang="en-US" sz="2000" dirty="0" smtClean="0"/>
              <a:t># </a:t>
            </a:r>
            <a:r>
              <a:rPr lang="en-US" b="1" dirty="0" smtClean="0"/>
              <a:t>define NOUN </a:t>
            </a:r>
            <a:r>
              <a:rPr lang="en-US" sz="2000" b="1" dirty="0" smtClean="0"/>
              <a:t>257</a:t>
            </a:r>
          </a:p>
          <a:p>
            <a:pPr lvl="2"/>
            <a:r>
              <a:rPr lang="en-US" sz="2000" dirty="0" smtClean="0"/>
              <a:t># </a:t>
            </a:r>
            <a:r>
              <a:rPr lang="en-US" b="1" dirty="0" smtClean="0"/>
              <a:t>define PRONOUN </a:t>
            </a:r>
            <a:r>
              <a:rPr lang="en-US" sz="2000" b="1" dirty="0" smtClean="0"/>
              <a:t>258</a:t>
            </a:r>
          </a:p>
          <a:p>
            <a:pPr lvl="2"/>
            <a:r>
              <a:rPr lang="en-US" dirty="0" smtClean="0"/>
              <a:t># </a:t>
            </a:r>
            <a:r>
              <a:rPr lang="en-US" b="1" dirty="0" smtClean="0"/>
              <a:t>define VERB </a:t>
            </a:r>
            <a:r>
              <a:rPr lang="en-US" sz="2000" b="1" dirty="0" smtClean="0"/>
              <a:t>259</a:t>
            </a:r>
          </a:p>
          <a:p>
            <a:r>
              <a:rPr lang="en-US" b="1" dirty="0" smtClean="0"/>
              <a:t>Optionally, </a:t>
            </a:r>
            <a:r>
              <a:rPr lang="en-US" dirty="0" err="1" smtClean="0"/>
              <a:t>Yacc</a:t>
            </a:r>
            <a:r>
              <a:rPr lang="en-US" dirty="0" smtClean="0"/>
              <a:t> can write a</a:t>
            </a:r>
            <a:r>
              <a:rPr lang="en-US" b="1" dirty="0" smtClean="0"/>
              <a:t> </a:t>
            </a:r>
            <a:r>
              <a:rPr lang="en-US" dirty="0" smtClean="0"/>
              <a:t>C header file containing all of the token definitions, called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</a:rPr>
              <a:t>y.tab.h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…contd..Parser-</a:t>
            </a:r>
            <a:r>
              <a:rPr lang="en-US" sz="3600" b="1" dirty="0" err="1" smtClean="0"/>
              <a:t>Lexer</a:t>
            </a:r>
            <a:r>
              <a:rPr lang="en-US" sz="3600" b="1" dirty="0" smtClean="0"/>
              <a:t> Communication : </a:t>
            </a:r>
            <a:r>
              <a:rPr lang="en-US" sz="3600" b="1" dirty="0" err="1" smtClean="0"/>
              <a:t>yylex</a:t>
            </a:r>
            <a:r>
              <a:rPr lang="en-US" sz="3600" b="1" dirty="0" smtClean="0"/>
              <a:t>() as  a </a:t>
            </a:r>
            <a:r>
              <a:rPr lang="en-US" sz="3600" b="1" dirty="0" err="1" smtClean="0"/>
              <a:t>coroutine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Each time </a:t>
            </a:r>
            <a:r>
              <a:rPr lang="en-US" dirty="0" smtClean="0"/>
              <a:t>the parser calls </a:t>
            </a:r>
            <a:r>
              <a:rPr lang="en-US" dirty="0" err="1" smtClean="0"/>
              <a:t>yylex</a:t>
            </a:r>
            <a:r>
              <a:rPr lang="en-US" dirty="0" smtClean="0"/>
              <a:t>(), it takes up processing at the exact point it left off. </a:t>
            </a:r>
          </a:p>
          <a:p>
            <a:r>
              <a:rPr lang="en-US" dirty="0" smtClean="0"/>
              <a:t>This allows us to examine and operate upon the input stream incrementally.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…contd.. Parser-</a:t>
            </a:r>
            <a:r>
              <a:rPr lang="en-US" b="1" dirty="0" err="1" smtClean="0"/>
              <a:t>Lexer</a:t>
            </a:r>
            <a:r>
              <a:rPr lang="en-US" b="1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was designed to produce lexical analyzers that could be used with </a:t>
            </a:r>
            <a:r>
              <a:rPr lang="en-US" dirty="0" err="1" smtClean="0"/>
              <a:t>Yacc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Lex</a:t>
            </a:r>
            <a:r>
              <a:rPr lang="en-US" b="1" dirty="0" smtClean="0"/>
              <a:t> library </a:t>
            </a:r>
            <a:r>
              <a:rPr lang="en-US" b="1" dirty="0" err="1" smtClean="0"/>
              <a:t>ll</a:t>
            </a:r>
            <a:r>
              <a:rPr lang="en-US" dirty="0" smtClean="0"/>
              <a:t>   : Provides a driver program named </a:t>
            </a:r>
            <a:r>
              <a:rPr lang="en-US" dirty="0" err="1" smtClean="0"/>
              <a:t>yylex</a:t>
            </a:r>
            <a:r>
              <a:rPr lang="en-US" dirty="0" smtClean="0"/>
              <a:t>(), the name required by </a:t>
            </a:r>
            <a:r>
              <a:rPr lang="en-US" dirty="0" err="1" smtClean="0"/>
              <a:t>Yacc</a:t>
            </a:r>
            <a:r>
              <a:rPr lang="en-US" dirty="0" smtClean="0"/>
              <a:t> for its lexical analyzer.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Lex</a:t>
            </a:r>
            <a:r>
              <a:rPr lang="en-US" dirty="0" smtClean="0"/>
              <a:t> is used to produce the lexical analyzer, we use, in the </a:t>
            </a:r>
            <a:r>
              <a:rPr lang="en-US" dirty="0" err="1" smtClean="0"/>
              <a:t>Yacc</a:t>
            </a:r>
            <a:r>
              <a:rPr lang="en-US" dirty="0" smtClean="0"/>
              <a:t> specification, </a:t>
            </a:r>
            <a:r>
              <a:rPr lang="en-US" dirty="0" smtClean="0">
                <a:solidFill>
                  <a:srgbClr val="FF0000"/>
                </a:solidFill>
              </a:rPr>
              <a:t>statement #include "</a:t>
            </a:r>
            <a:r>
              <a:rPr lang="en-US" dirty="0" err="1" smtClean="0">
                <a:solidFill>
                  <a:srgbClr val="FF0000"/>
                </a:solidFill>
              </a:rPr>
              <a:t>lex.yy.c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 and we </a:t>
            </a:r>
            <a:r>
              <a:rPr lang="en-US" b="1" dirty="0" smtClean="0"/>
              <a:t>have each </a:t>
            </a:r>
            <a:r>
              <a:rPr lang="en-US" b="1" dirty="0" err="1" smtClean="0"/>
              <a:t>Lex</a:t>
            </a:r>
            <a:r>
              <a:rPr lang="en-US" b="1" dirty="0" smtClean="0"/>
              <a:t> action return a </a:t>
            </a:r>
            <a:r>
              <a:rPr lang="en-US" b="1" dirty="0" smtClean="0">
                <a:solidFill>
                  <a:srgbClr val="0070C0"/>
                </a:solidFill>
              </a:rPr>
              <a:t>terminal </a:t>
            </a:r>
            <a:r>
              <a:rPr lang="en-US" b="1" dirty="0" smtClean="0"/>
              <a:t>known to </a:t>
            </a:r>
            <a:r>
              <a:rPr lang="en-US" b="1" dirty="0" err="1" smtClean="0"/>
              <a:t>Yacc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By using the #include "</a:t>
            </a:r>
            <a:r>
              <a:rPr lang="en-US" dirty="0" err="1" smtClean="0"/>
              <a:t>lex.yy.c</a:t>
            </a:r>
            <a:r>
              <a:rPr lang="en-US" dirty="0" smtClean="0"/>
              <a:t>" statement, the program </a:t>
            </a:r>
            <a:r>
              <a:rPr lang="en-US" dirty="0" err="1" smtClean="0"/>
              <a:t>yylex</a:t>
            </a:r>
            <a:r>
              <a:rPr lang="en-US" dirty="0" smtClean="0"/>
              <a:t> has access to </a:t>
            </a:r>
            <a:r>
              <a:rPr lang="en-US" dirty="0" err="1" smtClean="0"/>
              <a:t>Yacc's</a:t>
            </a:r>
            <a:r>
              <a:rPr lang="en-US" dirty="0" smtClean="0"/>
              <a:t> names for tokens, since the </a:t>
            </a:r>
            <a:r>
              <a:rPr lang="en-US" dirty="0" err="1" smtClean="0"/>
              <a:t>Lex</a:t>
            </a:r>
            <a:r>
              <a:rPr lang="en-US" dirty="0" smtClean="0"/>
              <a:t> output file is compiled as part of the </a:t>
            </a:r>
            <a:r>
              <a:rPr lang="en-US" dirty="0" err="1" smtClean="0"/>
              <a:t>Yacc</a:t>
            </a:r>
            <a:r>
              <a:rPr lang="en-US" dirty="0" smtClean="0"/>
              <a:t> output file </a:t>
            </a:r>
            <a:r>
              <a:rPr lang="en-US" dirty="0" err="1" smtClean="0"/>
              <a:t>y.tab.c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 the UNIX system, if the </a:t>
            </a:r>
            <a:r>
              <a:rPr lang="en-US" dirty="0" err="1" smtClean="0"/>
              <a:t>Lex</a:t>
            </a:r>
            <a:r>
              <a:rPr lang="en-US" dirty="0" smtClean="0"/>
              <a:t> specification is in the file </a:t>
            </a:r>
            <a:r>
              <a:rPr lang="en-US" dirty="0" err="1" smtClean="0"/>
              <a:t>first.l</a:t>
            </a:r>
            <a:r>
              <a:rPr lang="en-US" dirty="0" smtClean="0"/>
              <a:t> and the </a:t>
            </a:r>
            <a:r>
              <a:rPr lang="en-US" dirty="0" err="1" smtClean="0"/>
              <a:t>Yacc</a:t>
            </a:r>
            <a:r>
              <a:rPr lang="en-US" dirty="0" smtClean="0"/>
              <a:t> specification in </a:t>
            </a:r>
            <a:r>
              <a:rPr lang="en-US" dirty="0" err="1" smtClean="0"/>
              <a:t>second.y</a:t>
            </a:r>
            <a:r>
              <a:rPr lang="en-US" dirty="0" smtClean="0"/>
              <a:t>, we can say - </a:t>
            </a:r>
          </a:p>
          <a:p>
            <a:r>
              <a:rPr lang="en-US" b="1" dirty="0" err="1" smtClean="0"/>
              <a:t>lex</a:t>
            </a:r>
            <a:r>
              <a:rPr lang="en-US" b="1" dirty="0" smtClean="0"/>
              <a:t> </a:t>
            </a:r>
            <a:r>
              <a:rPr lang="en-US" b="1" dirty="0" err="1" smtClean="0"/>
              <a:t>first.l</a:t>
            </a:r>
            <a:endParaRPr lang="en-US" b="1" dirty="0" smtClean="0"/>
          </a:p>
          <a:p>
            <a:r>
              <a:rPr lang="en-US" b="1" dirty="0" err="1" smtClean="0"/>
              <a:t>yacc</a:t>
            </a:r>
            <a:r>
              <a:rPr lang="en-US" b="1" dirty="0" smtClean="0"/>
              <a:t> </a:t>
            </a:r>
            <a:r>
              <a:rPr lang="en-US" b="1" dirty="0" err="1" smtClean="0"/>
              <a:t>second.y</a:t>
            </a:r>
            <a:endParaRPr lang="en-US" b="1" dirty="0" smtClean="0"/>
          </a:p>
          <a:p>
            <a:r>
              <a:rPr lang="en-US" b="1" dirty="0" err="1" smtClean="0"/>
              <a:t>gcc</a:t>
            </a:r>
            <a:r>
              <a:rPr lang="en-US" b="1" dirty="0" smtClean="0"/>
              <a:t> </a:t>
            </a:r>
            <a:r>
              <a:rPr lang="en-US" b="1" dirty="0" err="1" smtClean="0"/>
              <a:t>y.tab.c</a:t>
            </a:r>
            <a:r>
              <a:rPr lang="en-US" b="1" dirty="0" smtClean="0"/>
              <a:t>  </a:t>
            </a:r>
            <a:r>
              <a:rPr lang="en-US" b="1" dirty="0" err="1" smtClean="0"/>
              <a:t>lex.yy.c</a:t>
            </a:r>
            <a:r>
              <a:rPr lang="en-US" b="1" dirty="0" smtClean="0"/>
              <a:t> -</a:t>
            </a:r>
            <a:r>
              <a:rPr lang="en-US" b="1" dirty="0" err="1" smtClean="0"/>
              <a:t>ly</a:t>
            </a:r>
            <a:r>
              <a:rPr lang="en-US" b="1" dirty="0" smtClean="0"/>
              <a:t> -</a:t>
            </a:r>
            <a:r>
              <a:rPr lang="en-US" b="1" dirty="0" err="1" smtClean="0"/>
              <a:t>ll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…contd.. Parser-</a:t>
            </a:r>
            <a:r>
              <a:rPr lang="en-US" sz="3400" b="1" dirty="0" err="1" smtClean="0"/>
              <a:t>Lexer</a:t>
            </a:r>
            <a:r>
              <a:rPr lang="en-US" sz="3400" b="1" dirty="0" smtClean="0"/>
              <a:t> Communication: </a:t>
            </a:r>
            <a:r>
              <a:rPr lang="en-US" sz="3400" b="1" dirty="0" smtClean="0">
                <a:solidFill>
                  <a:srgbClr val="00B050"/>
                </a:solidFill>
              </a:rPr>
              <a:t>Token Name</a:t>
            </a:r>
            <a:r>
              <a:rPr lang="en-US" sz="3400" dirty="0" smtClean="0"/>
              <a:t>, Token Codes, Token Value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name of a token</a:t>
            </a:r>
            <a:r>
              <a:rPr lang="en-US" dirty="0" smtClean="0"/>
              <a:t> does not have any intrinsic meaning to </a:t>
            </a:r>
            <a:r>
              <a:rPr lang="en-US" dirty="0" err="1" smtClean="0"/>
              <a:t>yacc</a:t>
            </a:r>
            <a:r>
              <a:rPr lang="en-US" dirty="0" smtClean="0"/>
              <a:t>, although well-chosen token names </a:t>
            </a:r>
            <a:r>
              <a:rPr lang="en-US" b="1" dirty="0" smtClean="0"/>
              <a:t>tell the reader</a:t>
            </a:r>
            <a:r>
              <a:rPr lang="en-US" dirty="0" smtClean="0"/>
              <a:t> what they represent.</a:t>
            </a:r>
          </a:p>
          <a:p>
            <a:r>
              <a:rPr lang="en-US" dirty="0" err="1" smtClean="0"/>
              <a:t>yacc</a:t>
            </a:r>
            <a:r>
              <a:rPr lang="en-US" dirty="0" smtClean="0"/>
              <a:t> allows any valid C identifier name for a </a:t>
            </a:r>
            <a:r>
              <a:rPr lang="en-US" dirty="0" err="1" smtClean="0"/>
              <a:t>yacc</a:t>
            </a:r>
            <a:r>
              <a:rPr lang="en-US" dirty="0" smtClean="0"/>
              <a:t> symbol</a:t>
            </a:r>
          </a:p>
          <a:p>
            <a:pPr lvl="1"/>
            <a:r>
              <a:rPr lang="en-US" b="1" dirty="0" smtClean="0"/>
              <a:t>But by Convention -  Token names are all uppercase</a:t>
            </a:r>
            <a:r>
              <a:rPr lang="en-US" dirty="0" smtClean="0"/>
              <a:t> and other names in the parser mostly or entirely lowercase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…contd.. Parser-</a:t>
            </a:r>
            <a:r>
              <a:rPr lang="en-US" sz="3400" b="1" dirty="0" err="1" smtClean="0"/>
              <a:t>Lexer</a:t>
            </a:r>
            <a:r>
              <a:rPr lang="en-US" sz="3400" b="1" dirty="0" smtClean="0"/>
              <a:t> Communication: </a:t>
            </a:r>
            <a:r>
              <a:rPr lang="en-US" sz="3400" dirty="0" smtClean="0"/>
              <a:t>Token Name, </a:t>
            </a:r>
            <a:r>
              <a:rPr lang="en-US" sz="3400" b="1" dirty="0" smtClean="0">
                <a:solidFill>
                  <a:srgbClr val="00B050"/>
                </a:solidFill>
              </a:rPr>
              <a:t>Token Codes</a:t>
            </a:r>
            <a:r>
              <a:rPr lang="en-US" sz="3400" dirty="0" smtClean="0"/>
              <a:t>, Token Value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Yacc</a:t>
            </a:r>
            <a:r>
              <a:rPr lang="en-US" dirty="0" smtClean="0"/>
              <a:t> defines each of the TOKENS (</a:t>
            </a:r>
            <a:r>
              <a:rPr lang="en-US" b="1" dirty="0" smtClean="0"/>
              <a:t>Token Name</a:t>
            </a:r>
            <a:r>
              <a:rPr lang="en-US" dirty="0" smtClean="0"/>
              <a:t>)as a </a:t>
            </a:r>
            <a:r>
              <a:rPr lang="en-US" b="1" dirty="0" smtClean="0"/>
              <a:t>small integer (</a:t>
            </a:r>
            <a:r>
              <a:rPr lang="en-US" b="1" dirty="0" smtClean="0">
                <a:solidFill>
                  <a:srgbClr val="00B050"/>
                </a:solidFill>
              </a:rPr>
              <a:t>Token Code</a:t>
            </a:r>
            <a:r>
              <a:rPr lang="en-US" b="1" dirty="0" smtClean="0"/>
              <a:t>) </a:t>
            </a:r>
            <a:r>
              <a:rPr lang="en-US" dirty="0" smtClean="0"/>
              <a:t>using a preprocessor </a:t>
            </a:r>
            <a:r>
              <a:rPr lang="en-US" b="1" i="1" dirty="0" smtClean="0"/>
              <a:t>#define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yacc</a:t>
            </a:r>
            <a:r>
              <a:rPr lang="en-US" dirty="0" smtClean="0">
                <a:solidFill>
                  <a:srgbClr val="FF0000"/>
                </a:solidFill>
              </a:rPr>
              <a:t> specification file </a:t>
            </a:r>
          </a:p>
          <a:p>
            <a:pPr>
              <a:buNone/>
            </a:pPr>
            <a:r>
              <a:rPr lang="en-US" i="1" u="sng" dirty="0" smtClean="0"/>
              <a:t> (or auto generated in </a:t>
            </a:r>
            <a:r>
              <a:rPr lang="en-US" i="1" u="sng" dirty="0" err="1" smtClean="0"/>
              <a:t>y.tab.h</a:t>
            </a:r>
            <a:r>
              <a:rPr lang="en-US" i="1" u="sng" dirty="0" smtClean="0"/>
              <a:t> 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i="1" dirty="0" smtClean="0"/>
              <a:t>Sample 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b="1" dirty="0" smtClean="0"/>
              <a:t>define NOUN </a:t>
            </a:r>
            <a:r>
              <a:rPr lang="en-US" b="1" dirty="0" smtClean="0">
                <a:solidFill>
                  <a:srgbClr val="FF0000"/>
                </a:solidFill>
              </a:rPr>
              <a:t>257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b="1" dirty="0" smtClean="0"/>
              <a:t>define PRONOUN </a:t>
            </a:r>
            <a:r>
              <a:rPr lang="en-US" b="1" dirty="0" smtClean="0">
                <a:solidFill>
                  <a:srgbClr val="FF0000"/>
                </a:solidFill>
              </a:rPr>
              <a:t>258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b="1" dirty="0" smtClean="0"/>
              <a:t>define VERB </a:t>
            </a:r>
            <a:r>
              <a:rPr lang="en-US" b="1" dirty="0" smtClean="0">
                <a:solidFill>
                  <a:srgbClr val="FF0000"/>
                </a:solidFill>
              </a:rPr>
              <a:t>259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These definitions (</a:t>
            </a:r>
            <a:r>
              <a:rPr lang="en-US" b="1" dirty="0" smtClean="0">
                <a:solidFill>
                  <a:srgbClr val="00B050"/>
                </a:solidFill>
              </a:rPr>
              <a:t>Token Codes</a:t>
            </a:r>
            <a:r>
              <a:rPr lang="en-US" b="1" dirty="0" smtClean="0"/>
              <a:t>) are used </a:t>
            </a:r>
            <a:r>
              <a:rPr lang="en-US" b="1" dirty="0" smtClean="0">
                <a:solidFill>
                  <a:srgbClr val="00B050"/>
                </a:solidFill>
              </a:rPr>
              <a:t>Internally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Token code </a:t>
            </a:r>
            <a:r>
              <a:rPr lang="en-US" b="1" dirty="0" smtClean="0">
                <a:solidFill>
                  <a:srgbClr val="00B050"/>
                </a:solidFill>
              </a:rPr>
              <a:t>zero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always returned for the </a:t>
            </a:r>
            <a:r>
              <a:rPr lang="en-US" b="1" dirty="0" smtClean="0"/>
              <a:t>logical end of the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…contd.. Parser-</a:t>
            </a:r>
            <a:r>
              <a:rPr lang="en-US" b="1" dirty="0" err="1" smtClean="0"/>
              <a:t>Lexer</a:t>
            </a:r>
            <a:r>
              <a:rPr lang="en-US" b="1" dirty="0" smtClean="0"/>
              <a:t> Communication: </a:t>
            </a:r>
            <a:r>
              <a:rPr lang="en-US" dirty="0" smtClean="0"/>
              <a:t>Token Name, Token Codes, </a:t>
            </a:r>
            <a:r>
              <a:rPr lang="en-US" b="1" dirty="0" smtClean="0">
                <a:solidFill>
                  <a:srgbClr val="00B050"/>
                </a:solidFill>
              </a:rPr>
              <a:t>Token Value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of the Token is </a:t>
            </a:r>
            <a:r>
              <a:rPr lang="en-US" dirty="0" smtClean="0"/>
              <a:t>to be put inside </a:t>
            </a:r>
            <a:r>
              <a:rPr lang="en-US" b="1" dirty="0" err="1" smtClean="0">
                <a:solidFill>
                  <a:srgbClr val="00B050"/>
                </a:solidFill>
              </a:rPr>
              <a:t>yylval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lexer</a:t>
            </a:r>
            <a:r>
              <a:rPr lang="en-US" dirty="0" smtClean="0"/>
              <a:t>, to be used by </a:t>
            </a:r>
            <a:r>
              <a:rPr lang="en-US" dirty="0" err="1" smtClean="0"/>
              <a:t>yacc</a:t>
            </a:r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and Executing a Parser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yacc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-d</a:t>
            </a:r>
            <a:r>
              <a:rPr lang="en-US" b="1" dirty="0" smtClean="0"/>
              <a:t> Ass4a.y	</a:t>
            </a:r>
            <a:r>
              <a:rPr lang="en-US" i="1" dirty="0" smtClean="0"/>
              <a:t>            </a:t>
            </a:r>
            <a:r>
              <a:rPr lang="en-US" i="1" u="sng" dirty="0" smtClean="0"/>
              <a:t> # makes </a:t>
            </a:r>
            <a:r>
              <a:rPr lang="en-US" i="1" u="sng" dirty="0" err="1" smtClean="0"/>
              <a:t>y.tab.c</a:t>
            </a:r>
            <a:r>
              <a:rPr lang="en-US" i="1" u="sng" dirty="0" smtClean="0"/>
              <a:t> and "</a:t>
            </a:r>
            <a:r>
              <a:rPr lang="en-US" i="1" u="sng" dirty="0" err="1" smtClean="0"/>
              <a:t>y.tab.h</a:t>
            </a:r>
            <a:r>
              <a:rPr lang="en-US" i="1" u="sng" dirty="0" smtClean="0"/>
              <a:t>”</a:t>
            </a:r>
          </a:p>
          <a:p>
            <a:pPr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lex</a:t>
            </a:r>
            <a:r>
              <a:rPr lang="en-US" b="1" dirty="0" smtClean="0"/>
              <a:t> Ass4a.l 	</a:t>
            </a:r>
            <a:r>
              <a:rPr lang="en-US" i="1" u="sng" dirty="0" smtClean="0"/>
              <a:t># makes </a:t>
            </a:r>
            <a:r>
              <a:rPr lang="en-US" i="1" u="sng" dirty="0" err="1" smtClean="0"/>
              <a:t>lex.yy.c</a:t>
            </a:r>
            <a:endParaRPr lang="en-US" i="1" u="sng" dirty="0" smtClean="0"/>
          </a:p>
          <a:p>
            <a:pPr>
              <a:buNone/>
            </a:pPr>
            <a:r>
              <a:rPr lang="en-US" b="1" dirty="0" smtClean="0"/>
              <a:t>&gt;</a:t>
            </a:r>
            <a:r>
              <a:rPr lang="en-US" b="1" dirty="0" err="1" smtClean="0"/>
              <a:t>gcc</a:t>
            </a:r>
            <a:r>
              <a:rPr lang="en-US" b="1" dirty="0" smtClean="0"/>
              <a:t> -o Ass4a   </a:t>
            </a:r>
            <a:r>
              <a:rPr lang="en-US" b="1" dirty="0" err="1" smtClean="0"/>
              <a:t>y.tab.c</a:t>
            </a:r>
            <a:r>
              <a:rPr lang="en-US" b="1" dirty="0" smtClean="0"/>
              <a:t>   </a:t>
            </a:r>
            <a:r>
              <a:rPr lang="en-US" b="1" dirty="0" err="1" smtClean="0"/>
              <a:t>lex.yy.c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</a:rPr>
              <a:t>ly</a:t>
            </a:r>
            <a:r>
              <a:rPr lang="en-US" b="1" dirty="0" smtClean="0">
                <a:solidFill>
                  <a:srgbClr val="FF0000"/>
                </a:solidFill>
              </a:rPr>
              <a:t>   -</a:t>
            </a:r>
            <a:r>
              <a:rPr lang="en-US" b="1" dirty="0" err="1" smtClean="0">
                <a:solidFill>
                  <a:srgbClr val="FF0000"/>
                </a:solidFill>
              </a:rPr>
              <a:t>ll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	# compile and link C files</a:t>
            </a:r>
          </a:p>
          <a:p>
            <a:pPr>
              <a:buNone/>
            </a:pPr>
            <a:r>
              <a:rPr lang="en-US" b="1" dirty="0" smtClean="0"/>
              <a:t>&gt;Ass4a</a:t>
            </a:r>
          </a:p>
          <a:p>
            <a:pPr>
              <a:buNone/>
            </a:pPr>
            <a:r>
              <a:rPr lang="en-US" b="1" dirty="0" smtClean="0"/>
              <a:t>	99+12</a:t>
            </a:r>
          </a:p>
          <a:p>
            <a:pPr>
              <a:buNone/>
            </a:pPr>
            <a:r>
              <a:rPr lang="en-US" b="1" dirty="0" smtClean="0"/>
              <a:t>	= 111</a:t>
            </a:r>
          </a:p>
          <a:p>
            <a:pPr>
              <a:buNone/>
            </a:pPr>
            <a:r>
              <a:rPr lang="en-US" b="1" dirty="0" smtClean="0"/>
              <a:t>&gt;Ass4a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	2 + 3-14+33</a:t>
            </a:r>
          </a:p>
          <a:p>
            <a:pPr>
              <a:buNone/>
            </a:pPr>
            <a:r>
              <a:rPr lang="en-US" dirty="0" smtClean="0"/>
              <a:t>	= </a:t>
            </a:r>
            <a:r>
              <a:rPr lang="en-US" b="1" dirty="0" smtClean="0"/>
              <a:t>24</a:t>
            </a:r>
          </a:p>
          <a:p>
            <a:pPr>
              <a:buNone/>
            </a:pPr>
            <a:r>
              <a:rPr lang="en-US" b="1" dirty="0" smtClean="0"/>
              <a:t>&gt;Ass4a</a:t>
            </a:r>
          </a:p>
          <a:p>
            <a:pPr>
              <a:buNone/>
            </a:pPr>
            <a:r>
              <a:rPr lang="en-US" b="1" dirty="0" smtClean="0"/>
              <a:t>	100 + +-50</a:t>
            </a:r>
          </a:p>
          <a:p>
            <a:pPr>
              <a:buNone/>
            </a:pPr>
            <a:r>
              <a:rPr lang="en-US" b="1" dirty="0" smtClean="0"/>
              <a:t>	syntax error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(In Brief) Using </a:t>
            </a:r>
            <a:r>
              <a:rPr lang="en-US" dirty="0" err="1" smtClean="0"/>
              <a:t>Lex</a:t>
            </a:r>
            <a:r>
              <a:rPr lang="en-US" dirty="0" smtClean="0"/>
              <a:t> scanner and a </a:t>
            </a:r>
            <a:r>
              <a:rPr lang="en-US" dirty="0" err="1" smtClean="0"/>
              <a:t>Yacc</a:t>
            </a:r>
            <a:r>
              <a:rPr lang="en-US" dirty="0" smtClean="0"/>
              <a:t> parser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Parser is the higher level routine </a:t>
            </a:r>
          </a:p>
          <a:p>
            <a:r>
              <a:rPr lang="en-US" dirty="0" err="1" smtClean="0"/>
              <a:t>Yacc</a:t>
            </a:r>
            <a:r>
              <a:rPr lang="en-US" dirty="0" smtClean="0"/>
              <a:t> (</a:t>
            </a:r>
            <a:r>
              <a:rPr lang="en-US" dirty="0" err="1" smtClean="0"/>
              <a:t>yyparse</a:t>
            </a:r>
            <a:r>
              <a:rPr lang="en-US" dirty="0" smtClean="0"/>
              <a:t>()) calls the </a:t>
            </a:r>
            <a:r>
              <a:rPr lang="en-US" dirty="0" err="1" smtClean="0"/>
              <a:t>lexer</a:t>
            </a:r>
            <a:r>
              <a:rPr lang="en-US" dirty="0" smtClean="0"/>
              <a:t> </a:t>
            </a:r>
            <a:r>
              <a:rPr lang="en-US" b="1" dirty="0" err="1" smtClean="0"/>
              <a:t>yylex</a:t>
            </a:r>
            <a:r>
              <a:rPr lang="en-US" b="1" dirty="0" smtClean="0"/>
              <a:t>() whenever it needs a token </a:t>
            </a:r>
            <a:r>
              <a:rPr lang="en-US" dirty="0" smtClean="0"/>
              <a:t>from the input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then scans through the input recognizing tokens, and returns token to the parser</a:t>
            </a:r>
          </a:p>
          <a:p>
            <a:pPr lvl="1"/>
            <a:r>
              <a:rPr lang="en-US" dirty="0" smtClean="0"/>
              <a:t>Returning the token's code as the value of </a:t>
            </a:r>
            <a:r>
              <a:rPr lang="en-US" b="1" dirty="0" err="1" smtClean="0"/>
              <a:t>yylex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and the parser have to agree what the </a:t>
            </a:r>
            <a:r>
              <a:rPr lang="en-US" b="1" dirty="0" smtClean="0">
                <a:solidFill>
                  <a:srgbClr val="FF0000"/>
                </a:solidFill>
              </a:rPr>
              <a:t>token codes </a:t>
            </a:r>
            <a:r>
              <a:rPr lang="en-US" dirty="0" smtClean="0"/>
              <a:t>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 parts of </a:t>
            </a:r>
            <a:r>
              <a:rPr lang="en-US" dirty="0" err="1" smtClean="0"/>
              <a:t>Yacc</a:t>
            </a:r>
            <a:r>
              <a:rPr lang="en-US" dirty="0" smtClean="0"/>
              <a:t> Specification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Assignment No. 4 : Write a program to </a:t>
            </a:r>
            <a:r>
              <a:rPr lang="en-US" b="1" dirty="0" smtClean="0">
                <a:solidFill>
                  <a:srgbClr val="00B050"/>
                </a:solidFill>
              </a:rPr>
              <a:t>evaluate an arithmetic expression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built-in functions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variables </a:t>
            </a:r>
            <a:r>
              <a:rPr lang="en-US" b="1" dirty="0" smtClean="0"/>
              <a:t>using YACC specification.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parts of </a:t>
            </a:r>
            <a:r>
              <a:rPr lang="en-US" dirty="0" err="1" smtClean="0"/>
              <a:t>Yacc</a:t>
            </a:r>
            <a:r>
              <a:rPr lang="en-US" dirty="0" smtClean="0"/>
              <a:t>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declarations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translation rules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supporting C routines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first section, the definition section, has a literal code block, enclosed in "%{" and "%}". </a:t>
            </a:r>
          </a:p>
          <a:p>
            <a:r>
              <a:rPr lang="en-US" dirty="0" smtClean="0"/>
              <a:t>Used for  - </a:t>
            </a:r>
            <a:r>
              <a:rPr lang="en-US" b="1" dirty="0" smtClean="0"/>
              <a:t>C comment </a:t>
            </a:r>
            <a:r>
              <a:rPr lang="en-US" dirty="0" smtClean="0"/>
              <a:t>(as with </a:t>
            </a:r>
            <a:r>
              <a:rPr lang="en-US" dirty="0" err="1" smtClean="0"/>
              <a:t>lex</a:t>
            </a:r>
            <a:r>
              <a:rPr lang="en-US" dirty="0" smtClean="0"/>
              <a:t>, C comments belong inside C code blocks, at least within the definition section), </a:t>
            </a:r>
            <a:r>
              <a:rPr lang="en-US" b="1" dirty="0" smtClean="0"/>
              <a:t>include files </a:t>
            </a:r>
            <a:r>
              <a:rPr lang="en-US" dirty="0" smtClean="0"/>
              <a:t>and </a:t>
            </a:r>
            <a:r>
              <a:rPr lang="en-US" b="1" dirty="0" smtClean="0"/>
              <a:t>other definitions to be copied</a:t>
            </a:r>
            <a:r>
              <a:rPr lang="en-US" dirty="0" smtClean="0"/>
              <a:t> into the C code.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Next are the definitions of all the tokens we expect to receive from the lexical analyzer and definition of precedence and </a:t>
            </a:r>
            <a:r>
              <a:rPr lang="en-US" dirty="0" err="1" smtClean="0"/>
              <a:t>associativity</a:t>
            </a:r>
            <a:endParaRPr lang="en-US" dirty="0" smtClean="0"/>
          </a:p>
          <a:p>
            <a:r>
              <a:rPr lang="en-US" dirty="0" smtClean="0"/>
              <a:t>The first %% indicates the end of definition section and beginning of the rules section.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Section : Rule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rules section describes the actual grammar as a set of </a:t>
            </a:r>
            <a:r>
              <a:rPr lang="en-US" i="1" dirty="0" smtClean="0"/>
              <a:t>production rules </a:t>
            </a:r>
            <a:r>
              <a:rPr lang="en-US" dirty="0" smtClean="0"/>
              <a:t>or simply </a:t>
            </a:r>
            <a:r>
              <a:rPr lang="en-US" i="1" dirty="0" smtClean="0"/>
              <a:t>rules. </a:t>
            </a:r>
            <a:r>
              <a:rPr lang="en-US" dirty="0" smtClean="0"/>
              <a:t>(/</a:t>
            </a:r>
            <a:r>
              <a:rPr lang="en-US" i="1" dirty="0" smtClean="0"/>
              <a:t>productions.) </a:t>
            </a:r>
            <a:r>
              <a:rPr lang="en-US" dirty="0" smtClean="0"/>
              <a:t>Each rule consists of a single name on the left-hand side (LHS)  of the</a:t>
            </a:r>
            <a:r>
              <a:rPr lang="en-US" b="1" dirty="0" smtClean="0"/>
              <a:t> ":" </a:t>
            </a:r>
            <a:r>
              <a:rPr lang="en-US" dirty="0" smtClean="0"/>
              <a:t>operator, a </a:t>
            </a:r>
            <a:r>
              <a:rPr lang="en-US" b="1" dirty="0" smtClean="0"/>
              <a:t>list of symbols</a:t>
            </a:r>
            <a:r>
              <a:rPr lang="en-US" dirty="0" smtClean="0"/>
              <a:t> and </a:t>
            </a:r>
            <a:r>
              <a:rPr lang="en-US" b="1" dirty="0" smtClean="0"/>
              <a:t>action code</a:t>
            </a:r>
            <a:r>
              <a:rPr lang="en-US" dirty="0" smtClean="0"/>
              <a:t> on the right-hand side (RHS), and a </a:t>
            </a:r>
            <a:r>
              <a:rPr lang="en-US" b="1" dirty="0" smtClean="0"/>
              <a:t>semicolon </a:t>
            </a:r>
            <a:r>
              <a:rPr lang="en-US" dirty="0" smtClean="0"/>
              <a:t>indicating the end of the rule.</a:t>
            </a:r>
          </a:p>
          <a:p>
            <a:r>
              <a:rPr lang="en-US" dirty="0" smtClean="0"/>
              <a:t> By default, the first rule is the highest-level rule. </a:t>
            </a:r>
          </a:p>
          <a:p>
            <a:r>
              <a:rPr lang="en-US" dirty="0" smtClean="0"/>
              <a:t>That is, the parser attempts to find a list of tokens which match this initial rule, or more commonly, rules found from the initial rule. The expression on the right-hand side (RHS) of the rule is a list of zero or more names. </a:t>
            </a:r>
            <a:r>
              <a:rPr lang="en-US" b="1" dirty="0" smtClean="0"/>
              <a:t>A typical simple rule</a:t>
            </a:r>
            <a:r>
              <a:rPr lang="en-US" dirty="0" smtClean="0"/>
              <a:t> has a single symbol on the right-hand side (RHS). The symbol on the left-hand side (LHS) of the rule can then be used like a token in other rules. From this, we build complex grammars.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Notations</a:t>
            </a:r>
            <a:r>
              <a:rPr lang="en-US" dirty="0" smtClean="0"/>
              <a:t> to represent grammar in Middle Section </a:t>
            </a:r>
            <a:br>
              <a:rPr lang="en-US" dirty="0" smtClean="0"/>
            </a:br>
            <a:r>
              <a:rPr lang="en-US" dirty="0" smtClean="0"/>
              <a:t>and Parsing with </a:t>
            </a:r>
            <a:r>
              <a:rPr lang="en-US" dirty="0" smtClean="0">
                <a:solidFill>
                  <a:srgbClr val="0070C0"/>
                </a:solidFill>
              </a:rPr>
              <a:t>Shift-Reduce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NOTATION </a:t>
            </a:r>
            <a:r>
              <a:rPr lang="en-US" dirty="0" smtClean="0"/>
              <a:t>to represent (sample) grammar 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sentence : subject </a:t>
            </a:r>
            <a:r>
              <a:rPr lang="en-US" b="1" dirty="0" smtClean="0"/>
              <a:t>verb </a:t>
            </a:r>
            <a:r>
              <a:rPr lang="en-US" dirty="0" smtClean="0"/>
              <a:t>object    {</a:t>
            </a:r>
            <a:r>
              <a:rPr lang="en-US" dirty="0" err="1" smtClean="0"/>
              <a:t>printf</a:t>
            </a:r>
            <a:r>
              <a:rPr lang="en-US" dirty="0" smtClean="0"/>
              <a:t>(“This is a valid </a:t>
            </a:r>
            <a:r>
              <a:rPr lang="en-US" dirty="0" err="1" smtClean="0"/>
              <a:t>english</a:t>
            </a:r>
            <a:r>
              <a:rPr lang="en-US" dirty="0" smtClean="0"/>
              <a:t> sentence” );}</a:t>
            </a:r>
          </a:p>
          <a:p>
            <a:pPr>
              <a:buNone/>
            </a:pPr>
            <a:r>
              <a:rPr lang="en-US" dirty="0" smtClean="0"/>
              <a:t>	;</a:t>
            </a:r>
          </a:p>
          <a:p>
            <a:pPr>
              <a:buNone/>
            </a:pPr>
            <a:r>
              <a:rPr lang="en-US" dirty="0" smtClean="0"/>
              <a:t>subject : </a:t>
            </a:r>
            <a:r>
              <a:rPr lang="en-US" b="1" dirty="0" smtClean="0"/>
              <a:t>noun</a:t>
            </a:r>
            <a:r>
              <a:rPr lang="en-US" dirty="0" smtClean="0"/>
              <a:t> | </a:t>
            </a:r>
            <a:r>
              <a:rPr lang="en-US" b="1" dirty="0" smtClean="0"/>
              <a:t>pronoun</a:t>
            </a:r>
            <a:r>
              <a:rPr lang="en-US" b="1" i="1" dirty="0" smtClean="0"/>
              <a:t> </a:t>
            </a:r>
          </a:p>
          <a:p>
            <a:pPr>
              <a:buNone/>
            </a:pPr>
            <a:r>
              <a:rPr lang="en-US" b="1" i="1" dirty="0" smtClean="0"/>
              <a:t>	;</a:t>
            </a:r>
          </a:p>
          <a:p>
            <a:pPr>
              <a:buNone/>
            </a:pPr>
            <a:r>
              <a:rPr lang="en-US" dirty="0" smtClean="0"/>
              <a:t>object :  </a:t>
            </a:r>
            <a:r>
              <a:rPr lang="en-US" b="1" dirty="0" smtClean="0"/>
              <a:t>noun</a:t>
            </a:r>
          </a:p>
          <a:p>
            <a:pPr>
              <a:buNone/>
            </a:pPr>
            <a:r>
              <a:rPr lang="en-US" b="1" dirty="0" smtClean="0"/>
              <a:t>	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------------------------------------------------------------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Shift-Reduce </a:t>
            </a:r>
            <a:r>
              <a:rPr lang="en-US" b="1" dirty="0" smtClean="0"/>
              <a:t>Parsing</a:t>
            </a:r>
          </a:p>
          <a:p>
            <a:pPr>
              <a:buNone/>
            </a:pPr>
            <a:r>
              <a:rPr lang="en-US" b="1" dirty="0" smtClean="0"/>
              <a:t>Shift, reduce, shift, </a:t>
            </a:r>
            <a:r>
              <a:rPr lang="en-US" b="1" dirty="0" err="1" smtClean="0"/>
              <a:t>shift,reduce</a:t>
            </a:r>
            <a:r>
              <a:rPr lang="en-US" b="1" dirty="0" smtClean="0"/>
              <a:t>, reduce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pronoun  verb  noun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pronoun 		|	verb noun$</a:t>
            </a:r>
          </a:p>
          <a:p>
            <a:pPr>
              <a:buNone/>
            </a:pPr>
            <a:r>
              <a:rPr lang="en-US" dirty="0" smtClean="0"/>
              <a:t>subject</a:t>
            </a:r>
            <a:r>
              <a:rPr lang="en-US" b="1" dirty="0" smtClean="0"/>
              <a:t> 		|	verb noun$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subject </a:t>
            </a:r>
            <a:r>
              <a:rPr lang="en-US" b="1" dirty="0" smtClean="0"/>
              <a:t>verb</a:t>
            </a:r>
            <a:r>
              <a:rPr lang="en-US" dirty="0" smtClean="0"/>
              <a:t>	|</a:t>
            </a:r>
            <a:r>
              <a:rPr lang="en-US" b="1" dirty="0" smtClean="0"/>
              <a:t> 	noun$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subject </a:t>
            </a:r>
            <a:r>
              <a:rPr lang="en-US" b="1" dirty="0" smtClean="0"/>
              <a:t>verb noun</a:t>
            </a:r>
            <a:r>
              <a:rPr lang="en-US" dirty="0" smtClean="0"/>
              <a:t>	|   	$</a:t>
            </a:r>
          </a:p>
          <a:p>
            <a:pPr>
              <a:buNone/>
            </a:pPr>
            <a:r>
              <a:rPr lang="en-US" dirty="0" smtClean="0"/>
              <a:t>subject </a:t>
            </a:r>
            <a:r>
              <a:rPr lang="en-US" b="1" dirty="0" smtClean="0"/>
              <a:t>verb  </a:t>
            </a:r>
            <a:r>
              <a:rPr lang="en-US" dirty="0" smtClean="0"/>
              <a:t>object	|   	$</a:t>
            </a:r>
          </a:p>
          <a:p>
            <a:pPr>
              <a:buNone/>
            </a:pPr>
            <a:r>
              <a:rPr lang="en-US" dirty="0" smtClean="0"/>
              <a:t>sentence 		|   	$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Third and Final Section (User Subroutine Section)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791200"/>
          </a:xfrm>
        </p:spPr>
        <p:txBody>
          <a:bodyPr>
            <a:noAutofit/>
          </a:bodyPr>
          <a:lstStyle/>
          <a:p>
            <a:r>
              <a:rPr lang="en-US" sz="1400" dirty="0" smtClean="0"/>
              <a:t>Begins after the second %%</a:t>
            </a:r>
          </a:p>
          <a:p>
            <a:r>
              <a:rPr lang="en-US" sz="1400" dirty="0" smtClean="0"/>
              <a:t>This section  can contain any C code and is copied, verbatim, into the resulting parser. </a:t>
            </a:r>
          </a:p>
          <a:p>
            <a:r>
              <a:rPr lang="en-US" sz="1400" dirty="0" smtClean="0"/>
              <a:t>In general, the minimal set of functions necessary for a </a:t>
            </a:r>
            <a:r>
              <a:rPr lang="en-US" sz="1400" dirty="0" err="1" smtClean="0"/>
              <a:t>yacc</a:t>
            </a:r>
            <a:r>
              <a:rPr lang="en-US" sz="1400" dirty="0" smtClean="0"/>
              <a:t>-generated parser using a </a:t>
            </a:r>
            <a:r>
              <a:rPr lang="en-US" sz="1400" dirty="0" err="1" smtClean="0"/>
              <a:t>lex</a:t>
            </a:r>
            <a:r>
              <a:rPr lang="en-US" sz="1400" dirty="0" smtClean="0"/>
              <a:t>-generated </a:t>
            </a:r>
            <a:r>
              <a:rPr lang="en-US" sz="1400" dirty="0" err="1" smtClean="0"/>
              <a:t>lexer</a:t>
            </a:r>
            <a:r>
              <a:rPr lang="en-US" sz="1400" dirty="0" smtClean="0"/>
              <a:t> to compile are : main() and </a:t>
            </a:r>
            <a:r>
              <a:rPr lang="en-US" sz="1400" dirty="0" err="1" smtClean="0"/>
              <a:t>yyerror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main()</a:t>
            </a:r>
          </a:p>
          <a:p>
            <a:r>
              <a:rPr lang="en-US" sz="1400" dirty="0" smtClean="0"/>
              <a:t>The most important subroutine is </a:t>
            </a:r>
            <a:r>
              <a:rPr lang="en-US" sz="1400" b="1" dirty="0" smtClean="0"/>
              <a:t>main() </a:t>
            </a:r>
            <a:r>
              <a:rPr lang="en-US" sz="1400" dirty="0" smtClean="0"/>
              <a:t>which repeatedly calls </a:t>
            </a:r>
            <a:r>
              <a:rPr lang="en-US" sz="1400" b="1" dirty="0" err="1" smtClean="0"/>
              <a:t>yyparse</a:t>
            </a:r>
            <a:r>
              <a:rPr lang="en-US" sz="1400" b="1" dirty="0" smtClean="0"/>
              <a:t>() </a:t>
            </a:r>
            <a:r>
              <a:rPr lang="en-US" sz="1400" dirty="0" smtClean="0"/>
              <a:t>until the </a:t>
            </a:r>
            <a:r>
              <a:rPr lang="en-US" sz="1400" dirty="0" err="1" smtClean="0"/>
              <a:t>lexer's</a:t>
            </a:r>
            <a:r>
              <a:rPr lang="en-US" sz="1400" dirty="0" smtClean="0"/>
              <a:t> input file runs out.</a:t>
            </a:r>
          </a:p>
          <a:p>
            <a:pPr lvl="1"/>
            <a:r>
              <a:rPr lang="en-US" sz="1400" dirty="0" smtClean="0"/>
              <a:t>end-of-file on </a:t>
            </a:r>
            <a:r>
              <a:rPr lang="en-US" sz="1400" dirty="0" err="1" smtClean="0"/>
              <a:t>yyin</a:t>
            </a:r>
            <a:r>
              <a:rPr lang="en-US" sz="1400" dirty="0" smtClean="0"/>
              <a:t>, the </a:t>
            </a:r>
            <a:r>
              <a:rPr lang="en-US" sz="1400" dirty="0" err="1" smtClean="0"/>
              <a:t>lex</a:t>
            </a:r>
            <a:r>
              <a:rPr lang="en-US" sz="1400" dirty="0" smtClean="0"/>
              <a:t> input file</a:t>
            </a:r>
          </a:p>
          <a:p>
            <a:pPr lvl="1"/>
            <a:r>
              <a:rPr lang="en-US" sz="1400" dirty="0" smtClean="0"/>
              <a:t>The parser returns to its caller, (main program), when the </a:t>
            </a:r>
            <a:r>
              <a:rPr lang="en-US" sz="1400" dirty="0" err="1" smtClean="0"/>
              <a:t>lexer</a:t>
            </a:r>
            <a:r>
              <a:rPr lang="en-US" sz="1400" dirty="0" smtClean="0"/>
              <a:t> reports the end of the input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b="1" dirty="0" err="1" smtClean="0"/>
              <a:t>yyparse</a:t>
            </a:r>
            <a:r>
              <a:rPr lang="en-US" sz="1400" b="1" dirty="0" smtClean="0"/>
              <a:t>() - I</a:t>
            </a:r>
            <a:r>
              <a:rPr lang="en-US" sz="1400" dirty="0" smtClean="0"/>
              <a:t>s the parser generated by </a:t>
            </a:r>
            <a:r>
              <a:rPr lang="en-US" sz="1400" dirty="0" err="1" smtClean="0"/>
              <a:t>yacc</a:t>
            </a:r>
            <a:r>
              <a:rPr lang="en-US" sz="1400" dirty="0" smtClean="0"/>
              <a:t>, so the main program repeatedly tries to parse sentences until the input runs out. (The </a:t>
            </a:r>
            <a:r>
              <a:rPr lang="en-US" sz="1400" dirty="0" err="1" smtClean="0"/>
              <a:t>lexer</a:t>
            </a:r>
            <a:r>
              <a:rPr lang="en-US" sz="1400" dirty="0" smtClean="0"/>
              <a:t> returns a zero token when there is end of input, which signals to the parser that the input for the current parse is complete).  Subsequent calls to </a:t>
            </a:r>
            <a:r>
              <a:rPr lang="en-US" sz="1400" dirty="0" err="1" smtClean="0"/>
              <a:t>yyparse</a:t>
            </a:r>
            <a:r>
              <a:rPr lang="en-US" sz="1400" dirty="0" smtClean="0"/>
              <a:t>() reset the state and begin processing again.</a:t>
            </a:r>
          </a:p>
          <a:p>
            <a:pPr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yylex</a:t>
            </a:r>
            <a:r>
              <a:rPr lang="en-US" sz="1400" b="1" dirty="0" smtClean="0"/>
              <a:t>() </a:t>
            </a:r>
            <a:r>
              <a:rPr lang="en-US" sz="1400" dirty="0" smtClean="0"/>
              <a:t>: The necessary routine </a:t>
            </a:r>
            <a:r>
              <a:rPr lang="en-US" sz="1400" dirty="0" err="1" smtClean="0"/>
              <a:t>yylex</a:t>
            </a:r>
            <a:r>
              <a:rPr lang="en-US" sz="1400" dirty="0" smtClean="0"/>
              <a:t>() which is provided by </a:t>
            </a:r>
            <a:r>
              <a:rPr lang="en-US" sz="1400" dirty="0" err="1" smtClean="0"/>
              <a:t>lexer</a:t>
            </a:r>
            <a:r>
              <a:rPr lang="en-US" sz="1400" dirty="0" smtClean="0"/>
              <a:t>.</a:t>
            </a:r>
          </a:p>
          <a:p>
            <a:pPr lvl="1"/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err="1" smtClean="0">
                <a:solidFill>
                  <a:srgbClr val="FF0000"/>
                </a:solidFill>
              </a:rPr>
              <a:t>yyerror</a:t>
            </a:r>
            <a:r>
              <a:rPr lang="en-US" sz="1400" b="1" dirty="0" smtClean="0">
                <a:solidFill>
                  <a:srgbClr val="FF0000"/>
                </a:solidFill>
              </a:rPr>
              <a:t>()</a:t>
            </a:r>
            <a:endParaRPr lang="en-US" sz="1400" dirty="0" smtClean="0"/>
          </a:p>
          <a:p>
            <a:r>
              <a:rPr lang="en-US" sz="1400" dirty="0" smtClean="0"/>
              <a:t>When there is some invalid list of tokens - parser </a:t>
            </a:r>
            <a:r>
              <a:rPr lang="en-US" sz="1400" b="1" dirty="0" smtClean="0"/>
              <a:t>calls </a:t>
            </a:r>
            <a:r>
              <a:rPr lang="en-US" sz="1400" b="1" dirty="0" err="1" smtClean="0"/>
              <a:t>yyerror</a:t>
            </a:r>
            <a:r>
              <a:rPr lang="en-US" sz="1400" b="1" dirty="0" smtClean="0"/>
              <a:t>(), </a:t>
            </a:r>
            <a:r>
              <a:rPr lang="en-US" sz="1400" dirty="0" smtClean="0"/>
              <a:t>which is to be provided in the user subroutines section. </a:t>
            </a:r>
          </a:p>
          <a:p>
            <a:r>
              <a:rPr lang="en-US" sz="1400" dirty="0" smtClean="0"/>
              <a:t>Error recovery code (if provided) tries to get the parser back into a state where it can continue parsing.</a:t>
            </a:r>
          </a:p>
          <a:p>
            <a:r>
              <a:rPr lang="en-US" sz="1400" dirty="0" smtClean="0"/>
              <a:t>If error recovery fails or if  there is no error recovery code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yyparse</a:t>
            </a:r>
            <a:r>
              <a:rPr lang="en-US" sz="1400" b="1" dirty="0" smtClean="0"/>
              <a:t>() </a:t>
            </a:r>
            <a:r>
              <a:rPr lang="en-US" sz="1400" dirty="0" smtClean="0"/>
              <a:t>returns to the caller after it finds an error.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Yacc</a:t>
            </a:r>
            <a:r>
              <a:rPr lang="en-US" dirty="0" smtClean="0"/>
              <a:t>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% {</a:t>
            </a:r>
          </a:p>
          <a:p>
            <a:pPr>
              <a:buNone/>
            </a:pPr>
            <a:r>
              <a:rPr lang="en-US" sz="1800" b="1" dirty="0" smtClean="0"/>
              <a:t>/*</a:t>
            </a:r>
          </a:p>
          <a:p>
            <a:pPr>
              <a:buNone/>
            </a:pPr>
            <a:r>
              <a:rPr lang="en-US" sz="1800" b="1" dirty="0" smtClean="0"/>
              <a:t>* Recognizing </a:t>
            </a:r>
            <a:r>
              <a:rPr lang="en-US" sz="1800" b="1" dirty="0" err="1" smtClean="0"/>
              <a:t>english</a:t>
            </a:r>
            <a:r>
              <a:rPr lang="en-US" sz="1800" b="1" dirty="0" smtClean="0"/>
              <a:t> sentences </a:t>
            </a:r>
          </a:p>
          <a:p>
            <a:pPr>
              <a:buNone/>
            </a:pPr>
            <a:r>
              <a:rPr lang="en-US" sz="1800" b="1" dirty="0" smtClean="0"/>
              <a:t>*/</a:t>
            </a:r>
          </a:p>
          <a:p>
            <a:pPr>
              <a:buNone/>
            </a:pPr>
            <a:r>
              <a:rPr lang="en-US" sz="1800" b="1" dirty="0" smtClean="0"/>
              <a:t>#include &lt;</a:t>
            </a:r>
            <a:r>
              <a:rPr lang="en-US" sz="1800" b="1" dirty="0" err="1" smtClean="0"/>
              <a:t>stdio.h</a:t>
            </a:r>
            <a:r>
              <a:rPr lang="en-US" sz="1800" b="1" dirty="0" smtClean="0"/>
              <a:t>&gt;</a:t>
            </a:r>
          </a:p>
          <a:p>
            <a:pPr>
              <a:buNone/>
            </a:pPr>
            <a:r>
              <a:rPr lang="en-US" sz="1800" b="1" dirty="0" smtClean="0"/>
              <a:t>#include “</a:t>
            </a:r>
            <a:r>
              <a:rPr lang="en-US" sz="1800" b="1" dirty="0" err="1" smtClean="0"/>
              <a:t>lex.yy.c</a:t>
            </a:r>
            <a:r>
              <a:rPr lang="en-US" sz="1800" b="1" dirty="0" smtClean="0"/>
              <a:t>”</a:t>
            </a:r>
          </a:p>
          <a:p>
            <a:pPr>
              <a:buNone/>
            </a:pPr>
            <a:r>
              <a:rPr lang="en-US" sz="1800" b="1" dirty="0" smtClean="0"/>
              <a:t>% }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%token </a:t>
            </a:r>
            <a:r>
              <a:rPr lang="en-US" sz="1800" b="1" dirty="0" smtClean="0"/>
              <a:t>NOUN PRONOUN VERB</a:t>
            </a:r>
          </a:p>
          <a:p>
            <a:pPr>
              <a:buNone/>
            </a:pPr>
            <a:r>
              <a:rPr lang="en-US" sz="1800" b="1" dirty="0" smtClean="0"/>
              <a:t>% %</a:t>
            </a:r>
          </a:p>
          <a:p>
            <a:pPr>
              <a:buNone/>
            </a:pPr>
            <a:r>
              <a:rPr lang="en-US" sz="1800" b="1" dirty="0" smtClean="0"/>
              <a:t>sentence:  subject VERB object      { 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("Sentence is valid.\n”); }</a:t>
            </a:r>
          </a:p>
          <a:p>
            <a:pPr>
              <a:buNone/>
            </a:pPr>
            <a:r>
              <a:rPr lang="en-US" sz="1800" b="1" dirty="0" smtClean="0"/>
              <a:t>subject:  NOUN</a:t>
            </a:r>
          </a:p>
          <a:p>
            <a:pPr>
              <a:buNone/>
            </a:pPr>
            <a:r>
              <a:rPr lang="en-US" sz="1800" b="1" dirty="0" smtClean="0"/>
              <a:t>	          I PRONOUN    ;</a:t>
            </a:r>
          </a:p>
          <a:p>
            <a:pPr>
              <a:buNone/>
            </a:pPr>
            <a:r>
              <a:rPr lang="en-US" sz="1800" b="1" dirty="0" smtClean="0"/>
              <a:t>object: NOUN     ;</a:t>
            </a:r>
          </a:p>
          <a:p>
            <a:pPr>
              <a:buNone/>
            </a:pPr>
            <a:r>
              <a:rPr lang="en-US" sz="1800" b="1" dirty="0" smtClean="0"/>
              <a:t>%%</a:t>
            </a:r>
          </a:p>
          <a:p>
            <a:pPr>
              <a:buNone/>
            </a:pPr>
            <a:r>
              <a:rPr lang="en-US" sz="1800" b="1" dirty="0" smtClean="0"/>
              <a:t>extern FILE *</a:t>
            </a:r>
            <a:r>
              <a:rPr lang="en-US" sz="1800" b="1" dirty="0" err="1" smtClean="0"/>
              <a:t>yyin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main ( ) {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while ( !</a:t>
            </a:r>
            <a:r>
              <a:rPr lang="en-US" sz="1800" b="1" dirty="0" err="1" smtClean="0"/>
              <a:t>feof</a:t>
            </a:r>
            <a:r>
              <a:rPr lang="en-US" sz="1800" b="1" dirty="0" smtClean="0"/>
              <a:t> (</a:t>
            </a:r>
            <a:r>
              <a:rPr lang="en-US" sz="1800" b="1" dirty="0" err="1" smtClean="0"/>
              <a:t>yyin</a:t>
            </a:r>
            <a:r>
              <a:rPr lang="en-US" sz="1800" b="1" dirty="0" smtClean="0"/>
              <a:t>)) { </a:t>
            </a:r>
            <a:r>
              <a:rPr lang="en-US" sz="1800" b="1" dirty="0" err="1" smtClean="0"/>
              <a:t>yyparse</a:t>
            </a:r>
            <a:r>
              <a:rPr lang="en-US" sz="1800" b="1" dirty="0" smtClean="0"/>
              <a:t>( );}}</a:t>
            </a:r>
          </a:p>
          <a:p>
            <a:pPr>
              <a:buNone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Yacc</a:t>
            </a:r>
            <a:r>
              <a:rPr lang="en-US" dirty="0" smtClean="0"/>
              <a:t> Program for a Expression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b="1" dirty="0" smtClean="0"/>
              <a:t>Simple Expression Grammar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E  -&gt;  E </a:t>
            </a:r>
            <a:r>
              <a:rPr lang="en-US" sz="1600" b="1" dirty="0" smtClean="0">
                <a:solidFill>
                  <a:srgbClr val="00B050"/>
                </a:solidFill>
              </a:rPr>
              <a:t>+</a:t>
            </a:r>
            <a:r>
              <a:rPr lang="en-US" sz="1600" b="1" dirty="0" smtClean="0"/>
              <a:t> T   | T</a:t>
            </a:r>
          </a:p>
          <a:p>
            <a:pPr>
              <a:buNone/>
            </a:pPr>
            <a:r>
              <a:rPr lang="en-US" sz="1600" b="1" dirty="0" smtClean="0"/>
              <a:t>T  -&gt; T </a:t>
            </a:r>
            <a:r>
              <a:rPr lang="en-US" sz="1600" b="1" dirty="0" smtClean="0">
                <a:solidFill>
                  <a:srgbClr val="00B050"/>
                </a:solidFill>
              </a:rPr>
              <a:t>*</a:t>
            </a:r>
            <a:r>
              <a:rPr lang="en-US" sz="1600" b="1" dirty="0" smtClean="0"/>
              <a:t> F   | F</a:t>
            </a:r>
          </a:p>
          <a:p>
            <a:pPr>
              <a:buNone/>
            </a:pPr>
            <a:r>
              <a:rPr lang="en-US" sz="1600" b="1" dirty="0" smtClean="0"/>
              <a:t>F   -&gt; </a:t>
            </a:r>
            <a:r>
              <a:rPr lang="en-US" sz="1600" b="1" dirty="0" smtClean="0">
                <a:solidFill>
                  <a:srgbClr val="00B050"/>
                </a:solidFill>
              </a:rPr>
              <a:t>(</a:t>
            </a:r>
            <a:r>
              <a:rPr lang="en-US" sz="1600" b="1" dirty="0" smtClean="0"/>
              <a:t> E 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  <a:r>
              <a:rPr lang="en-US" sz="1600" b="1" dirty="0" smtClean="0"/>
              <a:t>     | </a:t>
            </a:r>
            <a:r>
              <a:rPr lang="en-US" sz="1600" b="1" dirty="0" smtClean="0">
                <a:solidFill>
                  <a:srgbClr val="00B050"/>
                </a:solidFill>
              </a:rPr>
              <a:t>DIGIT</a:t>
            </a:r>
          </a:p>
          <a:p>
            <a:pPr>
              <a:buNone/>
            </a:pP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600" b="1" dirty="0" smtClean="0"/>
              <a:t>Augmented Expression Grammar</a:t>
            </a:r>
          </a:p>
          <a:p>
            <a:pPr>
              <a:buNone/>
            </a:pPr>
            <a:r>
              <a:rPr lang="en-US" sz="1600" b="1" dirty="0" smtClean="0"/>
              <a:t>L   -&gt; E  </a:t>
            </a:r>
            <a:r>
              <a:rPr lang="en-US" sz="1600" b="1" dirty="0" smtClean="0">
                <a:solidFill>
                  <a:srgbClr val="00B050"/>
                </a:solidFill>
              </a:rPr>
              <a:t>\n</a:t>
            </a:r>
          </a:p>
          <a:p>
            <a:pPr>
              <a:buNone/>
            </a:pPr>
            <a:r>
              <a:rPr lang="en-US" sz="1600" b="1" dirty="0" smtClean="0"/>
              <a:t>E   -&gt;  E </a:t>
            </a:r>
            <a:r>
              <a:rPr lang="en-US" sz="1600" b="1" dirty="0" smtClean="0">
                <a:solidFill>
                  <a:srgbClr val="00B050"/>
                </a:solidFill>
              </a:rPr>
              <a:t>+</a:t>
            </a:r>
            <a:r>
              <a:rPr lang="en-US" sz="1600" b="1" dirty="0" smtClean="0"/>
              <a:t> T   | T</a:t>
            </a:r>
          </a:p>
          <a:p>
            <a:pPr>
              <a:buNone/>
            </a:pPr>
            <a:r>
              <a:rPr lang="en-US" sz="1600" b="1" dirty="0" smtClean="0"/>
              <a:t>T   -&gt; T </a:t>
            </a:r>
            <a:r>
              <a:rPr lang="en-US" sz="1600" b="1" dirty="0" smtClean="0">
                <a:solidFill>
                  <a:srgbClr val="00B050"/>
                </a:solidFill>
              </a:rPr>
              <a:t>*</a:t>
            </a:r>
            <a:r>
              <a:rPr lang="en-US" sz="1600" b="1" dirty="0" smtClean="0"/>
              <a:t> F   | F</a:t>
            </a:r>
          </a:p>
          <a:p>
            <a:pPr>
              <a:buNone/>
            </a:pPr>
            <a:r>
              <a:rPr lang="en-US" sz="1600" b="1" dirty="0" smtClean="0"/>
              <a:t>F   -&gt; </a:t>
            </a:r>
            <a:r>
              <a:rPr lang="en-US" sz="1600" b="1" dirty="0" smtClean="0">
                <a:solidFill>
                  <a:srgbClr val="00B050"/>
                </a:solidFill>
              </a:rPr>
              <a:t>(</a:t>
            </a:r>
            <a:r>
              <a:rPr lang="en-US" sz="1600" b="1" dirty="0" smtClean="0"/>
              <a:t> E 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  <a:r>
              <a:rPr lang="en-US" sz="1600" b="1" dirty="0" smtClean="0"/>
              <a:t>     | </a:t>
            </a:r>
            <a:r>
              <a:rPr lang="en-US" sz="1600" b="1" dirty="0" smtClean="0">
                <a:solidFill>
                  <a:srgbClr val="00B050"/>
                </a:solidFill>
              </a:rPr>
              <a:t>DIGIT</a:t>
            </a:r>
          </a:p>
          <a:p>
            <a:pPr>
              <a:buNone/>
            </a:pP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Input:</a:t>
            </a:r>
          </a:p>
          <a:p>
            <a:pPr>
              <a:buAutoNum type="arabicPlain"/>
            </a:pPr>
            <a:r>
              <a:rPr lang="en-US" sz="1600" b="1" dirty="0" smtClean="0">
                <a:solidFill>
                  <a:srgbClr val="FF0000"/>
                </a:solidFill>
              </a:rPr>
              <a:t>  +    (        2     +      (    3     *     4))  *  2      +  2   \n</a:t>
            </a:r>
          </a:p>
          <a:p>
            <a:pPr>
              <a:buNone/>
            </a:pPr>
            <a:r>
              <a:rPr lang="en-US" sz="1600" b="1" dirty="0" smtClean="0"/>
              <a:t>Output Token sequence from LEX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DIGIT  ‘+’  ‘(‘  DIGIT  ‘+’  ‘(‘  DIGIT  ‘*’ DIGIT  ‘)’ ‘)’ ‘*’ DIGIT  ‘+’ DIGIT ’\n’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Output:   31</a:t>
            </a: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YACC SPECIFICATION in RULE SECTION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500" b="1" dirty="0" smtClean="0"/>
              <a:t>line :  </a:t>
            </a:r>
            <a:r>
              <a:rPr lang="en-US" sz="1500" b="1" dirty="0" err="1" smtClean="0"/>
              <a:t>expr</a:t>
            </a:r>
            <a:r>
              <a:rPr lang="en-US" sz="1500" b="1" dirty="0" smtClean="0"/>
              <a:t>     ‘\n’   	 {</a:t>
            </a:r>
            <a:r>
              <a:rPr lang="en-US" sz="1500" b="1" dirty="0" err="1" smtClean="0"/>
              <a:t>printf</a:t>
            </a:r>
            <a:r>
              <a:rPr lang="en-US" sz="1500" b="1" dirty="0" smtClean="0"/>
              <a:t>(“%d\n”,$1}</a:t>
            </a:r>
          </a:p>
          <a:p>
            <a:pPr>
              <a:buNone/>
            </a:pPr>
            <a:r>
              <a:rPr lang="en-US" sz="1500" b="1" dirty="0" err="1" smtClean="0"/>
              <a:t>expr</a:t>
            </a:r>
            <a:r>
              <a:rPr lang="en-US" sz="1500" b="1" dirty="0" smtClean="0"/>
              <a:t>  :  </a:t>
            </a:r>
            <a:r>
              <a:rPr lang="en-US" sz="1500" b="1" dirty="0" err="1" smtClean="0"/>
              <a:t>expr</a:t>
            </a:r>
            <a:r>
              <a:rPr lang="en-US" sz="1500" b="1" dirty="0" smtClean="0"/>
              <a:t>   ‘+’   term     	{$$=$1+$3}</a:t>
            </a:r>
          </a:p>
          <a:p>
            <a:pPr>
              <a:buNone/>
            </a:pPr>
            <a:r>
              <a:rPr lang="en-US" sz="1500" b="1" dirty="0" smtClean="0"/>
              <a:t>	| term   		{ $$=$1}             </a:t>
            </a:r>
          </a:p>
          <a:p>
            <a:pPr>
              <a:buNone/>
            </a:pPr>
            <a:r>
              <a:rPr lang="en-US" sz="1500" b="1" dirty="0" smtClean="0"/>
              <a:t>term  :  term  ‘*’  factor    	{$$=  $1  *  $3}</a:t>
            </a:r>
          </a:p>
          <a:p>
            <a:pPr>
              <a:buNone/>
            </a:pPr>
            <a:r>
              <a:rPr lang="en-US" sz="1500" b="1" dirty="0" smtClean="0"/>
              <a:t>	| factor 		 {$$  =  $1}</a:t>
            </a:r>
          </a:p>
          <a:p>
            <a:pPr>
              <a:buNone/>
            </a:pPr>
            <a:r>
              <a:rPr lang="en-US" sz="1500" b="1" dirty="0" smtClean="0"/>
              <a:t>factor: ‘(‘  </a:t>
            </a:r>
            <a:r>
              <a:rPr lang="en-US" sz="1500" b="1" dirty="0" err="1" smtClean="0"/>
              <a:t>expr</a:t>
            </a:r>
            <a:r>
              <a:rPr lang="en-US" sz="1500" b="1" dirty="0" smtClean="0"/>
              <a:t>  ‘)’ 	{$$=$2}</a:t>
            </a:r>
          </a:p>
          <a:p>
            <a:pPr>
              <a:buNone/>
            </a:pPr>
            <a:r>
              <a:rPr lang="en-US" sz="1500" b="1" dirty="0" smtClean="0"/>
              <a:t>	|  DIGIT	         	 {$$   =  $1}   </a:t>
            </a:r>
            <a:endParaRPr 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</a:t>
            </a:r>
            <a:r>
              <a:rPr lang="en-US" b="1" dirty="0" err="1" smtClean="0"/>
              <a:t>Lex</a:t>
            </a:r>
            <a:r>
              <a:rPr lang="en-US" b="1" dirty="0" smtClean="0"/>
              <a:t> and </a:t>
            </a:r>
            <a:r>
              <a:rPr lang="en-US" b="1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&gt;</a:t>
            </a:r>
            <a:r>
              <a:rPr lang="en-US" b="1" dirty="0" err="1" smtClean="0"/>
              <a:t>lex</a:t>
            </a:r>
            <a:r>
              <a:rPr lang="en-US" b="1" dirty="0" smtClean="0"/>
              <a:t> </a:t>
            </a:r>
            <a:r>
              <a:rPr lang="en-US" b="1" dirty="0" err="1" smtClean="0"/>
              <a:t>assign.l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&gt;</a:t>
            </a:r>
            <a:r>
              <a:rPr lang="en-US" b="1" dirty="0" err="1" smtClean="0"/>
              <a:t>yacc</a:t>
            </a:r>
            <a:r>
              <a:rPr lang="en-US" b="1" dirty="0" smtClean="0"/>
              <a:t> -d </a:t>
            </a:r>
            <a:r>
              <a:rPr lang="en-US" b="1" dirty="0" err="1" smtClean="0"/>
              <a:t>assign.y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&gt;</a:t>
            </a:r>
            <a:r>
              <a:rPr lang="en-US" b="1" dirty="0" err="1" smtClean="0"/>
              <a:t>gcc</a:t>
            </a:r>
            <a:r>
              <a:rPr lang="en-US" b="1" dirty="0" smtClean="0"/>
              <a:t> -o assign </a:t>
            </a:r>
            <a:r>
              <a:rPr lang="en-US" b="1" dirty="0" err="1" smtClean="0"/>
              <a:t>lex.yy.c</a:t>
            </a:r>
            <a:r>
              <a:rPr lang="en-US" b="1" dirty="0" smtClean="0"/>
              <a:t> </a:t>
            </a:r>
            <a:r>
              <a:rPr lang="en-US" b="1" dirty="0" err="1" smtClean="0"/>
              <a:t>y.tab.c</a:t>
            </a:r>
            <a:r>
              <a:rPr lang="en-US" b="1" dirty="0" smtClean="0"/>
              <a:t> -</a:t>
            </a:r>
            <a:r>
              <a:rPr lang="en-US" b="1" dirty="0" err="1" smtClean="0"/>
              <a:t>ll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The first line runs </a:t>
            </a:r>
            <a:r>
              <a:rPr lang="en-US" dirty="0" err="1" smtClean="0"/>
              <a:t>lex</a:t>
            </a:r>
            <a:r>
              <a:rPr lang="en-US" dirty="0" smtClean="0"/>
              <a:t> over the </a:t>
            </a:r>
            <a:r>
              <a:rPr lang="en-US" dirty="0" err="1" smtClean="0"/>
              <a:t>lex</a:t>
            </a:r>
            <a:r>
              <a:rPr lang="en-US" dirty="0" smtClean="0"/>
              <a:t> specification and generates a </a:t>
            </a:r>
            <a:r>
              <a:rPr lang="en-US" dirty="0" err="1" smtClean="0"/>
              <a:t>file,lex.yy.c</a:t>
            </a:r>
            <a:r>
              <a:rPr lang="en-US" dirty="0" smtClean="0"/>
              <a:t>, which contains C code for the </a:t>
            </a:r>
            <a:r>
              <a:rPr lang="en-US" dirty="0" err="1" smtClean="0"/>
              <a:t>lexer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In the second line, we use </a:t>
            </a:r>
            <a:r>
              <a:rPr lang="en-US" dirty="0" err="1" smtClean="0"/>
              <a:t>yacc</a:t>
            </a:r>
            <a:r>
              <a:rPr lang="en-US" dirty="0" smtClean="0"/>
              <a:t> to generate both </a:t>
            </a:r>
            <a:r>
              <a:rPr lang="en-US" dirty="0" err="1" smtClean="0"/>
              <a:t>y.tab.c</a:t>
            </a:r>
            <a:r>
              <a:rPr lang="en-US" dirty="0" smtClean="0"/>
              <a:t> and </a:t>
            </a:r>
            <a:r>
              <a:rPr lang="en-US" dirty="0" err="1" smtClean="0"/>
              <a:t>y.tab.h</a:t>
            </a:r>
            <a:r>
              <a:rPr lang="en-US" dirty="0" smtClean="0"/>
              <a:t> (the latter is the file of token definitions created by the </a:t>
            </a:r>
            <a:r>
              <a:rPr lang="en-US" b="1" i="1" dirty="0" smtClean="0"/>
              <a:t>-d switch.) </a:t>
            </a:r>
          </a:p>
          <a:p>
            <a:pPr>
              <a:buNone/>
            </a:pPr>
            <a:r>
              <a:rPr lang="en-US" dirty="0" smtClean="0"/>
              <a:t>Last line compiles the c codes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Programs 4a,4b,4c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Write a program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4. A </a:t>
            </a:r>
            <a:r>
              <a:rPr lang="en-US" b="1" dirty="0" smtClean="0">
                <a:solidFill>
                  <a:srgbClr val="00B050"/>
                </a:solidFill>
              </a:rPr>
              <a:t>To evaluate an arithmetic expression using YACC tool </a:t>
            </a:r>
          </a:p>
          <a:p>
            <a:pPr>
              <a:buNone/>
            </a:pPr>
            <a:r>
              <a:rPr lang="en-US" b="1" dirty="0" smtClean="0"/>
              <a:t>4.B To evaluate  or check built-in functions using YACC tool </a:t>
            </a:r>
          </a:p>
          <a:p>
            <a:pPr>
              <a:buNone/>
            </a:pPr>
            <a:r>
              <a:rPr lang="en-US" b="1" dirty="0" smtClean="0"/>
              <a:t>4.C </a:t>
            </a:r>
            <a:r>
              <a:rPr lang="en-US" b="1" dirty="0" smtClean="0">
                <a:solidFill>
                  <a:srgbClr val="FF0000"/>
                </a:solidFill>
              </a:rPr>
              <a:t>To recognize valid variable name using YACC tool.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Write a program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4. A </a:t>
            </a:r>
            <a:r>
              <a:rPr lang="en-US" b="1" dirty="0" smtClean="0">
                <a:solidFill>
                  <a:srgbClr val="00B050"/>
                </a:solidFill>
              </a:rPr>
              <a:t>To evaluate an arithmetic expression using YACC tool </a:t>
            </a:r>
          </a:p>
          <a:p>
            <a:pPr>
              <a:buNone/>
            </a:pPr>
            <a:r>
              <a:rPr lang="en-US" b="1" dirty="0" smtClean="0"/>
              <a:t>4.B To evaluate  or check built-in functions using YACC tool </a:t>
            </a:r>
          </a:p>
          <a:p>
            <a:pPr>
              <a:buNone/>
            </a:pPr>
            <a:r>
              <a:rPr lang="en-US" b="1" dirty="0" smtClean="0"/>
              <a:t>4.C </a:t>
            </a:r>
            <a:r>
              <a:rPr lang="en-US" b="1" dirty="0" smtClean="0">
                <a:solidFill>
                  <a:srgbClr val="FF0000"/>
                </a:solidFill>
              </a:rPr>
              <a:t>To recognize valid variable name using YACC tool.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Samples - 4a, 4b, 4c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762000"/>
          <a:ext cx="6096000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smtClean="0"/>
                        <a:t>4.A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To evaluate an arithmetic expression using YACC tool 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Input : 5 + 8 * 2 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Output : 21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smtClean="0"/>
                        <a:t>4.B To evaluate or check built-in functions using YACC tool 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Input :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sqrt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(25) </a:t>
                      </a:r>
                      <a:r>
                        <a:rPr lang="en-US" b="1" dirty="0" smtClean="0"/>
                        <a:t>[Hint : include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math.h</a:t>
                      </a:r>
                      <a:r>
                        <a:rPr lang="en-US" b="1" dirty="0" smtClean="0"/>
                        <a:t>] </a:t>
                      </a:r>
                    </a:p>
                    <a:p>
                      <a:pPr>
                        <a:buNone/>
                      </a:pPr>
                      <a:endParaRPr lang="en-US" b="1" dirty="0" smtClean="0"/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BF : SQ | STR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	;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SQ :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STR:   </a:t>
                      </a:r>
                    </a:p>
                    <a:p>
                      <a:pPr>
                        <a:buNone/>
                      </a:pPr>
                      <a:endParaRPr lang="en-US" b="1" dirty="0" smtClean="0"/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Output :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5 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Input :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strlen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(“India”) </a:t>
                      </a:r>
                      <a:r>
                        <a:rPr lang="en-US" b="1" dirty="0" smtClean="0"/>
                        <a:t>[Hint : include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string.h</a:t>
                      </a:r>
                      <a:r>
                        <a:rPr lang="en-US" b="1" dirty="0" smtClean="0"/>
                        <a:t>] 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Output : 5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smtClean="0"/>
                        <a:t>4.C To recognize valid variable name using YACC tool. </a:t>
                      </a:r>
                    </a:p>
                    <a:p>
                      <a:pPr>
                        <a:buNone/>
                      </a:pPr>
                      <a:r>
                        <a:rPr lang="en-US" b="1" dirty="0" smtClean="0"/>
                        <a:t>Input :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Stud_Name1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Output :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valid variable 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and Executing a Parser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yacc</a:t>
            </a:r>
            <a:r>
              <a:rPr lang="en-US" b="1" dirty="0" smtClean="0"/>
              <a:t> -d Ass4a.y	</a:t>
            </a:r>
            <a:r>
              <a:rPr lang="en-US" i="1" dirty="0" smtClean="0"/>
              <a:t>            </a:t>
            </a:r>
            <a:r>
              <a:rPr lang="en-US" i="1" u="sng" dirty="0" smtClean="0"/>
              <a:t> # makes </a:t>
            </a:r>
            <a:r>
              <a:rPr lang="en-US" i="1" u="sng" dirty="0" err="1" smtClean="0"/>
              <a:t>y.tab.c</a:t>
            </a:r>
            <a:r>
              <a:rPr lang="en-US" i="1" u="sng" dirty="0" smtClean="0"/>
              <a:t> and "</a:t>
            </a:r>
            <a:r>
              <a:rPr lang="en-US" i="1" u="sng" dirty="0" err="1" smtClean="0"/>
              <a:t>y.tab.h</a:t>
            </a:r>
            <a:r>
              <a:rPr lang="en-US" i="1" u="sng" dirty="0" smtClean="0"/>
              <a:t>”</a:t>
            </a:r>
          </a:p>
          <a:p>
            <a:pPr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lex</a:t>
            </a:r>
            <a:r>
              <a:rPr lang="en-US" b="1" dirty="0" smtClean="0"/>
              <a:t> Ass4a.l 	</a:t>
            </a:r>
            <a:r>
              <a:rPr lang="en-US" i="1" u="sng" dirty="0" smtClean="0"/>
              <a:t># makes </a:t>
            </a:r>
            <a:r>
              <a:rPr lang="en-US" i="1" u="sng" dirty="0" err="1" smtClean="0"/>
              <a:t>lex.yy.c</a:t>
            </a:r>
            <a:endParaRPr lang="en-US" i="1" u="sng" dirty="0" smtClean="0"/>
          </a:p>
          <a:p>
            <a:pPr>
              <a:buNone/>
            </a:pPr>
            <a:r>
              <a:rPr lang="en-US" b="1" dirty="0" smtClean="0"/>
              <a:t>&gt;</a:t>
            </a:r>
            <a:r>
              <a:rPr lang="en-US" b="1" dirty="0" err="1" smtClean="0"/>
              <a:t>gcc</a:t>
            </a:r>
            <a:r>
              <a:rPr lang="en-US" b="1" dirty="0" smtClean="0"/>
              <a:t> -o Ass4a 	</a:t>
            </a:r>
            <a:r>
              <a:rPr lang="en-US" b="1" dirty="0" err="1" smtClean="0"/>
              <a:t>y.tab.c</a:t>
            </a:r>
            <a:r>
              <a:rPr lang="en-US" b="1" dirty="0" smtClean="0"/>
              <a:t> 	</a:t>
            </a:r>
            <a:r>
              <a:rPr lang="en-US" b="1" dirty="0" err="1" smtClean="0"/>
              <a:t>lex.yy.c</a:t>
            </a:r>
            <a:r>
              <a:rPr lang="en-US" b="1" dirty="0" smtClean="0"/>
              <a:t> 		-</a:t>
            </a:r>
            <a:r>
              <a:rPr lang="en-US" b="1" dirty="0" err="1" smtClean="0"/>
              <a:t>ly</a:t>
            </a:r>
            <a:r>
              <a:rPr lang="en-US" b="1" dirty="0" smtClean="0"/>
              <a:t> 	-</a:t>
            </a:r>
            <a:r>
              <a:rPr lang="en-US" b="1" dirty="0" err="1" smtClean="0"/>
              <a:t>ll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# compile and link C files</a:t>
            </a:r>
          </a:p>
          <a:p>
            <a:pPr>
              <a:buNone/>
            </a:pPr>
            <a:r>
              <a:rPr lang="en-US" b="1" dirty="0" smtClean="0"/>
              <a:t>&gt;Ass4a</a:t>
            </a:r>
          </a:p>
          <a:p>
            <a:pPr>
              <a:buNone/>
            </a:pPr>
            <a:r>
              <a:rPr lang="en-US" b="1" dirty="0" smtClean="0"/>
              <a:t>	99+12</a:t>
            </a:r>
          </a:p>
          <a:p>
            <a:pPr>
              <a:buNone/>
            </a:pPr>
            <a:r>
              <a:rPr lang="en-US" b="1" dirty="0" smtClean="0"/>
              <a:t>	= 111</a:t>
            </a:r>
          </a:p>
          <a:p>
            <a:pPr>
              <a:buNone/>
            </a:pPr>
            <a:r>
              <a:rPr lang="en-US" b="1" dirty="0" smtClean="0"/>
              <a:t>&gt;Ass4a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	2 + 3-14+33</a:t>
            </a:r>
          </a:p>
          <a:p>
            <a:pPr>
              <a:buNone/>
            </a:pPr>
            <a:r>
              <a:rPr lang="en-US" dirty="0" smtClean="0"/>
              <a:t>	= </a:t>
            </a:r>
            <a:r>
              <a:rPr lang="en-US" b="1" dirty="0" smtClean="0"/>
              <a:t>24</a:t>
            </a:r>
          </a:p>
          <a:p>
            <a:pPr>
              <a:buNone/>
            </a:pPr>
            <a:r>
              <a:rPr lang="en-US" b="1" dirty="0" smtClean="0"/>
              <a:t>&gt;Ass4a</a:t>
            </a:r>
          </a:p>
          <a:p>
            <a:pPr>
              <a:buNone/>
            </a:pPr>
            <a:r>
              <a:rPr lang="en-US" b="1" dirty="0" smtClean="0"/>
              <a:t>	100 + +-50</a:t>
            </a:r>
          </a:p>
          <a:p>
            <a:pPr>
              <a:buNone/>
            </a:pPr>
            <a:r>
              <a:rPr lang="en-US" b="1" dirty="0" smtClean="0"/>
              <a:t>	syntax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4.C To recognize a valid variable name </a:t>
            </a:r>
            <a:r>
              <a:rPr lang="en-US" dirty="0" err="1" smtClean="0"/>
              <a:t>Lex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%{ </a:t>
            </a:r>
          </a:p>
          <a:p>
            <a:pPr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y.tab.h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%} </a:t>
            </a:r>
          </a:p>
          <a:p>
            <a:pPr>
              <a:buNone/>
            </a:pPr>
            <a:r>
              <a:rPr lang="en-US" dirty="0" smtClean="0"/>
              <a:t>%% </a:t>
            </a:r>
          </a:p>
          <a:p>
            <a:pPr>
              <a:buNone/>
            </a:pPr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 	{ return A; }</a:t>
            </a:r>
          </a:p>
          <a:p>
            <a:pPr>
              <a:buNone/>
            </a:pPr>
            <a:r>
              <a:rPr lang="en-US" dirty="0" smtClean="0"/>
              <a:t>[0-9] 		return N; </a:t>
            </a:r>
          </a:p>
          <a:p>
            <a:pPr>
              <a:buNone/>
            </a:pPr>
            <a:r>
              <a:rPr lang="en-US" dirty="0" smtClean="0"/>
              <a:t>“_” 		return U; </a:t>
            </a:r>
          </a:p>
          <a:p>
            <a:pPr>
              <a:buNone/>
            </a:pPr>
            <a:r>
              <a:rPr lang="en-US" dirty="0" smtClean="0"/>
              <a:t>\n 			return 0; </a:t>
            </a:r>
          </a:p>
          <a:p>
            <a:pPr>
              <a:buNone/>
            </a:pPr>
            <a:r>
              <a:rPr lang="en-US" dirty="0" smtClean="0"/>
              <a:t>.                            { return </a:t>
            </a:r>
            <a:r>
              <a:rPr lang="en-US" dirty="0" err="1" smtClean="0"/>
              <a:t>yytext</a:t>
            </a:r>
            <a:r>
              <a:rPr lang="en-US" dirty="0" smtClean="0"/>
              <a:t>[0]; }</a:t>
            </a:r>
          </a:p>
          <a:p>
            <a:pPr>
              <a:buNone/>
            </a:pPr>
            <a:r>
              <a:rPr lang="en-US" dirty="0" smtClean="0"/>
              <a:t>%%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600" dirty="0" smtClean="0"/>
              <a:t>(Assign 4c) To recognize a valid variable name YACC file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105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%{ 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%} </a:t>
            </a:r>
          </a:p>
          <a:p>
            <a:pPr>
              <a:buNone/>
            </a:pPr>
            <a:r>
              <a:rPr lang="en-US" dirty="0" smtClean="0"/>
              <a:t>%token A N U </a:t>
            </a:r>
          </a:p>
          <a:p>
            <a:pPr>
              <a:buNone/>
            </a:pPr>
            <a:r>
              <a:rPr lang="en-US" dirty="0" smtClean="0"/>
              <a:t>%% </a:t>
            </a:r>
          </a:p>
          <a:p>
            <a:pPr>
              <a:buNone/>
            </a:pPr>
            <a:r>
              <a:rPr lang="en-US" dirty="0" smtClean="0"/>
              <a:t>a : AN </a:t>
            </a:r>
          </a:p>
          <a:p>
            <a:pPr>
              <a:buNone/>
            </a:pPr>
            <a:r>
              <a:rPr lang="en-US" dirty="0" smtClean="0"/>
              <a:t>	|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|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|</a:t>
            </a:r>
            <a:r>
              <a:rPr lang="en-US" dirty="0" err="1" smtClean="0"/>
              <a:t>aUa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|A </a:t>
            </a:r>
          </a:p>
          <a:p>
            <a:pPr>
              <a:buNone/>
            </a:pPr>
            <a:r>
              <a:rPr lang="en-US" dirty="0" smtClean="0"/>
              <a:t>	; </a:t>
            </a:r>
          </a:p>
          <a:p>
            <a:pPr>
              <a:buNone/>
            </a:pPr>
            <a:r>
              <a:rPr lang="en-US" dirty="0" smtClean="0"/>
              <a:t>%%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(“enter the string”);        </a:t>
            </a:r>
          </a:p>
          <a:p>
            <a:pPr>
              <a:buNone/>
            </a:pPr>
            <a:r>
              <a:rPr lang="en-US" dirty="0" err="1" smtClean="0"/>
              <a:t>yyparse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(“Valid variable”);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yyerror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(“invalid variable”); </a:t>
            </a:r>
          </a:p>
          <a:p>
            <a:pPr>
              <a:buNone/>
            </a:pPr>
            <a:r>
              <a:rPr lang="en-US" dirty="0" smtClean="0"/>
              <a:t>exit(0);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LEX file (Ass 4a)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% {</a:t>
            </a:r>
          </a:p>
          <a:p>
            <a:pPr>
              <a:buNone/>
            </a:pPr>
            <a:r>
              <a:rPr lang="en-US" b="1" dirty="0" smtClean="0"/>
              <a:t>#include "</a:t>
            </a:r>
            <a:r>
              <a:rPr lang="en-US" b="1" dirty="0" err="1" smtClean="0"/>
              <a:t>y.tab.h</a:t>
            </a:r>
            <a:r>
              <a:rPr lang="en-US" b="1" dirty="0" smtClean="0"/>
              <a:t>”</a:t>
            </a:r>
          </a:p>
          <a:p>
            <a:pPr>
              <a:buNone/>
            </a:pPr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yylval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% </a:t>
            </a:r>
            <a:r>
              <a:rPr lang="en-US" b="1" i="1" dirty="0" smtClean="0"/>
              <a:t>}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b="1" dirty="0" smtClean="0"/>
              <a:t>[0-9]+ 	{ </a:t>
            </a:r>
            <a:r>
              <a:rPr lang="en-US" b="1" dirty="0" err="1" smtClean="0">
                <a:solidFill>
                  <a:srgbClr val="FF0000"/>
                </a:solidFill>
              </a:rPr>
              <a:t>yylval</a:t>
            </a:r>
            <a:r>
              <a:rPr lang="en-US" b="1" dirty="0" smtClean="0"/>
              <a:t> = </a:t>
            </a:r>
            <a:r>
              <a:rPr lang="en-US" b="1" dirty="0" err="1" smtClean="0"/>
              <a:t>atoi</a:t>
            </a:r>
            <a:r>
              <a:rPr lang="en-US" b="1" dirty="0" smtClean="0"/>
              <a:t> (</a:t>
            </a:r>
            <a:r>
              <a:rPr lang="en-US" b="1" dirty="0" err="1" smtClean="0"/>
              <a:t>yytext</a:t>
            </a:r>
            <a:r>
              <a:rPr lang="en-US" b="1" dirty="0" smtClean="0"/>
              <a:t>) ; return NUMBER; }</a:t>
            </a:r>
          </a:p>
          <a:p>
            <a:pPr>
              <a:buNone/>
            </a:pPr>
            <a:r>
              <a:rPr lang="en-US" b="1" dirty="0" smtClean="0"/>
              <a:t>[\t  ] 		; 		/* ignore whitespace */</a:t>
            </a:r>
          </a:p>
          <a:p>
            <a:pPr>
              <a:buNone/>
            </a:pPr>
            <a:r>
              <a:rPr lang="en-US" b="1" dirty="0" smtClean="0"/>
              <a:t>\n 		return 0; 	/* logical EOF */</a:t>
            </a:r>
          </a:p>
          <a:p>
            <a:pPr>
              <a:buNone/>
            </a:pPr>
            <a:r>
              <a:rPr lang="en-US" b="1" dirty="0" smtClean="0"/>
              <a:t>.                       {return </a:t>
            </a:r>
            <a:r>
              <a:rPr lang="en-US" b="1" dirty="0" err="1" smtClean="0"/>
              <a:t>yytext</a:t>
            </a:r>
            <a:r>
              <a:rPr lang="en-US" b="1" dirty="0" smtClean="0"/>
              <a:t> [0] ;}</a:t>
            </a:r>
          </a:p>
          <a:p>
            <a:pPr>
              <a:buNone/>
            </a:pPr>
            <a:r>
              <a:rPr lang="en-US" dirty="0" smtClean="0"/>
              <a:t>%%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77812"/>
            <a:ext cx="6572250" cy="564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5365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(Assign 4a) Refer : O’Reilly – </a:t>
            </a:r>
            <a:r>
              <a:rPr lang="en-US" sz="2000" dirty="0" err="1" smtClean="0"/>
              <a:t>Lex</a:t>
            </a:r>
            <a:r>
              <a:rPr lang="en-US" sz="2000" dirty="0" smtClean="0"/>
              <a:t> and </a:t>
            </a:r>
            <a:r>
              <a:rPr lang="en-US" sz="2000" dirty="0" err="1" smtClean="0"/>
              <a:t>Yacc</a:t>
            </a: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V</a:t>
            </a:r>
            <a:r>
              <a:rPr lang="en-US" dirty="0" err="1" smtClean="0"/>
              <a:t>olp</a:t>
            </a:r>
            <a:r>
              <a:rPr lang="en-US" dirty="0" smtClean="0"/>
              <a:t>, Single doc file, with code and screenshots </a:t>
            </a:r>
            <a:r>
              <a:rPr lang="en-US" smtClean="0"/>
              <a:t>of output – of – all – 4a,4b,4c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4.A </a:t>
            </a:r>
            <a:r>
              <a:rPr lang="en-US" b="1" dirty="0" smtClean="0">
                <a:solidFill>
                  <a:srgbClr val="00B050"/>
                </a:solidFill>
              </a:rPr>
              <a:t>To evaluate an arithmetic expression using YACC tool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Input : 5 + 8 * 2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Output : 21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4.B To evaluate or check built-in functions using YACC tool </a:t>
            </a:r>
          </a:p>
          <a:p>
            <a:pPr>
              <a:buNone/>
            </a:pPr>
            <a:r>
              <a:rPr lang="en-US" b="1" dirty="0" smtClean="0"/>
              <a:t>Input : </a:t>
            </a:r>
            <a:r>
              <a:rPr lang="en-US" b="1" dirty="0" err="1" smtClean="0">
                <a:solidFill>
                  <a:srgbClr val="0070C0"/>
                </a:solidFill>
              </a:rPr>
              <a:t>sqrt</a:t>
            </a:r>
            <a:r>
              <a:rPr lang="en-US" b="1" dirty="0" smtClean="0">
                <a:solidFill>
                  <a:srgbClr val="0070C0"/>
                </a:solidFill>
              </a:rPr>
              <a:t>(25) </a:t>
            </a:r>
            <a:r>
              <a:rPr lang="en-US" b="1" dirty="0" smtClean="0"/>
              <a:t>[Hint : include </a:t>
            </a:r>
            <a:r>
              <a:rPr lang="en-US" b="1" dirty="0" err="1" smtClean="0">
                <a:solidFill>
                  <a:srgbClr val="0070C0"/>
                </a:solidFill>
              </a:rPr>
              <a:t>math.h</a:t>
            </a:r>
            <a:r>
              <a:rPr lang="en-US" b="1" dirty="0" smtClean="0"/>
              <a:t>]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BF : SQ | STR</a:t>
            </a:r>
          </a:p>
          <a:p>
            <a:pPr>
              <a:buNone/>
            </a:pPr>
            <a:r>
              <a:rPr lang="en-US" b="1" dirty="0" smtClean="0"/>
              <a:t>	;</a:t>
            </a:r>
          </a:p>
          <a:p>
            <a:pPr>
              <a:buNone/>
            </a:pPr>
            <a:r>
              <a:rPr lang="en-US" b="1" dirty="0" smtClean="0"/>
              <a:t>SQ :</a:t>
            </a:r>
          </a:p>
          <a:p>
            <a:pPr>
              <a:buNone/>
            </a:pPr>
            <a:r>
              <a:rPr lang="en-US" b="1" dirty="0" smtClean="0"/>
              <a:t>STR: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Output : </a:t>
            </a:r>
            <a:r>
              <a:rPr lang="en-US" b="1" dirty="0" smtClean="0">
                <a:solidFill>
                  <a:srgbClr val="0070C0"/>
                </a:solidFill>
              </a:rPr>
              <a:t>5 </a:t>
            </a:r>
          </a:p>
          <a:p>
            <a:pPr>
              <a:buNone/>
            </a:pPr>
            <a:r>
              <a:rPr lang="en-US" b="1" dirty="0" smtClean="0"/>
              <a:t>Input : </a:t>
            </a:r>
            <a:r>
              <a:rPr lang="en-US" b="1" dirty="0" err="1" smtClean="0">
                <a:solidFill>
                  <a:srgbClr val="0070C0"/>
                </a:solidFill>
              </a:rPr>
              <a:t>strlen</a:t>
            </a:r>
            <a:r>
              <a:rPr lang="en-US" b="1" dirty="0" smtClean="0">
                <a:solidFill>
                  <a:srgbClr val="0070C0"/>
                </a:solidFill>
              </a:rPr>
              <a:t>(“India”) </a:t>
            </a:r>
            <a:r>
              <a:rPr lang="en-US" b="1" dirty="0" smtClean="0"/>
              <a:t>[Hint : include </a:t>
            </a:r>
            <a:r>
              <a:rPr lang="en-US" b="1" dirty="0" err="1" smtClean="0">
                <a:solidFill>
                  <a:srgbClr val="0070C0"/>
                </a:solidFill>
              </a:rPr>
              <a:t>string.h</a:t>
            </a:r>
            <a:r>
              <a:rPr lang="en-US" b="1" dirty="0" smtClean="0"/>
              <a:t>] </a:t>
            </a:r>
          </a:p>
          <a:p>
            <a:pPr>
              <a:buNone/>
            </a:pPr>
            <a:r>
              <a:rPr lang="en-US" b="1" dirty="0" smtClean="0"/>
              <a:t>Output : 5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4.C To recognize valid variable name using YACC tool. </a:t>
            </a:r>
          </a:p>
          <a:p>
            <a:pPr>
              <a:buNone/>
            </a:pPr>
            <a:r>
              <a:rPr lang="en-US" b="1" dirty="0" smtClean="0"/>
              <a:t>Input : </a:t>
            </a:r>
            <a:r>
              <a:rPr lang="en-US" b="1" dirty="0" smtClean="0">
                <a:solidFill>
                  <a:srgbClr val="FF0000"/>
                </a:solidFill>
              </a:rPr>
              <a:t>Stud_Name1 </a:t>
            </a:r>
          </a:p>
          <a:p>
            <a:pPr>
              <a:buNone/>
            </a:pPr>
            <a:r>
              <a:rPr lang="en-US" b="1" dirty="0" smtClean="0"/>
              <a:t>Output : </a:t>
            </a:r>
            <a:r>
              <a:rPr lang="en-US" b="1" dirty="0" smtClean="0">
                <a:solidFill>
                  <a:srgbClr val="FF0000"/>
                </a:solidFill>
              </a:rPr>
              <a:t>valid variable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YACC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parser-generator</a:t>
            </a:r>
            <a:r>
              <a:rPr lang="en-US" dirty="0" smtClean="0"/>
              <a:t> </a:t>
            </a:r>
            <a:r>
              <a:rPr lang="en-US" dirty="0" err="1" smtClean="0"/>
              <a:t>Yacc</a:t>
            </a:r>
            <a:r>
              <a:rPr lang="en-US" dirty="0" smtClean="0"/>
              <a:t> takes a (possibly) </a:t>
            </a:r>
            <a:r>
              <a:rPr lang="en-US" b="1" dirty="0" smtClean="0"/>
              <a:t>ambiguous grammar </a:t>
            </a:r>
            <a:r>
              <a:rPr lang="en-US" dirty="0" smtClean="0"/>
              <a:t>and </a:t>
            </a:r>
            <a:r>
              <a:rPr lang="en-US" b="1" dirty="0" smtClean="0"/>
              <a:t>conflict-resolution information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constructs the LALR states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then produces a function that uses these states to perform a </a:t>
            </a:r>
            <a:r>
              <a:rPr lang="en-US" b="1" dirty="0" smtClean="0"/>
              <a:t>bottom-up parse </a:t>
            </a:r>
            <a:r>
              <a:rPr lang="en-US" dirty="0" smtClean="0"/>
              <a:t>and call an </a:t>
            </a:r>
            <a:r>
              <a:rPr lang="en-US" b="1" dirty="0" smtClean="0"/>
              <a:t>associated function each time a reduction is performed.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Yacc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 : Some applications need to recognize </a:t>
            </a:r>
            <a:r>
              <a:rPr lang="en-US" b="1" dirty="0" smtClean="0"/>
              <a:t>specific sequences of tokens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perform appropriate actions </a:t>
            </a:r>
            <a:r>
              <a:rPr lang="en-US" dirty="0" smtClean="0"/>
              <a:t>(description of </a:t>
            </a:r>
            <a:r>
              <a:rPr lang="en-US" b="1" dirty="0" smtClean="0"/>
              <a:t>set of actions </a:t>
            </a:r>
            <a:r>
              <a:rPr lang="en-US" dirty="0" smtClean="0"/>
              <a:t>is known as a grammar)</a:t>
            </a:r>
          </a:p>
          <a:p>
            <a:r>
              <a:rPr lang="en-US" dirty="0" smtClean="0"/>
              <a:t>Sample recognition Task – Simple </a:t>
            </a:r>
            <a:r>
              <a:rPr lang="en-US" dirty="0" err="1" smtClean="0"/>
              <a:t>english</a:t>
            </a:r>
            <a:r>
              <a:rPr lang="en-US" dirty="0" smtClean="0"/>
              <a:t> sentences</a:t>
            </a:r>
          </a:p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noun verb</a:t>
            </a:r>
            <a:r>
              <a:rPr lang="en-US" b="1" i="1" dirty="0" smtClean="0"/>
              <a:t>     			 -  e.g</a:t>
            </a:r>
            <a:r>
              <a:rPr lang="en-US" b="1" i="1" dirty="0" smtClean="0">
                <a:solidFill>
                  <a:srgbClr val="0070C0"/>
                </a:solidFill>
              </a:rPr>
              <a:t>. Ram eats</a:t>
            </a:r>
          </a:p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noun verb noun</a:t>
            </a:r>
            <a:r>
              <a:rPr lang="en-US" b="1" i="1" dirty="0" smtClean="0"/>
              <a:t>		-e.g. </a:t>
            </a:r>
            <a:r>
              <a:rPr lang="en-US" b="1" i="1" dirty="0" smtClean="0">
                <a:solidFill>
                  <a:srgbClr val="0070C0"/>
                </a:solidFill>
              </a:rPr>
              <a:t>Ram eats apple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…contd..</a:t>
            </a:r>
            <a:r>
              <a:rPr lang="en-US" dirty="0" err="1" smtClean="0"/>
              <a:t>Yacc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generator used to facilitate the </a:t>
            </a:r>
            <a:r>
              <a:rPr lang="en-US" b="1" dirty="0" smtClean="0"/>
              <a:t>construction of the front end of a compiler</a:t>
            </a:r>
          </a:p>
          <a:p>
            <a:endParaRPr lang="en-US" b="1" dirty="0" smtClean="0"/>
          </a:p>
          <a:p>
            <a:r>
              <a:rPr lang="en-US" dirty="0" smtClean="0"/>
              <a:t>YACC = “yet another compiler-compiler" </a:t>
            </a:r>
          </a:p>
          <a:p>
            <a:endParaRPr lang="en-US" dirty="0" smtClean="0"/>
          </a:p>
          <a:p>
            <a:r>
              <a:rPr lang="en-US" dirty="0" smtClean="0"/>
              <a:t>Available as a command on the UNIX system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Translation in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199" y="2438400"/>
            <a:ext cx="617739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1791</Words>
  <Application>Microsoft Office PowerPoint</Application>
  <PresentationFormat>On-screen Show (4:3)</PresentationFormat>
  <Paragraphs>328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Assignment List</vt:lpstr>
      <vt:lpstr>Lab Assignment 4</vt:lpstr>
      <vt:lpstr>4. Write a program to</vt:lpstr>
      <vt:lpstr>Samples</vt:lpstr>
      <vt:lpstr>Introduction to YACC</vt:lpstr>
      <vt:lpstr>Yacc</vt:lpstr>
      <vt:lpstr>Yacc Introduction</vt:lpstr>
      <vt:lpstr>…contd..Yacc Introduction</vt:lpstr>
      <vt:lpstr>Input/Output Translation in Yacc</vt:lpstr>
      <vt:lpstr>Using a lex scanner and a yacc parser together</vt:lpstr>
      <vt:lpstr>Parser-Lexer Communication</vt:lpstr>
      <vt:lpstr>…contd..Parser-Lexer Communication : yylex() as  a coroutine</vt:lpstr>
      <vt:lpstr>…contd.. Parser-Lexer Communication</vt:lpstr>
      <vt:lpstr>…contd.. Parser-Lexer Communication: Token Name, Token Codes, Token Value </vt:lpstr>
      <vt:lpstr>…contd.. Parser-Lexer Communication: Token Name, Token Codes, Token Value </vt:lpstr>
      <vt:lpstr>…contd.. Parser-Lexer Communication: Token Name, Token Codes, Token Value </vt:lpstr>
      <vt:lpstr>Compiling and Executing a Parser </vt:lpstr>
      <vt:lpstr>(In Brief) Using Lex scanner and a Yacc parser together</vt:lpstr>
      <vt:lpstr>3 parts of Yacc Specification </vt:lpstr>
      <vt:lpstr>3 parts of Yacc Specification </vt:lpstr>
      <vt:lpstr>First Section</vt:lpstr>
      <vt:lpstr>Middle Section : Rule Section</vt:lpstr>
      <vt:lpstr>Notations to represent grammar in Middle Section  and Parsing with Shift-Reduce</vt:lpstr>
      <vt:lpstr>Third and Final Section (User Subroutine Section)</vt:lpstr>
      <vt:lpstr>Sample Yacc program </vt:lpstr>
      <vt:lpstr>Sample Yacc Program for a Expression Grammar</vt:lpstr>
      <vt:lpstr>Running Lex and Yacc</vt:lpstr>
      <vt:lpstr>Programs 4a,4b,4c</vt:lpstr>
      <vt:lpstr>4. Write a program to</vt:lpstr>
      <vt:lpstr>Samples - 4a, 4b, 4c</vt:lpstr>
      <vt:lpstr>Compiling and Executing a Parser </vt:lpstr>
      <vt:lpstr>4c</vt:lpstr>
      <vt:lpstr> 4.C To recognize a valid variable name Lex file </vt:lpstr>
      <vt:lpstr>(Assign 4c) To recognize a valid variable name YACC file </vt:lpstr>
      <vt:lpstr>4a</vt:lpstr>
      <vt:lpstr>Sample LEX file (Ass 4a)</vt:lpstr>
      <vt:lpstr>(Assign 4a) Refer : O’Reilly – Lex and Yacc</vt:lpstr>
      <vt:lpstr>Assignment Submission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rege</dc:creator>
  <cp:lastModifiedBy>rege</cp:lastModifiedBy>
  <cp:revision>81</cp:revision>
  <dcterms:created xsi:type="dcterms:W3CDTF">2006-08-16T00:00:00Z</dcterms:created>
  <dcterms:modified xsi:type="dcterms:W3CDTF">2020-11-04T03:33:53Z</dcterms:modified>
</cp:coreProperties>
</file>