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64" r:id="rId4"/>
    <p:sldId id="258" r:id="rId5"/>
    <p:sldId id="269" r:id="rId6"/>
    <p:sldId id="261" r:id="rId7"/>
    <p:sldId id="266" r:id="rId8"/>
    <p:sldId id="262" r:id="rId9"/>
    <p:sldId id="268"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ISHEK SAWANT &lt;contractor&gt;" initials="AS&lt;" lastIdx="1" clrIdx="0">
    <p:extLst>
      <p:ext uri="{19B8F6BF-5375-455C-9EA6-DF929625EA0E}">
        <p15:presenceInfo xmlns:p15="http://schemas.microsoft.com/office/powerpoint/2012/main" userId="S::Abhiishek.Sawant@contractor.tatacommunications.com::0a73642f-6c59-4477-ab16-58ed5088ab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A8BE7-800F-43CD-B5A3-783895C182C0}" type="datetimeFigureOut">
              <a:rPr lang="en-IN" smtClean="0"/>
              <a:t>19-07-2020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545F5-7DBC-4C34-AE86-9C2E539581F9}" type="slidenum">
              <a:rPr lang="en-IN" smtClean="0"/>
              <a:t>‹#›</a:t>
            </a:fld>
            <a:endParaRPr lang="en-IN"/>
          </a:p>
        </p:txBody>
      </p:sp>
    </p:spTree>
    <p:extLst>
      <p:ext uri="{BB962C8B-B14F-4D97-AF65-F5344CB8AC3E}">
        <p14:creationId xmlns:p14="http://schemas.microsoft.com/office/powerpoint/2010/main" val="186139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7545F5-7DBC-4C34-AE86-9C2E539581F9}" type="slidenum">
              <a:rPr lang="en-IN" smtClean="0"/>
              <a:t>6</a:t>
            </a:fld>
            <a:endParaRPr lang="en-IN"/>
          </a:p>
        </p:txBody>
      </p:sp>
    </p:spTree>
    <p:extLst>
      <p:ext uri="{BB962C8B-B14F-4D97-AF65-F5344CB8AC3E}">
        <p14:creationId xmlns:p14="http://schemas.microsoft.com/office/powerpoint/2010/main" val="425633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353042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208082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5013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2315206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1870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3170153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1014393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211539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259162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EF4C3-02FB-4D00-B061-E43FDCA641CF}" type="datetimeFigureOut">
              <a:rPr lang="en-IN" smtClean="0"/>
              <a:t>19-07-2020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389054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EF4C3-02FB-4D00-B061-E43FDCA641CF}" type="datetimeFigureOut">
              <a:rPr lang="en-IN" smtClean="0"/>
              <a:t>19-07-2020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314041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EF4C3-02FB-4D00-B061-E43FDCA641CF}" type="datetimeFigureOut">
              <a:rPr lang="en-IN" smtClean="0"/>
              <a:t>19-07-2020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3033598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EF4C3-02FB-4D00-B061-E43FDCA641CF}" type="datetimeFigureOut">
              <a:rPr lang="en-IN" smtClean="0"/>
              <a:t>19-07-2020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195011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4C3-02FB-4D00-B061-E43FDCA641CF}" type="datetimeFigureOut">
              <a:rPr lang="en-IN" smtClean="0"/>
              <a:t>19-07-2020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377388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EF4C3-02FB-4D00-B061-E43FDCA641CF}" type="datetimeFigureOut">
              <a:rPr lang="en-IN" smtClean="0"/>
              <a:t>19-07-2020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88803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EF4C3-02FB-4D00-B061-E43FDCA641CF}" type="datetimeFigureOut">
              <a:rPr lang="en-IN" smtClean="0"/>
              <a:t>19-07-2020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7E9FB3-C98F-4CEB-8D3C-04563C2CEB10}" type="slidenum">
              <a:rPr lang="en-IN" smtClean="0"/>
              <a:t>‹#›</a:t>
            </a:fld>
            <a:endParaRPr lang="en-IN"/>
          </a:p>
        </p:txBody>
      </p:sp>
    </p:spTree>
    <p:extLst>
      <p:ext uri="{BB962C8B-B14F-4D97-AF65-F5344CB8AC3E}">
        <p14:creationId xmlns:p14="http://schemas.microsoft.com/office/powerpoint/2010/main" val="163831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1EF4C3-02FB-4D00-B061-E43FDCA641CF}" type="datetimeFigureOut">
              <a:rPr lang="en-IN" smtClean="0"/>
              <a:t>19-07-2020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7E9FB3-C98F-4CEB-8D3C-04563C2CEB10}" type="slidenum">
              <a:rPr lang="en-IN" smtClean="0"/>
              <a:t>‹#›</a:t>
            </a:fld>
            <a:endParaRPr lang="en-IN"/>
          </a:p>
        </p:txBody>
      </p:sp>
    </p:spTree>
    <p:extLst>
      <p:ext uri="{BB962C8B-B14F-4D97-AF65-F5344CB8AC3E}">
        <p14:creationId xmlns:p14="http://schemas.microsoft.com/office/powerpoint/2010/main" val="2300989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F06CC-A4E6-4CA2-BD37-F886A93B328D}"/>
              </a:ext>
            </a:extLst>
          </p:cNvPr>
          <p:cNvSpPr>
            <a:spLocks noGrp="1"/>
          </p:cNvSpPr>
          <p:nvPr>
            <p:ph type="ctrTitle"/>
          </p:nvPr>
        </p:nvSpPr>
        <p:spPr>
          <a:xfrm>
            <a:off x="830512" y="1398000"/>
            <a:ext cx="10993609" cy="3406061"/>
          </a:xfrm>
        </p:spPr>
        <p:txBody>
          <a:bodyPr>
            <a:normAutofit/>
          </a:bodyPr>
          <a:lstStyle/>
          <a:p>
            <a:pPr algn="l"/>
            <a:r>
              <a:rPr lang="en-US" sz="6000" dirty="0">
                <a:solidFill>
                  <a:srgbClr val="FFFFFF"/>
                </a:solidFill>
              </a:rPr>
              <a:t>            </a:t>
            </a:r>
            <a:r>
              <a:rPr lang="en-US" sz="6000" dirty="0">
                <a:solidFill>
                  <a:srgbClr val="FFFFFF"/>
                </a:solidFill>
                <a:latin typeface="Calibri" panose="020F0502020204030204" pitchFamily="34" charset="0"/>
                <a:cs typeface="Calibri" panose="020F0502020204030204" pitchFamily="34" charset="0"/>
              </a:rPr>
              <a:t>CASE STUDY</a:t>
            </a:r>
            <a:br>
              <a:rPr lang="en-US" sz="6000" dirty="0">
                <a:solidFill>
                  <a:srgbClr val="FFFFFF"/>
                </a:solidFill>
                <a:latin typeface="Calibri" panose="020F0502020204030204" pitchFamily="34" charset="0"/>
                <a:cs typeface="Calibri" panose="020F0502020204030204" pitchFamily="34" charset="0"/>
              </a:rPr>
            </a:br>
            <a:br>
              <a:rPr lang="en-US" sz="6000" dirty="0">
                <a:solidFill>
                  <a:srgbClr val="FFFFFF"/>
                </a:solidFill>
                <a:latin typeface="Calibri" panose="020F0502020204030204" pitchFamily="34" charset="0"/>
                <a:cs typeface="Calibri" panose="020F0502020204030204" pitchFamily="34" charset="0"/>
              </a:rPr>
            </a:br>
            <a:r>
              <a:rPr lang="en-US" sz="6000" dirty="0">
                <a:solidFill>
                  <a:srgbClr val="FFFFFF"/>
                </a:solidFill>
                <a:latin typeface="Calibri" panose="020F0502020204030204" pitchFamily="34" charset="0"/>
                <a:cs typeface="Calibri" panose="020F0502020204030204" pitchFamily="34" charset="0"/>
              </a:rPr>
              <a:t>CREDIT CARD SEGMENTATION</a:t>
            </a:r>
            <a:endParaRPr lang="en-IN" sz="6000" dirty="0">
              <a:solidFill>
                <a:srgbClr val="FFFFFF"/>
              </a:solidFill>
              <a:latin typeface="Calibri" panose="020F0502020204030204" pitchFamily="34" charset="0"/>
              <a:cs typeface="Calibri" panose="020F0502020204030204" pitchFamily="34" charset="0"/>
            </a:endParaRPr>
          </a:p>
        </p:txBody>
      </p:sp>
      <p:sp>
        <p:nvSpPr>
          <p:cNvPr id="49"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115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51ED0-6E1E-40A8-8436-086034C4A4DB}"/>
              </a:ext>
            </a:extLst>
          </p:cNvPr>
          <p:cNvSpPr>
            <a:spLocks noGrp="1"/>
          </p:cNvSpPr>
          <p:nvPr>
            <p:ph idx="1"/>
          </p:nvPr>
        </p:nvSpPr>
        <p:spPr>
          <a:xfrm>
            <a:off x="702401" y="1957843"/>
            <a:ext cx="8596668" cy="2942313"/>
          </a:xfrm>
        </p:spPr>
        <p:txBody>
          <a:bodyPr/>
          <a:lstStyle/>
          <a:p>
            <a:pPr marL="0" indent="0">
              <a:buNone/>
            </a:pPr>
            <a:r>
              <a:rPr lang="en-US" sz="1700" b="1" dirty="0">
                <a:latin typeface="Calibri" panose="020F0502020204030204" pitchFamily="34" charset="0"/>
                <a:cs typeface="Calibri" panose="020F0502020204030204" pitchFamily="34" charset="0"/>
              </a:rPr>
              <a:t>RESULT :</a:t>
            </a:r>
          </a:p>
          <a:p>
            <a:pPr marL="0" indent="0">
              <a:buNone/>
            </a:pPr>
            <a:r>
              <a:rPr lang="en-US" sz="1700" dirty="0">
                <a:latin typeface="Calibri" panose="020F0502020204030204" pitchFamily="34" charset="0"/>
                <a:cs typeface="Calibri" panose="020F0502020204030204" pitchFamily="34" charset="0"/>
              </a:rPr>
              <a:t>        Now the bank understands the profile of its credit card portfolio, the effect that different marketing campaigns have on the behavior of customers using their cards and the resulting profitability. The bank is now equipped with many innovative targeted marketing opportunities that can be executed. The results and effect of marketing initiatives on profitability can now be measured adding to the bank’s knowledge.</a:t>
            </a:r>
          </a:p>
          <a:p>
            <a:pPr marL="0" indent="0">
              <a:buNone/>
            </a:pPr>
            <a:endParaRPr lang="en-IN" dirty="0"/>
          </a:p>
        </p:txBody>
      </p:sp>
    </p:spTree>
    <p:extLst>
      <p:ext uri="{BB962C8B-B14F-4D97-AF65-F5344CB8AC3E}">
        <p14:creationId xmlns:p14="http://schemas.microsoft.com/office/powerpoint/2010/main" val="220688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31E80-07EC-4F38-9F60-BCC395E06C7F}"/>
              </a:ext>
            </a:extLst>
          </p:cNvPr>
          <p:cNvSpPr>
            <a:spLocks noGrp="1"/>
          </p:cNvSpPr>
          <p:nvPr>
            <p:ph idx="1"/>
          </p:nvPr>
        </p:nvSpPr>
        <p:spPr>
          <a:xfrm>
            <a:off x="601134" y="1743076"/>
            <a:ext cx="8596668" cy="3943350"/>
          </a:xfrm>
        </p:spPr>
        <p:txBody>
          <a:bodyPr>
            <a:normAutofit/>
          </a:bodyPr>
          <a:lstStyle/>
          <a:p>
            <a:pPr marL="0" indent="0">
              <a:buNone/>
            </a:pPr>
            <a:endParaRPr lang="en-US" sz="6000" dirty="0"/>
          </a:p>
          <a:p>
            <a:pPr marL="0" indent="0">
              <a:buNone/>
            </a:pPr>
            <a:r>
              <a:rPr lang="en-US" sz="6000" dirty="0"/>
              <a:t>          </a:t>
            </a:r>
            <a:r>
              <a:rPr lang="en-US" sz="6000" dirty="0">
                <a:latin typeface="Calibri" panose="020F0502020204030204" pitchFamily="34" charset="0"/>
                <a:cs typeface="Calibri" panose="020F0502020204030204" pitchFamily="34" charset="0"/>
              </a:rPr>
              <a:t>THANK YOU</a:t>
            </a:r>
            <a:endParaRPr lang="en-IN" sz="6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850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7B5DA-765C-435F-8989-02C1F48696E6}"/>
              </a:ext>
            </a:extLst>
          </p:cNvPr>
          <p:cNvSpPr>
            <a:spLocks noGrp="1"/>
          </p:cNvSpPr>
          <p:nvPr>
            <p:ph idx="1"/>
          </p:nvPr>
        </p:nvSpPr>
        <p:spPr>
          <a:xfrm>
            <a:off x="528357" y="708111"/>
            <a:ext cx="8596668" cy="5151837"/>
          </a:xfrm>
        </p:spPr>
        <p:txBody>
          <a:bodyPr>
            <a:normAutofit fontScale="92500" lnSpcReduction="10000"/>
          </a:bodyPr>
          <a:lstStyle/>
          <a:p>
            <a:pPr marL="0" indent="0">
              <a:buNone/>
            </a:pPr>
            <a:r>
              <a:rPr lang="en-US" b="1" dirty="0">
                <a:latin typeface="Calibri" panose="020F0502020204030204" pitchFamily="34" charset="0"/>
                <a:cs typeface="Calibri" panose="020F0502020204030204" pitchFamily="34" charset="0"/>
              </a:rPr>
              <a:t>SITUATION : </a:t>
            </a:r>
          </a:p>
          <a:p>
            <a:pPr marL="0" indent="0">
              <a:buNone/>
            </a:pPr>
            <a:r>
              <a:rPr lang="en-US" dirty="0">
                <a:latin typeface="Calibri" panose="020F0502020204030204" pitchFamily="34" charset="0"/>
                <a:cs typeface="Calibri" panose="020F0502020204030204" pitchFamily="34" charset="0"/>
              </a:rPr>
              <a:t>         The Credit Card area of a large retail bank was unable to determine the effect of their marketing on customer behavior in credit card usage and the resulting profitability. Also they were unaware of the effect of loyalty programs and product offerings on different customer groups.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VISION : </a:t>
            </a:r>
          </a:p>
          <a:p>
            <a:pPr marL="0" indent="0">
              <a:buNone/>
            </a:pPr>
            <a:r>
              <a:rPr lang="en-US" dirty="0">
                <a:latin typeface="Calibri" panose="020F0502020204030204" pitchFamily="34" charset="0"/>
                <a:cs typeface="Calibri" panose="020F0502020204030204" pitchFamily="34" charset="0"/>
              </a:rPr>
              <a:t>        The aim was to gain an understanding of the behavior and profitability of clients in the credit card portfolio in order to increase profitability by targeting the most effective marketing offers to the correct customers and creating and modifying the design of particular credit card products appropriately for particular customer segments.</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GOAL : </a:t>
            </a:r>
          </a:p>
          <a:p>
            <a:pPr marL="0" indent="0">
              <a:buNone/>
            </a:pPr>
            <a:r>
              <a:rPr lang="en-US" dirty="0">
                <a:latin typeface="Calibri" panose="020F0502020204030204" pitchFamily="34" charset="0"/>
                <a:cs typeface="Calibri" panose="020F0502020204030204" pitchFamily="34" charset="0"/>
              </a:rPr>
              <a:t>The goal of this analysis report is to discover the Customer Segmentation of a bank, by looking through their behavior/profile while using Credit Card. Hopefully, we can get a clear segmentation of the customers, so we can deploy effective marketing campaign or sales promotion to the targeted costumer.</a:t>
            </a:r>
            <a:endParaRPr lang="en-IN"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3190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A665F-1094-48BB-8C59-6E82155F53EE}"/>
              </a:ext>
            </a:extLst>
          </p:cNvPr>
          <p:cNvSpPr>
            <a:spLocks noGrp="1"/>
          </p:cNvSpPr>
          <p:nvPr>
            <p:ph idx="1"/>
          </p:nvPr>
        </p:nvSpPr>
        <p:spPr>
          <a:xfrm>
            <a:off x="677334" y="1152939"/>
            <a:ext cx="8596668" cy="3872285"/>
          </a:xfrm>
        </p:spPr>
        <p:txBody>
          <a:bodyPr>
            <a:normAutofit/>
          </a:bodyPr>
          <a:lstStyle/>
          <a:p>
            <a:pPr marL="0" indent="0">
              <a:buNone/>
            </a:pPr>
            <a:r>
              <a:rPr lang="en-US" sz="1700" b="1" dirty="0">
                <a:latin typeface="Calibri" panose="020F0502020204030204" pitchFamily="34" charset="0"/>
                <a:cs typeface="Calibri" panose="020F0502020204030204" pitchFamily="34" charset="0"/>
              </a:rPr>
              <a:t>SPECIFIC REQUIREMENTS : </a:t>
            </a:r>
          </a:p>
          <a:p>
            <a:pPr marL="0" indent="0">
              <a:buNone/>
            </a:pP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The end requirement was to create a set of rules that combined credit card accounts into segments with very different credit card usage and resulting profitability. </a:t>
            </a:r>
          </a:p>
          <a:p>
            <a:pPr marL="0" indent="0">
              <a:buNone/>
            </a:pPr>
            <a:r>
              <a:rPr lang="en-US" sz="1700" dirty="0">
                <a:latin typeface="Calibri" panose="020F0502020204030204" pitchFamily="34" charset="0"/>
                <a:cs typeface="Calibri" panose="020F0502020204030204" pitchFamily="34" charset="0"/>
              </a:rPr>
              <a:t>     The rules separating the customers into segments were required to be based on behavioral attributes of account usage - as this is what could be influenced by intelligent, targeted marketing.</a:t>
            </a:r>
          </a:p>
          <a:p>
            <a:pPr marL="0" indent="0">
              <a:buNone/>
            </a:pPr>
            <a:r>
              <a:rPr lang="en-US" sz="1700" dirty="0">
                <a:latin typeface="Calibri" panose="020F0502020204030204" pitchFamily="34" charset="0"/>
                <a:cs typeface="Calibri" panose="020F0502020204030204" pitchFamily="34" charset="0"/>
              </a:rPr>
              <a:t>      This case requires trainees to develop a customer segmentation to define marketing strategy. The sample dataset summarizes the usage behavior of about 9000 active credit card holders during the last 6 months. The file is at a customer level with 18 behavioral variables.</a:t>
            </a:r>
          </a:p>
          <a:p>
            <a:endParaRPr lang="en-IN" dirty="0"/>
          </a:p>
        </p:txBody>
      </p:sp>
    </p:spTree>
    <p:extLst>
      <p:ext uri="{BB962C8B-B14F-4D97-AF65-F5344CB8AC3E}">
        <p14:creationId xmlns:p14="http://schemas.microsoft.com/office/powerpoint/2010/main" val="331495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EB04D-7247-478F-B925-DCD10456C79D}"/>
              </a:ext>
            </a:extLst>
          </p:cNvPr>
          <p:cNvSpPr>
            <a:spLocks noGrp="1"/>
          </p:cNvSpPr>
          <p:nvPr>
            <p:ph idx="1"/>
          </p:nvPr>
        </p:nvSpPr>
        <p:spPr>
          <a:xfrm>
            <a:off x="548407" y="395207"/>
            <a:ext cx="8596668" cy="6067586"/>
          </a:xfrm>
        </p:spPr>
        <p:txBody>
          <a:bodyPr>
            <a:noAutofit/>
          </a:bodyPr>
          <a:lstStyle/>
          <a:p>
            <a:pPr marL="0" indent="0">
              <a:buNone/>
            </a:pPr>
            <a:r>
              <a:rPr lang="en-IN" sz="1700" b="1" dirty="0">
                <a:latin typeface="Calibri" panose="020F0502020204030204" pitchFamily="34" charset="0"/>
                <a:cs typeface="Calibri" panose="020F0502020204030204" pitchFamily="34" charset="0"/>
              </a:rPr>
              <a:t>EXPECTATIONS FROM THE TRAINEES:</a:t>
            </a:r>
          </a:p>
          <a:p>
            <a:pPr marL="0" indent="0">
              <a:buNone/>
            </a:pPr>
            <a:r>
              <a:rPr lang="en-US" sz="1700" b="1" dirty="0">
                <a:latin typeface="Calibri" panose="020F0502020204030204" pitchFamily="34" charset="0"/>
                <a:cs typeface="Calibri" panose="020F0502020204030204" pitchFamily="34" charset="0"/>
              </a:rPr>
              <a:t>Advanced data preparation: </a:t>
            </a:r>
          </a:p>
          <a:p>
            <a:pPr marL="0" indent="0">
              <a:buNone/>
            </a:pPr>
            <a:r>
              <a:rPr lang="en-US" sz="1700" dirty="0">
                <a:latin typeface="Calibri" panose="020F0502020204030204" pitchFamily="34" charset="0"/>
                <a:cs typeface="Calibri" panose="020F0502020204030204" pitchFamily="34" charset="0"/>
              </a:rPr>
              <a:t>       Build an ‘enriched’ customer profile by deriving “intelligent” KPIs such as:</a:t>
            </a:r>
          </a:p>
          <a:p>
            <a:pPr marL="0" indent="0">
              <a:buNone/>
            </a:pPr>
            <a:r>
              <a:rPr lang="en-US" sz="1700" dirty="0">
                <a:latin typeface="Calibri" panose="020F0502020204030204" pitchFamily="34" charset="0"/>
                <a:cs typeface="Calibri" panose="020F0502020204030204" pitchFamily="34" charset="0"/>
              </a:rPr>
              <a:t>               - Monthly average purchase and cash advance amount,</a:t>
            </a:r>
          </a:p>
          <a:p>
            <a:pPr marL="0" indent="0">
              <a:buNone/>
            </a:pPr>
            <a:r>
              <a:rPr lang="en-US" sz="1700" dirty="0">
                <a:latin typeface="Calibri" panose="020F0502020204030204" pitchFamily="34" charset="0"/>
                <a:cs typeface="Calibri" panose="020F0502020204030204" pitchFamily="34" charset="0"/>
              </a:rPr>
              <a:t>               - Purchases by type (one-off, installments),</a:t>
            </a:r>
          </a:p>
          <a:p>
            <a:pPr marL="0" indent="0">
              <a:buNone/>
            </a:pPr>
            <a:r>
              <a:rPr lang="en-US" sz="1700" dirty="0">
                <a:latin typeface="Calibri" panose="020F0502020204030204" pitchFamily="34" charset="0"/>
                <a:cs typeface="Calibri" panose="020F0502020204030204" pitchFamily="34" charset="0"/>
              </a:rPr>
              <a:t>               - Average amount per purchase and cash advance transaction,</a:t>
            </a:r>
          </a:p>
          <a:p>
            <a:pPr marL="0" indent="0">
              <a:buNone/>
            </a:pPr>
            <a:r>
              <a:rPr lang="en-US" sz="1700" dirty="0">
                <a:latin typeface="Calibri" panose="020F0502020204030204" pitchFamily="34" charset="0"/>
                <a:cs typeface="Calibri" panose="020F0502020204030204" pitchFamily="34" charset="0"/>
              </a:rPr>
              <a:t>               - Limit usage (balance to credit limit ratio),</a:t>
            </a:r>
          </a:p>
          <a:p>
            <a:pPr marL="0" indent="0">
              <a:buNone/>
            </a:pPr>
            <a:r>
              <a:rPr lang="en-US" sz="1700" dirty="0">
                <a:latin typeface="Calibri" panose="020F0502020204030204" pitchFamily="34" charset="0"/>
                <a:cs typeface="Calibri" panose="020F0502020204030204" pitchFamily="34" charset="0"/>
              </a:rPr>
              <a:t>               - Payments to minimum payments ratio etc.</a:t>
            </a:r>
          </a:p>
          <a:p>
            <a:pPr marL="0" indent="0">
              <a:buNone/>
            </a:pPr>
            <a:r>
              <a:rPr lang="en-US" sz="1700" b="1" dirty="0">
                <a:latin typeface="Calibri" panose="020F0502020204030204" pitchFamily="34" charset="0"/>
                <a:cs typeface="Calibri" panose="020F0502020204030204" pitchFamily="34" charset="0"/>
              </a:rPr>
              <a:t>Advanced reporting: </a:t>
            </a:r>
          </a:p>
          <a:p>
            <a:pPr marL="0" indent="0">
              <a:buNone/>
            </a:pPr>
            <a:r>
              <a:rPr lang="en-US" sz="1700" dirty="0">
                <a:latin typeface="Calibri" panose="020F0502020204030204" pitchFamily="34" charset="0"/>
                <a:cs typeface="Calibri" panose="020F0502020204030204" pitchFamily="34" charset="0"/>
              </a:rPr>
              <a:t>        Use the derived KPIs to gain insight on the customer profiles. Identification of the relationships/ affinities between services.</a:t>
            </a:r>
          </a:p>
          <a:p>
            <a:pPr marL="0" indent="0">
              <a:buNone/>
            </a:pPr>
            <a:r>
              <a:rPr lang="en-US" sz="1700" b="1" dirty="0">
                <a:latin typeface="Calibri" panose="020F0502020204030204" pitchFamily="34" charset="0"/>
                <a:cs typeface="Calibri" panose="020F0502020204030204" pitchFamily="34" charset="0"/>
              </a:rPr>
              <a:t>Clustering: </a:t>
            </a:r>
          </a:p>
          <a:p>
            <a:pPr marL="0" indent="0">
              <a:buNone/>
            </a:pPr>
            <a:r>
              <a:rPr lang="en-US" sz="1700" dirty="0">
                <a:latin typeface="Calibri" panose="020F0502020204030204" pitchFamily="34" charset="0"/>
                <a:cs typeface="Calibri" panose="020F0502020204030204" pitchFamily="34" charset="0"/>
              </a:rPr>
              <a:t>        Apply a data reduction technique factor analysis for variable reduction technique and a clustering algorithm to reveal the behavioral segments of credit card holders. Identify cluster characteristics of the cluster using detailed profiling. Provide the strategic insights and implementation of strategies for given set of cluster characteristics</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326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5C104-01E7-486C-960D-BDFBEAA1C57F}"/>
              </a:ext>
            </a:extLst>
          </p:cNvPr>
          <p:cNvSpPr>
            <a:spLocks noGrp="1"/>
          </p:cNvSpPr>
          <p:nvPr>
            <p:ph idx="1"/>
          </p:nvPr>
        </p:nvSpPr>
        <p:spPr>
          <a:xfrm>
            <a:off x="677334" y="295275"/>
            <a:ext cx="8596668" cy="6238875"/>
          </a:xfrm>
        </p:spPr>
        <p:txBody>
          <a:bodyPr>
            <a:normAutofit/>
          </a:bodyPr>
          <a:lstStyle/>
          <a:p>
            <a:pPr marL="0" indent="0">
              <a:buNone/>
            </a:pPr>
            <a:r>
              <a:rPr lang="en-US" sz="1700" b="1" dirty="0">
                <a:latin typeface="Calibri" panose="020F0502020204030204" pitchFamily="34" charset="0"/>
                <a:cs typeface="Calibri" panose="020F0502020204030204" pitchFamily="34" charset="0"/>
              </a:rPr>
              <a:t>STEP </a:t>
            </a:r>
            <a:r>
              <a:rPr lang="en-US" sz="1700" b="1" dirty="0">
                <a:solidFill>
                  <a:schemeClr val="tx1"/>
                </a:solidFill>
                <a:latin typeface="Calibri" panose="020F0502020204030204" pitchFamily="34" charset="0"/>
                <a:cs typeface="Calibri" panose="020F0502020204030204" pitchFamily="34" charset="0"/>
              </a:rPr>
              <a:t>BY STEP </a:t>
            </a:r>
            <a:r>
              <a:rPr lang="en-IN" sz="1700" b="1" dirty="0">
                <a:solidFill>
                  <a:schemeClr val="tx1"/>
                </a:solidFill>
                <a:latin typeface="Calibri" panose="020F0502020204030204" pitchFamily="34" charset="0"/>
                <a:cs typeface="Calibri" panose="020F0502020204030204" pitchFamily="34" charset="0"/>
              </a:rPr>
              <a:t>PROCEDURE : </a:t>
            </a:r>
          </a:p>
          <a:p>
            <a:pPr marL="0" indent="0">
              <a:buNone/>
            </a:pPr>
            <a:endParaRPr lang="en-IN" sz="1700" b="1" dirty="0">
              <a:solidFill>
                <a:schemeClr val="tx1"/>
              </a:solidFill>
              <a:latin typeface="Calibri" panose="020F0502020204030204" pitchFamily="34" charset="0"/>
              <a:cs typeface="Calibri" panose="020F0502020204030204" pitchFamily="34" charset="0"/>
            </a:endParaRPr>
          </a:p>
          <a:p>
            <a:pPr marL="0" indent="0">
              <a:buNone/>
            </a:pPr>
            <a:r>
              <a:rPr lang="en-IN" sz="1700" dirty="0">
                <a:solidFill>
                  <a:schemeClr val="tx1"/>
                </a:solidFill>
                <a:latin typeface="Calibri" panose="020F0502020204030204" pitchFamily="34" charset="0"/>
                <a:cs typeface="Calibri" panose="020F0502020204030204" pitchFamily="34" charset="0"/>
              </a:rPr>
              <a:t>1) Gathered the data.</a:t>
            </a:r>
          </a:p>
          <a:p>
            <a:pPr marL="0" indent="0">
              <a:buNone/>
            </a:pPr>
            <a:r>
              <a:rPr lang="en-IN" sz="1700" dirty="0">
                <a:solidFill>
                  <a:schemeClr val="tx1"/>
                </a:solidFill>
                <a:latin typeface="Calibri" panose="020F0502020204030204" pitchFamily="34" charset="0"/>
                <a:cs typeface="Calibri" panose="020F0502020204030204" pitchFamily="34" charset="0"/>
              </a:rPr>
              <a:t>2) Handled missing values</a:t>
            </a:r>
          </a:p>
          <a:p>
            <a:pPr marL="0" indent="0">
              <a:buNone/>
            </a:pPr>
            <a:r>
              <a:rPr lang="en-IN" sz="1700" dirty="0">
                <a:solidFill>
                  <a:schemeClr val="tx1"/>
                </a:solidFill>
                <a:latin typeface="Calibri" panose="020F0502020204030204" pitchFamily="34" charset="0"/>
                <a:cs typeface="Calibri" panose="020F0502020204030204" pitchFamily="34" charset="0"/>
              </a:rPr>
              <a:t>3)</a:t>
            </a:r>
            <a:r>
              <a:rPr lang="en-IN" sz="1700" i="0" u="none" strike="noStrike" dirty="0">
                <a:effectLst/>
                <a:latin typeface="Calibri" panose="020F0502020204030204" pitchFamily="34" charset="0"/>
                <a:cs typeface="Calibri" panose="020F0502020204030204" pitchFamily="34" charset="0"/>
              </a:rPr>
              <a:t> Derived New KPI</a:t>
            </a:r>
            <a:r>
              <a:rPr lang="en-IN" sz="1700" i="0" u="none" strike="noStrike" dirty="0">
                <a:solidFill>
                  <a:srgbClr val="1A466C"/>
                </a:solidFill>
                <a:effectLst/>
                <a:latin typeface="Calibri" panose="020F0502020204030204" pitchFamily="34" charset="0"/>
                <a:cs typeface="Calibri" panose="020F0502020204030204" pitchFamily="34" charset="0"/>
              </a:rPr>
              <a:t>.</a:t>
            </a:r>
            <a:endParaRPr lang="en-IN" sz="1700" dirty="0">
              <a:solidFill>
                <a:schemeClr val="tx1"/>
              </a:solidFill>
              <a:latin typeface="Calibri" panose="020F0502020204030204" pitchFamily="34" charset="0"/>
              <a:cs typeface="Calibri" panose="020F0502020204030204" pitchFamily="34" charset="0"/>
            </a:endParaRPr>
          </a:p>
          <a:p>
            <a:pPr marL="0" indent="0">
              <a:buNone/>
            </a:pPr>
            <a:r>
              <a:rPr lang="en-IN" sz="1700" dirty="0">
                <a:solidFill>
                  <a:schemeClr val="tx1"/>
                </a:solidFill>
                <a:latin typeface="Calibri" panose="020F0502020204030204" pitchFamily="34" charset="0"/>
                <a:cs typeface="Calibri" panose="020F0502020204030204" pitchFamily="34" charset="0"/>
              </a:rPr>
              <a:t>4) Cleaned data by doing outlier analysis/e</a:t>
            </a:r>
            <a:r>
              <a:rPr lang="en-IN" sz="1700" i="0" u="none" strike="noStrike" dirty="0">
                <a:effectLst/>
                <a:latin typeface="Calibri" panose="020F0502020204030204" pitchFamily="34" charset="0"/>
                <a:cs typeface="Calibri" panose="020F0502020204030204" pitchFamily="34" charset="0"/>
              </a:rPr>
              <a:t>xtreme value treatment.</a:t>
            </a:r>
          </a:p>
          <a:p>
            <a:pPr marL="0" indent="0">
              <a:buNone/>
            </a:pPr>
            <a:r>
              <a:rPr lang="en-IN" sz="1700" dirty="0">
                <a:latin typeface="Calibri" panose="020F0502020204030204" pitchFamily="34" charset="0"/>
                <a:cs typeface="Calibri" panose="020F0502020204030204" pitchFamily="34" charset="0"/>
              </a:rPr>
              <a:t>5</a:t>
            </a:r>
            <a:r>
              <a:rPr lang="en-IN" sz="1700" i="0" u="none" strike="noStrike" dirty="0">
                <a:effectLst/>
                <a:latin typeface="Calibri" panose="020F0502020204030204" pitchFamily="34" charset="0"/>
                <a:cs typeface="Calibri" panose="020F0502020204030204" pitchFamily="34" charset="0"/>
              </a:rPr>
              <a:t>) Derived Insights from KPIs</a:t>
            </a:r>
            <a:endParaRPr lang="en-IN" sz="1700" dirty="0">
              <a:solidFill>
                <a:schemeClr val="tx1"/>
              </a:solidFill>
              <a:latin typeface="Calibri" panose="020F0502020204030204" pitchFamily="34" charset="0"/>
              <a:cs typeface="Calibri" panose="020F0502020204030204" pitchFamily="34" charset="0"/>
            </a:endParaRPr>
          </a:p>
          <a:p>
            <a:pPr marL="0" indent="0">
              <a:buNone/>
            </a:pPr>
            <a:r>
              <a:rPr lang="en-IN" sz="1700" dirty="0">
                <a:solidFill>
                  <a:schemeClr val="tx1"/>
                </a:solidFill>
                <a:latin typeface="Calibri" panose="020F0502020204030204" pitchFamily="34" charset="0"/>
                <a:cs typeface="Calibri" panose="020F0502020204030204" pitchFamily="34" charset="0"/>
              </a:rPr>
              <a:t>6) Checked correlation for </a:t>
            </a:r>
            <a:r>
              <a:rPr lang="en-IN" sz="1700" i="0" u="none" strike="noStrike" dirty="0">
                <a:solidFill>
                  <a:srgbClr val="000000"/>
                </a:solidFill>
                <a:effectLst/>
                <a:latin typeface="Calibri" panose="020F0502020204030204" pitchFamily="34" charset="0"/>
                <a:cs typeface="Calibri" panose="020F0502020204030204" pitchFamily="34" charset="0"/>
              </a:rPr>
              <a:t>applying dimensionality reduction.</a:t>
            </a:r>
          </a:p>
          <a:p>
            <a:pPr marL="0" indent="0">
              <a:buNone/>
            </a:pPr>
            <a:r>
              <a:rPr lang="en-IN" sz="1700" dirty="0">
                <a:solidFill>
                  <a:schemeClr val="tx1"/>
                </a:solidFill>
                <a:latin typeface="Calibri" panose="020F0502020204030204" pitchFamily="34" charset="0"/>
                <a:cs typeface="Calibri" panose="020F0502020204030204" pitchFamily="34" charset="0"/>
              </a:rPr>
              <a:t>7) Standardized the data.</a:t>
            </a:r>
          </a:p>
          <a:p>
            <a:pPr marL="0" indent="0">
              <a:buNone/>
            </a:pPr>
            <a:r>
              <a:rPr lang="en-IN" sz="1700" dirty="0">
                <a:solidFill>
                  <a:schemeClr val="tx1"/>
                </a:solidFill>
                <a:latin typeface="Calibri" panose="020F0502020204030204" pitchFamily="34" charset="0"/>
                <a:cs typeface="Calibri" panose="020F0502020204030204" pitchFamily="34" charset="0"/>
              </a:rPr>
              <a:t>8) Applied PCA(</a:t>
            </a:r>
            <a:r>
              <a:rPr lang="en-IN" sz="1700" dirty="0">
                <a:solidFill>
                  <a:srgbClr val="000000"/>
                </a:solidFill>
                <a:latin typeface="Calibri" panose="020F0502020204030204" pitchFamily="34" charset="0"/>
                <a:cs typeface="Calibri" panose="020F0502020204030204" pitchFamily="34" charset="0"/>
              </a:rPr>
              <a:t>P</a:t>
            </a:r>
            <a:r>
              <a:rPr lang="en-IN" sz="1700" i="0" u="none" strike="noStrike" dirty="0">
                <a:solidFill>
                  <a:srgbClr val="000000"/>
                </a:solidFill>
                <a:effectLst/>
                <a:latin typeface="Calibri" panose="020F0502020204030204" pitchFamily="34" charset="0"/>
                <a:cs typeface="Calibri" panose="020F0502020204030204" pitchFamily="34" charset="0"/>
              </a:rPr>
              <a:t>rinciple </a:t>
            </a:r>
            <a:r>
              <a:rPr lang="en-IN" sz="1700" dirty="0">
                <a:solidFill>
                  <a:srgbClr val="000000"/>
                </a:solidFill>
                <a:latin typeface="Calibri" panose="020F0502020204030204" pitchFamily="34" charset="0"/>
                <a:cs typeface="Calibri" panose="020F0502020204030204" pitchFamily="34" charset="0"/>
              </a:rPr>
              <a:t>C</a:t>
            </a:r>
            <a:r>
              <a:rPr lang="en-IN" sz="1700" i="0" u="none" strike="noStrike" dirty="0">
                <a:solidFill>
                  <a:srgbClr val="000000"/>
                </a:solidFill>
                <a:effectLst/>
                <a:latin typeface="Calibri" panose="020F0502020204030204" pitchFamily="34" charset="0"/>
                <a:cs typeface="Calibri" panose="020F0502020204030204" pitchFamily="34" charset="0"/>
              </a:rPr>
              <a:t>omponent Analysis</a:t>
            </a:r>
            <a:r>
              <a:rPr lang="en-IN" sz="1700" dirty="0">
                <a:solidFill>
                  <a:schemeClr val="tx1"/>
                </a:solidFill>
                <a:latin typeface="Calibri" panose="020F0502020204030204" pitchFamily="34" charset="0"/>
                <a:cs typeface="Calibri" panose="020F0502020204030204" pitchFamily="34" charset="0"/>
              </a:rPr>
              <a:t>)</a:t>
            </a:r>
          </a:p>
          <a:p>
            <a:pPr marL="0" indent="0">
              <a:buNone/>
            </a:pPr>
            <a:r>
              <a:rPr lang="en-IN" sz="1700" dirty="0">
                <a:solidFill>
                  <a:schemeClr val="tx1"/>
                </a:solidFill>
                <a:latin typeface="Calibri" panose="020F0502020204030204" pitchFamily="34" charset="0"/>
                <a:cs typeface="Calibri" panose="020F0502020204030204" pitchFamily="34" charset="0"/>
              </a:rPr>
              <a:t>9) To define the clusters value(K value) we used elbow method.</a:t>
            </a:r>
          </a:p>
          <a:p>
            <a:pPr marL="0" indent="0">
              <a:buNone/>
            </a:pPr>
            <a:r>
              <a:rPr lang="en-IN" sz="1700" dirty="0">
                <a:solidFill>
                  <a:schemeClr val="tx1"/>
                </a:solidFill>
                <a:latin typeface="Calibri" panose="020F0502020204030204" pitchFamily="34" charset="0"/>
                <a:cs typeface="Calibri" panose="020F0502020204030204" pitchFamily="34" charset="0"/>
              </a:rPr>
              <a:t>10) Finalized the cluster &amp; suggested the marketing strategy.</a:t>
            </a:r>
          </a:p>
        </p:txBody>
      </p:sp>
    </p:spTree>
    <p:extLst>
      <p:ext uri="{BB962C8B-B14F-4D97-AF65-F5344CB8AC3E}">
        <p14:creationId xmlns:p14="http://schemas.microsoft.com/office/powerpoint/2010/main" val="8253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69D0D-7C56-4DFC-9A81-8F22D33D160D}"/>
              </a:ext>
            </a:extLst>
          </p:cNvPr>
          <p:cNvSpPr>
            <a:spLocks noGrp="1"/>
          </p:cNvSpPr>
          <p:nvPr>
            <p:ph idx="1"/>
          </p:nvPr>
        </p:nvSpPr>
        <p:spPr>
          <a:xfrm>
            <a:off x="472505" y="771277"/>
            <a:ext cx="8596668" cy="4168222"/>
          </a:xfrm>
        </p:spPr>
        <p:txBody>
          <a:bodyPr>
            <a:noAutofit/>
          </a:bodyPr>
          <a:lstStyle/>
          <a:p>
            <a:pPr marL="0" indent="0" algn="l">
              <a:buNone/>
            </a:pPr>
            <a:r>
              <a:rPr lang="en-US" sz="1700" b="1" dirty="0">
                <a:latin typeface="Calibri" panose="020F0502020204030204" pitchFamily="34" charset="0"/>
                <a:cs typeface="Calibri" panose="020F0502020204030204" pitchFamily="34" charset="0"/>
              </a:rPr>
              <a:t>WE PROVIDED : </a:t>
            </a:r>
          </a:p>
          <a:p>
            <a:pPr marL="0" indent="0" algn="l">
              <a:buNone/>
            </a:pPr>
            <a:endParaRPr lang="en-US" sz="1700" b="1" dirty="0">
              <a:latin typeface="Calibri" panose="020F0502020204030204" pitchFamily="34" charset="0"/>
              <a:cs typeface="Calibri" panose="020F0502020204030204" pitchFamily="34" charset="0"/>
            </a:endParaRP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Research and collection of all available data attributes that were indicative of credit card usage</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Conversion of data fields into meaningful data attributes</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Experimentation with different segmentation structures in order to find the most informative and useable segmentation</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A set of rules separating credit cards into different usage groups of appropriate sizes for targeting by different marketing strategies</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Profiles of the different segments by many different attributes in order to create a vision of the customers in each segment</a:t>
            </a:r>
          </a:p>
          <a:p>
            <a:pPr marL="0" indent="0" algn="l">
              <a:buNone/>
            </a:pPr>
            <a:endParaRPr lang="en-IN" dirty="0"/>
          </a:p>
        </p:txBody>
      </p:sp>
    </p:spTree>
    <p:extLst>
      <p:ext uri="{BB962C8B-B14F-4D97-AF65-F5344CB8AC3E}">
        <p14:creationId xmlns:p14="http://schemas.microsoft.com/office/powerpoint/2010/main" val="80637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53869-EB17-4FFF-8E25-92DB34A0BA05}"/>
              </a:ext>
            </a:extLst>
          </p:cNvPr>
          <p:cNvSpPr>
            <a:spLocks noGrp="1"/>
          </p:cNvSpPr>
          <p:nvPr>
            <p:ph idx="1"/>
          </p:nvPr>
        </p:nvSpPr>
        <p:spPr>
          <a:xfrm>
            <a:off x="585315" y="1574512"/>
            <a:ext cx="8596668" cy="3880773"/>
          </a:xfrm>
        </p:spPr>
        <p:txBody>
          <a:bodyPr/>
          <a:lstStyle/>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A profitability analysis by segment to allow understanding of how different credit card behaviors relate to profitability</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A migration analysis indicating how customers are moving between different segments and strategies on how to encourage profitable migrations</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Full documentation of the whole project including modelling methodology, diagnostics and results</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End-to-end code for monthly runs of the scoring process, including comments and built in quality checks</a:t>
            </a:r>
          </a:p>
          <a:p>
            <a:pPr algn="l">
              <a:buFont typeface="Wingdings" panose="05000000000000000000" pitchFamily="2" charset="2"/>
              <a:buChar char="Ø"/>
            </a:pPr>
            <a:r>
              <a:rPr lang="en-US" sz="1700" dirty="0">
                <a:latin typeface="Calibri" panose="020F0502020204030204" pitchFamily="34" charset="0"/>
                <a:cs typeface="Calibri" panose="020F0502020204030204" pitchFamily="34" charset="0"/>
              </a:rPr>
              <a:t>Documented observations and learnings from the project, the business implications and resulting marketing opportunities to create innovative, targeted marketing strategies</a:t>
            </a:r>
          </a:p>
          <a:p>
            <a:pPr marL="0" indent="0">
              <a:buNone/>
            </a:pPr>
            <a:endParaRPr lang="en-IN" dirty="0"/>
          </a:p>
        </p:txBody>
      </p:sp>
    </p:spTree>
    <p:extLst>
      <p:ext uri="{BB962C8B-B14F-4D97-AF65-F5344CB8AC3E}">
        <p14:creationId xmlns:p14="http://schemas.microsoft.com/office/powerpoint/2010/main" val="71095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34B2-A031-4E82-89E3-6B57E4B8EA2C}"/>
              </a:ext>
            </a:extLst>
          </p:cNvPr>
          <p:cNvSpPr>
            <a:spLocks noGrp="1"/>
          </p:cNvSpPr>
          <p:nvPr>
            <p:ph type="title"/>
          </p:nvPr>
        </p:nvSpPr>
        <p:spPr/>
        <p:txBody>
          <a:bodyPr>
            <a:normAutofit/>
          </a:bodyPr>
          <a:lstStyle/>
          <a:p>
            <a:br>
              <a:rPr lang="en-US"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5A42F35C-1077-4CDB-A8D3-C483BE5588E6}"/>
              </a:ext>
            </a:extLst>
          </p:cNvPr>
          <p:cNvSpPr>
            <a:spLocks noGrp="1"/>
          </p:cNvSpPr>
          <p:nvPr>
            <p:ph idx="1"/>
          </p:nvPr>
        </p:nvSpPr>
        <p:spPr>
          <a:xfrm>
            <a:off x="677334" y="1078727"/>
            <a:ext cx="8596668" cy="4387491"/>
          </a:xfrm>
        </p:spPr>
        <p:txBody>
          <a:bodyPr>
            <a:noAutofit/>
          </a:bodyPr>
          <a:lstStyle/>
          <a:p>
            <a:pPr marL="0" indent="0">
              <a:buNone/>
            </a:pPr>
            <a:r>
              <a:rPr lang="en-US" sz="1700" b="1" i="0" dirty="0">
                <a:solidFill>
                  <a:srgbClr val="333333"/>
                </a:solidFill>
                <a:effectLst/>
                <a:latin typeface="Calibri" panose="020F0502020204030204" pitchFamily="34" charset="0"/>
                <a:cs typeface="Calibri" panose="020F0502020204030204" pitchFamily="34" charset="0"/>
              </a:rPr>
              <a:t>CHARACTER OF CLUSTERS </a:t>
            </a:r>
            <a:r>
              <a:rPr lang="en-US" sz="1700" b="1" dirty="0">
                <a:solidFill>
                  <a:srgbClr val="333333"/>
                </a:solidFill>
                <a:latin typeface="Calibri" panose="020F0502020204030204" pitchFamily="34" charset="0"/>
                <a:cs typeface="Calibri" panose="020F0502020204030204" pitchFamily="34" charset="0"/>
              </a:rPr>
              <a:t>AND </a:t>
            </a:r>
            <a:r>
              <a:rPr lang="en-US" sz="1700" b="1" i="0" dirty="0">
                <a:solidFill>
                  <a:srgbClr val="333333"/>
                </a:solidFill>
                <a:effectLst/>
                <a:latin typeface="Calibri" panose="020F0502020204030204" pitchFamily="34" charset="0"/>
                <a:cs typeface="Calibri" panose="020F0502020204030204" pitchFamily="34" charset="0"/>
              </a:rPr>
              <a:t>SUGGESTED TREATMENTS : </a:t>
            </a:r>
          </a:p>
          <a:p>
            <a:pPr marL="0" indent="0">
              <a:buNone/>
            </a:pPr>
            <a:r>
              <a:rPr lang="en-US" sz="1700" b="0" i="0" dirty="0">
                <a:solidFill>
                  <a:srgbClr val="333333"/>
                </a:solidFill>
                <a:effectLst/>
                <a:latin typeface="Calibri" panose="020F0502020204030204" pitchFamily="34" charset="0"/>
                <a:cs typeface="Calibri" panose="020F0502020204030204" pitchFamily="34" charset="0"/>
              </a:rPr>
              <a:t>             After determine the number of Clusters, now we will take a closer look to their characteristics and determine what kind of treatments that may effective:</a:t>
            </a:r>
          </a:p>
          <a:p>
            <a:pPr marL="0" indent="0">
              <a:buNone/>
            </a:pPr>
            <a:r>
              <a:rPr lang="en-US" sz="1700" dirty="0">
                <a:solidFill>
                  <a:srgbClr val="333333"/>
                </a:solidFill>
                <a:latin typeface="Calibri" panose="020F0502020204030204" pitchFamily="34" charset="0"/>
                <a:cs typeface="Calibri" panose="020F0502020204030204" pitchFamily="34" charset="0"/>
              </a:rPr>
              <a:t>        1) </a:t>
            </a:r>
            <a:r>
              <a:rPr lang="en-US" sz="1700" b="0" i="0" dirty="0">
                <a:solidFill>
                  <a:srgbClr val="333333"/>
                </a:solidFill>
                <a:effectLst/>
                <a:latin typeface="Calibri" panose="020F0502020204030204" pitchFamily="34" charset="0"/>
                <a:cs typeface="Calibri" panose="020F0502020204030204" pitchFamily="34" charset="0"/>
              </a:rPr>
              <a:t>Customer tend to keep their Credit Card and avoid to use it for transactions (Low Purchases), we could give them some gimmicks as the first user, so they will be attracted to use their Credit Card more often.</a:t>
            </a:r>
          </a:p>
          <a:p>
            <a:pPr marL="0" indent="0">
              <a:buNone/>
            </a:pPr>
            <a:endParaRPr lang="en-US" sz="1700" b="0" i="0" dirty="0">
              <a:solidFill>
                <a:srgbClr val="333333"/>
              </a:solidFill>
              <a:effectLst/>
              <a:latin typeface="Calibri" panose="020F0502020204030204" pitchFamily="34" charset="0"/>
              <a:cs typeface="Calibri" panose="020F0502020204030204" pitchFamily="34" charset="0"/>
            </a:endParaRPr>
          </a:p>
          <a:p>
            <a:pPr marL="0" indent="0">
              <a:buNone/>
            </a:pPr>
            <a:r>
              <a:rPr lang="en-US" sz="1700" dirty="0">
                <a:solidFill>
                  <a:srgbClr val="333333"/>
                </a:solidFill>
                <a:latin typeface="Calibri" panose="020F0502020204030204" pitchFamily="34" charset="0"/>
                <a:cs typeface="Calibri" panose="020F0502020204030204" pitchFamily="34" charset="0"/>
              </a:rPr>
              <a:t>        </a:t>
            </a:r>
            <a:r>
              <a:rPr lang="en-US" sz="1700" b="0" i="0" dirty="0">
                <a:solidFill>
                  <a:srgbClr val="333333"/>
                </a:solidFill>
                <a:effectLst/>
                <a:latin typeface="Calibri" panose="020F0502020204030204" pitchFamily="34" charset="0"/>
                <a:cs typeface="Calibri" panose="020F0502020204030204" pitchFamily="34" charset="0"/>
              </a:rPr>
              <a:t>2) Customers that tend to have low Credit Limit and Payments. Probably most of them are still on approval/review process.</a:t>
            </a:r>
          </a:p>
          <a:p>
            <a:pPr marL="0" indent="0">
              <a:buNone/>
            </a:pPr>
            <a:endParaRPr lang="en-US" sz="1700" b="0" i="0" dirty="0">
              <a:solidFill>
                <a:srgbClr val="333333"/>
              </a:solidFill>
              <a:effectLst/>
              <a:latin typeface="Calibri" panose="020F0502020204030204" pitchFamily="34" charset="0"/>
              <a:cs typeface="Calibri" panose="020F0502020204030204" pitchFamily="34" charset="0"/>
            </a:endParaRPr>
          </a:p>
          <a:p>
            <a:pPr marL="0" indent="0">
              <a:buNone/>
            </a:pPr>
            <a:r>
              <a:rPr lang="en-US" sz="1700" dirty="0">
                <a:solidFill>
                  <a:srgbClr val="333333"/>
                </a:solidFill>
                <a:latin typeface="Calibri" panose="020F0502020204030204" pitchFamily="34" charset="0"/>
                <a:cs typeface="Calibri" panose="020F0502020204030204" pitchFamily="34" charset="0"/>
              </a:rPr>
              <a:t>        3 ) Customers</a:t>
            </a:r>
            <a:r>
              <a:rPr lang="en-US" sz="1700" b="0" i="0" dirty="0">
                <a:solidFill>
                  <a:srgbClr val="333333"/>
                </a:solidFill>
                <a:effectLst/>
                <a:latin typeface="Calibri" panose="020F0502020204030204" pitchFamily="34" charset="0"/>
                <a:cs typeface="Calibri" panose="020F0502020204030204" pitchFamily="34" charset="0"/>
              </a:rPr>
              <a:t> also have low Cash Advance. This might indicate they are non-potential customers.</a:t>
            </a:r>
          </a:p>
        </p:txBody>
      </p:sp>
    </p:spTree>
    <p:extLst>
      <p:ext uri="{BB962C8B-B14F-4D97-AF65-F5344CB8AC3E}">
        <p14:creationId xmlns:p14="http://schemas.microsoft.com/office/powerpoint/2010/main" val="212979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7A915-E140-4798-B160-981E6759F507}"/>
              </a:ext>
            </a:extLst>
          </p:cNvPr>
          <p:cNvSpPr>
            <a:spLocks noGrp="1"/>
          </p:cNvSpPr>
          <p:nvPr>
            <p:ph idx="1"/>
          </p:nvPr>
        </p:nvSpPr>
        <p:spPr>
          <a:xfrm>
            <a:off x="526259" y="1956021"/>
            <a:ext cx="8596668" cy="3282260"/>
          </a:xfrm>
        </p:spPr>
        <p:txBody>
          <a:bodyPr>
            <a:normAutofit fontScale="92500"/>
          </a:bodyPr>
          <a:lstStyle/>
          <a:p>
            <a:pPr marL="0" indent="0">
              <a:buNone/>
            </a:pPr>
            <a:r>
              <a:rPr lang="en-US" dirty="0">
                <a:solidFill>
                  <a:srgbClr val="333333"/>
                </a:solidFill>
                <a:latin typeface="Calibri" panose="020F0502020204030204" pitchFamily="34" charset="0"/>
                <a:cs typeface="Calibri" panose="020F0502020204030204" pitchFamily="34" charset="0"/>
              </a:rPr>
              <a:t>               4) </a:t>
            </a:r>
            <a:r>
              <a:rPr lang="en-US" b="0" i="0" dirty="0">
                <a:solidFill>
                  <a:srgbClr val="333333"/>
                </a:solidFill>
                <a:effectLst/>
                <a:latin typeface="Calibri" panose="020F0502020204030204" pitchFamily="34" charset="0"/>
                <a:cs typeface="Calibri" panose="020F0502020204030204" pitchFamily="34" charset="0"/>
              </a:rPr>
              <a:t>Customers are potential, since they spend Purchases in medium amount. A cash back or discount program may attract them to use their credit card in bigger Purchase.</a:t>
            </a:r>
          </a:p>
          <a:p>
            <a:pPr marL="0" indent="0">
              <a:buNone/>
            </a:pPr>
            <a:endParaRPr lang="en-US" b="0" i="0" dirty="0">
              <a:solidFill>
                <a:srgbClr val="333333"/>
              </a:solidFill>
              <a:effectLst/>
              <a:latin typeface="Calibri" panose="020F0502020204030204" pitchFamily="34" charset="0"/>
              <a:cs typeface="Calibri" panose="020F0502020204030204" pitchFamily="34" charset="0"/>
            </a:endParaRPr>
          </a:p>
          <a:p>
            <a:pPr marL="0" indent="0">
              <a:buNone/>
            </a:pPr>
            <a:r>
              <a:rPr lang="en-US" dirty="0">
                <a:solidFill>
                  <a:srgbClr val="333333"/>
                </a:solidFill>
                <a:latin typeface="Calibri" panose="020F0502020204030204" pitchFamily="34" charset="0"/>
                <a:cs typeface="Calibri" panose="020F0502020204030204" pitchFamily="34" charset="0"/>
              </a:rPr>
              <a:t>               5) </a:t>
            </a:r>
            <a:r>
              <a:rPr lang="en-US" b="0" i="0" dirty="0">
                <a:solidFill>
                  <a:srgbClr val="333333"/>
                </a:solidFill>
                <a:effectLst/>
                <a:latin typeface="Calibri" panose="020F0502020204030204" pitchFamily="34" charset="0"/>
                <a:cs typeface="Calibri" panose="020F0502020204030204" pitchFamily="34" charset="0"/>
              </a:rPr>
              <a:t>This </a:t>
            </a:r>
            <a:r>
              <a:rPr lang="en-US" dirty="0">
                <a:solidFill>
                  <a:srgbClr val="333333"/>
                </a:solidFill>
                <a:latin typeface="Calibri" panose="020F0502020204030204" pitchFamily="34" charset="0"/>
                <a:cs typeface="Calibri" panose="020F0502020204030204" pitchFamily="34" charset="0"/>
              </a:rPr>
              <a:t>customers are</a:t>
            </a:r>
            <a:r>
              <a:rPr lang="en-US" b="0" i="0" dirty="0">
                <a:solidFill>
                  <a:srgbClr val="333333"/>
                </a:solidFill>
                <a:effectLst/>
                <a:latin typeface="Calibri" panose="020F0502020204030204" pitchFamily="34" charset="0"/>
                <a:cs typeface="Calibri" panose="020F0502020204030204" pitchFamily="34" charset="0"/>
              </a:rPr>
              <a:t> our “Big Spenders”. They use their Credit Cards effectively with big Purchases. Point Reward/Loyalty Program may keep them on using the Credit Card.</a:t>
            </a:r>
          </a:p>
          <a:p>
            <a:pPr marL="0" indent="0">
              <a:buNone/>
            </a:pPr>
            <a:endParaRPr lang="en-US" b="0" i="0" dirty="0">
              <a:solidFill>
                <a:srgbClr val="333333"/>
              </a:solidFill>
              <a:effectLst/>
              <a:latin typeface="Calibri" panose="020F0502020204030204" pitchFamily="34" charset="0"/>
              <a:cs typeface="Calibri" panose="020F0502020204030204" pitchFamily="34" charset="0"/>
            </a:endParaRPr>
          </a:p>
          <a:p>
            <a:pPr marL="0" indent="0">
              <a:buNone/>
            </a:pPr>
            <a:r>
              <a:rPr lang="en-US" dirty="0">
                <a:solidFill>
                  <a:srgbClr val="333333"/>
                </a:solidFill>
                <a:latin typeface="Calibri" panose="020F0502020204030204" pitchFamily="34" charset="0"/>
                <a:cs typeface="Calibri" panose="020F0502020204030204" pitchFamily="34" charset="0"/>
              </a:rPr>
              <a:t>               </a:t>
            </a:r>
            <a:r>
              <a:rPr lang="en-US" b="0" i="0" dirty="0">
                <a:solidFill>
                  <a:srgbClr val="333333"/>
                </a:solidFill>
                <a:effectLst/>
                <a:latin typeface="Calibri" panose="020F0502020204030204" pitchFamily="34" charset="0"/>
                <a:cs typeface="Calibri" panose="020F0502020204030204" pitchFamily="34" charset="0"/>
              </a:rPr>
              <a:t>6) These are a quite potential Customers. They give a lot cash in advance, but unfortunately their spending on Purchases is still minimum. We should attract them to apply installment even with the 0% interest at the beginning.</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293197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1011</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Trebuchet MS</vt:lpstr>
      <vt:lpstr>Wingdings</vt:lpstr>
      <vt:lpstr>Wingdings 3</vt:lpstr>
      <vt:lpstr>Facet</vt:lpstr>
      <vt:lpstr>            CASE STUDY  CREDIT CARD SEGMENTATION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CREDIT CARD SEGMENTATION</dc:title>
  <dc:creator>ABHIISHEK SAWANT &lt;contractor&gt;</dc:creator>
  <cp:lastModifiedBy>ABHIISHEK SAWANT &lt;contractor&gt;</cp:lastModifiedBy>
  <cp:revision>67</cp:revision>
  <dcterms:created xsi:type="dcterms:W3CDTF">2020-07-11T14:58:16Z</dcterms:created>
  <dcterms:modified xsi:type="dcterms:W3CDTF">2020-07-19T17:11:21Z</dcterms:modified>
</cp:coreProperties>
</file>