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71" r:id="rId10"/>
    <p:sldId id="270" r:id="rId11"/>
    <p:sldId id="272" r:id="rId12"/>
    <p:sldId id="280" r:id="rId13"/>
    <p:sldId id="277" r:id="rId14"/>
    <p:sldId id="278" r:id="rId15"/>
    <p:sldId id="273" r:id="rId16"/>
    <p:sldId id="265" r:id="rId17"/>
    <p:sldId id="266" r:id="rId18"/>
    <p:sldId id="267" r:id="rId19"/>
    <p:sldId id="268" r:id="rId20"/>
    <p:sldId id="269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jay Upadhyay" userId="442eea294e79e875" providerId="LiveId" clId="{01EDEA1B-B81E-49B5-B23E-D96065D3FBA5}"/>
    <pc:docChg chg="modSld">
      <pc:chgData name="Abhijay Upadhyay" userId="442eea294e79e875" providerId="LiveId" clId="{01EDEA1B-B81E-49B5-B23E-D96065D3FBA5}" dt="2025-09-05T16:55:43.182" v="25" actId="20577"/>
      <pc:docMkLst>
        <pc:docMk/>
      </pc:docMkLst>
      <pc:sldChg chg="modSp mod">
        <pc:chgData name="Abhijay Upadhyay" userId="442eea294e79e875" providerId="LiveId" clId="{01EDEA1B-B81E-49B5-B23E-D96065D3FBA5}" dt="2025-09-05T16:55:31.844" v="18" actId="20577"/>
        <pc:sldMkLst>
          <pc:docMk/>
          <pc:sldMk cId="4125474379" sldId="256"/>
        </pc:sldMkLst>
        <pc:spChg chg="mod">
          <ac:chgData name="Abhijay Upadhyay" userId="442eea294e79e875" providerId="LiveId" clId="{01EDEA1B-B81E-49B5-B23E-D96065D3FBA5}" dt="2025-09-05T16:55:31.844" v="18" actId="20577"/>
          <ac:spMkLst>
            <pc:docMk/>
            <pc:sldMk cId="4125474379" sldId="256"/>
            <ac:spMk id="2" creationId="{82B6F421-E0B0-8CA8-6350-439B4E912829}"/>
          </ac:spMkLst>
        </pc:spChg>
      </pc:sldChg>
      <pc:sldChg chg="modSp mod">
        <pc:chgData name="Abhijay Upadhyay" userId="442eea294e79e875" providerId="LiveId" clId="{01EDEA1B-B81E-49B5-B23E-D96065D3FBA5}" dt="2025-09-05T16:55:43.182" v="25" actId="20577"/>
        <pc:sldMkLst>
          <pc:docMk/>
          <pc:sldMk cId="1160624457" sldId="265"/>
        </pc:sldMkLst>
        <pc:spChg chg="mod">
          <ac:chgData name="Abhijay Upadhyay" userId="442eea294e79e875" providerId="LiveId" clId="{01EDEA1B-B81E-49B5-B23E-D96065D3FBA5}" dt="2025-09-05T16:55:43.182" v="25" actId="20577"/>
          <ac:spMkLst>
            <pc:docMk/>
            <pc:sldMk cId="1160624457" sldId="265"/>
            <ac:spMk id="2" creationId="{A41A7AFF-E3E6-FC18-27A3-D560FE58331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D53651-39A6-48FA-834C-5B92A9D1DB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455F73-6B06-415F-B79B-DAF547F90976}">
      <dgm:prSet/>
      <dgm:spPr/>
      <dgm:t>
        <a:bodyPr/>
        <a:lstStyle/>
        <a:p>
          <a:r>
            <a:rPr lang="en-US" dirty="0"/>
            <a:t>Datasets were downloaded from Basketball Reference. https://www.basketball-reference.com/</a:t>
          </a:r>
        </a:p>
      </dgm:t>
    </dgm:pt>
    <dgm:pt modelId="{4C809D80-9C5B-42FD-B0E5-3D45C01281B2}" type="parTrans" cxnId="{F279D11B-7EFB-4EB8-8CCC-4CD35C350A2F}">
      <dgm:prSet/>
      <dgm:spPr/>
      <dgm:t>
        <a:bodyPr/>
        <a:lstStyle/>
        <a:p>
          <a:endParaRPr lang="en-US"/>
        </a:p>
      </dgm:t>
    </dgm:pt>
    <dgm:pt modelId="{4AD112EC-7946-42A3-A8F9-843151889DC3}" type="sibTrans" cxnId="{F279D11B-7EFB-4EB8-8CCC-4CD35C350A2F}">
      <dgm:prSet/>
      <dgm:spPr/>
      <dgm:t>
        <a:bodyPr/>
        <a:lstStyle/>
        <a:p>
          <a:endParaRPr lang="en-US"/>
        </a:p>
      </dgm:t>
    </dgm:pt>
    <dgm:pt modelId="{3CA41E73-2C74-4511-88DF-2FE48B02FE8D}">
      <dgm:prSet/>
      <dgm:spPr/>
      <dgm:t>
        <a:bodyPr/>
        <a:lstStyle/>
        <a:p>
          <a:r>
            <a:rPr lang="en-US" dirty="0"/>
            <a:t>2 Datasets were downloaded</a:t>
          </a:r>
        </a:p>
        <a:p>
          <a:r>
            <a:rPr lang="en-US" dirty="0"/>
            <a:t>- 1 contained team stats for all teams this season. </a:t>
          </a:r>
        </a:p>
        <a:p>
          <a:r>
            <a:rPr lang="en-US" dirty="0"/>
            <a:t>- 1 contained stats from every Knicks game this season.</a:t>
          </a:r>
        </a:p>
      </dgm:t>
    </dgm:pt>
    <dgm:pt modelId="{1FA355E3-8554-430A-89CA-320655B2B3E0}" type="parTrans" cxnId="{760B5684-49FD-46CB-87F2-123F022DA6D7}">
      <dgm:prSet/>
      <dgm:spPr/>
      <dgm:t>
        <a:bodyPr/>
        <a:lstStyle/>
        <a:p>
          <a:endParaRPr lang="en-US"/>
        </a:p>
      </dgm:t>
    </dgm:pt>
    <dgm:pt modelId="{00080252-256F-4CC6-8D43-A98179974F29}" type="sibTrans" cxnId="{760B5684-49FD-46CB-87F2-123F022DA6D7}">
      <dgm:prSet/>
      <dgm:spPr/>
      <dgm:t>
        <a:bodyPr/>
        <a:lstStyle/>
        <a:p>
          <a:endParaRPr lang="en-US"/>
        </a:p>
      </dgm:t>
    </dgm:pt>
    <dgm:pt modelId="{969E7C30-4085-4CC8-9BD4-9A86E0065D11}">
      <dgm:prSet/>
      <dgm:spPr/>
      <dgm:t>
        <a:bodyPr/>
        <a:lstStyle/>
        <a:p>
          <a:r>
            <a:rPr lang="en-US" dirty="0"/>
            <a:t>Both datasets have things like points, field goal %, rebounds, assists, steals, and other general basketball statistics.</a:t>
          </a:r>
        </a:p>
      </dgm:t>
    </dgm:pt>
    <dgm:pt modelId="{5D8D5069-5389-43E4-9BBE-96CAC8D1655A}" type="parTrans" cxnId="{AB3CDF29-48DB-462B-97C5-D1EF86C4EBF9}">
      <dgm:prSet/>
      <dgm:spPr/>
      <dgm:t>
        <a:bodyPr/>
        <a:lstStyle/>
        <a:p>
          <a:endParaRPr lang="en-US"/>
        </a:p>
      </dgm:t>
    </dgm:pt>
    <dgm:pt modelId="{4D7A867A-613C-4D8F-98CA-3BBDE2FBBB42}" type="sibTrans" cxnId="{AB3CDF29-48DB-462B-97C5-D1EF86C4EBF9}">
      <dgm:prSet/>
      <dgm:spPr/>
      <dgm:t>
        <a:bodyPr/>
        <a:lstStyle/>
        <a:p>
          <a:endParaRPr lang="en-US"/>
        </a:p>
      </dgm:t>
    </dgm:pt>
    <dgm:pt modelId="{D2722223-CB68-4F1A-B693-B82EADB4D008}" type="pres">
      <dgm:prSet presAssocID="{FCD53651-39A6-48FA-834C-5B92A9D1DBD4}" presName="root" presStyleCnt="0">
        <dgm:presLayoutVars>
          <dgm:dir/>
          <dgm:resizeHandles val="exact"/>
        </dgm:presLayoutVars>
      </dgm:prSet>
      <dgm:spPr/>
    </dgm:pt>
    <dgm:pt modelId="{FFD85EEF-6F7A-4479-B2C3-84EFAFFA178E}" type="pres">
      <dgm:prSet presAssocID="{08455F73-6B06-415F-B79B-DAF547F90976}" presName="compNode" presStyleCnt="0"/>
      <dgm:spPr/>
    </dgm:pt>
    <dgm:pt modelId="{1B25A20D-A848-4368-A035-0D0E12B95FC6}" type="pres">
      <dgm:prSet presAssocID="{08455F73-6B06-415F-B79B-DAF547F90976}" presName="bgRect" presStyleLbl="bgShp" presStyleIdx="0" presStyleCnt="3"/>
      <dgm:spPr/>
    </dgm:pt>
    <dgm:pt modelId="{34DCDD1C-92E0-4C8A-AA47-B1E0421F8EEF}" type="pres">
      <dgm:prSet presAssocID="{08455F73-6B06-415F-B79B-DAF547F909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CEF8834D-0F39-4836-8333-C33D0F2EE0B5}" type="pres">
      <dgm:prSet presAssocID="{08455F73-6B06-415F-B79B-DAF547F90976}" presName="spaceRect" presStyleCnt="0"/>
      <dgm:spPr/>
    </dgm:pt>
    <dgm:pt modelId="{066C327F-0BC6-486F-9A11-4332CB9C60CD}" type="pres">
      <dgm:prSet presAssocID="{08455F73-6B06-415F-B79B-DAF547F90976}" presName="parTx" presStyleLbl="revTx" presStyleIdx="0" presStyleCnt="3">
        <dgm:presLayoutVars>
          <dgm:chMax val="0"/>
          <dgm:chPref val="0"/>
        </dgm:presLayoutVars>
      </dgm:prSet>
      <dgm:spPr/>
    </dgm:pt>
    <dgm:pt modelId="{D1A20E60-938C-4CAE-A2F4-8559296343CA}" type="pres">
      <dgm:prSet presAssocID="{4AD112EC-7946-42A3-A8F9-843151889DC3}" presName="sibTrans" presStyleCnt="0"/>
      <dgm:spPr/>
    </dgm:pt>
    <dgm:pt modelId="{7591899F-55A4-4522-84EC-A21AEDA6E1DC}" type="pres">
      <dgm:prSet presAssocID="{3CA41E73-2C74-4511-88DF-2FE48B02FE8D}" presName="compNode" presStyleCnt="0"/>
      <dgm:spPr/>
    </dgm:pt>
    <dgm:pt modelId="{53975230-3062-4BA8-AA4C-4F1A6B19BB57}" type="pres">
      <dgm:prSet presAssocID="{3CA41E73-2C74-4511-88DF-2FE48B02FE8D}" presName="bgRect" presStyleLbl="bgShp" presStyleIdx="1" presStyleCnt="3"/>
      <dgm:spPr/>
    </dgm:pt>
    <dgm:pt modelId="{280B8F70-BB6D-4110-BF06-A6CB46BA8DE9}" type="pres">
      <dgm:prSet presAssocID="{3CA41E73-2C74-4511-88DF-2FE48B02FE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B27040B9-0025-487A-B9E3-BF8F9067E80E}" type="pres">
      <dgm:prSet presAssocID="{3CA41E73-2C74-4511-88DF-2FE48B02FE8D}" presName="spaceRect" presStyleCnt="0"/>
      <dgm:spPr/>
    </dgm:pt>
    <dgm:pt modelId="{C80AA601-6B7B-4963-8BC8-C6817FEA1521}" type="pres">
      <dgm:prSet presAssocID="{3CA41E73-2C74-4511-88DF-2FE48B02FE8D}" presName="parTx" presStyleLbl="revTx" presStyleIdx="1" presStyleCnt="3">
        <dgm:presLayoutVars>
          <dgm:chMax val="0"/>
          <dgm:chPref val="0"/>
        </dgm:presLayoutVars>
      </dgm:prSet>
      <dgm:spPr/>
    </dgm:pt>
    <dgm:pt modelId="{6107495B-3D96-4770-A0DA-FABEA16AEFCA}" type="pres">
      <dgm:prSet presAssocID="{00080252-256F-4CC6-8D43-A98179974F29}" presName="sibTrans" presStyleCnt="0"/>
      <dgm:spPr/>
    </dgm:pt>
    <dgm:pt modelId="{732C7F2D-AC3E-47A2-86A6-2E9BC09B2AFB}" type="pres">
      <dgm:prSet presAssocID="{969E7C30-4085-4CC8-9BD4-9A86E0065D11}" presName="compNode" presStyleCnt="0"/>
      <dgm:spPr/>
    </dgm:pt>
    <dgm:pt modelId="{9021C10F-892C-4DDF-A530-E26456F5638B}" type="pres">
      <dgm:prSet presAssocID="{969E7C30-4085-4CC8-9BD4-9A86E0065D11}" presName="bgRect" presStyleLbl="bgShp" presStyleIdx="2" presStyleCnt="3"/>
      <dgm:spPr/>
    </dgm:pt>
    <dgm:pt modelId="{4D997E2F-31EC-4491-B24F-1B6074622757}" type="pres">
      <dgm:prSet presAssocID="{969E7C30-4085-4CC8-9BD4-9A86E0065D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1E4428EF-89DB-48F5-A063-81BF55342C71}" type="pres">
      <dgm:prSet presAssocID="{969E7C30-4085-4CC8-9BD4-9A86E0065D11}" presName="spaceRect" presStyleCnt="0"/>
      <dgm:spPr/>
    </dgm:pt>
    <dgm:pt modelId="{A0C6BD8F-2C76-4429-84BF-05D11222D126}" type="pres">
      <dgm:prSet presAssocID="{969E7C30-4085-4CC8-9BD4-9A86E0065D1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52510F-3057-4808-8800-076DA95DFD23}" type="presOf" srcId="{3CA41E73-2C74-4511-88DF-2FE48B02FE8D}" destId="{C80AA601-6B7B-4963-8BC8-C6817FEA1521}" srcOrd="0" destOrd="0" presId="urn:microsoft.com/office/officeart/2018/2/layout/IconVerticalSolidList"/>
    <dgm:cxn modelId="{FE1BAF17-6B88-433F-ACD6-6CA569B432E4}" type="presOf" srcId="{FCD53651-39A6-48FA-834C-5B92A9D1DBD4}" destId="{D2722223-CB68-4F1A-B693-B82EADB4D008}" srcOrd="0" destOrd="0" presId="urn:microsoft.com/office/officeart/2018/2/layout/IconVerticalSolidList"/>
    <dgm:cxn modelId="{F279D11B-7EFB-4EB8-8CCC-4CD35C350A2F}" srcId="{FCD53651-39A6-48FA-834C-5B92A9D1DBD4}" destId="{08455F73-6B06-415F-B79B-DAF547F90976}" srcOrd="0" destOrd="0" parTransId="{4C809D80-9C5B-42FD-B0E5-3D45C01281B2}" sibTransId="{4AD112EC-7946-42A3-A8F9-843151889DC3}"/>
    <dgm:cxn modelId="{AB3CDF29-48DB-462B-97C5-D1EF86C4EBF9}" srcId="{FCD53651-39A6-48FA-834C-5B92A9D1DBD4}" destId="{969E7C30-4085-4CC8-9BD4-9A86E0065D11}" srcOrd="2" destOrd="0" parTransId="{5D8D5069-5389-43E4-9BBE-96CAC8D1655A}" sibTransId="{4D7A867A-613C-4D8F-98CA-3BBDE2FBBB42}"/>
    <dgm:cxn modelId="{C807AE3B-7C1B-41F6-B386-CC1135884CE4}" type="presOf" srcId="{08455F73-6B06-415F-B79B-DAF547F90976}" destId="{066C327F-0BC6-486F-9A11-4332CB9C60CD}" srcOrd="0" destOrd="0" presId="urn:microsoft.com/office/officeart/2018/2/layout/IconVerticalSolidList"/>
    <dgm:cxn modelId="{760B5684-49FD-46CB-87F2-123F022DA6D7}" srcId="{FCD53651-39A6-48FA-834C-5B92A9D1DBD4}" destId="{3CA41E73-2C74-4511-88DF-2FE48B02FE8D}" srcOrd="1" destOrd="0" parTransId="{1FA355E3-8554-430A-89CA-320655B2B3E0}" sibTransId="{00080252-256F-4CC6-8D43-A98179974F29}"/>
    <dgm:cxn modelId="{1394E6B1-323E-454F-94D9-9117BE2EDB4D}" type="presOf" srcId="{969E7C30-4085-4CC8-9BD4-9A86E0065D11}" destId="{A0C6BD8F-2C76-4429-84BF-05D11222D126}" srcOrd="0" destOrd="0" presId="urn:microsoft.com/office/officeart/2018/2/layout/IconVerticalSolidList"/>
    <dgm:cxn modelId="{37884082-F345-4191-8A72-004D20495C08}" type="presParOf" srcId="{D2722223-CB68-4F1A-B693-B82EADB4D008}" destId="{FFD85EEF-6F7A-4479-B2C3-84EFAFFA178E}" srcOrd="0" destOrd="0" presId="urn:microsoft.com/office/officeart/2018/2/layout/IconVerticalSolidList"/>
    <dgm:cxn modelId="{6049BCDA-136D-4570-B747-E2C95098658C}" type="presParOf" srcId="{FFD85EEF-6F7A-4479-B2C3-84EFAFFA178E}" destId="{1B25A20D-A848-4368-A035-0D0E12B95FC6}" srcOrd="0" destOrd="0" presId="urn:microsoft.com/office/officeart/2018/2/layout/IconVerticalSolidList"/>
    <dgm:cxn modelId="{CED6C8BE-140B-4CF4-96BC-79D8F18C0704}" type="presParOf" srcId="{FFD85EEF-6F7A-4479-B2C3-84EFAFFA178E}" destId="{34DCDD1C-92E0-4C8A-AA47-B1E0421F8EEF}" srcOrd="1" destOrd="0" presId="urn:microsoft.com/office/officeart/2018/2/layout/IconVerticalSolidList"/>
    <dgm:cxn modelId="{AF614382-C16F-4662-8C28-D29B3BA10917}" type="presParOf" srcId="{FFD85EEF-6F7A-4479-B2C3-84EFAFFA178E}" destId="{CEF8834D-0F39-4836-8333-C33D0F2EE0B5}" srcOrd="2" destOrd="0" presId="urn:microsoft.com/office/officeart/2018/2/layout/IconVerticalSolidList"/>
    <dgm:cxn modelId="{11A5A58A-0085-4F1C-8E50-05ECC1764118}" type="presParOf" srcId="{FFD85EEF-6F7A-4479-B2C3-84EFAFFA178E}" destId="{066C327F-0BC6-486F-9A11-4332CB9C60CD}" srcOrd="3" destOrd="0" presId="urn:microsoft.com/office/officeart/2018/2/layout/IconVerticalSolidList"/>
    <dgm:cxn modelId="{F7181ED3-F11B-4472-A566-87919331830D}" type="presParOf" srcId="{D2722223-CB68-4F1A-B693-B82EADB4D008}" destId="{D1A20E60-938C-4CAE-A2F4-8559296343CA}" srcOrd="1" destOrd="0" presId="urn:microsoft.com/office/officeart/2018/2/layout/IconVerticalSolidList"/>
    <dgm:cxn modelId="{A6AE991C-7E34-411A-B0D8-EABC4EFBF665}" type="presParOf" srcId="{D2722223-CB68-4F1A-B693-B82EADB4D008}" destId="{7591899F-55A4-4522-84EC-A21AEDA6E1DC}" srcOrd="2" destOrd="0" presId="urn:microsoft.com/office/officeart/2018/2/layout/IconVerticalSolidList"/>
    <dgm:cxn modelId="{16CB08BF-7A74-4C68-BB34-43BAECF72149}" type="presParOf" srcId="{7591899F-55A4-4522-84EC-A21AEDA6E1DC}" destId="{53975230-3062-4BA8-AA4C-4F1A6B19BB57}" srcOrd="0" destOrd="0" presId="urn:microsoft.com/office/officeart/2018/2/layout/IconVerticalSolidList"/>
    <dgm:cxn modelId="{1697A8E8-A643-40A2-80B7-929DEC337464}" type="presParOf" srcId="{7591899F-55A4-4522-84EC-A21AEDA6E1DC}" destId="{280B8F70-BB6D-4110-BF06-A6CB46BA8DE9}" srcOrd="1" destOrd="0" presId="urn:microsoft.com/office/officeart/2018/2/layout/IconVerticalSolidList"/>
    <dgm:cxn modelId="{B8EB1A98-C50D-40E4-8FEA-E3984BB9D37A}" type="presParOf" srcId="{7591899F-55A4-4522-84EC-A21AEDA6E1DC}" destId="{B27040B9-0025-487A-B9E3-BF8F9067E80E}" srcOrd="2" destOrd="0" presId="urn:microsoft.com/office/officeart/2018/2/layout/IconVerticalSolidList"/>
    <dgm:cxn modelId="{75950C34-2112-4E4C-AAC2-9DF454A15B2D}" type="presParOf" srcId="{7591899F-55A4-4522-84EC-A21AEDA6E1DC}" destId="{C80AA601-6B7B-4963-8BC8-C6817FEA1521}" srcOrd="3" destOrd="0" presId="urn:microsoft.com/office/officeart/2018/2/layout/IconVerticalSolidList"/>
    <dgm:cxn modelId="{82BCF8E3-4216-451C-8C5E-0E9A2B5AC4E4}" type="presParOf" srcId="{D2722223-CB68-4F1A-B693-B82EADB4D008}" destId="{6107495B-3D96-4770-A0DA-FABEA16AEFCA}" srcOrd="3" destOrd="0" presId="urn:microsoft.com/office/officeart/2018/2/layout/IconVerticalSolidList"/>
    <dgm:cxn modelId="{E18CBC20-3566-461B-863D-BB5D5B59977C}" type="presParOf" srcId="{D2722223-CB68-4F1A-B693-B82EADB4D008}" destId="{732C7F2D-AC3E-47A2-86A6-2E9BC09B2AFB}" srcOrd="4" destOrd="0" presId="urn:microsoft.com/office/officeart/2018/2/layout/IconVerticalSolidList"/>
    <dgm:cxn modelId="{0DDC5A4D-1887-4C88-AA9E-A90F03C2F1DA}" type="presParOf" srcId="{732C7F2D-AC3E-47A2-86A6-2E9BC09B2AFB}" destId="{9021C10F-892C-4DDF-A530-E26456F5638B}" srcOrd="0" destOrd="0" presId="urn:microsoft.com/office/officeart/2018/2/layout/IconVerticalSolidList"/>
    <dgm:cxn modelId="{A695FE5A-5082-4270-BB01-5C95E621623B}" type="presParOf" srcId="{732C7F2D-AC3E-47A2-86A6-2E9BC09B2AFB}" destId="{4D997E2F-31EC-4491-B24F-1B6074622757}" srcOrd="1" destOrd="0" presId="urn:microsoft.com/office/officeart/2018/2/layout/IconVerticalSolidList"/>
    <dgm:cxn modelId="{77D9FDC9-AEC6-42FC-BBE4-6E901C3DD0BF}" type="presParOf" srcId="{732C7F2D-AC3E-47A2-86A6-2E9BC09B2AFB}" destId="{1E4428EF-89DB-48F5-A063-81BF55342C71}" srcOrd="2" destOrd="0" presId="urn:microsoft.com/office/officeart/2018/2/layout/IconVerticalSolidList"/>
    <dgm:cxn modelId="{16919AAC-2F75-407E-A4C1-4FB5C87027D8}" type="presParOf" srcId="{732C7F2D-AC3E-47A2-86A6-2E9BC09B2AFB}" destId="{A0C6BD8F-2C76-4429-84BF-05D11222D1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C76B1-1A17-4624-B1E4-66463B9F3AF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932350-6309-4A71-81B3-C77BF23C3AA8}">
      <dgm:prSet/>
      <dgm:spPr/>
      <dgm:t>
        <a:bodyPr/>
        <a:lstStyle/>
        <a:p>
          <a:r>
            <a:rPr lang="en-US" dirty="0"/>
            <a:t>Data was modified to invent new statistics that better account for team differences when comparing different teams.</a:t>
          </a:r>
        </a:p>
      </dgm:t>
    </dgm:pt>
    <dgm:pt modelId="{832AA255-BD74-460A-850C-2D7614F482BC}" type="parTrans" cxnId="{200CF74B-1ACB-4FF9-B2E8-50871EC246B9}">
      <dgm:prSet/>
      <dgm:spPr/>
      <dgm:t>
        <a:bodyPr/>
        <a:lstStyle/>
        <a:p>
          <a:endParaRPr lang="en-US"/>
        </a:p>
      </dgm:t>
    </dgm:pt>
    <dgm:pt modelId="{C735B89B-BEC5-4765-869D-9904D366D0D7}" type="sibTrans" cxnId="{200CF74B-1ACB-4FF9-B2E8-50871EC246B9}">
      <dgm:prSet/>
      <dgm:spPr/>
      <dgm:t>
        <a:bodyPr/>
        <a:lstStyle/>
        <a:p>
          <a:endParaRPr lang="en-US"/>
        </a:p>
      </dgm:t>
    </dgm:pt>
    <dgm:pt modelId="{8662EA63-FF66-41B2-BC73-C4090F12536B}">
      <dgm:prSet/>
      <dgm:spPr/>
      <dgm:t>
        <a:bodyPr/>
        <a:lstStyle/>
        <a:p>
          <a:r>
            <a:rPr lang="en-US" dirty="0"/>
            <a:t>Used Data Mining algorithm Random Forest to find and remove irrelevant attributes.</a:t>
          </a:r>
        </a:p>
      </dgm:t>
    </dgm:pt>
    <dgm:pt modelId="{8924A6D6-C5C6-41F3-944F-F35F7D4A6C91}" type="parTrans" cxnId="{BF83AEAC-8008-417A-8E37-E24033B2C5DB}">
      <dgm:prSet/>
      <dgm:spPr/>
      <dgm:t>
        <a:bodyPr/>
        <a:lstStyle/>
        <a:p>
          <a:endParaRPr lang="en-US"/>
        </a:p>
      </dgm:t>
    </dgm:pt>
    <dgm:pt modelId="{55CD09C0-9FD0-4275-BC1C-3C2F6C818AB7}" type="sibTrans" cxnId="{BF83AEAC-8008-417A-8E37-E24033B2C5DB}">
      <dgm:prSet/>
      <dgm:spPr/>
      <dgm:t>
        <a:bodyPr/>
        <a:lstStyle/>
        <a:p>
          <a:endParaRPr lang="en-US"/>
        </a:p>
      </dgm:t>
    </dgm:pt>
    <dgm:pt modelId="{BA3D31C2-EF50-4BA0-80D4-2B4F81A25845}" type="pres">
      <dgm:prSet presAssocID="{ED3C76B1-1A17-4624-B1E4-66463B9F3AF0}" presName="linear" presStyleCnt="0">
        <dgm:presLayoutVars>
          <dgm:animLvl val="lvl"/>
          <dgm:resizeHandles val="exact"/>
        </dgm:presLayoutVars>
      </dgm:prSet>
      <dgm:spPr/>
    </dgm:pt>
    <dgm:pt modelId="{87D84872-2B69-47A2-BFD6-C57E41E9D691}" type="pres">
      <dgm:prSet presAssocID="{EA932350-6309-4A71-81B3-C77BF23C3A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01BE6E-BFB2-4BDC-9879-86E083BED2A5}" type="pres">
      <dgm:prSet presAssocID="{C735B89B-BEC5-4765-869D-9904D366D0D7}" presName="spacer" presStyleCnt="0"/>
      <dgm:spPr/>
    </dgm:pt>
    <dgm:pt modelId="{484B1E6F-FE37-484F-9C0B-4671FF2F2271}" type="pres">
      <dgm:prSet presAssocID="{8662EA63-FF66-41B2-BC73-C4090F12536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1A65F5D-4BF7-4F23-BEE4-41952BA62F0C}" type="presOf" srcId="{ED3C76B1-1A17-4624-B1E4-66463B9F3AF0}" destId="{BA3D31C2-EF50-4BA0-80D4-2B4F81A25845}" srcOrd="0" destOrd="0" presId="urn:microsoft.com/office/officeart/2005/8/layout/vList2"/>
    <dgm:cxn modelId="{A1D93960-C64A-4733-9811-1058824004CF}" type="presOf" srcId="{EA932350-6309-4A71-81B3-C77BF23C3AA8}" destId="{87D84872-2B69-47A2-BFD6-C57E41E9D691}" srcOrd="0" destOrd="0" presId="urn:microsoft.com/office/officeart/2005/8/layout/vList2"/>
    <dgm:cxn modelId="{200CF74B-1ACB-4FF9-B2E8-50871EC246B9}" srcId="{ED3C76B1-1A17-4624-B1E4-66463B9F3AF0}" destId="{EA932350-6309-4A71-81B3-C77BF23C3AA8}" srcOrd="0" destOrd="0" parTransId="{832AA255-BD74-460A-850C-2D7614F482BC}" sibTransId="{C735B89B-BEC5-4765-869D-9904D366D0D7}"/>
    <dgm:cxn modelId="{B2CDC590-E34E-4B37-9807-BC57EE8FBA5C}" type="presOf" srcId="{8662EA63-FF66-41B2-BC73-C4090F12536B}" destId="{484B1E6F-FE37-484F-9C0B-4671FF2F2271}" srcOrd="0" destOrd="0" presId="urn:microsoft.com/office/officeart/2005/8/layout/vList2"/>
    <dgm:cxn modelId="{BF83AEAC-8008-417A-8E37-E24033B2C5DB}" srcId="{ED3C76B1-1A17-4624-B1E4-66463B9F3AF0}" destId="{8662EA63-FF66-41B2-BC73-C4090F12536B}" srcOrd="1" destOrd="0" parTransId="{8924A6D6-C5C6-41F3-944F-F35F7D4A6C91}" sibTransId="{55CD09C0-9FD0-4275-BC1C-3C2F6C818AB7}"/>
    <dgm:cxn modelId="{0F1BFE8E-68A9-4857-946E-66CD0BF1478A}" type="presParOf" srcId="{BA3D31C2-EF50-4BA0-80D4-2B4F81A25845}" destId="{87D84872-2B69-47A2-BFD6-C57E41E9D691}" srcOrd="0" destOrd="0" presId="urn:microsoft.com/office/officeart/2005/8/layout/vList2"/>
    <dgm:cxn modelId="{240DB0D0-6DCF-4605-B357-B0FE08F4275C}" type="presParOf" srcId="{BA3D31C2-EF50-4BA0-80D4-2B4F81A25845}" destId="{D201BE6E-BFB2-4BDC-9879-86E083BED2A5}" srcOrd="1" destOrd="0" presId="urn:microsoft.com/office/officeart/2005/8/layout/vList2"/>
    <dgm:cxn modelId="{0676BAAE-EAD3-484B-ABED-3552AEAABC50}" type="presParOf" srcId="{BA3D31C2-EF50-4BA0-80D4-2B4F81A25845}" destId="{484B1E6F-FE37-484F-9C0B-4671FF2F227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6991DE-3AE9-4FFD-AB20-6C3CB728295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987909-5C92-4A38-9FF9-488AB082B67C}">
      <dgm:prSet/>
      <dgm:spPr/>
      <dgm:t>
        <a:bodyPr/>
        <a:lstStyle/>
        <a:p>
          <a:r>
            <a:rPr lang="en-US" dirty="0"/>
            <a:t>Used random forest to find irrelevant variables.</a:t>
          </a:r>
        </a:p>
      </dgm:t>
    </dgm:pt>
    <dgm:pt modelId="{89FED437-C7F4-4B5B-BF05-5F384F135713}" type="parTrans" cxnId="{57F585FB-B82C-4FB6-9E44-A793B4449A36}">
      <dgm:prSet/>
      <dgm:spPr/>
      <dgm:t>
        <a:bodyPr/>
        <a:lstStyle/>
        <a:p>
          <a:endParaRPr lang="en-US"/>
        </a:p>
      </dgm:t>
    </dgm:pt>
    <dgm:pt modelId="{27E55D56-D88D-4694-864F-572561A2C6B8}" type="sibTrans" cxnId="{57F585FB-B82C-4FB6-9E44-A793B4449A36}">
      <dgm:prSet/>
      <dgm:spPr/>
      <dgm:t>
        <a:bodyPr/>
        <a:lstStyle/>
        <a:p>
          <a:endParaRPr lang="en-US"/>
        </a:p>
      </dgm:t>
    </dgm:pt>
    <dgm:pt modelId="{02861764-4593-4CC1-8FD6-7CFC930BAB23}">
      <dgm:prSet/>
      <dgm:spPr/>
      <dgm:t>
        <a:bodyPr/>
        <a:lstStyle/>
        <a:p>
          <a:r>
            <a:rPr lang="en-US" dirty="0"/>
            <a:t>Removed variables based off findings and contextual knowledge. </a:t>
          </a:r>
        </a:p>
      </dgm:t>
    </dgm:pt>
    <dgm:pt modelId="{EBDF8E4C-30D3-45C1-B69C-79C4FE0C58C1}" type="parTrans" cxnId="{9F62DCCE-9F09-4B76-9F7A-9A2BC7A4948A}">
      <dgm:prSet/>
      <dgm:spPr/>
      <dgm:t>
        <a:bodyPr/>
        <a:lstStyle/>
        <a:p>
          <a:endParaRPr lang="en-US"/>
        </a:p>
      </dgm:t>
    </dgm:pt>
    <dgm:pt modelId="{FB4DCC74-2C43-417E-8D41-48750E3DA661}" type="sibTrans" cxnId="{9F62DCCE-9F09-4B76-9F7A-9A2BC7A4948A}">
      <dgm:prSet/>
      <dgm:spPr/>
      <dgm:t>
        <a:bodyPr/>
        <a:lstStyle/>
        <a:p>
          <a:endParaRPr lang="en-US"/>
        </a:p>
      </dgm:t>
    </dgm:pt>
    <dgm:pt modelId="{AA588A0B-DAC4-4E91-AB51-E57FA2EE020C}">
      <dgm:prSet/>
      <dgm:spPr/>
      <dgm:t>
        <a:bodyPr/>
        <a:lstStyle/>
        <a:p>
          <a:r>
            <a:rPr lang="en-US"/>
            <a:t>After </a:t>
          </a:r>
          <a:r>
            <a:rPr lang="en-US" dirty="0"/>
            <a:t>removing irrelevant variables, ran data mining algorithms again to check errors and new findings.</a:t>
          </a:r>
        </a:p>
      </dgm:t>
    </dgm:pt>
    <dgm:pt modelId="{1019BA8E-A95F-4CAE-8EF6-17B77AC55CAE}" type="parTrans" cxnId="{06424153-42DB-4141-A85E-711FCE9252B4}">
      <dgm:prSet/>
      <dgm:spPr/>
      <dgm:t>
        <a:bodyPr/>
        <a:lstStyle/>
        <a:p>
          <a:endParaRPr lang="en-US"/>
        </a:p>
      </dgm:t>
    </dgm:pt>
    <dgm:pt modelId="{035F5087-865E-4D02-9CFE-21EBA9B158DA}" type="sibTrans" cxnId="{06424153-42DB-4141-A85E-711FCE9252B4}">
      <dgm:prSet/>
      <dgm:spPr/>
      <dgm:t>
        <a:bodyPr/>
        <a:lstStyle/>
        <a:p>
          <a:endParaRPr lang="en-US"/>
        </a:p>
      </dgm:t>
    </dgm:pt>
    <dgm:pt modelId="{35D29A80-DB95-4A48-809A-B17AA69AE034}" type="pres">
      <dgm:prSet presAssocID="{F96991DE-3AE9-4FFD-AB20-6C3CB72829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308BFF-C7EE-43A4-8F4A-D6EDE235ABB3}" type="pres">
      <dgm:prSet presAssocID="{76987909-5C92-4A38-9FF9-488AB082B67C}" presName="hierRoot1" presStyleCnt="0"/>
      <dgm:spPr/>
    </dgm:pt>
    <dgm:pt modelId="{659C9365-7D3D-40CB-A922-C8EA953B4C6B}" type="pres">
      <dgm:prSet presAssocID="{76987909-5C92-4A38-9FF9-488AB082B67C}" presName="composite" presStyleCnt="0"/>
      <dgm:spPr/>
    </dgm:pt>
    <dgm:pt modelId="{177E58E0-90CB-4C65-9BF0-B14AE8CC9539}" type="pres">
      <dgm:prSet presAssocID="{76987909-5C92-4A38-9FF9-488AB082B67C}" presName="background" presStyleLbl="node0" presStyleIdx="0" presStyleCnt="3"/>
      <dgm:spPr/>
    </dgm:pt>
    <dgm:pt modelId="{8BD18E7B-1285-4681-95DF-76B454748B4B}" type="pres">
      <dgm:prSet presAssocID="{76987909-5C92-4A38-9FF9-488AB082B67C}" presName="text" presStyleLbl="fgAcc0" presStyleIdx="0" presStyleCnt="3">
        <dgm:presLayoutVars>
          <dgm:chPref val="3"/>
        </dgm:presLayoutVars>
      </dgm:prSet>
      <dgm:spPr/>
    </dgm:pt>
    <dgm:pt modelId="{8E9847FA-8DAD-4F9F-AB97-6AD6606C9C9B}" type="pres">
      <dgm:prSet presAssocID="{76987909-5C92-4A38-9FF9-488AB082B67C}" presName="hierChild2" presStyleCnt="0"/>
      <dgm:spPr/>
    </dgm:pt>
    <dgm:pt modelId="{986F3B25-785E-44B9-80AA-890A231FA7FB}" type="pres">
      <dgm:prSet presAssocID="{02861764-4593-4CC1-8FD6-7CFC930BAB23}" presName="hierRoot1" presStyleCnt="0"/>
      <dgm:spPr/>
    </dgm:pt>
    <dgm:pt modelId="{BAF76CAF-FF0C-4200-A21F-D5A4D80DAE15}" type="pres">
      <dgm:prSet presAssocID="{02861764-4593-4CC1-8FD6-7CFC930BAB23}" presName="composite" presStyleCnt="0"/>
      <dgm:spPr/>
    </dgm:pt>
    <dgm:pt modelId="{501F39F1-917E-4504-AC17-6514695CD331}" type="pres">
      <dgm:prSet presAssocID="{02861764-4593-4CC1-8FD6-7CFC930BAB23}" presName="background" presStyleLbl="node0" presStyleIdx="1" presStyleCnt="3"/>
      <dgm:spPr/>
    </dgm:pt>
    <dgm:pt modelId="{28D6FA67-8E5C-4BD1-8685-5E5267ED251A}" type="pres">
      <dgm:prSet presAssocID="{02861764-4593-4CC1-8FD6-7CFC930BAB23}" presName="text" presStyleLbl="fgAcc0" presStyleIdx="1" presStyleCnt="3">
        <dgm:presLayoutVars>
          <dgm:chPref val="3"/>
        </dgm:presLayoutVars>
      </dgm:prSet>
      <dgm:spPr/>
    </dgm:pt>
    <dgm:pt modelId="{094F5A7E-451B-4825-96DD-C54DA1272D43}" type="pres">
      <dgm:prSet presAssocID="{02861764-4593-4CC1-8FD6-7CFC930BAB23}" presName="hierChild2" presStyleCnt="0"/>
      <dgm:spPr/>
    </dgm:pt>
    <dgm:pt modelId="{C97AAB38-E0CD-4FDA-B63D-F557DF1B0FCD}" type="pres">
      <dgm:prSet presAssocID="{AA588A0B-DAC4-4E91-AB51-E57FA2EE020C}" presName="hierRoot1" presStyleCnt="0"/>
      <dgm:spPr/>
    </dgm:pt>
    <dgm:pt modelId="{FEFF1C5E-CD77-426A-9530-9E57FF6ED760}" type="pres">
      <dgm:prSet presAssocID="{AA588A0B-DAC4-4E91-AB51-E57FA2EE020C}" presName="composite" presStyleCnt="0"/>
      <dgm:spPr/>
    </dgm:pt>
    <dgm:pt modelId="{40C7CE1D-4648-4E9B-92C2-47B29A0EAADA}" type="pres">
      <dgm:prSet presAssocID="{AA588A0B-DAC4-4E91-AB51-E57FA2EE020C}" presName="background" presStyleLbl="node0" presStyleIdx="2" presStyleCnt="3"/>
      <dgm:spPr/>
    </dgm:pt>
    <dgm:pt modelId="{A727B80E-D6A9-4929-8370-101B331E2C75}" type="pres">
      <dgm:prSet presAssocID="{AA588A0B-DAC4-4E91-AB51-E57FA2EE020C}" presName="text" presStyleLbl="fgAcc0" presStyleIdx="2" presStyleCnt="3">
        <dgm:presLayoutVars>
          <dgm:chPref val="3"/>
        </dgm:presLayoutVars>
      </dgm:prSet>
      <dgm:spPr/>
    </dgm:pt>
    <dgm:pt modelId="{2B5CFDAA-1A12-4DCB-97B2-882466E35B01}" type="pres">
      <dgm:prSet presAssocID="{AA588A0B-DAC4-4E91-AB51-E57FA2EE020C}" presName="hierChild2" presStyleCnt="0"/>
      <dgm:spPr/>
    </dgm:pt>
  </dgm:ptLst>
  <dgm:cxnLst>
    <dgm:cxn modelId="{DD636C5F-8FFC-4E22-8EA6-7031B0BB158D}" type="presOf" srcId="{02861764-4593-4CC1-8FD6-7CFC930BAB23}" destId="{28D6FA67-8E5C-4BD1-8685-5E5267ED251A}" srcOrd="0" destOrd="0" presId="urn:microsoft.com/office/officeart/2005/8/layout/hierarchy1"/>
    <dgm:cxn modelId="{06424153-42DB-4141-A85E-711FCE9252B4}" srcId="{F96991DE-3AE9-4FFD-AB20-6C3CB728295E}" destId="{AA588A0B-DAC4-4E91-AB51-E57FA2EE020C}" srcOrd="2" destOrd="0" parTransId="{1019BA8E-A95F-4CAE-8EF6-17B77AC55CAE}" sibTransId="{035F5087-865E-4D02-9CFE-21EBA9B158DA}"/>
    <dgm:cxn modelId="{E4EFDAC5-6C54-4C10-BB1D-8CA2981A1916}" type="presOf" srcId="{F96991DE-3AE9-4FFD-AB20-6C3CB728295E}" destId="{35D29A80-DB95-4A48-809A-B17AA69AE034}" srcOrd="0" destOrd="0" presId="urn:microsoft.com/office/officeart/2005/8/layout/hierarchy1"/>
    <dgm:cxn modelId="{9F62DCCE-9F09-4B76-9F7A-9A2BC7A4948A}" srcId="{F96991DE-3AE9-4FFD-AB20-6C3CB728295E}" destId="{02861764-4593-4CC1-8FD6-7CFC930BAB23}" srcOrd="1" destOrd="0" parTransId="{EBDF8E4C-30D3-45C1-B69C-79C4FE0C58C1}" sibTransId="{FB4DCC74-2C43-417E-8D41-48750E3DA661}"/>
    <dgm:cxn modelId="{988156DF-671A-4CCC-B820-1F3F98179CA9}" type="presOf" srcId="{AA588A0B-DAC4-4E91-AB51-E57FA2EE020C}" destId="{A727B80E-D6A9-4929-8370-101B331E2C75}" srcOrd="0" destOrd="0" presId="urn:microsoft.com/office/officeart/2005/8/layout/hierarchy1"/>
    <dgm:cxn modelId="{57F585FB-B82C-4FB6-9E44-A793B4449A36}" srcId="{F96991DE-3AE9-4FFD-AB20-6C3CB728295E}" destId="{76987909-5C92-4A38-9FF9-488AB082B67C}" srcOrd="0" destOrd="0" parTransId="{89FED437-C7F4-4B5B-BF05-5F384F135713}" sibTransId="{27E55D56-D88D-4694-864F-572561A2C6B8}"/>
    <dgm:cxn modelId="{DA5065FF-595A-4DCE-95D4-4BAD94AF7671}" type="presOf" srcId="{76987909-5C92-4A38-9FF9-488AB082B67C}" destId="{8BD18E7B-1285-4681-95DF-76B454748B4B}" srcOrd="0" destOrd="0" presId="urn:microsoft.com/office/officeart/2005/8/layout/hierarchy1"/>
    <dgm:cxn modelId="{8A04A64A-51F3-457E-996F-124CFDE2F64C}" type="presParOf" srcId="{35D29A80-DB95-4A48-809A-B17AA69AE034}" destId="{9C308BFF-C7EE-43A4-8F4A-D6EDE235ABB3}" srcOrd="0" destOrd="0" presId="urn:microsoft.com/office/officeart/2005/8/layout/hierarchy1"/>
    <dgm:cxn modelId="{A1622C3C-7660-459A-A2B8-A3E68DE2EE2A}" type="presParOf" srcId="{9C308BFF-C7EE-43A4-8F4A-D6EDE235ABB3}" destId="{659C9365-7D3D-40CB-A922-C8EA953B4C6B}" srcOrd="0" destOrd="0" presId="urn:microsoft.com/office/officeart/2005/8/layout/hierarchy1"/>
    <dgm:cxn modelId="{78A62EFC-E4B1-41B6-93F9-1CAF47B43ABD}" type="presParOf" srcId="{659C9365-7D3D-40CB-A922-C8EA953B4C6B}" destId="{177E58E0-90CB-4C65-9BF0-B14AE8CC9539}" srcOrd="0" destOrd="0" presId="urn:microsoft.com/office/officeart/2005/8/layout/hierarchy1"/>
    <dgm:cxn modelId="{0BE96989-8B2E-4AA4-98FB-A666D3D99C41}" type="presParOf" srcId="{659C9365-7D3D-40CB-A922-C8EA953B4C6B}" destId="{8BD18E7B-1285-4681-95DF-76B454748B4B}" srcOrd="1" destOrd="0" presId="urn:microsoft.com/office/officeart/2005/8/layout/hierarchy1"/>
    <dgm:cxn modelId="{B0A6681C-7D36-44AF-81B5-80A09CB7B4BE}" type="presParOf" srcId="{9C308BFF-C7EE-43A4-8F4A-D6EDE235ABB3}" destId="{8E9847FA-8DAD-4F9F-AB97-6AD6606C9C9B}" srcOrd="1" destOrd="0" presId="urn:microsoft.com/office/officeart/2005/8/layout/hierarchy1"/>
    <dgm:cxn modelId="{F3B09888-EE07-4FAC-B6E7-3AAEFFD9AB72}" type="presParOf" srcId="{35D29A80-DB95-4A48-809A-B17AA69AE034}" destId="{986F3B25-785E-44B9-80AA-890A231FA7FB}" srcOrd="1" destOrd="0" presId="urn:microsoft.com/office/officeart/2005/8/layout/hierarchy1"/>
    <dgm:cxn modelId="{1A37815E-5E6B-4282-AC3A-622135ED29A4}" type="presParOf" srcId="{986F3B25-785E-44B9-80AA-890A231FA7FB}" destId="{BAF76CAF-FF0C-4200-A21F-D5A4D80DAE15}" srcOrd="0" destOrd="0" presId="urn:microsoft.com/office/officeart/2005/8/layout/hierarchy1"/>
    <dgm:cxn modelId="{E2FF087F-FCBA-44A0-B0E0-301649EA10F9}" type="presParOf" srcId="{BAF76CAF-FF0C-4200-A21F-D5A4D80DAE15}" destId="{501F39F1-917E-4504-AC17-6514695CD331}" srcOrd="0" destOrd="0" presId="urn:microsoft.com/office/officeart/2005/8/layout/hierarchy1"/>
    <dgm:cxn modelId="{26A7362F-3A77-4BF6-ACE7-92ECBE63E659}" type="presParOf" srcId="{BAF76CAF-FF0C-4200-A21F-D5A4D80DAE15}" destId="{28D6FA67-8E5C-4BD1-8685-5E5267ED251A}" srcOrd="1" destOrd="0" presId="urn:microsoft.com/office/officeart/2005/8/layout/hierarchy1"/>
    <dgm:cxn modelId="{696B4BF2-819F-477F-A308-38B8B28CC36C}" type="presParOf" srcId="{986F3B25-785E-44B9-80AA-890A231FA7FB}" destId="{094F5A7E-451B-4825-96DD-C54DA1272D43}" srcOrd="1" destOrd="0" presId="urn:microsoft.com/office/officeart/2005/8/layout/hierarchy1"/>
    <dgm:cxn modelId="{C20C8229-595B-45F2-9635-1023A90B87CE}" type="presParOf" srcId="{35D29A80-DB95-4A48-809A-B17AA69AE034}" destId="{C97AAB38-E0CD-4FDA-B63D-F557DF1B0FCD}" srcOrd="2" destOrd="0" presId="urn:microsoft.com/office/officeart/2005/8/layout/hierarchy1"/>
    <dgm:cxn modelId="{59D868C0-BA6F-48C1-9A41-1DB04B60405C}" type="presParOf" srcId="{C97AAB38-E0CD-4FDA-B63D-F557DF1B0FCD}" destId="{FEFF1C5E-CD77-426A-9530-9E57FF6ED760}" srcOrd="0" destOrd="0" presId="urn:microsoft.com/office/officeart/2005/8/layout/hierarchy1"/>
    <dgm:cxn modelId="{F7F82523-7AF4-4FEC-B404-8C4E5C273625}" type="presParOf" srcId="{FEFF1C5E-CD77-426A-9530-9E57FF6ED760}" destId="{40C7CE1D-4648-4E9B-92C2-47B29A0EAADA}" srcOrd="0" destOrd="0" presId="urn:microsoft.com/office/officeart/2005/8/layout/hierarchy1"/>
    <dgm:cxn modelId="{247C5C4C-E47C-4981-898F-740A91B19B7E}" type="presParOf" srcId="{FEFF1C5E-CD77-426A-9530-9E57FF6ED760}" destId="{A727B80E-D6A9-4929-8370-101B331E2C75}" srcOrd="1" destOrd="0" presId="urn:microsoft.com/office/officeart/2005/8/layout/hierarchy1"/>
    <dgm:cxn modelId="{73C19C60-6DBB-406B-AEA7-64944EB37B2E}" type="presParOf" srcId="{C97AAB38-E0CD-4FDA-B63D-F557DF1B0FCD}" destId="{2B5CFDAA-1A12-4DCB-97B2-882466E35B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4A9BD1-B2EB-446C-B113-6F2FE734FB0E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3145C5-47EE-4E98-9DC4-C480A4270B1C}">
      <dgm:prSet/>
      <dgm:spPr/>
      <dgm:t>
        <a:bodyPr/>
        <a:lstStyle/>
        <a:p>
          <a:r>
            <a:rPr lang="en-US" dirty="0"/>
            <a:t>The Knicks are good but not great at almost every part of basketball.</a:t>
          </a:r>
        </a:p>
      </dgm:t>
    </dgm:pt>
    <dgm:pt modelId="{F6BD5AED-5331-43F9-89E6-EC21BD445442}" type="parTrans" cxnId="{D3246FA7-9D85-47A4-80DB-FFD5A51C7785}">
      <dgm:prSet/>
      <dgm:spPr/>
      <dgm:t>
        <a:bodyPr/>
        <a:lstStyle/>
        <a:p>
          <a:endParaRPr lang="en-US"/>
        </a:p>
      </dgm:t>
    </dgm:pt>
    <dgm:pt modelId="{45C477D0-6343-4BB7-81F7-C3A60A9F81C5}" type="sibTrans" cxnId="{D3246FA7-9D85-47A4-80DB-FFD5A51C7785}">
      <dgm:prSet/>
      <dgm:spPr/>
      <dgm:t>
        <a:bodyPr/>
        <a:lstStyle/>
        <a:p>
          <a:endParaRPr lang="en-US"/>
        </a:p>
      </dgm:t>
    </dgm:pt>
    <dgm:pt modelId="{4FFE33E0-DB13-4E48-A5E4-DA7C3E275D2A}">
      <dgm:prSet/>
      <dgm:spPr/>
      <dgm:t>
        <a:bodyPr/>
        <a:lstStyle/>
        <a:p>
          <a:r>
            <a:rPr lang="en-US" dirty="0"/>
            <a:t>They have a 0-10 record against any team with 60 wins. Likely to face these teams in the playoffs.</a:t>
          </a:r>
        </a:p>
      </dgm:t>
    </dgm:pt>
    <dgm:pt modelId="{F3BC4781-ACE4-4F07-A63E-C9AC868C0A3E}" type="parTrans" cxnId="{4EC592A2-3B68-4410-8C85-BDC478143F5A}">
      <dgm:prSet/>
      <dgm:spPr/>
      <dgm:t>
        <a:bodyPr/>
        <a:lstStyle/>
        <a:p>
          <a:endParaRPr lang="en-US"/>
        </a:p>
      </dgm:t>
    </dgm:pt>
    <dgm:pt modelId="{C65490AA-D6D3-4419-8CCF-C4DAF3D0358F}" type="sibTrans" cxnId="{4EC592A2-3B68-4410-8C85-BDC478143F5A}">
      <dgm:prSet/>
      <dgm:spPr/>
      <dgm:t>
        <a:bodyPr/>
        <a:lstStyle/>
        <a:p>
          <a:endParaRPr lang="en-US"/>
        </a:p>
      </dgm:t>
    </dgm:pt>
    <dgm:pt modelId="{AFDF7B9B-796F-4343-B3BB-50A4DFAFC448}">
      <dgm:prSet/>
      <dgm:spPr/>
      <dgm:t>
        <a:bodyPr/>
        <a:lstStyle/>
        <a:p>
          <a:r>
            <a:rPr lang="en-US" dirty="0"/>
            <a:t>The Knicks winning a basketball game depends primarily on their efficiency as well as their defensive tenacity. </a:t>
          </a:r>
        </a:p>
      </dgm:t>
    </dgm:pt>
    <dgm:pt modelId="{DBFEEB4A-097D-47F1-A245-1EB1E1D7098A}" type="parTrans" cxnId="{D4AB2848-7ED5-45FB-A837-9BED8BB23F4F}">
      <dgm:prSet/>
      <dgm:spPr/>
      <dgm:t>
        <a:bodyPr/>
        <a:lstStyle/>
        <a:p>
          <a:endParaRPr lang="en-US"/>
        </a:p>
      </dgm:t>
    </dgm:pt>
    <dgm:pt modelId="{0831515C-E471-4541-A7F4-CB234249E1C7}" type="sibTrans" cxnId="{D4AB2848-7ED5-45FB-A837-9BED8BB23F4F}">
      <dgm:prSet/>
      <dgm:spPr/>
      <dgm:t>
        <a:bodyPr/>
        <a:lstStyle/>
        <a:p>
          <a:endParaRPr lang="en-US"/>
        </a:p>
      </dgm:t>
    </dgm:pt>
    <dgm:pt modelId="{F13E2CDA-9027-41E9-AFA4-C4043C919D7D}">
      <dgm:prSet/>
      <dgm:spPr/>
      <dgm:t>
        <a:bodyPr/>
        <a:lstStyle/>
        <a:p>
          <a:r>
            <a:rPr lang="en-US" dirty="0"/>
            <a:t>Against 60-win teams, the Knicks give up 10 more points than they usually do while scoring 10 less than they usually do.</a:t>
          </a:r>
        </a:p>
      </dgm:t>
    </dgm:pt>
    <dgm:pt modelId="{66C8314D-0EC2-4C26-B3AB-120C8DE4D4B9}" type="parTrans" cxnId="{882A0F70-6640-4807-81A0-2142723D2D2B}">
      <dgm:prSet/>
      <dgm:spPr/>
      <dgm:t>
        <a:bodyPr/>
        <a:lstStyle/>
        <a:p>
          <a:endParaRPr lang="en-US"/>
        </a:p>
      </dgm:t>
    </dgm:pt>
    <dgm:pt modelId="{BE065B32-368A-4514-B5F0-D212F9CA2BA5}" type="sibTrans" cxnId="{882A0F70-6640-4807-81A0-2142723D2D2B}">
      <dgm:prSet/>
      <dgm:spPr/>
      <dgm:t>
        <a:bodyPr/>
        <a:lstStyle/>
        <a:p>
          <a:endParaRPr lang="en-US"/>
        </a:p>
      </dgm:t>
    </dgm:pt>
    <dgm:pt modelId="{16434A8E-52A7-4D6E-8E59-E1199AA99D82}" type="pres">
      <dgm:prSet presAssocID="{894A9BD1-B2EB-446C-B113-6F2FE734FB0E}" presName="matrix" presStyleCnt="0">
        <dgm:presLayoutVars>
          <dgm:chMax val="1"/>
          <dgm:dir/>
          <dgm:resizeHandles val="exact"/>
        </dgm:presLayoutVars>
      </dgm:prSet>
      <dgm:spPr/>
    </dgm:pt>
    <dgm:pt modelId="{E7E6D859-0B90-476F-9766-C38B68AAF3D3}" type="pres">
      <dgm:prSet presAssocID="{894A9BD1-B2EB-446C-B113-6F2FE734FB0E}" presName="diamond" presStyleLbl="bgShp" presStyleIdx="0" presStyleCnt="1"/>
      <dgm:spPr/>
    </dgm:pt>
    <dgm:pt modelId="{F82ED0C9-B7F8-4EFA-833B-7FDA7AB452E5}" type="pres">
      <dgm:prSet presAssocID="{894A9BD1-B2EB-446C-B113-6F2FE734FB0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A7673F-B788-4304-9791-D917D7C6C631}" type="pres">
      <dgm:prSet presAssocID="{894A9BD1-B2EB-446C-B113-6F2FE734FB0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0BF822-35B4-4E46-91C9-9233E6157C1D}" type="pres">
      <dgm:prSet presAssocID="{894A9BD1-B2EB-446C-B113-6F2FE734FB0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2A43E4-A49A-47F2-AC90-C99D5053C605}" type="pres">
      <dgm:prSet presAssocID="{894A9BD1-B2EB-446C-B113-6F2FE734FB0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C50001-C13E-4418-BD74-DD37ED295030}" type="presOf" srcId="{AFDF7B9B-796F-4343-B3BB-50A4DFAFC448}" destId="{BC0BF822-35B4-4E46-91C9-9233E6157C1D}" srcOrd="0" destOrd="0" presId="urn:microsoft.com/office/officeart/2005/8/layout/matrix3"/>
    <dgm:cxn modelId="{A803E30A-695B-4D5D-A6FE-7F89AE343114}" type="presOf" srcId="{F13E2CDA-9027-41E9-AFA4-C4043C919D7D}" destId="{D72A43E4-A49A-47F2-AC90-C99D5053C605}" srcOrd="0" destOrd="0" presId="urn:microsoft.com/office/officeart/2005/8/layout/matrix3"/>
    <dgm:cxn modelId="{D4AB2848-7ED5-45FB-A837-9BED8BB23F4F}" srcId="{894A9BD1-B2EB-446C-B113-6F2FE734FB0E}" destId="{AFDF7B9B-796F-4343-B3BB-50A4DFAFC448}" srcOrd="2" destOrd="0" parTransId="{DBFEEB4A-097D-47F1-A245-1EB1E1D7098A}" sibTransId="{0831515C-E471-4541-A7F4-CB234249E1C7}"/>
    <dgm:cxn modelId="{882A0F70-6640-4807-81A0-2142723D2D2B}" srcId="{894A9BD1-B2EB-446C-B113-6F2FE734FB0E}" destId="{F13E2CDA-9027-41E9-AFA4-C4043C919D7D}" srcOrd="3" destOrd="0" parTransId="{66C8314D-0EC2-4C26-B3AB-120C8DE4D4B9}" sibTransId="{BE065B32-368A-4514-B5F0-D212F9CA2BA5}"/>
    <dgm:cxn modelId="{FFFC7A54-25DA-4634-B344-D120087DBA84}" type="presOf" srcId="{894A9BD1-B2EB-446C-B113-6F2FE734FB0E}" destId="{16434A8E-52A7-4D6E-8E59-E1199AA99D82}" srcOrd="0" destOrd="0" presId="urn:microsoft.com/office/officeart/2005/8/layout/matrix3"/>
    <dgm:cxn modelId="{4EC592A2-3B68-4410-8C85-BDC478143F5A}" srcId="{894A9BD1-B2EB-446C-B113-6F2FE734FB0E}" destId="{4FFE33E0-DB13-4E48-A5E4-DA7C3E275D2A}" srcOrd="1" destOrd="0" parTransId="{F3BC4781-ACE4-4F07-A63E-C9AC868C0A3E}" sibTransId="{C65490AA-D6D3-4419-8CCF-C4DAF3D0358F}"/>
    <dgm:cxn modelId="{D3246FA7-9D85-47A4-80DB-FFD5A51C7785}" srcId="{894A9BD1-B2EB-446C-B113-6F2FE734FB0E}" destId="{273145C5-47EE-4E98-9DC4-C480A4270B1C}" srcOrd="0" destOrd="0" parTransId="{F6BD5AED-5331-43F9-89E6-EC21BD445442}" sibTransId="{45C477D0-6343-4BB7-81F7-C3A60A9F81C5}"/>
    <dgm:cxn modelId="{E78696D7-91ED-4084-A4EB-29444CE40827}" type="presOf" srcId="{4FFE33E0-DB13-4E48-A5E4-DA7C3E275D2A}" destId="{7CA7673F-B788-4304-9791-D917D7C6C631}" srcOrd="0" destOrd="0" presId="urn:microsoft.com/office/officeart/2005/8/layout/matrix3"/>
    <dgm:cxn modelId="{3FBAF9EA-1BBD-4C43-92B8-F16AEA9D1A8E}" type="presOf" srcId="{273145C5-47EE-4E98-9DC4-C480A4270B1C}" destId="{F82ED0C9-B7F8-4EFA-833B-7FDA7AB452E5}" srcOrd="0" destOrd="0" presId="urn:microsoft.com/office/officeart/2005/8/layout/matrix3"/>
    <dgm:cxn modelId="{612CE4DB-B772-462C-A6C6-D96031D270A5}" type="presParOf" srcId="{16434A8E-52A7-4D6E-8E59-E1199AA99D82}" destId="{E7E6D859-0B90-476F-9766-C38B68AAF3D3}" srcOrd="0" destOrd="0" presId="urn:microsoft.com/office/officeart/2005/8/layout/matrix3"/>
    <dgm:cxn modelId="{F12A2227-2634-4728-A8F5-C0A9D7699849}" type="presParOf" srcId="{16434A8E-52A7-4D6E-8E59-E1199AA99D82}" destId="{F82ED0C9-B7F8-4EFA-833B-7FDA7AB452E5}" srcOrd="1" destOrd="0" presId="urn:microsoft.com/office/officeart/2005/8/layout/matrix3"/>
    <dgm:cxn modelId="{2E47595C-BAE9-4F1D-800D-715812E8E2E7}" type="presParOf" srcId="{16434A8E-52A7-4D6E-8E59-E1199AA99D82}" destId="{7CA7673F-B788-4304-9791-D917D7C6C631}" srcOrd="2" destOrd="0" presId="urn:microsoft.com/office/officeart/2005/8/layout/matrix3"/>
    <dgm:cxn modelId="{76845D9A-4BB9-4FAB-880D-46999DE7A2D8}" type="presParOf" srcId="{16434A8E-52A7-4D6E-8E59-E1199AA99D82}" destId="{BC0BF822-35B4-4E46-91C9-9233E6157C1D}" srcOrd="3" destOrd="0" presId="urn:microsoft.com/office/officeart/2005/8/layout/matrix3"/>
    <dgm:cxn modelId="{D35D7BD7-EBD6-4B1E-BC8D-AA7F7D67A9F2}" type="presParOf" srcId="{16434A8E-52A7-4D6E-8E59-E1199AA99D82}" destId="{D72A43E4-A49A-47F2-AC90-C99D5053C60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5A20D-A848-4368-A035-0D0E12B95FC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CDD1C-92E0-4C8A-AA47-B1E0421F8EE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6C327F-0BC6-486F-9A11-4332CB9C60C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Datasets were downloaded from Basketball Reference. https://www.basketball-reference.com/</a:t>
          </a:r>
        </a:p>
      </dsp:txBody>
      <dsp:txXfrm>
        <a:off x="1435590" y="531"/>
        <a:ext cx="9080009" cy="1242935"/>
      </dsp:txXfrm>
    </dsp:sp>
    <dsp:sp modelId="{53975230-3062-4BA8-AA4C-4F1A6B19BB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B8F70-BB6D-4110-BF06-A6CB46BA8DE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AA601-6B7B-4963-8BC8-C6817FEA152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 Datasets were downloaded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 contained team stats for all teams this season.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 contained stats from every Knicks game this season.</a:t>
          </a:r>
        </a:p>
      </dsp:txBody>
      <dsp:txXfrm>
        <a:off x="1435590" y="1554201"/>
        <a:ext cx="9080009" cy="1242935"/>
      </dsp:txXfrm>
    </dsp:sp>
    <dsp:sp modelId="{9021C10F-892C-4DDF-A530-E26456F5638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97E2F-31EC-4491-B24F-1B607462275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6BD8F-2C76-4429-84BF-05D11222D12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Both datasets have things like points, field goal %, rebounds, assists, steals, and other general basketball statistics.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4872-2B69-47A2-BFD6-C57E41E9D691}">
      <dsp:nvSpPr>
        <dsp:cNvPr id="0" name=""/>
        <dsp:cNvSpPr/>
      </dsp:nvSpPr>
      <dsp:spPr>
        <a:xfrm>
          <a:off x="0" y="83873"/>
          <a:ext cx="6245265" cy="2667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was modified to invent new statistics that better account for team differences when comparing different teams.</a:t>
          </a:r>
        </a:p>
      </dsp:txBody>
      <dsp:txXfrm>
        <a:off x="130221" y="214094"/>
        <a:ext cx="5984823" cy="2407158"/>
      </dsp:txXfrm>
    </dsp:sp>
    <dsp:sp modelId="{484B1E6F-FE37-484F-9C0B-4671FF2F2271}">
      <dsp:nvSpPr>
        <dsp:cNvPr id="0" name=""/>
        <dsp:cNvSpPr/>
      </dsp:nvSpPr>
      <dsp:spPr>
        <a:xfrm>
          <a:off x="0" y="2837873"/>
          <a:ext cx="6245265" cy="26676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Used Data Mining algorithm Random Forest to find and remove irrelevant attributes.</a:t>
          </a:r>
        </a:p>
      </dsp:txBody>
      <dsp:txXfrm>
        <a:off x="130221" y="2968094"/>
        <a:ext cx="5984823" cy="2407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E58E0-90CB-4C65-9BF0-B14AE8CC9539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18E7B-1285-4681-95DF-76B454748B4B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Used random forest to find irrelevant variables.</a:t>
          </a:r>
        </a:p>
      </dsp:txBody>
      <dsp:txXfrm>
        <a:off x="383617" y="1447754"/>
        <a:ext cx="2847502" cy="1768010"/>
      </dsp:txXfrm>
    </dsp:sp>
    <dsp:sp modelId="{501F39F1-917E-4504-AC17-6514695CD331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FA67-8E5C-4BD1-8685-5E5267ED251A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Removed variables based off findings and contextual knowledge. </a:t>
          </a:r>
        </a:p>
      </dsp:txBody>
      <dsp:txXfrm>
        <a:off x="3998355" y="1447754"/>
        <a:ext cx="2847502" cy="1768010"/>
      </dsp:txXfrm>
    </dsp:sp>
    <dsp:sp modelId="{40C7CE1D-4648-4E9B-92C2-47B29A0EAADA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7B80E-D6A9-4929-8370-101B331E2C7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After </a:t>
          </a:r>
          <a:r>
            <a:rPr lang="en-US" sz="1900" kern="1200" dirty="0"/>
            <a:t>removing irrelevant variables, ran data mining algorithms again to check errors and new findings.</a:t>
          </a:r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6D859-0B90-476F-9766-C38B68AAF3D3}">
      <dsp:nvSpPr>
        <dsp:cNvPr id="0" name=""/>
        <dsp:cNvSpPr/>
      </dsp:nvSpPr>
      <dsp:spPr>
        <a:xfrm>
          <a:off x="178970" y="0"/>
          <a:ext cx="5503150" cy="550315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D0C9-B7F8-4EFA-833B-7FDA7AB452E5}">
      <dsp:nvSpPr>
        <dsp:cNvPr id="0" name=""/>
        <dsp:cNvSpPr/>
      </dsp:nvSpPr>
      <dsp:spPr>
        <a:xfrm>
          <a:off x="701769" y="522799"/>
          <a:ext cx="2146228" cy="21462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Knicks are good but not great at almost every part of basketball.</a:t>
          </a:r>
        </a:p>
      </dsp:txBody>
      <dsp:txXfrm>
        <a:off x="806539" y="627569"/>
        <a:ext cx="1936688" cy="1936688"/>
      </dsp:txXfrm>
    </dsp:sp>
    <dsp:sp modelId="{7CA7673F-B788-4304-9791-D917D7C6C631}">
      <dsp:nvSpPr>
        <dsp:cNvPr id="0" name=""/>
        <dsp:cNvSpPr/>
      </dsp:nvSpPr>
      <dsp:spPr>
        <a:xfrm>
          <a:off x="3013092" y="522799"/>
          <a:ext cx="2146228" cy="2146228"/>
        </a:xfrm>
        <a:prstGeom prst="roundRect">
          <a:avLst/>
        </a:prstGeom>
        <a:solidFill>
          <a:schemeClr val="accent5">
            <a:hueOff val="785595"/>
            <a:satOff val="-3757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They have a 0-10 record against any team with 60 wins. Likely to face these teams in the playoffs.</a:t>
          </a:r>
        </a:p>
      </dsp:txBody>
      <dsp:txXfrm>
        <a:off x="3117862" y="627569"/>
        <a:ext cx="1936688" cy="1936688"/>
      </dsp:txXfrm>
    </dsp:sp>
    <dsp:sp modelId="{BC0BF822-35B4-4E46-91C9-9233E6157C1D}">
      <dsp:nvSpPr>
        <dsp:cNvPr id="0" name=""/>
        <dsp:cNvSpPr/>
      </dsp:nvSpPr>
      <dsp:spPr>
        <a:xfrm>
          <a:off x="701769" y="2834122"/>
          <a:ext cx="2146228" cy="2146228"/>
        </a:xfrm>
        <a:prstGeom prst="roundRect">
          <a:avLst/>
        </a:prstGeom>
        <a:solidFill>
          <a:schemeClr val="accent5">
            <a:hueOff val="1571189"/>
            <a:satOff val="-7513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Knicks winning a basketball game depends primarily on their efficiency as well as their defensive tenacity. </a:t>
          </a:r>
        </a:p>
      </dsp:txBody>
      <dsp:txXfrm>
        <a:off x="806539" y="2938892"/>
        <a:ext cx="1936688" cy="1936688"/>
      </dsp:txXfrm>
    </dsp:sp>
    <dsp:sp modelId="{D72A43E4-A49A-47F2-AC90-C99D5053C605}">
      <dsp:nvSpPr>
        <dsp:cNvPr id="0" name=""/>
        <dsp:cNvSpPr/>
      </dsp:nvSpPr>
      <dsp:spPr>
        <a:xfrm>
          <a:off x="3013092" y="2834122"/>
          <a:ext cx="2146228" cy="2146228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Against 60-win teams, the Knicks give up 10 more points than they usually do while scoring 10 less than they usually do.</a:t>
          </a:r>
        </a:p>
      </dsp:txBody>
      <dsp:txXfrm>
        <a:off x="3117862" y="2938892"/>
        <a:ext cx="1936688" cy="1936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BEFD7-F8CF-47C1-B473-E82D9024D84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7964B-87BD-4084-A4EB-F57676EE6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17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23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1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53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8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5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9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1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20" name="Picture 19" descr="Paint in motion from the bottom of the view">
            <a:extLst>
              <a:ext uri="{FF2B5EF4-FFF2-40B4-BE49-F238E27FC236}">
                <a16:creationId xmlns:a16="http://schemas.microsoft.com/office/drawing/2014/main" id="{6DFCA195-9FB6-3419-1D7B-80D91FDEA9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791"/>
          <a:stretch/>
        </p:blipFill>
        <p:spPr>
          <a:xfrm>
            <a:off x="20" y="427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B6F421-E0B0-8CA8-6350-439B4E91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252" y="1225065"/>
            <a:ext cx="10184673" cy="4164820"/>
          </a:xfrm>
        </p:spPr>
        <p:txBody>
          <a:bodyPr anchor="t">
            <a:normAutofit/>
          </a:bodyPr>
          <a:lstStyle/>
          <a:p>
            <a:pPr algn="ctr"/>
            <a:br>
              <a:rPr lang="en-US" sz="7200" dirty="0">
                <a:solidFill>
                  <a:srgbClr val="FFFFFF"/>
                </a:solidFill>
              </a:rPr>
            </a:br>
            <a:r>
              <a:rPr lang="en-US" sz="7200" dirty="0">
                <a:solidFill>
                  <a:srgbClr val="FFFFFF"/>
                </a:solidFill>
              </a:rPr>
              <a:t>An analysis of the new York knicks USING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DC701-20BD-17E6-A579-F6364A02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Abhijay Upadhyay</a:t>
            </a:r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47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B9E43E-FFCE-051F-7DE4-58AEF8BF6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2718" y="1598246"/>
            <a:ext cx="5498279" cy="4783504"/>
          </a:xfrm>
          <a:prstGeom prst="rect">
            <a:avLst/>
          </a:prstGeom>
        </p:spPr>
      </p:pic>
      <p:sp>
        <p:nvSpPr>
          <p:cNvPr id="23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492D0-4E58-C9F5-A203-E07D5CF89C27}"/>
              </a:ext>
            </a:extLst>
          </p:cNvPr>
          <p:cNvSpPr txBox="1"/>
          <p:nvPr/>
        </p:nvSpPr>
        <p:spPr>
          <a:xfrm>
            <a:off x="715890" y="2135208"/>
            <a:ext cx="4264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offensive and defensive rating to put every NBA team into a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Blue represents elite teams, red represents okay teams, and green represents bad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Knicks are good but not amazing at defense and offense.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playoffs, they have become better at defense and worse at offense.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2271F-61AA-A0C7-8D3B-BA6571A5FC64}"/>
              </a:ext>
            </a:extLst>
          </p:cNvPr>
          <p:cNvSpPr txBox="1"/>
          <p:nvPr/>
        </p:nvSpPr>
        <p:spPr>
          <a:xfrm>
            <a:off x="552587" y="513117"/>
            <a:ext cx="4427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Using K 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1116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CA8DA1-A106-2145-A754-FAC76F6B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16" y="2121441"/>
            <a:ext cx="2160605" cy="1573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8EAFF8-41AC-5946-9D76-A193E0A1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471" y="2121529"/>
            <a:ext cx="2160606" cy="1573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50556-CEF3-6892-66AA-DCB6C3761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757" y="2122386"/>
            <a:ext cx="2160607" cy="1572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E8EDFA-3BA3-9DD3-C8E6-32526FB7A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5172" y="2108616"/>
            <a:ext cx="2160606" cy="1573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732345-6548-7431-D701-7112A0A7B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0445" y="3981868"/>
            <a:ext cx="2364136" cy="17216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3C451-B91D-3E25-563F-A04591C4E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284" y="3981868"/>
            <a:ext cx="2361861" cy="17216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35D0FF-BB23-A983-80E7-BF1C208007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3848" y="3981746"/>
            <a:ext cx="2364136" cy="17217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FAF995-2F15-2ADB-6605-EB20383A3C17}"/>
              </a:ext>
            </a:extLst>
          </p:cNvPr>
          <p:cNvSpPr txBox="1"/>
          <p:nvPr/>
        </p:nvSpPr>
        <p:spPr>
          <a:xfrm>
            <a:off x="848616" y="526529"/>
            <a:ext cx="1017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Every Playoff Team’s Stats</a:t>
            </a:r>
          </a:p>
        </p:txBody>
      </p:sp>
    </p:spTree>
    <p:extLst>
      <p:ext uri="{BB962C8B-B14F-4D97-AF65-F5344CB8AC3E}">
        <p14:creationId xmlns:p14="http://schemas.microsoft.com/office/powerpoint/2010/main" val="157278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C6EB7E-46EA-B58C-FAA3-0DD687E3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F277C5-3557-E18D-3152-7C4C1CE9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BC2CE9-7012-5A9C-524F-6F6D5618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D8B0462B-0693-29D7-625D-963A7EAAA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D38020C7-763A-24A9-7167-6AFD7C24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6F4EB0A5-BA10-6EA9-964B-E4600A802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F6F570DD-1A4A-C397-870B-5FD575247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08FA3067-8599-6445-9F0B-638321CF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B409B53C-51A3-83AD-D2AC-26D52BF8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961C68E-E558-573D-E94B-F8A004241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3F7EFF-44DE-6627-5E7A-9F27E2BD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251" y="2002824"/>
            <a:ext cx="7597267" cy="4116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C2117-8EE3-5800-3ABE-E7130BA83651}"/>
              </a:ext>
            </a:extLst>
          </p:cNvPr>
          <p:cNvSpPr txBox="1"/>
          <p:nvPr/>
        </p:nvSpPr>
        <p:spPr>
          <a:xfrm>
            <a:off x="1413405" y="453911"/>
            <a:ext cx="9144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The Knicks Over The Course of The Season</a:t>
            </a:r>
          </a:p>
        </p:txBody>
      </p:sp>
    </p:spTree>
    <p:extLst>
      <p:ext uri="{BB962C8B-B14F-4D97-AF65-F5344CB8AC3E}">
        <p14:creationId xmlns:p14="http://schemas.microsoft.com/office/powerpoint/2010/main" val="118846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6B5DC3-D4FA-7777-AD2A-F2A8EA9D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6" y="1630831"/>
            <a:ext cx="5815442" cy="500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10560-D348-85AF-F52B-CE0C86DB8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78" y="1630832"/>
            <a:ext cx="5679489" cy="5000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08A60D-D0ED-AACE-D0B5-5A224FA9CFE2}"/>
              </a:ext>
            </a:extLst>
          </p:cNvPr>
          <p:cNvSpPr txBox="1"/>
          <p:nvPr/>
        </p:nvSpPr>
        <p:spPr>
          <a:xfrm>
            <a:off x="815724" y="346536"/>
            <a:ext cx="1043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HISTOGRAMS OF POINTS PER GAME FROM THE KNICKS AND THEIR OPPONENTS COLOR CODED BY OUTCOME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69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B7AFC-6115-B738-9249-0DBB49EC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5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Radar plot of Knicks, Celtics, and Cavaliers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3C152-2E81-DF8A-B9DE-B3C5B709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2" r="12117"/>
          <a:stretch/>
        </p:blipFill>
        <p:spPr>
          <a:xfrm>
            <a:off x="5986926" y="1598246"/>
            <a:ext cx="5569864" cy="4783504"/>
          </a:xfrm>
          <a:prstGeom prst="rect">
            <a:avLst/>
          </a:prstGeom>
        </p:spPr>
      </p:pic>
      <p:sp>
        <p:nvSpPr>
          <p:cNvPr id="17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7C64C2-FC09-4323-A32D-5DCB300AD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C7B5B-32BB-9B45-0EEF-C2B1DE80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Insights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72518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31298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6978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4E904-3167-E32B-0959-769B5AEF89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917748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369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A7AFF-E3E6-FC18-27A3-D560FE58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2254189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</a:t>
            </a:r>
            <a:b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science Techniques</a:t>
            </a: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62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07C67-9C65-1B8B-96A9-652E827A6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066548"/>
            <a:ext cx="3952579" cy="2717397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BF81BE5-11C3-8380-00AB-AF80ECE3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Used to classify if a match would result in a win or a loss. </a:t>
            </a:r>
          </a:p>
          <a:p>
            <a:r>
              <a:rPr lang="en-US" sz="1800" dirty="0"/>
              <a:t>Interesting to see the model uses what opponent the Knicks are playing as a decision maker.</a:t>
            </a:r>
          </a:p>
          <a:p>
            <a:r>
              <a:rPr lang="en-US" sz="1800" dirty="0"/>
              <a:t>This is very insightful, as the Knicks almost exclusively beat bad teams and almost exclusively lose to good ones.</a:t>
            </a:r>
          </a:p>
        </p:txBody>
      </p:sp>
      <p:sp>
        <p:nvSpPr>
          <p:cNvPr id="3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2B55EB-5AB6-4B2B-6127-5E716126AA68}"/>
              </a:ext>
            </a:extLst>
          </p:cNvPr>
          <p:cNvSpPr txBox="1"/>
          <p:nvPr/>
        </p:nvSpPr>
        <p:spPr>
          <a:xfrm>
            <a:off x="6637623" y="875194"/>
            <a:ext cx="4466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5986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85BC46-F52F-AA1A-099D-24BF9FFDA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8666" y="539762"/>
            <a:ext cx="2608303" cy="2468573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A8A1-E214-29BD-CDBC-E57847ADD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136" y="3835114"/>
            <a:ext cx="2612245" cy="24685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F5274F-0017-CCF8-69E9-2BCAE9E0E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Used KNN algorithms to see if it could predict if a game would be a win or a loss.</a:t>
            </a:r>
          </a:p>
          <a:p>
            <a:r>
              <a:rPr lang="en-US" sz="1800" dirty="0"/>
              <a:t>Model makes some incorrect predictions. Implies that the stats between when the Knicks win and when they lose may not be so far apart.</a:t>
            </a:r>
          </a:p>
          <a:p>
            <a:r>
              <a:rPr lang="en-US" sz="1800" dirty="0"/>
              <a:t>But most decisions made by KNN are correct.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963E61-1E1D-D9CE-F763-8B196FDDF378}"/>
              </a:ext>
            </a:extLst>
          </p:cNvPr>
          <p:cNvSpPr txBox="1"/>
          <p:nvPr/>
        </p:nvSpPr>
        <p:spPr>
          <a:xfrm>
            <a:off x="6392583" y="624950"/>
            <a:ext cx="4514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K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265943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26867-E1CB-A7F2-D674-D3B983DBB9E6}"/>
              </a:ext>
            </a:extLst>
          </p:cNvPr>
          <p:cNvSpPr txBox="1"/>
          <p:nvPr/>
        </p:nvSpPr>
        <p:spPr>
          <a:xfrm>
            <a:off x="628650" y="3306536"/>
            <a:ext cx="4240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PCA as a dimensional reduction tool. It identified relevant attributes for victory.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used k means clustering to put knicks games into clusters.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A12D1C-CE86-4D59-5CB8-CF7B61EB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9622"/>
            <a:ext cx="4650055" cy="3714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F255B1-9F3F-3769-4240-595B2B0806D6}"/>
              </a:ext>
            </a:extLst>
          </p:cNvPr>
          <p:cNvSpPr txBox="1"/>
          <p:nvPr/>
        </p:nvSpPr>
        <p:spPr>
          <a:xfrm>
            <a:off x="717589" y="1523894"/>
            <a:ext cx="4169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PCA and Clustering</a:t>
            </a:r>
          </a:p>
        </p:txBody>
      </p:sp>
    </p:spTree>
    <p:extLst>
      <p:ext uri="{BB962C8B-B14F-4D97-AF65-F5344CB8AC3E}">
        <p14:creationId xmlns:p14="http://schemas.microsoft.com/office/powerpoint/2010/main" val="55372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264E6-7DFC-67EB-8264-31C05BBA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218" y="207388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</a:t>
            </a:r>
            <a:b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the datasets</a:t>
            </a:r>
          </a:p>
        </p:txBody>
      </p:sp>
      <p:sp>
        <p:nvSpPr>
          <p:cNvPr id="33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8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ABD5047-DDE5-314A-DD12-E954462A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77" y="3964345"/>
            <a:ext cx="2920310" cy="275969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F24CE-1025-60D6-302B-A41E576E7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0877" y="1598246"/>
            <a:ext cx="3831998" cy="2232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D519E-6CEE-5EFC-E056-91598FE7734B}"/>
              </a:ext>
            </a:extLst>
          </p:cNvPr>
          <p:cNvSpPr txBox="1"/>
          <p:nvPr/>
        </p:nvSpPr>
        <p:spPr>
          <a:xfrm>
            <a:off x="857250" y="3249386"/>
            <a:ext cx="391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top is the PCA variables. They list all variables from the original data and how important they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the top is the Scree Plot of the PCA variables. It gives a rough estimate of how important each PCA variable 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26546-0623-93DA-B6D9-B432EEBF7109}"/>
              </a:ext>
            </a:extLst>
          </p:cNvPr>
          <p:cNvSpPr txBox="1"/>
          <p:nvPr/>
        </p:nvSpPr>
        <p:spPr>
          <a:xfrm>
            <a:off x="715890" y="1190694"/>
            <a:ext cx="41389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</a:rPr>
              <a:t>PCA Continued</a:t>
            </a:r>
          </a:p>
        </p:txBody>
      </p:sp>
    </p:spTree>
    <p:extLst>
      <p:ext uri="{BB962C8B-B14F-4D97-AF65-F5344CB8AC3E}">
        <p14:creationId xmlns:p14="http://schemas.microsoft.com/office/powerpoint/2010/main" val="143500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BB5A-FB61-6159-481E-6F22A1E78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5724"/>
            <a:ext cx="91440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6264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202D4-6BF7-6E2F-D39F-EEB89800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Dataset Details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027906"/>
            <a:ext cx="3408787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BA051-F14D-1900-55A6-8B454DDA1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1153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0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B48D0-CAED-A919-68F9-A7E26353A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4914" y="2128192"/>
            <a:ext cx="9147940" cy="233723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Part 2: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Dataset preprocessing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70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1B6C-0BCF-D5FB-9A9A-06A25DA4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100">
                <a:solidFill>
                  <a:schemeClr val="bg1"/>
                </a:solidFill>
              </a:rPr>
              <a:t>Modifying And Cleaning The Data</a:t>
            </a:r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B2DD8B7-88E8-5FD0-F69E-2BD27F99B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35538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89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95A7-B082-596C-31D1-83668546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B482D-D372-B396-D85D-3FA8D8919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6" y="1756730"/>
            <a:ext cx="2542875" cy="212130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AF065E-5AAC-D336-E838-4864BF07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506" y="4238654"/>
            <a:ext cx="2819047" cy="23532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01632-35E2-3E8F-3EC0-0793168B0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216" y="4238654"/>
            <a:ext cx="2751864" cy="2295434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80035D-2D99-198F-4E74-A5B8EBFAD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458" y="4238654"/>
            <a:ext cx="2753332" cy="2295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5D666-974A-139B-64D7-617F4906E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085" y="1788060"/>
            <a:ext cx="2818254" cy="23532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089FFD-7DA1-38EB-305D-3683421B34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216" y="1872688"/>
            <a:ext cx="2541454" cy="212130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129F3C-B0C1-0305-1A7C-3721B824E570}"/>
              </a:ext>
            </a:extLst>
          </p:cNvPr>
          <p:cNvCxnSpPr>
            <a:stCxn id="5" idx="2"/>
          </p:cNvCxnSpPr>
          <p:nvPr/>
        </p:nvCxnSpPr>
        <p:spPr>
          <a:xfrm flipH="1">
            <a:off x="2449363" y="3878036"/>
            <a:ext cx="1" cy="44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64EFFA-7B66-718A-4BCB-F5A5ECE5B1A5}"/>
              </a:ext>
            </a:extLst>
          </p:cNvPr>
          <p:cNvCxnSpPr>
            <a:stCxn id="13" idx="2"/>
          </p:cNvCxnSpPr>
          <p:nvPr/>
        </p:nvCxnSpPr>
        <p:spPr>
          <a:xfrm flipH="1">
            <a:off x="5835056" y="3993994"/>
            <a:ext cx="12887" cy="32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C7757C-9F97-94D9-687C-3E4E7C26F725}"/>
              </a:ext>
            </a:extLst>
          </p:cNvPr>
          <p:cNvCxnSpPr>
            <a:endCxn id="9" idx="0"/>
          </p:cNvCxnSpPr>
          <p:nvPr/>
        </p:nvCxnSpPr>
        <p:spPr>
          <a:xfrm>
            <a:off x="9386029" y="3878036"/>
            <a:ext cx="1" cy="360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50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DBD063-7FBD-6FBB-EAA1-516EAA798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521" y="1424222"/>
            <a:ext cx="5344875" cy="44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6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73027-E161-ABD1-DD79-827CE662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Brief Explanation Of The Last Slides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4AB98-D514-8CD2-3BC5-55EE589B5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0339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02D0F-E876-E012-896E-4CA3714B2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371" y="2254189"/>
            <a:ext cx="10953065" cy="233723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Part 2: </a:t>
            </a:r>
            <a:br>
              <a:rPr lang="en-US" sz="4000" dirty="0">
                <a:solidFill>
                  <a:schemeClr val="bg1"/>
                </a:solidFill>
              </a:rPr>
            </a:b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Data Visualizations and insights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911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561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Univers</vt:lpstr>
      <vt:lpstr>GradientVTI</vt:lpstr>
      <vt:lpstr> An analysis of the new York knicks USING DATA science</vt:lpstr>
      <vt:lpstr>Part 1:   introduction to the datasets</vt:lpstr>
      <vt:lpstr>Dataset Details</vt:lpstr>
      <vt:lpstr>Part 2:   Dataset preprocessing</vt:lpstr>
      <vt:lpstr>Modifying And Cleaning The Data</vt:lpstr>
      <vt:lpstr>Preprocessing Graphs</vt:lpstr>
      <vt:lpstr>PowerPoint Presentation</vt:lpstr>
      <vt:lpstr>A Brief Explanation Of The Last Slides</vt:lpstr>
      <vt:lpstr>Part 2:   Data Visualizations and insights</vt:lpstr>
      <vt:lpstr>PowerPoint Presentation</vt:lpstr>
      <vt:lpstr>PowerPoint Presentation</vt:lpstr>
      <vt:lpstr>PowerPoint Presentation</vt:lpstr>
      <vt:lpstr>PowerPoint Presentation</vt:lpstr>
      <vt:lpstr>Radar plot of Knicks, Celtics, and Cavaliers</vt:lpstr>
      <vt:lpstr>Insights</vt:lpstr>
      <vt:lpstr>PART 3:   Data science Techniques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Abhijay Upadhyay</dc:creator>
  <cp:lastModifiedBy>Abhijay Upadhyay</cp:lastModifiedBy>
  <cp:revision>2</cp:revision>
  <dcterms:created xsi:type="dcterms:W3CDTF">2025-05-02T21:44:48Z</dcterms:created>
  <dcterms:modified xsi:type="dcterms:W3CDTF">2025-09-05T16:55:47Z</dcterms:modified>
</cp:coreProperties>
</file>