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16"/>
  </p:notesMasterIdLst>
  <p:sldIdLst>
    <p:sldId id="256" r:id="rId3"/>
    <p:sldId id="260" r:id="rId4"/>
    <p:sldId id="261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ExtraLight" panose="00000300000000000000" pitchFamily="2" charset="0"/>
      <p:regular r:id="rId21"/>
      <p:bold r:id="rId22"/>
      <p:italic r:id="rId23"/>
      <p:boldItalic r:id="rId24"/>
    </p:embeddedFont>
    <p:embeddedFont>
      <p:font typeface="Barlow Light" panose="00000400000000000000" pitchFamily="2" charset="0"/>
      <p:regular r:id="rId25"/>
      <p:bold r:id="rId26"/>
      <p:italic r:id="rId27"/>
      <p:boldItalic r:id="rId28"/>
    </p:embeddedFont>
    <p:embeddedFont>
      <p:font typeface="Barlow Medium" panose="00000600000000000000" pitchFamily="2" charset="0"/>
      <p:regular r:id="rId29"/>
      <p:bold r:id="rId30"/>
      <p:italic r:id="rId31"/>
      <p:boldItalic r:id="rId32"/>
    </p:embeddedFont>
    <p:embeddedFont>
      <p:font typeface="Hepta Slab" panose="020B0604020202020204" charset="0"/>
      <p:regular r:id="rId33"/>
      <p:bold r:id="rId34"/>
    </p:embeddedFont>
    <p:embeddedFont>
      <p:font typeface="Hepta Slab Light" panose="020B0604020202020204" charset="0"/>
      <p:regular r:id="rId35"/>
      <p:bold r:id="rId36"/>
    </p:embeddedFont>
    <p:embeddedFont>
      <p:font typeface="Hepta Slab Medium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ay Upadhyay" userId="442eea294e79e875" providerId="LiveId" clId="{0266370C-6CB8-4129-AA0F-E81DA78AB97A}"/>
    <pc:docChg chg="undo custSel modSld">
      <pc:chgData name="Abhijay Upadhyay" userId="442eea294e79e875" providerId="LiveId" clId="{0266370C-6CB8-4129-AA0F-E81DA78AB97A}" dt="2025-03-18T20:03:29.735" v="8" actId="1076"/>
      <pc:docMkLst>
        <pc:docMk/>
      </pc:docMkLst>
      <pc:sldChg chg="addSp delSp modSp mod">
        <pc:chgData name="Abhijay Upadhyay" userId="442eea294e79e875" providerId="LiveId" clId="{0266370C-6CB8-4129-AA0F-E81DA78AB97A}" dt="2025-03-18T20:03:29.735" v="8" actId="1076"/>
        <pc:sldMkLst>
          <pc:docMk/>
          <pc:sldMk cId="0" sldId="265"/>
        </pc:sldMkLst>
        <pc:picChg chg="add mod">
          <ac:chgData name="Abhijay Upadhyay" userId="442eea294e79e875" providerId="LiveId" clId="{0266370C-6CB8-4129-AA0F-E81DA78AB97A}" dt="2025-03-18T20:03:29.735" v="8" actId="1076"/>
          <ac:picMkLst>
            <pc:docMk/>
            <pc:sldMk cId="0" sldId="265"/>
            <ac:picMk id="3" creationId="{47A3EB66-B6CF-B407-51FB-0732A1EE7FF5}"/>
          </ac:picMkLst>
        </pc:picChg>
        <pc:picChg chg="add del">
          <ac:chgData name="Abhijay Upadhyay" userId="442eea294e79e875" providerId="LiveId" clId="{0266370C-6CB8-4129-AA0F-E81DA78AB97A}" dt="2025-03-18T20:03:20.256" v="4" actId="478"/>
          <ac:picMkLst>
            <pc:docMk/>
            <pc:sldMk cId="0" sldId="265"/>
            <ac:picMk id="45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cf9b6b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cf9b6b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cf9b6bd92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dcf9b6bd92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dcf9b6bd92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dcf9b6bd92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dcfa585c3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dcfa585c3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dcfa585c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dcfa585c30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cf9b6bd9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cf9b6bd9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cf9b6bd92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cf9b6bd92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cf9b6bd9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cf9b6bd9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dcf9b6bd92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dcf9b6bd92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cfa585c3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dcfa585c3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cfa585c3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cfa585c3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dcf9b6bd92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dcf9b6bd92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dcfa585c3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dcfa585c3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52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4" name="Google Shape;304;p52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5" name="Google Shape;305;p52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6" name="Google Shape;306;p52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7" name="Google Shape;307;p52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9" name="Google Shape;309;p52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9" name="Google Shape;329;p55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0" name="Google Shape;330;p55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1" name="Google Shape;331;p55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7" name="Google Shape;337;p55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8" name="Google Shape;338;p5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56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4" name="Google Shape;344;p56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5" name="Google Shape;345;p56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6" name="Google Shape;346;p56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56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9" name="Google Shape;349;p56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5" name="Google Shape;355;p56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1" r:id="rId22"/>
    <p:sldLayoutId id="2147483683" r:id="rId23"/>
    <p:sldLayoutId id="2147483685" r:id="rId24"/>
    <p:sldLayoutId id="2147483686" r:id="rId25"/>
    <p:sldLayoutId id="2147483687" r:id="rId26"/>
    <p:sldLayoutId id="2147483688" r:id="rId27"/>
    <p:sldLayoutId id="2147483691" r:id="rId28"/>
    <p:sldLayoutId id="2147483692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700" r:id="rId35"/>
    <p:sldLayoutId id="2147483701" r:id="rId36"/>
    <p:sldLayoutId id="2147483702" r:id="rId37"/>
    <p:sldLayoutId id="2147483703" r:id="rId38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National Investing Strategy </a:t>
            </a:r>
            <a:r>
              <a:rPr lang="en" sz="2400">
                <a:solidFill>
                  <a:schemeClr val="lt1"/>
                </a:solidFill>
              </a:rPr>
              <a:t>(by county)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2" name="Google Shape;372;p59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Strategy Plan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4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 Explanations</a:t>
            </a:r>
          </a:p>
        </p:txBody>
      </p:sp>
      <p:pic>
        <p:nvPicPr>
          <p:cNvPr id="503" name="Google Shape;50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25" y="851579"/>
            <a:ext cx="5537676" cy="404689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74"/>
          <p:cNvSpPr txBox="1"/>
          <p:nvPr/>
        </p:nvSpPr>
        <p:spPr>
          <a:xfrm>
            <a:off x="75850" y="1007225"/>
            <a:ext cx="33780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As one approaches middle age, the percentage invested in Real Estate increases before sharply decreasing again  (less time, more money).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Derivatives appear quickly at age 40 and consistently decline (Money &amp; experience, less time)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Low-risk securities increase until middle age (time is an ally).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TIPS are best for those planning to retire  (protects purchasing power).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Stocks &amp; Index Funds are great at all times, reflective of their average size for all ages (never largest, always staple)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5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California</a:t>
            </a:r>
            <a:endParaRPr/>
          </a:p>
        </p:txBody>
      </p:sp>
      <p:sp>
        <p:nvSpPr>
          <p:cNvPr id="510" name="Google Shape;510;p75"/>
          <p:cNvSpPr txBox="1"/>
          <p:nvPr/>
        </p:nvSpPr>
        <p:spPr>
          <a:xfrm>
            <a:off x="75850" y="1007225"/>
            <a:ext cx="32097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11" name="Google Shape;51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88" y="963775"/>
            <a:ext cx="5956076" cy="38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100" y="2496400"/>
            <a:ext cx="2215175" cy="8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6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by Income</a:t>
            </a:r>
            <a:endParaRPr/>
          </a:p>
        </p:txBody>
      </p:sp>
      <p:pic>
        <p:nvPicPr>
          <p:cNvPr id="518" name="Google Shape;51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00" y="983000"/>
            <a:ext cx="6714525" cy="39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550" y="2269300"/>
            <a:ext cx="2760175" cy="10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7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525" name="Google Shape;52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50" y="794100"/>
            <a:ext cx="6941701" cy="417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402" name="Google Shape;402;p63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2024 Schwab Modern Wealth Survey: 58% of Americans are currently investing.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Federal Reserve: Same proportion of American households own stocks.</a:t>
            </a:r>
            <a:endParaRPr dirty="0"/>
          </a:p>
        </p:txBody>
      </p:sp>
      <p:sp>
        <p:nvSpPr>
          <p:cNvPr id="403" name="Google Shape;403;p6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04" name="Google Shape;40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700" y="1613300"/>
            <a:ext cx="4977301" cy="351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body" idx="1"/>
          </p:nvPr>
        </p:nvSpPr>
        <p:spPr>
          <a:xfrm>
            <a:off x="1120350" y="823975"/>
            <a:ext cx="69033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should banks that are looking to expand into locations across the country offer their products? </a:t>
            </a:r>
            <a:endParaRPr sz="4000"/>
          </a:p>
        </p:txBody>
      </p:sp>
      <p:sp>
        <p:nvSpPr>
          <p:cNvPr id="410" name="Google Shape;410;p64"/>
          <p:cNvSpPr txBox="1">
            <a:spLocks noGrp="1"/>
          </p:cNvSpPr>
          <p:nvPr>
            <p:ph type="body" idx="6"/>
          </p:nvPr>
        </p:nvSpPr>
        <p:spPr>
          <a:xfrm>
            <a:off x="2556900" y="367910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(by county)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>
            <a:spLocks noGrp="1"/>
          </p:cNvSpPr>
          <p:nvPr>
            <p:ph type="subTitle" idx="1"/>
          </p:nvPr>
        </p:nvSpPr>
        <p:spPr>
          <a:xfrm>
            <a:off x="480420" y="4290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VARIABLES</a:t>
            </a:r>
            <a:endParaRPr sz="3200"/>
          </a:p>
        </p:txBody>
      </p:sp>
      <p:sp>
        <p:nvSpPr>
          <p:cNvPr id="443" name="Google Shape;443;p67"/>
          <p:cNvSpPr txBox="1"/>
          <p:nvPr/>
        </p:nvSpPr>
        <p:spPr>
          <a:xfrm>
            <a:off x="5279375" y="1911125"/>
            <a:ext cx="35922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Influences the Need for Inflation-Protected Investments: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High inflation erodes cash value, making it essential for people to invest in assets that can outpace inflation.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4" name="Google Shape;444;p67"/>
          <p:cNvSpPr txBox="1"/>
          <p:nvPr/>
        </p:nvSpPr>
        <p:spPr>
          <a:xfrm>
            <a:off x="5279375" y="1576475"/>
            <a:ext cx="2752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Inflation Rate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by county</a:t>
            </a: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 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45" name="Google Shape;445;p67"/>
          <p:cNvSpPr txBox="1"/>
          <p:nvPr/>
        </p:nvSpPr>
        <p:spPr>
          <a:xfrm>
            <a:off x="5279375" y="3830075"/>
            <a:ext cx="3592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Determines Investment Capacity and Risk Tolerance: </a:t>
            </a: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Higher-income individuals have more discretionary income.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Lower-income individuals typically prioritize liquidity and security.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6" name="Google Shape;446;p67"/>
          <p:cNvSpPr txBox="1"/>
          <p:nvPr/>
        </p:nvSpPr>
        <p:spPr>
          <a:xfrm>
            <a:off x="5279375" y="3495410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Income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47" name="Google Shape;447;p67"/>
          <p:cNvSpPr txBox="1"/>
          <p:nvPr/>
        </p:nvSpPr>
        <p:spPr>
          <a:xfrm>
            <a:off x="643250" y="1911125"/>
            <a:ext cx="3592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Determines Risk Tolerance and Investment Horizon: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Younger people have a longer investment horizon, allowing them to make higher-risk investments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Older people prefer stability and predictable income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8" name="Google Shape;448;p67"/>
          <p:cNvSpPr txBox="1"/>
          <p:nvPr/>
        </p:nvSpPr>
        <p:spPr>
          <a:xfrm>
            <a:off x="686150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Age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49" name="Google Shape;449;p67"/>
          <p:cNvSpPr txBox="1"/>
          <p:nvPr/>
        </p:nvSpPr>
        <p:spPr>
          <a:xfrm>
            <a:off x="686150" y="3830075"/>
            <a:ext cx="3592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Affects Financial Literacy and Investment Preferences:</a:t>
            </a: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Higher education levels correlate with higher financial literacy.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Lower education levels often lead to a preference for safer investments.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0" name="Google Shape;450;p67"/>
          <p:cNvSpPr txBox="1"/>
          <p:nvPr/>
        </p:nvSpPr>
        <p:spPr>
          <a:xfrm>
            <a:off x="686150" y="3482982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Education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51" name="Google Shape;451;p6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8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74865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Gathering/Preprocessing</a:t>
            </a:r>
            <a:endParaRPr/>
          </a:p>
        </p:txBody>
      </p:sp>
      <p:sp>
        <p:nvSpPr>
          <p:cNvPr id="457" name="Google Shape;457;p68"/>
          <p:cNvSpPr txBox="1">
            <a:spLocks noGrp="1"/>
          </p:cNvSpPr>
          <p:nvPr>
            <p:ph type="body" idx="2"/>
          </p:nvPr>
        </p:nvSpPr>
        <p:spPr>
          <a:xfrm>
            <a:off x="688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/>
              <a:t>Downloaded multiple datasets from government sources.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/>
              <a:t>Edited them in excel.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/>
              <a:t>Used SQL to find and filter out bad data and join tables to form one master dataset with all relevant attributes.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/>
              <a:t>Minor modifications to fix remaining errors.</a:t>
            </a:r>
            <a:endParaRPr/>
          </a:p>
        </p:txBody>
      </p:sp>
      <p:sp>
        <p:nvSpPr>
          <p:cNvPr id="458" name="Google Shape;458;p6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EB66-B6CF-B407-51FB-0732A1EE7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74" y="1923223"/>
            <a:ext cx="5108480" cy="3026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Legend</a:t>
            </a:r>
            <a:endParaRPr dirty="0"/>
          </a:p>
        </p:txBody>
      </p:sp>
      <p:pic>
        <p:nvPicPr>
          <p:cNvPr id="471" name="Google Shape;4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5" y="1028701"/>
            <a:ext cx="41148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0"/>
          <p:cNvSpPr txBox="1"/>
          <p:nvPr/>
        </p:nvSpPr>
        <p:spPr>
          <a:xfrm>
            <a:off x="607275" y="2667875"/>
            <a:ext cx="51207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is the legend for our graphs.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0000FF"/>
                </a:solidFill>
                <a:latin typeface="Barlow Light"/>
                <a:ea typeface="Barlow Light"/>
                <a:cs typeface="Barlow Light"/>
                <a:sym typeface="Barlow Light"/>
              </a:rPr>
              <a:t>Blue for risky securities</a:t>
            </a:r>
            <a:endParaRPr sz="1500">
              <a:solidFill>
                <a:srgbClr val="0000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Orange for mixed low-risk securities</a:t>
            </a:r>
            <a:endParaRPr sz="1500"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Red for real estate securities and corporate bonds</a:t>
            </a:r>
            <a:endParaRPr sz="150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BADBC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5BADBC"/>
                </a:solidFill>
                <a:latin typeface="Barlow Light"/>
                <a:ea typeface="Barlow Light"/>
                <a:cs typeface="Barlow Light"/>
                <a:sym typeface="Barlow Light"/>
              </a:rPr>
              <a:t>Teal for stocks and index funds</a:t>
            </a:r>
            <a:endParaRPr sz="1500">
              <a:solidFill>
                <a:srgbClr val="5BADBC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38761D"/>
                </a:solidFill>
                <a:latin typeface="Barlow Light"/>
                <a:ea typeface="Barlow Light"/>
                <a:cs typeface="Barlow Light"/>
                <a:sym typeface="Barlow Light"/>
              </a:rPr>
              <a:t>Green for tips</a:t>
            </a:r>
            <a:endParaRPr sz="1500">
              <a:solidFill>
                <a:srgbClr val="38761D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>
            <a:spLocks noGrp="1"/>
          </p:cNvSpPr>
          <p:nvPr>
            <p:ph type="body" idx="1"/>
          </p:nvPr>
        </p:nvSpPr>
        <p:spPr>
          <a:xfrm>
            <a:off x="569725" y="983000"/>
            <a:ext cx="4147800" cy="367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approached the situation is we came up with 5 generic investing strategies. Those were stocks and index funds, TIPS, derivatives and riskier securities, mixed low risk, and corporate bonds/ real estate/ HYSAs. Provided is a scatterplot of median income vs median age, color coded by investment strategy.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Stocks and index funds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 general strategy suitable for the average person.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TIPS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Ideal for those closer to retirement or living in regions with lower costs of living and inflation, as TIPS can outpace local inflation and protect purchasing power into retirement.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Derivatives and riskier securities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Best for those who are educated and have significant capital, as they provide the highest potential returns on average, with an understanding of the associated risks.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Mixed low-risk securities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Recommended for young individuals with low income, as they leverage time as an asset and provide lower risk while still offering protection.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Corporate bonds, real estate, and HYSAs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Suitable for younger individuals with more money and education, offering a high return over time with a medium level of risk, and requiring knowledge and resources to navigate these investments.</a:t>
            </a:r>
            <a:endParaRPr/>
          </a:p>
        </p:txBody>
      </p:sp>
      <p:sp>
        <p:nvSpPr>
          <p:cNvPr id="478" name="Google Shape;478;p71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</a:t>
            </a:r>
            <a:endParaRPr/>
          </a:p>
        </p:txBody>
      </p:sp>
      <p:pic>
        <p:nvPicPr>
          <p:cNvPr id="479" name="Google Shape;4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71" y="1362150"/>
            <a:ext cx="3798023" cy="25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600" y="3960975"/>
            <a:ext cx="2907000" cy="10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Offerings Breakdown</a:t>
            </a:r>
            <a:endParaRPr/>
          </a:p>
        </p:txBody>
      </p:sp>
      <p:sp>
        <p:nvSpPr>
          <p:cNvPr id="486" name="Google Shape;486;p72"/>
          <p:cNvSpPr txBox="1"/>
          <p:nvPr/>
        </p:nvSpPr>
        <p:spPr>
          <a:xfrm>
            <a:off x="482200" y="1167625"/>
            <a:ext cx="3084000" cy="3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is a pie chart of the percentage each strategy is recommended.</a:t>
            </a:r>
            <a:endParaRPr sz="15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Across the entire country and including all ages, we have:</a:t>
            </a:r>
            <a:endParaRPr sz="15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 b="1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27.9% Stocks &amp; Index Funds</a:t>
            </a:r>
            <a:endParaRPr sz="1300" b="1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 b="1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25.3% Mixed Low Risk</a:t>
            </a:r>
            <a:endParaRPr sz="1300" b="1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 b="1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21% TIPS</a:t>
            </a:r>
            <a:endParaRPr sz="1300" b="1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 b="1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17.5% Real Estate Corp. Bonds</a:t>
            </a:r>
            <a:endParaRPr sz="1300" b="1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 b="1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8.4% Higher Risk/Derivatives</a:t>
            </a:r>
            <a:endParaRPr sz="1300" b="1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Reflects the majority of the population being middle age and and middle-low income.</a:t>
            </a:r>
            <a:endParaRPr sz="15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87" name="Google Shape;48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200" y="3939575"/>
            <a:ext cx="2907000" cy="10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200" y="445100"/>
            <a:ext cx="5273002" cy="34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3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plot</a:t>
            </a:r>
            <a:endParaRPr/>
          </a:p>
        </p:txBody>
      </p:sp>
      <p:pic>
        <p:nvPicPr>
          <p:cNvPr id="494" name="Google Shape;49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625" y="1659500"/>
            <a:ext cx="6208376" cy="333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625" y="83250"/>
            <a:ext cx="1592375" cy="126160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3"/>
          <p:cNvSpPr txBox="1"/>
          <p:nvPr/>
        </p:nvSpPr>
        <p:spPr>
          <a:xfrm>
            <a:off x="467000" y="1180475"/>
            <a:ext cx="24036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is a geospatial plot of (almost) every county in the US  and what the suggested investment for every one of them is.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see lots of TIPS and mixed low risk strategies in the “east” midwest. Across the northeast, best option is for stocks and index funds. Lot of derivatives strategies in NJ!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97" name="Google Shape;49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725" y="43613"/>
            <a:ext cx="3575650" cy="13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700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Hepta Slab Medium</vt:lpstr>
      <vt:lpstr>Hepta Slab</vt:lpstr>
      <vt:lpstr>Arial</vt:lpstr>
      <vt:lpstr>Barlow Medium</vt:lpstr>
      <vt:lpstr>Barlow</vt:lpstr>
      <vt:lpstr>Barlow ExtraLight</vt:lpstr>
      <vt:lpstr>Hepta Slab Light</vt:lpstr>
      <vt:lpstr>Barlow Light</vt:lpstr>
      <vt:lpstr>Simple Light</vt:lpstr>
      <vt:lpstr>Strategy Plan</vt:lpstr>
      <vt:lpstr>National Investing Strategy (by county)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Abhijay Upadhyay</dc:creator>
  <cp:lastModifiedBy>Abhijay Upadhyay</cp:lastModifiedBy>
  <cp:revision>1</cp:revision>
  <dcterms:modified xsi:type="dcterms:W3CDTF">2025-03-18T20:03:35Z</dcterms:modified>
</cp:coreProperties>
</file>