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97" d="100"/>
          <a:sy n="97" d="100"/>
        </p:scale>
        <p:origin x="5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5BF-6AA6-A358-2DAF-A24B3ABD5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2BA595-40DB-2679-6D89-679D066C1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6DABEE-5FAE-97D6-93F8-70B65139E989}"/>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5" name="Footer Placeholder 4">
            <a:extLst>
              <a:ext uri="{FF2B5EF4-FFF2-40B4-BE49-F238E27FC236}">
                <a16:creationId xmlns:a16="http://schemas.microsoft.com/office/drawing/2014/main" id="{DB501785-F1C4-58FD-9D31-C70C85A52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CF667-B930-4071-B39A-96F9A42EC730}"/>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329144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19BF-DA68-7994-47B9-7A81B83E6F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B91D5-2717-CE88-D344-D6E0A6ACA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ED3DD-E2D2-CB15-F19B-FCBEA48288DF}"/>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5" name="Footer Placeholder 4">
            <a:extLst>
              <a:ext uri="{FF2B5EF4-FFF2-40B4-BE49-F238E27FC236}">
                <a16:creationId xmlns:a16="http://schemas.microsoft.com/office/drawing/2014/main" id="{8CDB687B-7A70-6E2B-DB84-537CFD1EE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093E4-3F5B-A5FB-EA2D-66A1E43D5D6A}"/>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208460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2FE51-56EB-08FF-8E9E-66A60E4D0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993F05-AEDE-AC10-5939-1F8FFB67E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FB440-28EC-115A-B02F-AFE547472E43}"/>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5" name="Footer Placeholder 4">
            <a:extLst>
              <a:ext uri="{FF2B5EF4-FFF2-40B4-BE49-F238E27FC236}">
                <a16:creationId xmlns:a16="http://schemas.microsoft.com/office/drawing/2014/main" id="{E059F113-5182-AF3C-E947-FF8204B48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25AAE-904D-41BD-193C-0F6EEF4AE70E}"/>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406375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48DE-0863-9CFA-2A10-4524F1100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2BD2A-FB22-C463-57D4-E0F434AB4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90A25-FCF4-DBB3-32DE-5E936BE92E2B}"/>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5" name="Footer Placeholder 4">
            <a:extLst>
              <a:ext uri="{FF2B5EF4-FFF2-40B4-BE49-F238E27FC236}">
                <a16:creationId xmlns:a16="http://schemas.microsoft.com/office/drawing/2014/main" id="{C4D29FB1-ACE6-C266-2BB7-FF716BCEE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5CCB1-B319-497E-B3CE-71248178DC3F}"/>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243300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1C05-1A09-C71F-69B3-CD3488ED3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DE5D3E-DB61-4CA2-E6CB-ED9B9D0F87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74908-8A31-2DE8-02FB-E86B19697798}"/>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5" name="Footer Placeholder 4">
            <a:extLst>
              <a:ext uri="{FF2B5EF4-FFF2-40B4-BE49-F238E27FC236}">
                <a16:creationId xmlns:a16="http://schemas.microsoft.com/office/drawing/2014/main" id="{E027ADAE-D921-F573-3E7B-DA7B2397D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07267-F61C-18FA-0CBA-411AACE7C4A0}"/>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407947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276A-7156-45EC-CA0F-E1686EC59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EE91AE-7396-575F-EEF2-BA354E4A47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18AFB5-C427-758E-2421-8DAD5C626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B4570-5385-1686-C1B8-60BF3D98F7DF}"/>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6" name="Footer Placeholder 5">
            <a:extLst>
              <a:ext uri="{FF2B5EF4-FFF2-40B4-BE49-F238E27FC236}">
                <a16:creationId xmlns:a16="http://schemas.microsoft.com/office/drawing/2014/main" id="{D252345B-C5DD-1942-938E-32A022F78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084D0-A0B0-B4EB-0BFB-FA72D43792A3}"/>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95142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6CD0-68C0-E67C-8EB6-AE7723D72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B14929-BABC-73A8-47DF-11DC07FCB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7EB41C-2B43-39AD-214A-9975E44836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E27733-AA83-BC5E-7642-B00D2BD40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09075-8D90-CF36-E09B-C58F9D256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882833-2442-A056-C7E7-027344809A7A}"/>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8" name="Footer Placeholder 7">
            <a:extLst>
              <a:ext uri="{FF2B5EF4-FFF2-40B4-BE49-F238E27FC236}">
                <a16:creationId xmlns:a16="http://schemas.microsoft.com/office/drawing/2014/main" id="{F4077A89-4532-B1DB-F757-3CDD270AFB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3A8E01-C8A0-6A35-12CD-D2DFE7E487D4}"/>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115272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C3BA-6127-E08A-10A9-D2936B29F6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8ED228-1AD1-30C0-2B23-817103AD5EF4}"/>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4" name="Footer Placeholder 3">
            <a:extLst>
              <a:ext uri="{FF2B5EF4-FFF2-40B4-BE49-F238E27FC236}">
                <a16:creationId xmlns:a16="http://schemas.microsoft.com/office/drawing/2014/main" id="{A439E307-B36D-298E-E876-18901EE703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8310A-68C1-832A-44A4-046CE8F56775}"/>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420249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DD962-7BD4-DAC2-BBCB-F1176C52E00B}"/>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3" name="Footer Placeholder 2">
            <a:extLst>
              <a:ext uri="{FF2B5EF4-FFF2-40B4-BE49-F238E27FC236}">
                <a16:creationId xmlns:a16="http://schemas.microsoft.com/office/drawing/2014/main" id="{B25B123B-E1AA-C125-8F8F-94C3879517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E30A6A-2C19-E75F-B23B-7BE66E6824B3}"/>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347352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E64E-F064-E430-DBC1-9871BFFD4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6655D-8695-9720-796E-A31F702AD3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A33AA2-AE90-D010-2392-873CA890F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D7E58-ED1F-85F4-7A39-B4B9B8A1C2CA}"/>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6" name="Footer Placeholder 5">
            <a:extLst>
              <a:ext uri="{FF2B5EF4-FFF2-40B4-BE49-F238E27FC236}">
                <a16:creationId xmlns:a16="http://schemas.microsoft.com/office/drawing/2014/main" id="{2D69AF32-30E1-CA78-1C15-A5F4B7B8B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187C5-D563-5BBF-3899-F0C6BE5B16D6}"/>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51677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0CC6-23FE-7119-9C00-8A7BD6BD0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E592E0-643E-1393-F321-E61B87464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B512D7-2EEC-B29F-ACE6-BEE3D4D8B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ED7D6-5462-73AF-8F5E-9FF80E0B8477}"/>
              </a:ext>
            </a:extLst>
          </p:cNvPr>
          <p:cNvSpPr>
            <a:spLocks noGrp="1"/>
          </p:cNvSpPr>
          <p:nvPr>
            <p:ph type="dt" sz="half" idx="10"/>
          </p:nvPr>
        </p:nvSpPr>
        <p:spPr/>
        <p:txBody>
          <a:bodyPr/>
          <a:lstStyle/>
          <a:p>
            <a:fld id="{14393069-BB5C-4DC8-BC93-4F242FA3FDC1}" type="datetimeFigureOut">
              <a:rPr lang="en-US" smtClean="0"/>
              <a:t>1/27/2025</a:t>
            </a:fld>
            <a:endParaRPr lang="en-US"/>
          </a:p>
        </p:txBody>
      </p:sp>
      <p:sp>
        <p:nvSpPr>
          <p:cNvPr id="6" name="Footer Placeholder 5">
            <a:extLst>
              <a:ext uri="{FF2B5EF4-FFF2-40B4-BE49-F238E27FC236}">
                <a16:creationId xmlns:a16="http://schemas.microsoft.com/office/drawing/2014/main" id="{4CC8E11C-BA3F-D442-7485-0B812D444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10A4F-BE84-511F-5489-3BC8A134978B}"/>
              </a:ext>
            </a:extLst>
          </p:cNvPr>
          <p:cNvSpPr>
            <a:spLocks noGrp="1"/>
          </p:cNvSpPr>
          <p:nvPr>
            <p:ph type="sldNum" sz="quarter" idx="12"/>
          </p:nvPr>
        </p:nvSpPr>
        <p:spPr/>
        <p:txBody>
          <a:bodyPr/>
          <a:lstStyle/>
          <a:p>
            <a:fld id="{067B438C-540A-4D3F-85A7-C4B26785CEF5}" type="slidenum">
              <a:rPr lang="en-US" smtClean="0"/>
              <a:t>‹#›</a:t>
            </a:fld>
            <a:endParaRPr lang="en-US"/>
          </a:p>
        </p:txBody>
      </p:sp>
    </p:spTree>
    <p:extLst>
      <p:ext uri="{BB962C8B-B14F-4D97-AF65-F5344CB8AC3E}">
        <p14:creationId xmlns:p14="http://schemas.microsoft.com/office/powerpoint/2010/main" val="228426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CE173-4A1C-7CBA-2703-D4510331B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2DE8-0A5A-399D-A0A0-6DF29BB80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43317-FEC4-1544-8915-E2374D57D2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393069-BB5C-4DC8-BC93-4F242FA3FDC1}" type="datetimeFigureOut">
              <a:rPr lang="en-US" smtClean="0"/>
              <a:t>1/27/2025</a:t>
            </a:fld>
            <a:endParaRPr lang="en-US"/>
          </a:p>
        </p:txBody>
      </p:sp>
      <p:sp>
        <p:nvSpPr>
          <p:cNvPr id="5" name="Footer Placeholder 4">
            <a:extLst>
              <a:ext uri="{FF2B5EF4-FFF2-40B4-BE49-F238E27FC236}">
                <a16:creationId xmlns:a16="http://schemas.microsoft.com/office/drawing/2014/main" id="{1E7DAB77-62F5-4C31-F7EC-C25BB38D9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837A4CD-B292-A6A4-A2C8-7418F9AFB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7B438C-540A-4D3F-85A7-C4B26785CEF5}" type="slidenum">
              <a:rPr lang="en-US" smtClean="0"/>
              <a:t>‹#›</a:t>
            </a:fld>
            <a:endParaRPr lang="en-US"/>
          </a:p>
        </p:txBody>
      </p:sp>
    </p:spTree>
    <p:extLst>
      <p:ext uri="{BB962C8B-B14F-4D97-AF65-F5344CB8AC3E}">
        <p14:creationId xmlns:p14="http://schemas.microsoft.com/office/powerpoint/2010/main" val="2946243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2AD6-3801-8566-3665-9B0E7622B493}"/>
              </a:ext>
            </a:extLst>
          </p:cNvPr>
          <p:cNvSpPr>
            <a:spLocks noGrp="1"/>
          </p:cNvSpPr>
          <p:nvPr>
            <p:ph type="title"/>
          </p:nvPr>
        </p:nvSpPr>
        <p:spPr>
          <a:xfrm>
            <a:off x="838200" y="365125"/>
            <a:ext cx="10515600" cy="426811"/>
          </a:xfrm>
        </p:spPr>
        <p:txBody>
          <a:bodyPr>
            <a:normAutofit fontScale="90000"/>
          </a:bodyPr>
          <a:lstStyle/>
          <a:p>
            <a:r>
              <a:rPr lang="en-US" b="1" dirty="0">
                <a:solidFill>
                  <a:schemeClr val="tx2">
                    <a:lumMod val="75000"/>
                    <a:lumOff val="25000"/>
                  </a:schemeClr>
                </a:solidFill>
              </a:rPr>
              <a:t>An examination of NYC accident data</a:t>
            </a:r>
          </a:p>
        </p:txBody>
      </p:sp>
      <p:sp>
        <p:nvSpPr>
          <p:cNvPr id="41" name="Rectangle 40">
            <a:extLst>
              <a:ext uri="{FF2B5EF4-FFF2-40B4-BE49-F238E27FC236}">
                <a16:creationId xmlns:a16="http://schemas.microsoft.com/office/drawing/2014/main" id="{C95B2BAF-C32C-3966-B20C-37AE19238B8B}"/>
              </a:ext>
            </a:extLst>
          </p:cNvPr>
          <p:cNvSpPr/>
          <p:nvPr/>
        </p:nvSpPr>
        <p:spPr>
          <a:xfrm>
            <a:off x="493381" y="842037"/>
            <a:ext cx="2374809" cy="521986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12D2EA3-F3E1-7A78-18EF-488F1BB734B0}"/>
              </a:ext>
            </a:extLst>
          </p:cNvPr>
          <p:cNvPicPr>
            <a:picLocks noGrp="1" noChangeAspect="1"/>
          </p:cNvPicPr>
          <p:nvPr>
            <p:ph idx="1"/>
          </p:nvPr>
        </p:nvPicPr>
        <p:blipFill>
          <a:blip r:embed="rId2"/>
          <a:stretch>
            <a:fillRect/>
          </a:stretch>
        </p:blipFill>
        <p:spPr>
          <a:xfrm>
            <a:off x="685800" y="934532"/>
            <a:ext cx="1983922" cy="1146117"/>
          </a:xfrm>
          <a:prstGeom prst="rect">
            <a:avLst/>
          </a:prstGeom>
        </p:spPr>
      </p:pic>
      <p:pic>
        <p:nvPicPr>
          <p:cNvPr id="6" name="Picture 5">
            <a:extLst>
              <a:ext uri="{FF2B5EF4-FFF2-40B4-BE49-F238E27FC236}">
                <a16:creationId xmlns:a16="http://schemas.microsoft.com/office/drawing/2014/main" id="{9C727C07-8AF8-2EDB-6D70-7C54CBCF5D62}"/>
              </a:ext>
            </a:extLst>
          </p:cNvPr>
          <p:cNvPicPr>
            <a:picLocks noChangeAspect="1"/>
          </p:cNvPicPr>
          <p:nvPr/>
        </p:nvPicPr>
        <p:blipFill>
          <a:blip r:embed="rId3"/>
          <a:stretch>
            <a:fillRect/>
          </a:stretch>
        </p:blipFill>
        <p:spPr>
          <a:xfrm>
            <a:off x="685799" y="2223245"/>
            <a:ext cx="1983922" cy="1146117"/>
          </a:xfrm>
          <a:prstGeom prst="rect">
            <a:avLst/>
          </a:prstGeom>
        </p:spPr>
      </p:pic>
      <p:pic>
        <p:nvPicPr>
          <p:cNvPr id="7" name="Picture 6">
            <a:extLst>
              <a:ext uri="{FF2B5EF4-FFF2-40B4-BE49-F238E27FC236}">
                <a16:creationId xmlns:a16="http://schemas.microsoft.com/office/drawing/2014/main" id="{D5F6999B-30B1-A3D9-D584-71DC6F176CF7}"/>
              </a:ext>
            </a:extLst>
          </p:cNvPr>
          <p:cNvPicPr>
            <a:picLocks noChangeAspect="1"/>
          </p:cNvPicPr>
          <p:nvPr/>
        </p:nvPicPr>
        <p:blipFill>
          <a:blip r:embed="rId4"/>
          <a:stretch>
            <a:fillRect/>
          </a:stretch>
        </p:blipFill>
        <p:spPr>
          <a:xfrm>
            <a:off x="685800" y="3511958"/>
            <a:ext cx="1983922" cy="1146117"/>
          </a:xfrm>
          <a:prstGeom prst="rect">
            <a:avLst/>
          </a:prstGeom>
        </p:spPr>
      </p:pic>
      <p:pic>
        <p:nvPicPr>
          <p:cNvPr id="9" name="Picture 8">
            <a:extLst>
              <a:ext uri="{FF2B5EF4-FFF2-40B4-BE49-F238E27FC236}">
                <a16:creationId xmlns:a16="http://schemas.microsoft.com/office/drawing/2014/main" id="{D1E46CFF-63E2-C992-A092-3F72ECAC80AD}"/>
              </a:ext>
            </a:extLst>
          </p:cNvPr>
          <p:cNvPicPr>
            <a:picLocks noChangeAspect="1"/>
          </p:cNvPicPr>
          <p:nvPr/>
        </p:nvPicPr>
        <p:blipFill>
          <a:blip r:embed="rId5"/>
          <a:stretch>
            <a:fillRect/>
          </a:stretch>
        </p:blipFill>
        <p:spPr>
          <a:xfrm>
            <a:off x="685800" y="4800671"/>
            <a:ext cx="1983922" cy="1146117"/>
          </a:xfrm>
          <a:prstGeom prst="rect">
            <a:avLst/>
          </a:prstGeom>
        </p:spPr>
      </p:pic>
      <p:sp>
        <p:nvSpPr>
          <p:cNvPr id="10" name="TextBox 9">
            <a:extLst>
              <a:ext uri="{FF2B5EF4-FFF2-40B4-BE49-F238E27FC236}">
                <a16:creationId xmlns:a16="http://schemas.microsoft.com/office/drawing/2014/main" id="{114794DB-721D-3EA9-E622-E776097F7235}"/>
              </a:ext>
            </a:extLst>
          </p:cNvPr>
          <p:cNvSpPr txBox="1"/>
          <p:nvPr/>
        </p:nvSpPr>
        <p:spPr>
          <a:xfrm>
            <a:off x="2988129" y="934532"/>
            <a:ext cx="3788228" cy="2092881"/>
          </a:xfrm>
          <a:prstGeom prst="rect">
            <a:avLst/>
          </a:prstGeom>
          <a:noFill/>
        </p:spPr>
        <p:txBody>
          <a:bodyPr wrap="square" rtlCol="0">
            <a:spAutoFit/>
          </a:bodyPr>
          <a:lstStyle/>
          <a:p>
            <a:r>
              <a:rPr lang="en-US" b="1" dirty="0">
                <a:solidFill>
                  <a:schemeClr val="tx2">
                    <a:lumMod val="75000"/>
                    <a:lumOff val="25000"/>
                  </a:schemeClr>
                </a:solidFill>
              </a:rPr>
              <a:t>Correlating Factors: </a:t>
            </a:r>
          </a:p>
          <a:p>
            <a:r>
              <a:rPr lang="en-US" sz="1400" dirty="0">
                <a:solidFill>
                  <a:schemeClr val="tx2">
                    <a:lumMod val="75000"/>
                    <a:lumOff val="25000"/>
                  </a:schemeClr>
                </a:solidFill>
              </a:rPr>
              <a:t>Research was performed on which factors seem to be most highly correlated with accidents. Population did, population density and size didn’t, and GDP might except for in Manhattan. Considering Manhattan’s GDP is important because it lets us examine if our data is overly focused on and catered towards well funded communities.</a:t>
            </a:r>
          </a:p>
        </p:txBody>
      </p:sp>
      <p:pic>
        <p:nvPicPr>
          <p:cNvPr id="11" name="Picture 10">
            <a:extLst>
              <a:ext uri="{FF2B5EF4-FFF2-40B4-BE49-F238E27FC236}">
                <a16:creationId xmlns:a16="http://schemas.microsoft.com/office/drawing/2014/main" id="{3FB47B86-3090-7D8F-DD8B-E980AB41433C}"/>
              </a:ext>
            </a:extLst>
          </p:cNvPr>
          <p:cNvPicPr>
            <a:picLocks noChangeAspect="1"/>
          </p:cNvPicPr>
          <p:nvPr/>
        </p:nvPicPr>
        <p:blipFill>
          <a:blip r:embed="rId6"/>
          <a:stretch>
            <a:fillRect/>
          </a:stretch>
        </p:blipFill>
        <p:spPr>
          <a:xfrm>
            <a:off x="7094764" y="1034057"/>
            <a:ext cx="4259036" cy="2093184"/>
          </a:xfrm>
          <a:prstGeom prst="rect">
            <a:avLst/>
          </a:prstGeom>
        </p:spPr>
      </p:pic>
      <p:sp>
        <p:nvSpPr>
          <p:cNvPr id="12" name="TextBox 11">
            <a:extLst>
              <a:ext uri="{FF2B5EF4-FFF2-40B4-BE49-F238E27FC236}">
                <a16:creationId xmlns:a16="http://schemas.microsoft.com/office/drawing/2014/main" id="{75EF1638-208B-59B5-F1DA-151980AD901F}"/>
              </a:ext>
            </a:extLst>
          </p:cNvPr>
          <p:cNvSpPr txBox="1"/>
          <p:nvPr/>
        </p:nvSpPr>
        <p:spPr>
          <a:xfrm>
            <a:off x="7094764" y="3184696"/>
            <a:ext cx="4259036" cy="800219"/>
          </a:xfrm>
          <a:prstGeom prst="rect">
            <a:avLst/>
          </a:prstGeom>
          <a:noFill/>
        </p:spPr>
        <p:txBody>
          <a:bodyPr wrap="square" rtlCol="0">
            <a:spAutoFit/>
          </a:bodyPr>
          <a:lstStyle/>
          <a:p>
            <a:r>
              <a:rPr lang="en-US" b="1" dirty="0">
                <a:solidFill>
                  <a:schemeClr val="tx2">
                    <a:lumMod val="75000"/>
                    <a:lumOff val="25000"/>
                  </a:schemeClr>
                </a:solidFill>
              </a:rPr>
              <a:t>Time Series Analysis:</a:t>
            </a:r>
          </a:p>
          <a:p>
            <a:r>
              <a:rPr lang="en-US" sz="1400" dirty="0">
                <a:solidFill>
                  <a:schemeClr val="tx2">
                    <a:lumMod val="75000"/>
                    <a:lumOff val="25000"/>
                  </a:schemeClr>
                </a:solidFill>
              </a:rPr>
              <a:t>A graph of crashes over time in NYC. Shows a heavy decline after COVID.</a:t>
            </a:r>
          </a:p>
        </p:txBody>
      </p:sp>
      <p:pic>
        <p:nvPicPr>
          <p:cNvPr id="13" name="Picture 12">
            <a:extLst>
              <a:ext uri="{FF2B5EF4-FFF2-40B4-BE49-F238E27FC236}">
                <a16:creationId xmlns:a16="http://schemas.microsoft.com/office/drawing/2014/main" id="{A2B0BBB2-C8C4-A19C-0296-F2A5FC45753C}"/>
              </a:ext>
            </a:extLst>
          </p:cNvPr>
          <p:cNvPicPr>
            <a:picLocks noChangeAspect="1"/>
          </p:cNvPicPr>
          <p:nvPr/>
        </p:nvPicPr>
        <p:blipFill>
          <a:blip r:embed="rId7"/>
          <a:stretch>
            <a:fillRect/>
          </a:stretch>
        </p:blipFill>
        <p:spPr>
          <a:xfrm>
            <a:off x="7094764" y="4288848"/>
            <a:ext cx="2930979" cy="1627203"/>
          </a:xfrm>
          <a:prstGeom prst="rect">
            <a:avLst/>
          </a:prstGeom>
        </p:spPr>
      </p:pic>
      <p:sp>
        <p:nvSpPr>
          <p:cNvPr id="14" name="TextBox 13">
            <a:extLst>
              <a:ext uri="{FF2B5EF4-FFF2-40B4-BE49-F238E27FC236}">
                <a16:creationId xmlns:a16="http://schemas.microsoft.com/office/drawing/2014/main" id="{E0C2D75B-70A2-A5F3-07EB-8C21514640F1}"/>
              </a:ext>
            </a:extLst>
          </p:cNvPr>
          <p:cNvSpPr txBox="1"/>
          <p:nvPr/>
        </p:nvSpPr>
        <p:spPr>
          <a:xfrm>
            <a:off x="10025743" y="4288848"/>
            <a:ext cx="1743045" cy="1785104"/>
          </a:xfrm>
          <a:prstGeom prst="rect">
            <a:avLst/>
          </a:prstGeom>
          <a:noFill/>
        </p:spPr>
        <p:txBody>
          <a:bodyPr wrap="square" rtlCol="0">
            <a:spAutoFit/>
          </a:bodyPr>
          <a:lstStyle/>
          <a:p>
            <a:r>
              <a:rPr lang="en-US" b="1" dirty="0">
                <a:solidFill>
                  <a:schemeClr val="tx2">
                    <a:lumMod val="75000"/>
                    <a:lumOff val="25000"/>
                  </a:schemeClr>
                </a:solidFill>
              </a:rPr>
              <a:t>Leading Causes of Accidents:</a:t>
            </a:r>
          </a:p>
          <a:p>
            <a:r>
              <a:rPr lang="en-US" sz="1400" dirty="0">
                <a:solidFill>
                  <a:schemeClr val="tx2">
                    <a:lumMod val="75000"/>
                    <a:lumOff val="25000"/>
                  </a:schemeClr>
                </a:solidFill>
              </a:rPr>
              <a:t>A chart of the top 10 causes for accidents. Most are from driver errors.</a:t>
            </a:r>
          </a:p>
        </p:txBody>
      </p:sp>
      <p:pic>
        <p:nvPicPr>
          <p:cNvPr id="15" name="Picture 14">
            <a:extLst>
              <a:ext uri="{FF2B5EF4-FFF2-40B4-BE49-F238E27FC236}">
                <a16:creationId xmlns:a16="http://schemas.microsoft.com/office/drawing/2014/main" id="{0BFB5E81-B0BC-0A8A-0A6A-8CB892945B3B}"/>
              </a:ext>
            </a:extLst>
          </p:cNvPr>
          <p:cNvPicPr>
            <a:picLocks noChangeAspect="1"/>
          </p:cNvPicPr>
          <p:nvPr/>
        </p:nvPicPr>
        <p:blipFill>
          <a:blip r:embed="rId8"/>
          <a:stretch>
            <a:fillRect/>
          </a:stretch>
        </p:blipFill>
        <p:spPr>
          <a:xfrm>
            <a:off x="2988127" y="3142527"/>
            <a:ext cx="3788228" cy="2285784"/>
          </a:xfrm>
          <a:prstGeom prst="rect">
            <a:avLst/>
          </a:prstGeom>
        </p:spPr>
      </p:pic>
      <p:sp>
        <p:nvSpPr>
          <p:cNvPr id="16" name="TextBox 15">
            <a:extLst>
              <a:ext uri="{FF2B5EF4-FFF2-40B4-BE49-F238E27FC236}">
                <a16:creationId xmlns:a16="http://schemas.microsoft.com/office/drawing/2014/main" id="{A10019EE-9840-ABA3-D61B-147CBCB2798B}"/>
              </a:ext>
            </a:extLst>
          </p:cNvPr>
          <p:cNvSpPr txBox="1"/>
          <p:nvPr/>
        </p:nvSpPr>
        <p:spPr>
          <a:xfrm>
            <a:off x="2988124" y="5426261"/>
            <a:ext cx="3853429" cy="800219"/>
          </a:xfrm>
          <a:prstGeom prst="rect">
            <a:avLst/>
          </a:prstGeom>
          <a:noFill/>
        </p:spPr>
        <p:txBody>
          <a:bodyPr wrap="square" rtlCol="0">
            <a:spAutoFit/>
          </a:bodyPr>
          <a:lstStyle/>
          <a:p>
            <a:r>
              <a:rPr lang="en-US" b="1" dirty="0">
                <a:solidFill>
                  <a:schemeClr val="tx2">
                    <a:lumMod val="75000"/>
                    <a:lumOff val="25000"/>
                  </a:schemeClr>
                </a:solidFill>
              </a:rPr>
              <a:t>Heatmap:</a:t>
            </a:r>
          </a:p>
          <a:p>
            <a:r>
              <a:rPr lang="en-US" sz="1400" dirty="0">
                <a:solidFill>
                  <a:schemeClr val="tx2">
                    <a:lumMod val="75000"/>
                    <a:lumOff val="25000"/>
                  </a:schemeClr>
                </a:solidFill>
              </a:rPr>
              <a:t>A heatmap of crashes in NYC. Densest in Manhattan.</a:t>
            </a:r>
          </a:p>
        </p:txBody>
      </p:sp>
      <p:sp>
        <p:nvSpPr>
          <p:cNvPr id="17" name="TextBox 16">
            <a:extLst>
              <a:ext uri="{FF2B5EF4-FFF2-40B4-BE49-F238E27FC236}">
                <a16:creationId xmlns:a16="http://schemas.microsoft.com/office/drawing/2014/main" id="{437B6C43-6741-3BFA-8124-1FD00B0C16E0}"/>
              </a:ext>
            </a:extLst>
          </p:cNvPr>
          <p:cNvSpPr txBox="1"/>
          <p:nvPr/>
        </p:nvSpPr>
        <p:spPr>
          <a:xfrm>
            <a:off x="685799" y="6341594"/>
            <a:ext cx="6254431" cy="215444"/>
          </a:xfrm>
          <a:prstGeom prst="rect">
            <a:avLst/>
          </a:prstGeom>
          <a:noFill/>
        </p:spPr>
        <p:txBody>
          <a:bodyPr wrap="square" rtlCol="0">
            <a:spAutoFit/>
          </a:bodyPr>
          <a:lstStyle/>
          <a:p>
            <a:r>
              <a:rPr lang="en-US" sz="800" dirty="0">
                <a:solidFill>
                  <a:schemeClr val="tx2">
                    <a:lumMod val="75000"/>
                    <a:lumOff val="25000"/>
                  </a:schemeClr>
                </a:solidFill>
              </a:rPr>
              <a:t>All data is from https://data.cityofnewyork.us</a:t>
            </a:r>
          </a:p>
        </p:txBody>
      </p:sp>
      <p:cxnSp>
        <p:nvCxnSpPr>
          <p:cNvPr id="25" name="Straight Arrow Connector 24">
            <a:extLst>
              <a:ext uri="{FF2B5EF4-FFF2-40B4-BE49-F238E27FC236}">
                <a16:creationId xmlns:a16="http://schemas.microsoft.com/office/drawing/2014/main" id="{6C244B9A-52AD-450C-0AF6-CCD760D4A4CF}"/>
              </a:ext>
            </a:extLst>
          </p:cNvPr>
          <p:cNvCxnSpPr>
            <a:cxnSpLocks/>
          </p:cNvCxnSpPr>
          <p:nvPr/>
        </p:nvCxnSpPr>
        <p:spPr>
          <a:xfrm flipH="1">
            <a:off x="2708989" y="1514169"/>
            <a:ext cx="3184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4484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130</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An examination of NYC accident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Abhijay Upadhyay</dc:creator>
  <cp:lastModifiedBy>Abhijay Upadhyay</cp:lastModifiedBy>
  <cp:revision>1</cp:revision>
  <dcterms:created xsi:type="dcterms:W3CDTF">2025-01-27T04:18:11Z</dcterms:created>
  <dcterms:modified xsi:type="dcterms:W3CDTF">2025-01-27T06:47:23Z</dcterms:modified>
</cp:coreProperties>
</file>