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BDA7-6BB5-8096-9045-8DB397D46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524BF-864A-4F68-2870-D616917D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5437-8A80-B7EB-90A6-EBD36C18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CC634-D156-B5C9-AEFC-9111DAC0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799A-63EE-9443-CE27-5B2CF77E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A08E-2241-9B8B-F09E-A4CAF1E3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83CAB-1729-4162-200A-552574123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C3E5B-E2C9-3879-397C-67387F54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7793-C9C9-4666-6310-8ED485E9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D0A5F-E9C2-8D7A-F3F6-784D2A08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7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77D10-1945-F6EF-229E-DFE85BC8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EED40-BED9-F62A-8AEF-AF6942944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4682-1B69-6157-1E7D-4CD13AE7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8D985-E6C4-7E9D-FF4F-2E6A328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12FB-9D5D-9550-6B9E-A58AAB8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5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EB5-6FF2-D894-A671-8A856848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63C0A-1D14-2DC9-8465-4DCC8BF3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BE07-2465-80A5-A54B-D2EABE30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B51A5-DAEC-8E57-EBD3-56628F2E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24895-AF04-A6CD-CF16-259A5E1E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6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C1E2-2EBE-64C4-B28E-533471CF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9D36-0FF9-84E1-FDFE-509950FFF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2EA-8CD8-B594-D7B0-21121E2E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1998-4110-A159-B1EB-1C8DE4F5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C9B8-0D7E-34BB-64E0-E03B16EE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31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05F3-743E-ABB3-2CF3-E83B64B9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BC06-64E7-E57C-0275-ADC799418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EC78-7417-61C2-EA89-50812077D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5018-C4EA-5F26-0FA2-F229D79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8DD7C-ED11-1C4C-20E7-0D60AE36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79614-6572-90D2-2CF2-29206900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8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C258-3B36-666D-F26D-102F863C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95A9E-2281-4058-5327-D3D33E698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4ADA-C0A4-53D6-126E-A43AE07F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C5F84-7CDE-15BC-4DEC-5D35B0654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5AC3-14E3-2518-FCFB-0A6272FE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93191-60A8-C1E1-57A2-6E46C6A6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5701E-6BE1-7F19-26B3-CAE11DD9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B3D3-5D8A-B3D7-8B4D-7557AC48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7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D51E-01BD-A16D-7D1D-83020D32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5824-76D4-4646-33A8-93E98AD4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0542-3F6A-8223-5CD4-485368EB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B710E-6347-8652-A95F-056A4401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B6EF8-D1F2-5370-2C02-8B62ADFC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3243E-CD8B-8FF2-9BF8-15BC96F4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675F0-9F2E-7C34-A9C4-87FA57D2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3C9A-1277-4E62-F4BB-34F9ED0C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9AF8-1B79-1CCE-8374-327BFEE1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42EFD-E2BE-0143-77C8-47DA7FBC2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55D50-5BA5-FE83-E114-6279571A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53BE-FDED-74F1-6C0F-5154B9FB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29EB-524B-924B-F530-15EDA46F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958B-11A9-DB94-C720-B16BBCCD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87D2C-205D-49C6-5E4B-C159DB7F8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45083-2D65-454D-1A1A-2D2AC0A35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9F1B-1375-16ED-D9C2-CBCE3547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874DF-BADD-0260-453F-42A60B3D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6894A-7F89-6164-8198-4503A730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E9E46-6468-9863-581D-16BD927B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62943-01CA-02FC-D663-DAEDB144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AFA7-3381-EF4D-8BB3-D60E50CCE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21E36-0815-4D0C-A127-64563848AB7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4E91-8797-001F-7E4E-FB50F5123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AF62-FDD6-A609-61CD-C0CD3A9E1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7B6A0-2584-4493-B038-1035FA240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4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www.linkedin.com/in/abhijeet-ranjan-9587601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B8A824-6D3C-6A18-FF32-2FE1CC82D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869CA3-5179-F1CC-26DC-164AD97C4E06}"/>
              </a:ext>
            </a:extLst>
          </p:cNvPr>
          <p:cNvSpPr txBox="1"/>
          <p:nvPr/>
        </p:nvSpPr>
        <p:spPr>
          <a:xfrm>
            <a:off x="1238865" y="835742"/>
            <a:ext cx="951762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chemeClr val="accent4">
                    <a:lumMod val="75000"/>
                  </a:schemeClr>
                </a:solidFill>
                <a:latin typeface="Cooper Black" panose="0208090404030B020404" pitchFamily="18" charset="0"/>
              </a:rPr>
              <a:t>CREDIT CARD SALES ANALYSIS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48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WEEKLY STATUS</a:t>
            </a:r>
          </a:p>
          <a:p>
            <a:r>
              <a:rPr lang="en-IN" sz="48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97FA0F-090F-21F7-EFDC-585174C4C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40" y="4678663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D26B3-CF9F-AD56-BD8F-1D997D67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6BDC1-C240-C91C-949C-2C3E36A8C6E6}"/>
              </a:ext>
            </a:extLst>
          </p:cNvPr>
          <p:cNvSpPr txBox="1"/>
          <p:nvPr/>
        </p:nvSpPr>
        <p:spPr>
          <a:xfrm>
            <a:off x="2989006" y="717755"/>
            <a:ext cx="4778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C000"/>
                </a:solidFill>
                <a:latin typeface="Cooper Black" panose="0208090404030B020404" pitchFamily="18" charset="0"/>
              </a:rPr>
              <a:t>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0DAB4-842C-E557-45B7-F9A558927005}"/>
              </a:ext>
            </a:extLst>
          </p:cNvPr>
          <p:cNvSpPr txBox="1"/>
          <p:nvPr/>
        </p:nvSpPr>
        <p:spPr>
          <a:xfrm>
            <a:off x="1415845" y="2028616"/>
            <a:ext cx="51029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 Objective</a:t>
            </a:r>
          </a:p>
          <a:p>
            <a:pPr marL="342900" indent="-342900">
              <a:buAutoNum type="arabicPeriod"/>
            </a:pP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Data from SQL</a:t>
            </a:r>
          </a:p>
          <a:p>
            <a:pPr marL="342900" indent="-342900">
              <a:buAutoNum type="arabicPeriod"/>
            </a:pP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 Insights</a:t>
            </a:r>
          </a:p>
          <a:p>
            <a:pPr marL="342900" indent="-342900">
              <a:buAutoNum type="arabicPeriod"/>
            </a:pP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Outro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854D2-FCA7-11D9-D695-7564260ED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40" y="4678663"/>
            <a:ext cx="14859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F5034A-63B8-FA94-D5A7-F5D583939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711" y="1448568"/>
            <a:ext cx="2894832" cy="28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0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CBB07-436C-FA3A-3C6E-A4749791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E342D-7533-6A61-4302-3B74A6ADAA9A}"/>
              </a:ext>
            </a:extLst>
          </p:cNvPr>
          <p:cNvSpPr txBox="1"/>
          <p:nvPr/>
        </p:nvSpPr>
        <p:spPr>
          <a:xfrm>
            <a:off x="3249561" y="757723"/>
            <a:ext cx="52995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4">
                    <a:lumMod val="75000"/>
                  </a:schemeClr>
                </a:solidFill>
                <a:latin typeface="Cooper Black" panose="0208090404030B020404" pitchFamily="18" charset="0"/>
              </a:rPr>
              <a:t>Project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3E361-3BAA-006F-2AE7-FF66ACDFA02B}"/>
              </a:ext>
            </a:extLst>
          </p:cNvPr>
          <p:cNvSpPr txBox="1"/>
          <p:nvPr/>
        </p:nvSpPr>
        <p:spPr>
          <a:xfrm>
            <a:off x="540773" y="1527164"/>
            <a:ext cx="82689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To develop a comprehensive credit</a:t>
            </a:r>
          </a:p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card weekly dashboard that</a:t>
            </a:r>
          </a:p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provides real-time insights into key</a:t>
            </a:r>
          </a:p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performance metrics and trends,</a:t>
            </a:r>
          </a:p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enabling stakeholders to monitor</a:t>
            </a:r>
          </a:p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and analyze credit card operations</a:t>
            </a:r>
          </a:p>
          <a:p>
            <a:r>
              <a:rPr lang="en-US" sz="4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effectively.</a:t>
            </a:r>
            <a:endParaRPr lang="en-IN" sz="40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C9F45F-60A8-D600-E64B-6985434279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40" y="4678663"/>
            <a:ext cx="1485900" cy="148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EADC5A-2349-DB3B-8E0B-03F4629C2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73" y="1686231"/>
            <a:ext cx="3429921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C5B61F-2D8D-BE34-9BA0-7D3D626B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D67FEE-02D9-345F-DB23-11604F798041}"/>
              </a:ext>
            </a:extLst>
          </p:cNvPr>
          <p:cNvSpPr txBox="1"/>
          <p:nvPr/>
        </p:nvSpPr>
        <p:spPr>
          <a:xfrm>
            <a:off x="1691148" y="566678"/>
            <a:ext cx="690224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4">
                    <a:lumMod val="75000"/>
                  </a:schemeClr>
                </a:solidFill>
              </a:rPr>
              <a:t>Import data to SQL database</a:t>
            </a:r>
          </a:p>
          <a:p>
            <a:endParaRPr lang="en-IN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Prepare csv file</a:t>
            </a:r>
          </a:p>
          <a:p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Create tables in SQL</a:t>
            </a:r>
          </a:p>
          <a:p>
            <a:r>
              <a:rPr lang="en-IN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import csv file into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2878-B674-9988-9BD2-3E59AD86B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540" y="4678663"/>
            <a:ext cx="148590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D9967-FF93-FD4C-9AE8-9508C9509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6"/>
          <a:stretch/>
        </p:blipFill>
        <p:spPr>
          <a:xfrm>
            <a:off x="8222840" y="1546869"/>
            <a:ext cx="3276600" cy="1882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1D345-DC5E-CA47-8BE8-354F7C477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0" y="4374029"/>
            <a:ext cx="5369496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319B1-1515-23B2-D4AC-D7F03786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169FD-850E-5D28-5F2C-F7DA54F27A97}"/>
              </a:ext>
            </a:extLst>
          </p:cNvPr>
          <p:cNvSpPr txBox="1"/>
          <p:nvPr/>
        </p:nvSpPr>
        <p:spPr>
          <a:xfrm>
            <a:off x="678426" y="717756"/>
            <a:ext cx="1083514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Cooper Black" panose="0208090404030B020404" pitchFamily="18" charset="0"/>
              </a:rPr>
              <a:t>Project Insights- Week 53 (31st Dec)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rgbClr val="92D050"/>
                </a:solidFill>
              </a:rPr>
              <a:t>WoW change:</a:t>
            </a:r>
          </a:p>
          <a:p>
            <a:r>
              <a:rPr lang="en-US" dirty="0">
                <a:solidFill>
                  <a:srgbClr val="92D050"/>
                </a:solidFill>
              </a:rPr>
              <a:t>• Revenue increased by 28.8%,</a:t>
            </a:r>
          </a:p>
          <a:p>
            <a:r>
              <a:rPr lang="en-US" dirty="0">
                <a:solidFill>
                  <a:srgbClr val="92D050"/>
                </a:solidFill>
              </a:rPr>
              <a:t>• Total Transaction Amt &amp; Count increased by 74% &amp; 88%</a:t>
            </a:r>
          </a:p>
          <a:p>
            <a:r>
              <a:rPr lang="en-US" dirty="0">
                <a:solidFill>
                  <a:srgbClr val="92D050"/>
                </a:solidFill>
              </a:rPr>
              <a:t>• Customer count increased by 88%</a:t>
            </a:r>
          </a:p>
          <a:p>
            <a:r>
              <a:rPr lang="en-US" sz="2400" dirty="0">
                <a:solidFill>
                  <a:srgbClr val="92D050"/>
                </a:solidFill>
              </a:rPr>
              <a:t>Overview YTD:</a:t>
            </a:r>
          </a:p>
          <a:p>
            <a:r>
              <a:rPr lang="en-US" dirty="0">
                <a:solidFill>
                  <a:srgbClr val="92D050"/>
                </a:solidFill>
              </a:rPr>
              <a:t>• Overall revenue is 57M</a:t>
            </a:r>
          </a:p>
          <a:p>
            <a:r>
              <a:rPr lang="en-US" dirty="0">
                <a:solidFill>
                  <a:srgbClr val="92D050"/>
                </a:solidFill>
              </a:rPr>
              <a:t>• Total interest is 8M</a:t>
            </a:r>
          </a:p>
          <a:p>
            <a:r>
              <a:rPr lang="en-US" dirty="0">
                <a:solidFill>
                  <a:srgbClr val="92D050"/>
                </a:solidFill>
              </a:rPr>
              <a:t>• Total transaction amount is 46M</a:t>
            </a:r>
          </a:p>
          <a:p>
            <a:r>
              <a:rPr lang="en-US" dirty="0">
                <a:solidFill>
                  <a:srgbClr val="92D050"/>
                </a:solidFill>
              </a:rPr>
              <a:t>• Male customers are contributing more in revenue 31M, female 26M</a:t>
            </a:r>
          </a:p>
          <a:p>
            <a:r>
              <a:rPr lang="en-US" dirty="0">
                <a:solidFill>
                  <a:srgbClr val="92D050"/>
                </a:solidFill>
              </a:rPr>
              <a:t>• Blue &amp; Silver credit card are contributing to 93% of overall</a:t>
            </a:r>
          </a:p>
          <a:p>
            <a:r>
              <a:rPr lang="en-US" dirty="0">
                <a:solidFill>
                  <a:srgbClr val="92D050"/>
                </a:solidFill>
              </a:rPr>
              <a:t>   transactions</a:t>
            </a:r>
          </a:p>
          <a:p>
            <a:r>
              <a:rPr lang="en-US" dirty="0">
                <a:solidFill>
                  <a:srgbClr val="92D050"/>
                </a:solidFill>
              </a:rPr>
              <a:t>• TX, NY &amp; CA is contributing to 68%</a:t>
            </a:r>
          </a:p>
          <a:p>
            <a:r>
              <a:rPr lang="en-US" dirty="0">
                <a:solidFill>
                  <a:srgbClr val="92D050"/>
                </a:solidFill>
              </a:rPr>
              <a:t>• Overall Activation rate is 57.5%</a:t>
            </a:r>
          </a:p>
          <a:p>
            <a:r>
              <a:rPr lang="en-US" dirty="0">
                <a:solidFill>
                  <a:srgbClr val="92D050"/>
                </a:solidFill>
              </a:rPr>
              <a:t>• Overall Delinquent rate is 6.06% and “Self Employed” are having the highest number of Delinquent rate.</a:t>
            </a:r>
            <a:endParaRPr lang="en-IN" dirty="0">
              <a:solidFill>
                <a:srgbClr val="92D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6E0D2-8161-879D-28F2-28FA9898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27" y="4137889"/>
            <a:ext cx="1485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7581C4-1707-BF57-5EA9-FDA8296C7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B6F7D-999D-744A-D26D-B9283E8721AD}"/>
              </a:ext>
            </a:extLst>
          </p:cNvPr>
          <p:cNvSpPr txBox="1"/>
          <p:nvPr/>
        </p:nvSpPr>
        <p:spPr>
          <a:xfrm>
            <a:off x="953730" y="884903"/>
            <a:ext cx="8996516" cy="231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C000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any query, suggestions or feedback, please reach me out at any of these, any time. I would love to help you out.</a:t>
            </a:r>
            <a:endParaRPr lang="en-IN" sz="1600" b="1" dirty="0">
              <a:solidFill>
                <a:srgbClr val="FFC000"/>
              </a:solidFill>
              <a:effectLst/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rgbClr val="FFC000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 You</a:t>
            </a:r>
            <a:endParaRPr lang="en-IN" sz="1600" b="1" dirty="0">
              <a:solidFill>
                <a:srgbClr val="FFC000"/>
              </a:solidFill>
              <a:effectLst/>
              <a:latin typeface="Britannic Bold" panose="020B09030607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aseline="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endParaRPr lang="en-IN" u="sng" dirty="0">
              <a:solidFill>
                <a:schemeClr val="accent5">
                  <a:lumMod val="50000"/>
                </a:schemeClr>
              </a:solidFill>
              <a:effectLst/>
              <a:latin typeface="+mn-lt"/>
              <a:ea typeface="+mn-ea"/>
              <a:cs typeface="+mn-cs"/>
              <a:hlinkClick r:id="rId4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1B255-32E7-25B8-4761-86FBFDBEC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19" y="2740895"/>
            <a:ext cx="383457" cy="383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7D453F-5B56-6B8B-3C6A-4B804C908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0" y="3610897"/>
            <a:ext cx="1052265" cy="270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EC613-A807-321F-2125-57B59418C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30" y="4269155"/>
            <a:ext cx="688106" cy="506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7D5CFA-E58E-D271-5E0E-4435E95D415E}"/>
              </a:ext>
            </a:extLst>
          </p:cNvPr>
          <p:cNvSpPr txBox="1"/>
          <p:nvPr/>
        </p:nvSpPr>
        <p:spPr>
          <a:xfrm>
            <a:off x="2163311" y="3287731"/>
            <a:ext cx="33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    https://peerlist.io/abhijeetranjan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76E1A-DA6D-D4F7-1C42-A850E3E80AF3}"/>
              </a:ext>
            </a:extLst>
          </p:cNvPr>
          <p:cNvSpPr txBox="1"/>
          <p:nvPr/>
        </p:nvSpPr>
        <p:spPr>
          <a:xfrm>
            <a:off x="1681165" y="2740895"/>
            <a:ext cx="566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https://www.linkedin.com/in/abhijeet-ranjan-958760191/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FD8BB4-0D4A-F060-8C67-F2BE3DE43E5B}"/>
              </a:ext>
            </a:extLst>
          </p:cNvPr>
          <p:cNvSpPr txBox="1"/>
          <p:nvPr/>
        </p:nvSpPr>
        <p:spPr>
          <a:xfrm>
            <a:off x="1799152" y="4346025"/>
            <a:ext cx="351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abhijeetr162@gmail.com</a:t>
            </a:r>
          </a:p>
        </p:txBody>
      </p:sp>
    </p:spTree>
    <p:extLst>
      <p:ext uri="{BB962C8B-B14F-4D97-AF65-F5344CB8AC3E}">
        <p14:creationId xmlns:p14="http://schemas.microsoft.com/office/powerpoint/2010/main" val="42667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Britannic Bold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RANJAN</dc:creator>
  <cp:lastModifiedBy>ABHIJEET RANJAN</cp:lastModifiedBy>
  <cp:revision>1</cp:revision>
  <dcterms:created xsi:type="dcterms:W3CDTF">2025-03-05T11:10:02Z</dcterms:created>
  <dcterms:modified xsi:type="dcterms:W3CDTF">2025-03-05T12:04:50Z</dcterms:modified>
</cp:coreProperties>
</file>