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54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p:scale>
          <a:sx n="70" d="100"/>
          <a:sy n="70"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esktop\Abhijeet%20project\pizza%20sales\Pizza%20sales%20dashboard%20ABHIJ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PEAK HOURS</a:t>
            </a:r>
          </a:p>
        </c:rich>
      </c:tx>
      <c:layout>
        <c:manualLayout>
          <c:xMode val="edge"/>
          <c:yMode val="edge"/>
          <c:x val="0.46086315557860658"/>
          <c:y val="2.178649237472767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'Q1'!$B$5</c:f>
              <c:strCache>
                <c:ptCount val="1"/>
                <c:pt idx="0">
                  <c:v>Count of order ID</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'Q1'!$A$6:$A$20</c:f>
              <c:numCache>
                <c:formatCode>h:mm\ AM/PM</c:formatCode>
                <c:ptCount val="15"/>
                <c:pt idx="0">
                  <c:v>0.375</c:v>
                </c:pt>
                <c:pt idx="1">
                  <c:v>0.41666666666666669</c:v>
                </c:pt>
                <c:pt idx="2">
                  <c:v>0.45833333333333331</c:v>
                </c:pt>
                <c:pt idx="3">
                  <c:v>0.5</c:v>
                </c:pt>
                <c:pt idx="4">
                  <c:v>0.54166666666666663</c:v>
                </c:pt>
                <c:pt idx="5">
                  <c:v>0.58333333333333304</c:v>
                </c:pt>
                <c:pt idx="6">
                  <c:v>0.625</c:v>
                </c:pt>
                <c:pt idx="7">
                  <c:v>0.66666666666666696</c:v>
                </c:pt>
                <c:pt idx="8">
                  <c:v>0.70833333333333304</c:v>
                </c:pt>
                <c:pt idx="9">
                  <c:v>0.75</c:v>
                </c:pt>
                <c:pt idx="10">
                  <c:v>0.79166666666666696</c:v>
                </c:pt>
                <c:pt idx="11">
                  <c:v>0.83333333333333304</c:v>
                </c:pt>
                <c:pt idx="12">
                  <c:v>0.875</c:v>
                </c:pt>
                <c:pt idx="13">
                  <c:v>0.91666666666666696</c:v>
                </c:pt>
                <c:pt idx="14">
                  <c:v>0.95833333333333104</c:v>
                </c:pt>
              </c:numCache>
            </c:numRef>
          </c:cat>
          <c:val>
            <c:numRef>
              <c:f>'Q1'!$B$6:$B$20</c:f>
              <c:numCache>
                <c:formatCode>General</c:formatCode>
                <c:ptCount val="15"/>
                <c:pt idx="0">
                  <c:v>1</c:v>
                </c:pt>
                <c:pt idx="1">
                  <c:v>8</c:v>
                </c:pt>
                <c:pt idx="2">
                  <c:v>1231</c:v>
                </c:pt>
                <c:pt idx="3">
                  <c:v>2520</c:v>
                </c:pt>
                <c:pt idx="4">
                  <c:v>2455</c:v>
                </c:pt>
                <c:pt idx="5">
                  <c:v>1472</c:v>
                </c:pt>
                <c:pt idx="6">
                  <c:v>1468</c:v>
                </c:pt>
                <c:pt idx="7">
                  <c:v>1920</c:v>
                </c:pt>
                <c:pt idx="8">
                  <c:v>2336</c:v>
                </c:pt>
                <c:pt idx="9">
                  <c:v>2399</c:v>
                </c:pt>
                <c:pt idx="10">
                  <c:v>2009</c:v>
                </c:pt>
                <c:pt idx="11">
                  <c:v>1642</c:v>
                </c:pt>
                <c:pt idx="12">
                  <c:v>1198</c:v>
                </c:pt>
                <c:pt idx="13">
                  <c:v>663</c:v>
                </c:pt>
                <c:pt idx="14">
                  <c:v>28</c:v>
                </c:pt>
              </c:numCache>
            </c:numRef>
          </c:val>
          <c:smooth val="0"/>
          <c:extLst>
            <c:ext xmlns:c16="http://schemas.microsoft.com/office/drawing/2014/chart" uri="{C3380CC4-5D6E-409C-BE32-E72D297353CC}">
              <c16:uniqueId val="{00000000-BC8B-4AC7-9001-55CEA3DDB40D}"/>
            </c:ext>
          </c:extLst>
        </c:ser>
        <c:dLbls>
          <c:dLblPos val="t"/>
          <c:showLegendKey val="0"/>
          <c:showVal val="1"/>
          <c:showCatName val="0"/>
          <c:showSerName val="0"/>
          <c:showPercent val="0"/>
          <c:showBubbleSize val="0"/>
        </c:dLbls>
        <c:smooth val="0"/>
        <c:axId val="2027907807"/>
        <c:axId val="2027908639"/>
      </c:lineChart>
      <c:catAx>
        <c:axId val="2027907807"/>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h:mm\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27908639"/>
        <c:crosses val="autoZero"/>
        <c:auto val="1"/>
        <c:lblAlgn val="ctr"/>
        <c:lblOffset val="100"/>
        <c:tickMarkSkip val="1"/>
        <c:noMultiLvlLbl val="0"/>
      </c:catAx>
      <c:valAx>
        <c:axId val="20279086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27907807"/>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Daily Customer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'Q1'!$F$26</c:f>
              <c:strCache>
                <c:ptCount val="1"/>
                <c:pt idx="0">
                  <c:v>DAILY CUSTOMER</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numRef>
              <c:f>'Q1'!$E$27:$E$384</c:f>
              <c:numCache>
                <c:formatCode>m/d/yyyy</c:formatCode>
                <c:ptCount val="358"/>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42273</c:v>
                </c:pt>
                <c:pt idx="267">
                  <c:v>42274</c:v>
                </c:pt>
                <c:pt idx="268">
                  <c:v>42275</c:v>
                </c:pt>
                <c:pt idx="269">
                  <c:v>42276</c:v>
                </c:pt>
                <c:pt idx="270">
                  <c:v>42277</c:v>
                </c:pt>
                <c:pt idx="271">
                  <c:v>42278</c:v>
                </c:pt>
                <c:pt idx="272">
                  <c:v>42279</c:v>
                </c:pt>
                <c:pt idx="273">
                  <c:v>42280</c:v>
                </c:pt>
                <c:pt idx="274">
                  <c:v>42281</c:v>
                </c:pt>
                <c:pt idx="275">
                  <c:v>42283</c:v>
                </c:pt>
                <c:pt idx="276">
                  <c:v>42284</c:v>
                </c:pt>
                <c:pt idx="277">
                  <c:v>42285</c:v>
                </c:pt>
                <c:pt idx="278">
                  <c:v>42286</c:v>
                </c:pt>
                <c:pt idx="279">
                  <c:v>42287</c:v>
                </c:pt>
                <c:pt idx="280">
                  <c:v>42288</c:v>
                </c:pt>
                <c:pt idx="281">
                  <c:v>42290</c:v>
                </c:pt>
                <c:pt idx="282">
                  <c:v>42291</c:v>
                </c:pt>
                <c:pt idx="283">
                  <c:v>42292</c:v>
                </c:pt>
                <c:pt idx="284">
                  <c:v>42293</c:v>
                </c:pt>
                <c:pt idx="285">
                  <c:v>42294</c:v>
                </c:pt>
                <c:pt idx="286">
                  <c:v>42295</c:v>
                </c:pt>
                <c:pt idx="287">
                  <c:v>42297</c:v>
                </c:pt>
                <c:pt idx="288">
                  <c:v>42298</c:v>
                </c:pt>
                <c:pt idx="289">
                  <c:v>42299</c:v>
                </c:pt>
                <c:pt idx="290">
                  <c:v>42300</c:v>
                </c:pt>
                <c:pt idx="291">
                  <c:v>42301</c:v>
                </c:pt>
                <c:pt idx="292">
                  <c:v>42302</c:v>
                </c:pt>
                <c:pt idx="293">
                  <c:v>42304</c:v>
                </c:pt>
                <c:pt idx="294">
                  <c:v>42305</c:v>
                </c:pt>
                <c:pt idx="295">
                  <c:v>42306</c:v>
                </c:pt>
                <c:pt idx="296">
                  <c:v>42307</c:v>
                </c:pt>
                <c:pt idx="297">
                  <c:v>42308</c:v>
                </c:pt>
                <c:pt idx="298">
                  <c:v>42309</c:v>
                </c:pt>
                <c:pt idx="299">
                  <c:v>42310</c:v>
                </c:pt>
                <c:pt idx="300">
                  <c:v>42311</c:v>
                </c:pt>
                <c:pt idx="301">
                  <c:v>42312</c:v>
                </c:pt>
                <c:pt idx="302">
                  <c:v>42313</c:v>
                </c:pt>
                <c:pt idx="303">
                  <c:v>42314</c:v>
                </c:pt>
                <c:pt idx="304">
                  <c:v>42315</c:v>
                </c:pt>
                <c:pt idx="305">
                  <c:v>42316</c:v>
                </c:pt>
                <c:pt idx="306">
                  <c:v>42317</c:v>
                </c:pt>
                <c:pt idx="307">
                  <c:v>42318</c:v>
                </c:pt>
                <c:pt idx="308">
                  <c:v>42319</c:v>
                </c:pt>
                <c:pt idx="309">
                  <c:v>42320</c:v>
                </c:pt>
                <c:pt idx="310">
                  <c:v>42321</c:v>
                </c:pt>
                <c:pt idx="311">
                  <c:v>42322</c:v>
                </c:pt>
                <c:pt idx="312">
                  <c:v>42323</c:v>
                </c:pt>
                <c:pt idx="313">
                  <c:v>42324</c:v>
                </c:pt>
                <c:pt idx="314">
                  <c:v>42325</c:v>
                </c:pt>
                <c:pt idx="315">
                  <c:v>42326</c:v>
                </c:pt>
                <c:pt idx="316">
                  <c:v>42327</c:v>
                </c:pt>
                <c:pt idx="317">
                  <c:v>42328</c:v>
                </c:pt>
                <c:pt idx="318">
                  <c:v>42329</c:v>
                </c:pt>
                <c:pt idx="319">
                  <c:v>42330</c:v>
                </c:pt>
                <c:pt idx="320">
                  <c:v>42331</c:v>
                </c:pt>
                <c:pt idx="321">
                  <c:v>42332</c:v>
                </c:pt>
                <c:pt idx="322">
                  <c:v>42333</c:v>
                </c:pt>
                <c:pt idx="323">
                  <c:v>42334</c:v>
                </c:pt>
                <c:pt idx="324">
                  <c:v>42335</c:v>
                </c:pt>
                <c:pt idx="325">
                  <c:v>42336</c:v>
                </c:pt>
                <c:pt idx="326">
                  <c:v>42337</c:v>
                </c:pt>
                <c:pt idx="327">
                  <c:v>42338</c:v>
                </c:pt>
                <c:pt idx="328">
                  <c:v>42339</c:v>
                </c:pt>
                <c:pt idx="329">
                  <c:v>42340</c:v>
                </c:pt>
                <c:pt idx="330">
                  <c:v>42341</c:v>
                </c:pt>
                <c:pt idx="331">
                  <c:v>42342</c:v>
                </c:pt>
                <c:pt idx="332">
                  <c:v>42343</c:v>
                </c:pt>
                <c:pt idx="333">
                  <c:v>42344</c:v>
                </c:pt>
                <c:pt idx="334">
                  <c:v>42345</c:v>
                </c:pt>
                <c:pt idx="335">
                  <c:v>42346</c:v>
                </c:pt>
                <c:pt idx="336">
                  <c:v>42347</c:v>
                </c:pt>
                <c:pt idx="337">
                  <c:v>42348</c:v>
                </c:pt>
                <c:pt idx="338">
                  <c:v>42349</c:v>
                </c:pt>
                <c:pt idx="339">
                  <c:v>42350</c:v>
                </c:pt>
                <c:pt idx="340">
                  <c:v>42351</c:v>
                </c:pt>
                <c:pt idx="341">
                  <c:v>42352</c:v>
                </c:pt>
                <c:pt idx="342">
                  <c:v>42353</c:v>
                </c:pt>
                <c:pt idx="343">
                  <c:v>42354</c:v>
                </c:pt>
                <c:pt idx="344">
                  <c:v>42355</c:v>
                </c:pt>
                <c:pt idx="345">
                  <c:v>42356</c:v>
                </c:pt>
                <c:pt idx="346">
                  <c:v>42357</c:v>
                </c:pt>
                <c:pt idx="347">
                  <c:v>42358</c:v>
                </c:pt>
                <c:pt idx="348">
                  <c:v>42359</c:v>
                </c:pt>
                <c:pt idx="349">
                  <c:v>42360</c:v>
                </c:pt>
                <c:pt idx="350">
                  <c:v>42361</c:v>
                </c:pt>
                <c:pt idx="351">
                  <c:v>42362</c:v>
                </c:pt>
                <c:pt idx="352">
                  <c:v>42364</c:v>
                </c:pt>
                <c:pt idx="353">
                  <c:v>42365</c:v>
                </c:pt>
                <c:pt idx="354">
                  <c:v>42366</c:v>
                </c:pt>
                <c:pt idx="355">
                  <c:v>42367</c:v>
                </c:pt>
                <c:pt idx="356">
                  <c:v>42368</c:v>
                </c:pt>
                <c:pt idx="357">
                  <c:v>42369</c:v>
                </c:pt>
              </c:numCache>
            </c:numRef>
          </c:cat>
          <c:val>
            <c:numRef>
              <c:f>'Q1'!$F$27:$F$384</c:f>
              <c:numCache>
                <c:formatCode>General</c:formatCode>
                <c:ptCount val="358"/>
                <c:pt idx="0">
                  <c:v>69</c:v>
                </c:pt>
                <c:pt idx="1">
                  <c:v>67</c:v>
                </c:pt>
                <c:pt idx="2">
                  <c:v>66</c:v>
                </c:pt>
                <c:pt idx="3">
                  <c:v>52</c:v>
                </c:pt>
                <c:pt idx="4">
                  <c:v>54</c:v>
                </c:pt>
                <c:pt idx="5">
                  <c:v>64</c:v>
                </c:pt>
                <c:pt idx="6">
                  <c:v>58</c:v>
                </c:pt>
                <c:pt idx="7">
                  <c:v>72</c:v>
                </c:pt>
                <c:pt idx="8">
                  <c:v>62</c:v>
                </c:pt>
                <c:pt idx="9">
                  <c:v>65</c:v>
                </c:pt>
                <c:pt idx="10">
                  <c:v>52</c:v>
                </c:pt>
                <c:pt idx="11">
                  <c:v>55</c:v>
                </c:pt>
                <c:pt idx="12">
                  <c:v>48</c:v>
                </c:pt>
                <c:pt idx="13">
                  <c:v>62</c:v>
                </c:pt>
                <c:pt idx="14">
                  <c:v>62</c:v>
                </c:pt>
                <c:pt idx="15">
                  <c:v>67</c:v>
                </c:pt>
                <c:pt idx="16">
                  <c:v>55</c:v>
                </c:pt>
                <c:pt idx="17">
                  <c:v>51</c:v>
                </c:pt>
                <c:pt idx="18">
                  <c:v>56</c:v>
                </c:pt>
                <c:pt idx="19">
                  <c:v>64</c:v>
                </c:pt>
                <c:pt idx="20">
                  <c:v>51</c:v>
                </c:pt>
                <c:pt idx="21">
                  <c:v>68</c:v>
                </c:pt>
                <c:pt idx="22">
                  <c:v>69</c:v>
                </c:pt>
                <c:pt idx="23">
                  <c:v>63</c:v>
                </c:pt>
                <c:pt idx="24">
                  <c:v>44</c:v>
                </c:pt>
                <c:pt idx="25">
                  <c:v>55</c:v>
                </c:pt>
                <c:pt idx="26">
                  <c:v>66</c:v>
                </c:pt>
                <c:pt idx="27">
                  <c:v>51</c:v>
                </c:pt>
                <c:pt idx="28">
                  <c:v>58</c:v>
                </c:pt>
                <c:pt idx="29">
                  <c:v>65</c:v>
                </c:pt>
                <c:pt idx="30">
                  <c:v>54</c:v>
                </c:pt>
                <c:pt idx="31">
                  <c:v>87</c:v>
                </c:pt>
                <c:pt idx="32">
                  <c:v>63</c:v>
                </c:pt>
                <c:pt idx="33">
                  <c:v>62</c:v>
                </c:pt>
                <c:pt idx="34">
                  <c:v>57</c:v>
                </c:pt>
                <c:pt idx="35">
                  <c:v>60</c:v>
                </c:pt>
                <c:pt idx="36">
                  <c:v>66</c:v>
                </c:pt>
                <c:pt idx="37">
                  <c:v>61</c:v>
                </c:pt>
                <c:pt idx="38">
                  <c:v>53</c:v>
                </c:pt>
                <c:pt idx="39">
                  <c:v>54</c:v>
                </c:pt>
                <c:pt idx="40">
                  <c:v>59</c:v>
                </c:pt>
                <c:pt idx="41">
                  <c:v>69</c:v>
                </c:pt>
                <c:pt idx="42">
                  <c:v>58</c:v>
                </c:pt>
                <c:pt idx="43">
                  <c:v>71</c:v>
                </c:pt>
                <c:pt idx="44">
                  <c:v>57</c:v>
                </c:pt>
                <c:pt idx="45">
                  <c:v>55</c:v>
                </c:pt>
                <c:pt idx="46">
                  <c:v>49</c:v>
                </c:pt>
                <c:pt idx="47">
                  <c:v>61</c:v>
                </c:pt>
                <c:pt idx="48">
                  <c:v>61</c:v>
                </c:pt>
                <c:pt idx="49">
                  <c:v>56</c:v>
                </c:pt>
                <c:pt idx="50">
                  <c:v>73</c:v>
                </c:pt>
                <c:pt idx="51">
                  <c:v>56</c:v>
                </c:pt>
                <c:pt idx="52">
                  <c:v>37</c:v>
                </c:pt>
                <c:pt idx="53">
                  <c:v>54</c:v>
                </c:pt>
                <c:pt idx="54">
                  <c:v>58</c:v>
                </c:pt>
                <c:pt idx="55">
                  <c:v>63</c:v>
                </c:pt>
                <c:pt idx="56">
                  <c:v>55</c:v>
                </c:pt>
                <c:pt idx="57">
                  <c:v>71</c:v>
                </c:pt>
                <c:pt idx="58">
                  <c:v>59</c:v>
                </c:pt>
                <c:pt idx="59">
                  <c:v>49</c:v>
                </c:pt>
                <c:pt idx="60">
                  <c:v>58</c:v>
                </c:pt>
                <c:pt idx="61">
                  <c:v>53</c:v>
                </c:pt>
                <c:pt idx="62">
                  <c:v>59</c:v>
                </c:pt>
                <c:pt idx="63">
                  <c:v>64</c:v>
                </c:pt>
                <c:pt idx="64">
                  <c:v>66</c:v>
                </c:pt>
                <c:pt idx="65">
                  <c:v>58</c:v>
                </c:pt>
                <c:pt idx="66">
                  <c:v>62</c:v>
                </c:pt>
                <c:pt idx="67">
                  <c:v>56</c:v>
                </c:pt>
                <c:pt idx="68">
                  <c:v>59</c:v>
                </c:pt>
                <c:pt idx="69">
                  <c:v>62</c:v>
                </c:pt>
                <c:pt idx="70">
                  <c:v>51</c:v>
                </c:pt>
                <c:pt idx="71">
                  <c:v>71</c:v>
                </c:pt>
                <c:pt idx="72">
                  <c:v>56</c:v>
                </c:pt>
                <c:pt idx="73">
                  <c:v>49</c:v>
                </c:pt>
                <c:pt idx="74">
                  <c:v>66</c:v>
                </c:pt>
                <c:pt idx="75">
                  <c:v>71</c:v>
                </c:pt>
                <c:pt idx="76">
                  <c:v>62</c:v>
                </c:pt>
                <c:pt idx="77">
                  <c:v>58</c:v>
                </c:pt>
                <c:pt idx="78">
                  <c:v>66</c:v>
                </c:pt>
                <c:pt idx="79">
                  <c:v>56</c:v>
                </c:pt>
                <c:pt idx="80">
                  <c:v>37</c:v>
                </c:pt>
                <c:pt idx="81">
                  <c:v>61</c:v>
                </c:pt>
                <c:pt idx="82">
                  <c:v>60</c:v>
                </c:pt>
                <c:pt idx="83">
                  <c:v>56</c:v>
                </c:pt>
                <c:pt idx="84">
                  <c:v>65</c:v>
                </c:pt>
                <c:pt idx="85">
                  <c:v>71</c:v>
                </c:pt>
                <c:pt idx="86">
                  <c:v>60</c:v>
                </c:pt>
                <c:pt idx="87">
                  <c:v>54</c:v>
                </c:pt>
                <c:pt idx="88">
                  <c:v>62</c:v>
                </c:pt>
                <c:pt idx="89">
                  <c:v>62</c:v>
                </c:pt>
                <c:pt idx="90">
                  <c:v>67</c:v>
                </c:pt>
                <c:pt idx="91">
                  <c:v>62</c:v>
                </c:pt>
                <c:pt idx="92">
                  <c:v>64</c:v>
                </c:pt>
                <c:pt idx="93">
                  <c:v>66</c:v>
                </c:pt>
                <c:pt idx="94">
                  <c:v>50</c:v>
                </c:pt>
                <c:pt idx="95">
                  <c:v>60</c:v>
                </c:pt>
                <c:pt idx="96">
                  <c:v>61</c:v>
                </c:pt>
                <c:pt idx="97">
                  <c:v>60</c:v>
                </c:pt>
                <c:pt idx="98">
                  <c:v>52</c:v>
                </c:pt>
                <c:pt idx="99">
                  <c:v>59</c:v>
                </c:pt>
                <c:pt idx="100">
                  <c:v>63</c:v>
                </c:pt>
                <c:pt idx="101">
                  <c:v>53</c:v>
                </c:pt>
                <c:pt idx="102">
                  <c:v>66</c:v>
                </c:pt>
                <c:pt idx="103">
                  <c:v>50</c:v>
                </c:pt>
                <c:pt idx="104">
                  <c:v>67</c:v>
                </c:pt>
                <c:pt idx="105">
                  <c:v>55</c:v>
                </c:pt>
                <c:pt idx="106">
                  <c:v>64</c:v>
                </c:pt>
                <c:pt idx="107">
                  <c:v>62</c:v>
                </c:pt>
                <c:pt idx="108">
                  <c:v>50</c:v>
                </c:pt>
                <c:pt idx="109">
                  <c:v>70</c:v>
                </c:pt>
                <c:pt idx="110">
                  <c:v>62</c:v>
                </c:pt>
                <c:pt idx="111">
                  <c:v>59</c:v>
                </c:pt>
                <c:pt idx="112">
                  <c:v>57</c:v>
                </c:pt>
                <c:pt idx="113">
                  <c:v>71</c:v>
                </c:pt>
                <c:pt idx="114">
                  <c:v>62</c:v>
                </c:pt>
                <c:pt idx="115">
                  <c:v>56</c:v>
                </c:pt>
                <c:pt idx="116">
                  <c:v>67</c:v>
                </c:pt>
                <c:pt idx="117">
                  <c:v>48</c:v>
                </c:pt>
                <c:pt idx="118">
                  <c:v>53</c:v>
                </c:pt>
                <c:pt idx="119">
                  <c:v>63</c:v>
                </c:pt>
                <c:pt idx="120">
                  <c:v>75</c:v>
                </c:pt>
                <c:pt idx="121">
                  <c:v>68</c:v>
                </c:pt>
                <c:pt idx="122">
                  <c:v>49</c:v>
                </c:pt>
                <c:pt idx="123">
                  <c:v>55</c:v>
                </c:pt>
                <c:pt idx="124">
                  <c:v>49</c:v>
                </c:pt>
                <c:pt idx="125">
                  <c:v>55</c:v>
                </c:pt>
                <c:pt idx="126">
                  <c:v>58</c:v>
                </c:pt>
                <c:pt idx="127">
                  <c:v>71</c:v>
                </c:pt>
                <c:pt idx="128">
                  <c:v>56</c:v>
                </c:pt>
                <c:pt idx="129">
                  <c:v>55</c:v>
                </c:pt>
                <c:pt idx="130">
                  <c:v>60</c:v>
                </c:pt>
                <c:pt idx="131">
                  <c:v>62</c:v>
                </c:pt>
                <c:pt idx="132">
                  <c:v>63</c:v>
                </c:pt>
                <c:pt idx="133">
                  <c:v>69</c:v>
                </c:pt>
                <c:pt idx="134">
                  <c:v>94</c:v>
                </c:pt>
                <c:pt idx="135">
                  <c:v>61</c:v>
                </c:pt>
                <c:pt idx="136">
                  <c:v>49</c:v>
                </c:pt>
                <c:pt idx="137">
                  <c:v>57</c:v>
                </c:pt>
                <c:pt idx="138">
                  <c:v>46</c:v>
                </c:pt>
                <c:pt idx="139">
                  <c:v>64</c:v>
                </c:pt>
                <c:pt idx="140">
                  <c:v>58</c:v>
                </c:pt>
                <c:pt idx="141">
                  <c:v>71</c:v>
                </c:pt>
                <c:pt idx="142">
                  <c:v>59</c:v>
                </c:pt>
                <c:pt idx="143">
                  <c:v>59</c:v>
                </c:pt>
                <c:pt idx="144">
                  <c:v>56</c:v>
                </c:pt>
                <c:pt idx="145">
                  <c:v>48</c:v>
                </c:pt>
                <c:pt idx="146">
                  <c:v>55</c:v>
                </c:pt>
                <c:pt idx="147">
                  <c:v>54</c:v>
                </c:pt>
                <c:pt idx="148">
                  <c:v>68</c:v>
                </c:pt>
                <c:pt idx="149">
                  <c:v>59</c:v>
                </c:pt>
                <c:pt idx="150">
                  <c:v>50</c:v>
                </c:pt>
                <c:pt idx="151">
                  <c:v>72</c:v>
                </c:pt>
                <c:pt idx="152">
                  <c:v>59</c:v>
                </c:pt>
                <c:pt idx="153">
                  <c:v>51</c:v>
                </c:pt>
                <c:pt idx="154">
                  <c:v>56</c:v>
                </c:pt>
                <c:pt idx="155">
                  <c:v>69</c:v>
                </c:pt>
                <c:pt idx="156">
                  <c:v>61</c:v>
                </c:pt>
                <c:pt idx="157">
                  <c:v>55</c:v>
                </c:pt>
                <c:pt idx="158">
                  <c:v>58</c:v>
                </c:pt>
                <c:pt idx="159">
                  <c:v>65</c:v>
                </c:pt>
                <c:pt idx="160">
                  <c:v>54</c:v>
                </c:pt>
                <c:pt idx="161">
                  <c:v>68</c:v>
                </c:pt>
                <c:pt idx="162">
                  <c:v>61</c:v>
                </c:pt>
                <c:pt idx="163">
                  <c:v>64</c:v>
                </c:pt>
                <c:pt idx="164">
                  <c:v>48</c:v>
                </c:pt>
                <c:pt idx="165">
                  <c:v>73</c:v>
                </c:pt>
                <c:pt idx="166">
                  <c:v>54</c:v>
                </c:pt>
                <c:pt idx="167">
                  <c:v>54</c:v>
                </c:pt>
                <c:pt idx="168">
                  <c:v>56</c:v>
                </c:pt>
                <c:pt idx="169">
                  <c:v>74</c:v>
                </c:pt>
                <c:pt idx="170">
                  <c:v>48</c:v>
                </c:pt>
                <c:pt idx="171">
                  <c:v>51</c:v>
                </c:pt>
                <c:pt idx="172">
                  <c:v>55</c:v>
                </c:pt>
                <c:pt idx="173">
                  <c:v>59</c:v>
                </c:pt>
                <c:pt idx="174">
                  <c:v>62</c:v>
                </c:pt>
                <c:pt idx="175">
                  <c:v>60</c:v>
                </c:pt>
                <c:pt idx="176">
                  <c:v>64</c:v>
                </c:pt>
                <c:pt idx="177">
                  <c:v>71</c:v>
                </c:pt>
                <c:pt idx="178">
                  <c:v>45</c:v>
                </c:pt>
                <c:pt idx="179">
                  <c:v>53</c:v>
                </c:pt>
                <c:pt idx="180">
                  <c:v>53</c:v>
                </c:pt>
                <c:pt idx="181">
                  <c:v>66</c:v>
                </c:pt>
                <c:pt idx="182">
                  <c:v>63</c:v>
                </c:pt>
                <c:pt idx="183">
                  <c:v>93</c:v>
                </c:pt>
                <c:pt idx="184">
                  <c:v>105</c:v>
                </c:pt>
                <c:pt idx="185">
                  <c:v>41</c:v>
                </c:pt>
                <c:pt idx="186">
                  <c:v>58</c:v>
                </c:pt>
                <c:pt idx="187">
                  <c:v>53</c:v>
                </c:pt>
                <c:pt idx="188">
                  <c:v>66</c:v>
                </c:pt>
                <c:pt idx="189">
                  <c:v>58</c:v>
                </c:pt>
                <c:pt idx="190">
                  <c:v>71</c:v>
                </c:pt>
                <c:pt idx="191">
                  <c:v>53</c:v>
                </c:pt>
                <c:pt idx="192">
                  <c:v>58</c:v>
                </c:pt>
                <c:pt idx="193">
                  <c:v>54</c:v>
                </c:pt>
                <c:pt idx="194">
                  <c:v>59</c:v>
                </c:pt>
                <c:pt idx="195">
                  <c:v>62</c:v>
                </c:pt>
                <c:pt idx="196">
                  <c:v>56</c:v>
                </c:pt>
                <c:pt idx="197">
                  <c:v>82</c:v>
                </c:pt>
                <c:pt idx="198">
                  <c:v>54</c:v>
                </c:pt>
                <c:pt idx="199">
                  <c:v>53</c:v>
                </c:pt>
                <c:pt idx="200">
                  <c:v>59</c:v>
                </c:pt>
                <c:pt idx="201">
                  <c:v>55</c:v>
                </c:pt>
                <c:pt idx="202">
                  <c:v>65</c:v>
                </c:pt>
                <c:pt idx="203">
                  <c:v>65</c:v>
                </c:pt>
                <c:pt idx="204">
                  <c:v>75</c:v>
                </c:pt>
                <c:pt idx="205">
                  <c:v>57</c:v>
                </c:pt>
                <c:pt idx="206">
                  <c:v>57</c:v>
                </c:pt>
                <c:pt idx="207">
                  <c:v>53</c:v>
                </c:pt>
                <c:pt idx="208">
                  <c:v>60</c:v>
                </c:pt>
                <c:pt idx="209">
                  <c:v>49</c:v>
                </c:pt>
                <c:pt idx="210">
                  <c:v>67</c:v>
                </c:pt>
                <c:pt idx="211">
                  <c:v>68</c:v>
                </c:pt>
                <c:pt idx="212">
                  <c:v>74</c:v>
                </c:pt>
                <c:pt idx="213">
                  <c:v>48</c:v>
                </c:pt>
                <c:pt idx="214">
                  <c:v>58</c:v>
                </c:pt>
                <c:pt idx="215">
                  <c:v>58</c:v>
                </c:pt>
                <c:pt idx="216">
                  <c:v>60</c:v>
                </c:pt>
                <c:pt idx="217">
                  <c:v>61</c:v>
                </c:pt>
                <c:pt idx="218">
                  <c:v>65</c:v>
                </c:pt>
                <c:pt idx="219">
                  <c:v>69</c:v>
                </c:pt>
                <c:pt idx="220">
                  <c:v>55</c:v>
                </c:pt>
                <c:pt idx="221">
                  <c:v>59</c:v>
                </c:pt>
                <c:pt idx="222">
                  <c:v>64</c:v>
                </c:pt>
                <c:pt idx="223">
                  <c:v>54</c:v>
                </c:pt>
                <c:pt idx="224">
                  <c:v>55</c:v>
                </c:pt>
                <c:pt idx="225">
                  <c:v>81</c:v>
                </c:pt>
                <c:pt idx="226">
                  <c:v>72</c:v>
                </c:pt>
                <c:pt idx="227">
                  <c:v>50</c:v>
                </c:pt>
                <c:pt idx="228">
                  <c:v>62</c:v>
                </c:pt>
                <c:pt idx="229">
                  <c:v>57</c:v>
                </c:pt>
                <c:pt idx="230">
                  <c:v>56</c:v>
                </c:pt>
                <c:pt idx="231">
                  <c:v>55</c:v>
                </c:pt>
                <c:pt idx="232">
                  <c:v>69</c:v>
                </c:pt>
                <c:pt idx="233">
                  <c:v>60</c:v>
                </c:pt>
                <c:pt idx="234">
                  <c:v>48</c:v>
                </c:pt>
                <c:pt idx="235">
                  <c:v>54</c:v>
                </c:pt>
                <c:pt idx="236">
                  <c:v>53</c:v>
                </c:pt>
                <c:pt idx="237">
                  <c:v>59</c:v>
                </c:pt>
                <c:pt idx="238">
                  <c:v>59</c:v>
                </c:pt>
                <c:pt idx="239">
                  <c:v>68</c:v>
                </c:pt>
                <c:pt idx="240">
                  <c:v>60</c:v>
                </c:pt>
                <c:pt idx="241">
                  <c:v>41</c:v>
                </c:pt>
                <c:pt idx="242">
                  <c:v>57</c:v>
                </c:pt>
                <c:pt idx="243">
                  <c:v>61</c:v>
                </c:pt>
                <c:pt idx="244">
                  <c:v>48</c:v>
                </c:pt>
                <c:pt idx="245">
                  <c:v>59</c:v>
                </c:pt>
                <c:pt idx="246">
                  <c:v>66</c:v>
                </c:pt>
                <c:pt idx="247">
                  <c:v>59</c:v>
                </c:pt>
                <c:pt idx="248">
                  <c:v>47</c:v>
                </c:pt>
                <c:pt idx="249">
                  <c:v>60</c:v>
                </c:pt>
                <c:pt idx="250">
                  <c:v>61</c:v>
                </c:pt>
                <c:pt idx="251">
                  <c:v>59</c:v>
                </c:pt>
                <c:pt idx="252">
                  <c:v>62</c:v>
                </c:pt>
                <c:pt idx="253">
                  <c:v>77</c:v>
                </c:pt>
                <c:pt idx="254">
                  <c:v>67</c:v>
                </c:pt>
                <c:pt idx="255">
                  <c:v>49</c:v>
                </c:pt>
                <c:pt idx="256">
                  <c:v>60</c:v>
                </c:pt>
                <c:pt idx="257">
                  <c:v>65</c:v>
                </c:pt>
                <c:pt idx="258">
                  <c:v>61</c:v>
                </c:pt>
                <c:pt idx="259">
                  <c:v>58</c:v>
                </c:pt>
                <c:pt idx="260">
                  <c:v>72</c:v>
                </c:pt>
                <c:pt idx="261">
                  <c:v>59</c:v>
                </c:pt>
                <c:pt idx="262">
                  <c:v>48</c:v>
                </c:pt>
                <c:pt idx="263">
                  <c:v>57</c:v>
                </c:pt>
                <c:pt idx="264">
                  <c:v>54</c:v>
                </c:pt>
                <c:pt idx="265">
                  <c:v>60</c:v>
                </c:pt>
                <c:pt idx="266">
                  <c:v>56</c:v>
                </c:pt>
                <c:pt idx="267">
                  <c:v>61</c:v>
                </c:pt>
                <c:pt idx="268">
                  <c:v>53</c:v>
                </c:pt>
                <c:pt idx="269">
                  <c:v>60</c:v>
                </c:pt>
                <c:pt idx="270">
                  <c:v>62</c:v>
                </c:pt>
                <c:pt idx="271">
                  <c:v>84</c:v>
                </c:pt>
                <c:pt idx="272">
                  <c:v>61</c:v>
                </c:pt>
                <c:pt idx="273">
                  <c:v>61</c:v>
                </c:pt>
                <c:pt idx="274">
                  <c:v>52</c:v>
                </c:pt>
                <c:pt idx="275">
                  <c:v>61</c:v>
                </c:pt>
                <c:pt idx="276">
                  <c:v>61</c:v>
                </c:pt>
                <c:pt idx="277">
                  <c:v>49</c:v>
                </c:pt>
                <c:pt idx="278">
                  <c:v>60</c:v>
                </c:pt>
                <c:pt idx="279">
                  <c:v>61</c:v>
                </c:pt>
                <c:pt idx="280">
                  <c:v>42</c:v>
                </c:pt>
                <c:pt idx="281">
                  <c:v>58</c:v>
                </c:pt>
                <c:pt idx="282">
                  <c:v>57</c:v>
                </c:pt>
                <c:pt idx="283">
                  <c:v>107</c:v>
                </c:pt>
                <c:pt idx="284">
                  <c:v>64</c:v>
                </c:pt>
                <c:pt idx="285">
                  <c:v>55</c:v>
                </c:pt>
                <c:pt idx="286">
                  <c:v>45</c:v>
                </c:pt>
                <c:pt idx="287">
                  <c:v>63</c:v>
                </c:pt>
                <c:pt idx="288">
                  <c:v>56</c:v>
                </c:pt>
                <c:pt idx="289">
                  <c:v>57</c:v>
                </c:pt>
                <c:pt idx="290">
                  <c:v>72</c:v>
                </c:pt>
                <c:pt idx="291">
                  <c:v>59</c:v>
                </c:pt>
                <c:pt idx="292">
                  <c:v>45</c:v>
                </c:pt>
                <c:pt idx="293">
                  <c:v>62</c:v>
                </c:pt>
                <c:pt idx="294">
                  <c:v>63</c:v>
                </c:pt>
                <c:pt idx="295">
                  <c:v>59</c:v>
                </c:pt>
                <c:pt idx="296">
                  <c:v>63</c:v>
                </c:pt>
                <c:pt idx="297">
                  <c:v>69</c:v>
                </c:pt>
                <c:pt idx="298">
                  <c:v>55</c:v>
                </c:pt>
                <c:pt idx="299">
                  <c:v>56</c:v>
                </c:pt>
                <c:pt idx="300">
                  <c:v>49</c:v>
                </c:pt>
                <c:pt idx="301">
                  <c:v>49</c:v>
                </c:pt>
                <c:pt idx="302">
                  <c:v>58</c:v>
                </c:pt>
                <c:pt idx="303">
                  <c:v>73</c:v>
                </c:pt>
                <c:pt idx="304">
                  <c:v>61</c:v>
                </c:pt>
                <c:pt idx="305">
                  <c:v>48</c:v>
                </c:pt>
                <c:pt idx="306">
                  <c:v>61</c:v>
                </c:pt>
                <c:pt idx="307">
                  <c:v>62</c:v>
                </c:pt>
                <c:pt idx="308">
                  <c:v>48</c:v>
                </c:pt>
                <c:pt idx="309">
                  <c:v>59</c:v>
                </c:pt>
                <c:pt idx="310">
                  <c:v>67</c:v>
                </c:pt>
                <c:pt idx="311">
                  <c:v>58</c:v>
                </c:pt>
                <c:pt idx="312">
                  <c:v>45</c:v>
                </c:pt>
                <c:pt idx="313">
                  <c:v>61</c:v>
                </c:pt>
                <c:pt idx="314">
                  <c:v>49</c:v>
                </c:pt>
                <c:pt idx="315">
                  <c:v>46</c:v>
                </c:pt>
                <c:pt idx="316">
                  <c:v>67</c:v>
                </c:pt>
                <c:pt idx="317">
                  <c:v>65</c:v>
                </c:pt>
                <c:pt idx="318">
                  <c:v>61</c:v>
                </c:pt>
                <c:pt idx="319">
                  <c:v>43</c:v>
                </c:pt>
                <c:pt idx="320">
                  <c:v>56</c:v>
                </c:pt>
                <c:pt idx="321">
                  <c:v>52</c:v>
                </c:pt>
                <c:pt idx="322">
                  <c:v>61</c:v>
                </c:pt>
                <c:pt idx="323">
                  <c:v>113</c:v>
                </c:pt>
                <c:pt idx="324">
                  <c:v>115</c:v>
                </c:pt>
                <c:pt idx="325">
                  <c:v>48</c:v>
                </c:pt>
                <c:pt idx="326">
                  <c:v>46</c:v>
                </c:pt>
                <c:pt idx="327">
                  <c:v>60</c:v>
                </c:pt>
                <c:pt idx="328">
                  <c:v>61</c:v>
                </c:pt>
                <c:pt idx="329">
                  <c:v>59</c:v>
                </c:pt>
                <c:pt idx="330">
                  <c:v>56</c:v>
                </c:pt>
                <c:pt idx="331">
                  <c:v>72</c:v>
                </c:pt>
                <c:pt idx="332">
                  <c:v>61</c:v>
                </c:pt>
                <c:pt idx="333">
                  <c:v>55</c:v>
                </c:pt>
                <c:pt idx="334">
                  <c:v>59</c:v>
                </c:pt>
                <c:pt idx="335">
                  <c:v>50</c:v>
                </c:pt>
                <c:pt idx="336">
                  <c:v>65</c:v>
                </c:pt>
                <c:pt idx="337">
                  <c:v>62</c:v>
                </c:pt>
                <c:pt idx="338">
                  <c:v>73</c:v>
                </c:pt>
                <c:pt idx="339">
                  <c:v>56</c:v>
                </c:pt>
                <c:pt idx="340">
                  <c:v>52</c:v>
                </c:pt>
                <c:pt idx="341">
                  <c:v>58</c:v>
                </c:pt>
                <c:pt idx="342">
                  <c:v>58</c:v>
                </c:pt>
                <c:pt idx="343">
                  <c:v>69</c:v>
                </c:pt>
                <c:pt idx="344">
                  <c:v>57</c:v>
                </c:pt>
                <c:pt idx="345">
                  <c:v>76</c:v>
                </c:pt>
                <c:pt idx="346">
                  <c:v>59</c:v>
                </c:pt>
                <c:pt idx="347">
                  <c:v>53</c:v>
                </c:pt>
                <c:pt idx="348">
                  <c:v>55</c:v>
                </c:pt>
                <c:pt idx="349">
                  <c:v>58</c:v>
                </c:pt>
                <c:pt idx="350">
                  <c:v>56</c:v>
                </c:pt>
                <c:pt idx="351">
                  <c:v>56</c:v>
                </c:pt>
                <c:pt idx="352">
                  <c:v>38</c:v>
                </c:pt>
                <c:pt idx="353">
                  <c:v>35</c:v>
                </c:pt>
                <c:pt idx="354">
                  <c:v>39</c:v>
                </c:pt>
                <c:pt idx="355">
                  <c:v>27</c:v>
                </c:pt>
                <c:pt idx="356">
                  <c:v>32</c:v>
                </c:pt>
                <c:pt idx="357">
                  <c:v>73</c:v>
                </c:pt>
              </c:numCache>
            </c:numRef>
          </c:val>
          <c:smooth val="0"/>
          <c:extLst>
            <c:ext xmlns:c16="http://schemas.microsoft.com/office/drawing/2014/chart" uri="{C3380CC4-5D6E-409C-BE32-E72D297353CC}">
              <c16:uniqueId val="{00000000-1D0D-4D28-9347-DDCEA374F320}"/>
            </c:ext>
          </c:extLst>
        </c:ser>
        <c:ser>
          <c:idx val="1"/>
          <c:order val="1"/>
          <c:tx>
            <c:strRef>
              <c:f>'Q1'!$G$26</c:f>
              <c:strCache>
                <c:ptCount val="1"/>
                <c:pt idx="0">
                  <c:v>AVERAGE DAILY CUSTOMER</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'Q1'!$E$27:$E$384</c:f>
              <c:numCache>
                <c:formatCode>m/d/yyyy</c:formatCode>
                <c:ptCount val="358"/>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42273</c:v>
                </c:pt>
                <c:pt idx="267">
                  <c:v>42274</c:v>
                </c:pt>
                <c:pt idx="268">
                  <c:v>42275</c:v>
                </c:pt>
                <c:pt idx="269">
                  <c:v>42276</c:v>
                </c:pt>
                <c:pt idx="270">
                  <c:v>42277</c:v>
                </c:pt>
                <c:pt idx="271">
                  <c:v>42278</c:v>
                </c:pt>
                <c:pt idx="272">
                  <c:v>42279</c:v>
                </c:pt>
                <c:pt idx="273">
                  <c:v>42280</c:v>
                </c:pt>
                <c:pt idx="274">
                  <c:v>42281</c:v>
                </c:pt>
                <c:pt idx="275">
                  <c:v>42283</c:v>
                </c:pt>
                <c:pt idx="276">
                  <c:v>42284</c:v>
                </c:pt>
                <c:pt idx="277">
                  <c:v>42285</c:v>
                </c:pt>
                <c:pt idx="278">
                  <c:v>42286</c:v>
                </c:pt>
                <c:pt idx="279">
                  <c:v>42287</c:v>
                </c:pt>
                <c:pt idx="280">
                  <c:v>42288</c:v>
                </c:pt>
                <c:pt idx="281">
                  <c:v>42290</c:v>
                </c:pt>
                <c:pt idx="282">
                  <c:v>42291</c:v>
                </c:pt>
                <c:pt idx="283">
                  <c:v>42292</c:v>
                </c:pt>
                <c:pt idx="284">
                  <c:v>42293</c:v>
                </c:pt>
                <c:pt idx="285">
                  <c:v>42294</c:v>
                </c:pt>
                <c:pt idx="286">
                  <c:v>42295</c:v>
                </c:pt>
                <c:pt idx="287">
                  <c:v>42297</c:v>
                </c:pt>
                <c:pt idx="288">
                  <c:v>42298</c:v>
                </c:pt>
                <c:pt idx="289">
                  <c:v>42299</c:v>
                </c:pt>
                <c:pt idx="290">
                  <c:v>42300</c:v>
                </c:pt>
                <c:pt idx="291">
                  <c:v>42301</c:v>
                </c:pt>
                <c:pt idx="292">
                  <c:v>42302</c:v>
                </c:pt>
                <c:pt idx="293">
                  <c:v>42304</c:v>
                </c:pt>
                <c:pt idx="294">
                  <c:v>42305</c:v>
                </c:pt>
                <c:pt idx="295">
                  <c:v>42306</c:v>
                </c:pt>
                <c:pt idx="296">
                  <c:v>42307</c:v>
                </c:pt>
                <c:pt idx="297">
                  <c:v>42308</c:v>
                </c:pt>
                <c:pt idx="298">
                  <c:v>42309</c:v>
                </c:pt>
                <c:pt idx="299">
                  <c:v>42310</c:v>
                </c:pt>
                <c:pt idx="300">
                  <c:v>42311</c:v>
                </c:pt>
                <c:pt idx="301">
                  <c:v>42312</c:v>
                </c:pt>
                <c:pt idx="302">
                  <c:v>42313</c:v>
                </c:pt>
                <c:pt idx="303">
                  <c:v>42314</c:v>
                </c:pt>
                <c:pt idx="304">
                  <c:v>42315</c:v>
                </c:pt>
                <c:pt idx="305">
                  <c:v>42316</c:v>
                </c:pt>
                <c:pt idx="306">
                  <c:v>42317</c:v>
                </c:pt>
                <c:pt idx="307">
                  <c:v>42318</c:v>
                </c:pt>
                <c:pt idx="308">
                  <c:v>42319</c:v>
                </c:pt>
                <c:pt idx="309">
                  <c:v>42320</c:v>
                </c:pt>
                <c:pt idx="310">
                  <c:v>42321</c:v>
                </c:pt>
                <c:pt idx="311">
                  <c:v>42322</c:v>
                </c:pt>
                <c:pt idx="312">
                  <c:v>42323</c:v>
                </c:pt>
                <c:pt idx="313">
                  <c:v>42324</c:v>
                </c:pt>
                <c:pt idx="314">
                  <c:v>42325</c:v>
                </c:pt>
                <c:pt idx="315">
                  <c:v>42326</c:v>
                </c:pt>
                <c:pt idx="316">
                  <c:v>42327</c:v>
                </c:pt>
                <c:pt idx="317">
                  <c:v>42328</c:v>
                </c:pt>
                <c:pt idx="318">
                  <c:v>42329</c:v>
                </c:pt>
                <c:pt idx="319">
                  <c:v>42330</c:v>
                </c:pt>
                <c:pt idx="320">
                  <c:v>42331</c:v>
                </c:pt>
                <c:pt idx="321">
                  <c:v>42332</c:v>
                </c:pt>
                <c:pt idx="322">
                  <c:v>42333</c:v>
                </c:pt>
                <c:pt idx="323">
                  <c:v>42334</c:v>
                </c:pt>
                <c:pt idx="324">
                  <c:v>42335</c:v>
                </c:pt>
                <c:pt idx="325">
                  <c:v>42336</c:v>
                </c:pt>
                <c:pt idx="326">
                  <c:v>42337</c:v>
                </c:pt>
                <c:pt idx="327">
                  <c:v>42338</c:v>
                </c:pt>
                <c:pt idx="328">
                  <c:v>42339</c:v>
                </c:pt>
                <c:pt idx="329">
                  <c:v>42340</c:v>
                </c:pt>
                <c:pt idx="330">
                  <c:v>42341</c:v>
                </c:pt>
                <c:pt idx="331">
                  <c:v>42342</c:v>
                </c:pt>
                <c:pt idx="332">
                  <c:v>42343</c:v>
                </c:pt>
                <c:pt idx="333">
                  <c:v>42344</c:v>
                </c:pt>
                <c:pt idx="334">
                  <c:v>42345</c:v>
                </c:pt>
                <c:pt idx="335">
                  <c:v>42346</c:v>
                </c:pt>
                <c:pt idx="336">
                  <c:v>42347</c:v>
                </c:pt>
                <c:pt idx="337">
                  <c:v>42348</c:v>
                </c:pt>
                <c:pt idx="338">
                  <c:v>42349</c:v>
                </c:pt>
                <c:pt idx="339">
                  <c:v>42350</c:v>
                </c:pt>
                <c:pt idx="340">
                  <c:v>42351</c:v>
                </c:pt>
                <c:pt idx="341">
                  <c:v>42352</c:v>
                </c:pt>
                <c:pt idx="342">
                  <c:v>42353</c:v>
                </c:pt>
                <c:pt idx="343">
                  <c:v>42354</c:v>
                </c:pt>
                <c:pt idx="344">
                  <c:v>42355</c:v>
                </c:pt>
                <c:pt idx="345">
                  <c:v>42356</c:v>
                </c:pt>
                <c:pt idx="346">
                  <c:v>42357</c:v>
                </c:pt>
                <c:pt idx="347">
                  <c:v>42358</c:v>
                </c:pt>
                <c:pt idx="348">
                  <c:v>42359</c:v>
                </c:pt>
                <c:pt idx="349">
                  <c:v>42360</c:v>
                </c:pt>
                <c:pt idx="350">
                  <c:v>42361</c:v>
                </c:pt>
                <c:pt idx="351">
                  <c:v>42362</c:v>
                </c:pt>
                <c:pt idx="352">
                  <c:v>42364</c:v>
                </c:pt>
                <c:pt idx="353">
                  <c:v>42365</c:v>
                </c:pt>
                <c:pt idx="354">
                  <c:v>42366</c:v>
                </c:pt>
                <c:pt idx="355">
                  <c:v>42367</c:v>
                </c:pt>
                <c:pt idx="356">
                  <c:v>42368</c:v>
                </c:pt>
                <c:pt idx="357">
                  <c:v>42369</c:v>
                </c:pt>
              </c:numCache>
            </c:numRef>
          </c:cat>
          <c:val>
            <c:numRef>
              <c:f>'Q1'!$G$27:$G$384</c:f>
              <c:numCache>
                <c:formatCode>General</c:formatCode>
                <c:ptCount val="358"/>
                <c:pt idx="0">
                  <c:v>60</c:v>
                </c:pt>
                <c:pt idx="1">
                  <c:v>60</c:v>
                </c:pt>
                <c:pt idx="2">
                  <c:v>60</c:v>
                </c:pt>
                <c:pt idx="3">
                  <c:v>60</c:v>
                </c:pt>
                <c:pt idx="4">
                  <c:v>60</c:v>
                </c:pt>
                <c:pt idx="5">
                  <c:v>60</c:v>
                </c:pt>
                <c:pt idx="6">
                  <c:v>60</c:v>
                </c:pt>
                <c:pt idx="7">
                  <c:v>60</c:v>
                </c:pt>
                <c:pt idx="8">
                  <c:v>60</c:v>
                </c:pt>
                <c:pt idx="9">
                  <c:v>60</c:v>
                </c:pt>
                <c:pt idx="10">
                  <c:v>60</c:v>
                </c:pt>
                <c:pt idx="11">
                  <c:v>60</c:v>
                </c:pt>
                <c:pt idx="12">
                  <c:v>60</c:v>
                </c:pt>
                <c:pt idx="13">
                  <c:v>60</c:v>
                </c:pt>
                <c:pt idx="14">
                  <c:v>60</c:v>
                </c:pt>
                <c:pt idx="15">
                  <c:v>60</c:v>
                </c:pt>
                <c:pt idx="16">
                  <c:v>60</c:v>
                </c:pt>
                <c:pt idx="17">
                  <c:v>60</c:v>
                </c:pt>
                <c:pt idx="18">
                  <c:v>60</c:v>
                </c:pt>
                <c:pt idx="19">
                  <c:v>60</c:v>
                </c:pt>
                <c:pt idx="20">
                  <c:v>60</c:v>
                </c:pt>
                <c:pt idx="21">
                  <c:v>60</c:v>
                </c:pt>
                <c:pt idx="22">
                  <c:v>60</c:v>
                </c:pt>
                <c:pt idx="23">
                  <c:v>60</c:v>
                </c:pt>
                <c:pt idx="24">
                  <c:v>60</c:v>
                </c:pt>
                <c:pt idx="25">
                  <c:v>60</c:v>
                </c:pt>
                <c:pt idx="26">
                  <c:v>60</c:v>
                </c:pt>
                <c:pt idx="27">
                  <c:v>60</c:v>
                </c:pt>
                <c:pt idx="28">
                  <c:v>60</c:v>
                </c:pt>
                <c:pt idx="29">
                  <c:v>60</c:v>
                </c:pt>
                <c:pt idx="30">
                  <c:v>60</c:v>
                </c:pt>
                <c:pt idx="31">
                  <c:v>60</c:v>
                </c:pt>
                <c:pt idx="32">
                  <c:v>60</c:v>
                </c:pt>
                <c:pt idx="33">
                  <c:v>60</c:v>
                </c:pt>
                <c:pt idx="34">
                  <c:v>60</c:v>
                </c:pt>
                <c:pt idx="35">
                  <c:v>60</c:v>
                </c:pt>
                <c:pt idx="36">
                  <c:v>60</c:v>
                </c:pt>
                <c:pt idx="37">
                  <c:v>60</c:v>
                </c:pt>
                <c:pt idx="38">
                  <c:v>60</c:v>
                </c:pt>
                <c:pt idx="39">
                  <c:v>60</c:v>
                </c:pt>
                <c:pt idx="40">
                  <c:v>60</c:v>
                </c:pt>
                <c:pt idx="41">
                  <c:v>60</c:v>
                </c:pt>
                <c:pt idx="42">
                  <c:v>60</c:v>
                </c:pt>
                <c:pt idx="43">
                  <c:v>60</c:v>
                </c:pt>
                <c:pt idx="44">
                  <c:v>60</c:v>
                </c:pt>
                <c:pt idx="45">
                  <c:v>60</c:v>
                </c:pt>
                <c:pt idx="46">
                  <c:v>60</c:v>
                </c:pt>
                <c:pt idx="47">
                  <c:v>60</c:v>
                </c:pt>
                <c:pt idx="48">
                  <c:v>60</c:v>
                </c:pt>
                <c:pt idx="49">
                  <c:v>60</c:v>
                </c:pt>
                <c:pt idx="50">
                  <c:v>60</c:v>
                </c:pt>
                <c:pt idx="51">
                  <c:v>60</c:v>
                </c:pt>
                <c:pt idx="52">
                  <c:v>60</c:v>
                </c:pt>
                <c:pt idx="53">
                  <c:v>60</c:v>
                </c:pt>
                <c:pt idx="54">
                  <c:v>60</c:v>
                </c:pt>
                <c:pt idx="55">
                  <c:v>60</c:v>
                </c:pt>
                <c:pt idx="56">
                  <c:v>60</c:v>
                </c:pt>
                <c:pt idx="57">
                  <c:v>60</c:v>
                </c:pt>
                <c:pt idx="58">
                  <c:v>60</c:v>
                </c:pt>
                <c:pt idx="59">
                  <c:v>60</c:v>
                </c:pt>
                <c:pt idx="60">
                  <c:v>60</c:v>
                </c:pt>
                <c:pt idx="61">
                  <c:v>60</c:v>
                </c:pt>
                <c:pt idx="62">
                  <c:v>60</c:v>
                </c:pt>
                <c:pt idx="63">
                  <c:v>60</c:v>
                </c:pt>
                <c:pt idx="64">
                  <c:v>60</c:v>
                </c:pt>
                <c:pt idx="65">
                  <c:v>60</c:v>
                </c:pt>
                <c:pt idx="66">
                  <c:v>60</c:v>
                </c:pt>
                <c:pt idx="67">
                  <c:v>60</c:v>
                </c:pt>
                <c:pt idx="68">
                  <c:v>60</c:v>
                </c:pt>
                <c:pt idx="69">
                  <c:v>60</c:v>
                </c:pt>
                <c:pt idx="70">
                  <c:v>60</c:v>
                </c:pt>
                <c:pt idx="71">
                  <c:v>60</c:v>
                </c:pt>
                <c:pt idx="72">
                  <c:v>60</c:v>
                </c:pt>
                <c:pt idx="73">
                  <c:v>60</c:v>
                </c:pt>
                <c:pt idx="74">
                  <c:v>60</c:v>
                </c:pt>
                <c:pt idx="75">
                  <c:v>60</c:v>
                </c:pt>
                <c:pt idx="76">
                  <c:v>60</c:v>
                </c:pt>
                <c:pt idx="77">
                  <c:v>60</c:v>
                </c:pt>
                <c:pt idx="78">
                  <c:v>60</c:v>
                </c:pt>
                <c:pt idx="79">
                  <c:v>60</c:v>
                </c:pt>
                <c:pt idx="80">
                  <c:v>60</c:v>
                </c:pt>
                <c:pt idx="81">
                  <c:v>60</c:v>
                </c:pt>
                <c:pt idx="82">
                  <c:v>60</c:v>
                </c:pt>
                <c:pt idx="83">
                  <c:v>60</c:v>
                </c:pt>
                <c:pt idx="84">
                  <c:v>60</c:v>
                </c:pt>
                <c:pt idx="85">
                  <c:v>60</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pt idx="124">
                  <c:v>60</c:v>
                </c:pt>
                <c:pt idx="125">
                  <c:v>60</c:v>
                </c:pt>
                <c:pt idx="126">
                  <c:v>60</c:v>
                </c:pt>
                <c:pt idx="127">
                  <c:v>60</c:v>
                </c:pt>
                <c:pt idx="128">
                  <c:v>60</c:v>
                </c:pt>
                <c:pt idx="129">
                  <c:v>60</c:v>
                </c:pt>
                <c:pt idx="130">
                  <c:v>60</c:v>
                </c:pt>
                <c:pt idx="131">
                  <c:v>60</c:v>
                </c:pt>
                <c:pt idx="132">
                  <c:v>60</c:v>
                </c:pt>
                <c:pt idx="133">
                  <c:v>60</c:v>
                </c:pt>
                <c:pt idx="134">
                  <c:v>60</c:v>
                </c:pt>
                <c:pt idx="135">
                  <c:v>60</c:v>
                </c:pt>
                <c:pt idx="136">
                  <c:v>60</c:v>
                </c:pt>
                <c:pt idx="137">
                  <c:v>60</c:v>
                </c:pt>
                <c:pt idx="138">
                  <c:v>60</c:v>
                </c:pt>
                <c:pt idx="139">
                  <c:v>60</c:v>
                </c:pt>
                <c:pt idx="140">
                  <c:v>60</c:v>
                </c:pt>
                <c:pt idx="141">
                  <c:v>60</c:v>
                </c:pt>
                <c:pt idx="142">
                  <c:v>60</c:v>
                </c:pt>
                <c:pt idx="143">
                  <c:v>60</c:v>
                </c:pt>
                <c:pt idx="144">
                  <c:v>60</c:v>
                </c:pt>
                <c:pt idx="145">
                  <c:v>60</c:v>
                </c:pt>
                <c:pt idx="146">
                  <c:v>60</c:v>
                </c:pt>
                <c:pt idx="147">
                  <c:v>60</c:v>
                </c:pt>
                <c:pt idx="148">
                  <c:v>60</c:v>
                </c:pt>
                <c:pt idx="149">
                  <c:v>60</c:v>
                </c:pt>
                <c:pt idx="150">
                  <c:v>60</c:v>
                </c:pt>
                <c:pt idx="151">
                  <c:v>60</c:v>
                </c:pt>
                <c:pt idx="152">
                  <c:v>60</c:v>
                </c:pt>
                <c:pt idx="153">
                  <c:v>60</c:v>
                </c:pt>
                <c:pt idx="154">
                  <c:v>60</c:v>
                </c:pt>
                <c:pt idx="155">
                  <c:v>60</c:v>
                </c:pt>
                <c:pt idx="156">
                  <c:v>60</c:v>
                </c:pt>
                <c:pt idx="157">
                  <c:v>60</c:v>
                </c:pt>
                <c:pt idx="158">
                  <c:v>60</c:v>
                </c:pt>
                <c:pt idx="159">
                  <c:v>60</c:v>
                </c:pt>
                <c:pt idx="160">
                  <c:v>60</c:v>
                </c:pt>
                <c:pt idx="161">
                  <c:v>60</c:v>
                </c:pt>
                <c:pt idx="162">
                  <c:v>60</c:v>
                </c:pt>
                <c:pt idx="163">
                  <c:v>60</c:v>
                </c:pt>
                <c:pt idx="164">
                  <c:v>60</c:v>
                </c:pt>
                <c:pt idx="165">
                  <c:v>60</c:v>
                </c:pt>
                <c:pt idx="166">
                  <c:v>60</c:v>
                </c:pt>
                <c:pt idx="167">
                  <c:v>60</c:v>
                </c:pt>
                <c:pt idx="168">
                  <c:v>60</c:v>
                </c:pt>
                <c:pt idx="169">
                  <c:v>60</c:v>
                </c:pt>
                <c:pt idx="170">
                  <c:v>60</c:v>
                </c:pt>
                <c:pt idx="171">
                  <c:v>60</c:v>
                </c:pt>
                <c:pt idx="172">
                  <c:v>60</c:v>
                </c:pt>
                <c:pt idx="173">
                  <c:v>60</c:v>
                </c:pt>
                <c:pt idx="174">
                  <c:v>60</c:v>
                </c:pt>
                <c:pt idx="175">
                  <c:v>60</c:v>
                </c:pt>
                <c:pt idx="176">
                  <c:v>60</c:v>
                </c:pt>
                <c:pt idx="177">
                  <c:v>60</c:v>
                </c:pt>
                <c:pt idx="178">
                  <c:v>60</c:v>
                </c:pt>
                <c:pt idx="179">
                  <c:v>60</c:v>
                </c:pt>
                <c:pt idx="180">
                  <c:v>60</c:v>
                </c:pt>
                <c:pt idx="181">
                  <c:v>60</c:v>
                </c:pt>
                <c:pt idx="182">
                  <c:v>60</c:v>
                </c:pt>
                <c:pt idx="183">
                  <c:v>60</c:v>
                </c:pt>
                <c:pt idx="184">
                  <c:v>60</c:v>
                </c:pt>
                <c:pt idx="185">
                  <c:v>60</c:v>
                </c:pt>
                <c:pt idx="186">
                  <c:v>60</c:v>
                </c:pt>
                <c:pt idx="187">
                  <c:v>60</c:v>
                </c:pt>
                <c:pt idx="188">
                  <c:v>60</c:v>
                </c:pt>
                <c:pt idx="189">
                  <c:v>60</c:v>
                </c:pt>
                <c:pt idx="190">
                  <c:v>60</c:v>
                </c:pt>
                <c:pt idx="191">
                  <c:v>60</c:v>
                </c:pt>
                <c:pt idx="192">
                  <c:v>60</c:v>
                </c:pt>
                <c:pt idx="193">
                  <c:v>60</c:v>
                </c:pt>
                <c:pt idx="194">
                  <c:v>60</c:v>
                </c:pt>
                <c:pt idx="195">
                  <c:v>60</c:v>
                </c:pt>
                <c:pt idx="196">
                  <c:v>60</c:v>
                </c:pt>
                <c:pt idx="197">
                  <c:v>60</c:v>
                </c:pt>
                <c:pt idx="198">
                  <c:v>60</c:v>
                </c:pt>
                <c:pt idx="199">
                  <c:v>60</c:v>
                </c:pt>
                <c:pt idx="200">
                  <c:v>60</c:v>
                </c:pt>
                <c:pt idx="201">
                  <c:v>60</c:v>
                </c:pt>
                <c:pt idx="202">
                  <c:v>60</c:v>
                </c:pt>
                <c:pt idx="203">
                  <c:v>60</c:v>
                </c:pt>
                <c:pt idx="204">
                  <c:v>60</c:v>
                </c:pt>
                <c:pt idx="205">
                  <c:v>60</c:v>
                </c:pt>
                <c:pt idx="206">
                  <c:v>60</c:v>
                </c:pt>
                <c:pt idx="207">
                  <c:v>60</c:v>
                </c:pt>
                <c:pt idx="208">
                  <c:v>60</c:v>
                </c:pt>
                <c:pt idx="209">
                  <c:v>60</c:v>
                </c:pt>
                <c:pt idx="210">
                  <c:v>60</c:v>
                </c:pt>
                <c:pt idx="211">
                  <c:v>60</c:v>
                </c:pt>
                <c:pt idx="212">
                  <c:v>60</c:v>
                </c:pt>
                <c:pt idx="213">
                  <c:v>60</c:v>
                </c:pt>
                <c:pt idx="214">
                  <c:v>60</c:v>
                </c:pt>
                <c:pt idx="215">
                  <c:v>60</c:v>
                </c:pt>
                <c:pt idx="216">
                  <c:v>60</c:v>
                </c:pt>
                <c:pt idx="217">
                  <c:v>60</c:v>
                </c:pt>
                <c:pt idx="218">
                  <c:v>60</c:v>
                </c:pt>
                <c:pt idx="219">
                  <c:v>60</c:v>
                </c:pt>
                <c:pt idx="220">
                  <c:v>60</c:v>
                </c:pt>
                <c:pt idx="221">
                  <c:v>60</c:v>
                </c:pt>
                <c:pt idx="222">
                  <c:v>60</c:v>
                </c:pt>
                <c:pt idx="223">
                  <c:v>60</c:v>
                </c:pt>
                <c:pt idx="224">
                  <c:v>60</c:v>
                </c:pt>
                <c:pt idx="225">
                  <c:v>60</c:v>
                </c:pt>
                <c:pt idx="226">
                  <c:v>60</c:v>
                </c:pt>
                <c:pt idx="227">
                  <c:v>60</c:v>
                </c:pt>
                <c:pt idx="228">
                  <c:v>60</c:v>
                </c:pt>
                <c:pt idx="229">
                  <c:v>60</c:v>
                </c:pt>
                <c:pt idx="230">
                  <c:v>60</c:v>
                </c:pt>
                <c:pt idx="231">
                  <c:v>60</c:v>
                </c:pt>
                <c:pt idx="232">
                  <c:v>60</c:v>
                </c:pt>
                <c:pt idx="233">
                  <c:v>60</c:v>
                </c:pt>
                <c:pt idx="234">
                  <c:v>60</c:v>
                </c:pt>
                <c:pt idx="235">
                  <c:v>60</c:v>
                </c:pt>
                <c:pt idx="236">
                  <c:v>60</c:v>
                </c:pt>
                <c:pt idx="237">
                  <c:v>60</c:v>
                </c:pt>
                <c:pt idx="238">
                  <c:v>60</c:v>
                </c:pt>
                <c:pt idx="239">
                  <c:v>60</c:v>
                </c:pt>
                <c:pt idx="240">
                  <c:v>60</c:v>
                </c:pt>
                <c:pt idx="241">
                  <c:v>60</c:v>
                </c:pt>
                <c:pt idx="242">
                  <c:v>60</c:v>
                </c:pt>
                <c:pt idx="243">
                  <c:v>60</c:v>
                </c:pt>
                <c:pt idx="244">
                  <c:v>60</c:v>
                </c:pt>
                <c:pt idx="245">
                  <c:v>60</c:v>
                </c:pt>
                <c:pt idx="246">
                  <c:v>60</c:v>
                </c:pt>
                <c:pt idx="247">
                  <c:v>60</c:v>
                </c:pt>
                <c:pt idx="248">
                  <c:v>60</c:v>
                </c:pt>
                <c:pt idx="249">
                  <c:v>60</c:v>
                </c:pt>
                <c:pt idx="250">
                  <c:v>60</c:v>
                </c:pt>
                <c:pt idx="251">
                  <c:v>60</c:v>
                </c:pt>
                <c:pt idx="252">
                  <c:v>60</c:v>
                </c:pt>
                <c:pt idx="253">
                  <c:v>60</c:v>
                </c:pt>
                <c:pt idx="254">
                  <c:v>60</c:v>
                </c:pt>
                <c:pt idx="255">
                  <c:v>60</c:v>
                </c:pt>
                <c:pt idx="256">
                  <c:v>60</c:v>
                </c:pt>
                <c:pt idx="257">
                  <c:v>60</c:v>
                </c:pt>
                <c:pt idx="258">
                  <c:v>60</c:v>
                </c:pt>
                <c:pt idx="259">
                  <c:v>60</c:v>
                </c:pt>
                <c:pt idx="260">
                  <c:v>60</c:v>
                </c:pt>
                <c:pt idx="261">
                  <c:v>60</c:v>
                </c:pt>
                <c:pt idx="262">
                  <c:v>60</c:v>
                </c:pt>
                <c:pt idx="263">
                  <c:v>60</c:v>
                </c:pt>
                <c:pt idx="264">
                  <c:v>60</c:v>
                </c:pt>
                <c:pt idx="265">
                  <c:v>60</c:v>
                </c:pt>
                <c:pt idx="266">
                  <c:v>60</c:v>
                </c:pt>
                <c:pt idx="267">
                  <c:v>60</c:v>
                </c:pt>
                <c:pt idx="268">
                  <c:v>60</c:v>
                </c:pt>
                <c:pt idx="269">
                  <c:v>60</c:v>
                </c:pt>
                <c:pt idx="270">
                  <c:v>60</c:v>
                </c:pt>
                <c:pt idx="271">
                  <c:v>60</c:v>
                </c:pt>
                <c:pt idx="272">
                  <c:v>60</c:v>
                </c:pt>
                <c:pt idx="273">
                  <c:v>60</c:v>
                </c:pt>
                <c:pt idx="274">
                  <c:v>60</c:v>
                </c:pt>
                <c:pt idx="275">
                  <c:v>60</c:v>
                </c:pt>
                <c:pt idx="276">
                  <c:v>60</c:v>
                </c:pt>
                <c:pt idx="277">
                  <c:v>60</c:v>
                </c:pt>
                <c:pt idx="278">
                  <c:v>60</c:v>
                </c:pt>
                <c:pt idx="279">
                  <c:v>60</c:v>
                </c:pt>
                <c:pt idx="280">
                  <c:v>60</c:v>
                </c:pt>
                <c:pt idx="281">
                  <c:v>60</c:v>
                </c:pt>
                <c:pt idx="282">
                  <c:v>60</c:v>
                </c:pt>
                <c:pt idx="283">
                  <c:v>60</c:v>
                </c:pt>
                <c:pt idx="284">
                  <c:v>60</c:v>
                </c:pt>
                <c:pt idx="285">
                  <c:v>60</c:v>
                </c:pt>
                <c:pt idx="286">
                  <c:v>60</c:v>
                </c:pt>
                <c:pt idx="287">
                  <c:v>60</c:v>
                </c:pt>
                <c:pt idx="288">
                  <c:v>60</c:v>
                </c:pt>
                <c:pt idx="289">
                  <c:v>60</c:v>
                </c:pt>
                <c:pt idx="290">
                  <c:v>60</c:v>
                </c:pt>
                <c:pt idx="291">
                  <c:v>60</c:v>
                </c:pt>
                <c:pt idx="292">
                  <c:v>60</c:v>
                </c:pt>
                <c:pt idx="293">
                  <c:v>60</c:v>
                </c:pt>
                <c:pt idx="294">
                  <c:v>60</c:v>
                </c:pt>
                <c:pt idx="295">
                  <c:v>60</c:v>
                </c:pt>
                <c:pt idx="296">
                  <c:v>60</c:v>
                </c:pt>
                <c:pt idx="297">
                  <c:v>60</c:v>
                </c:pt>
                <c:pt idx="298">
                  <c:v>60</c:v>
                </c:pt>
                <c:pt idx="299">
                  <c:v>60</c:v>
                </c:pt>
                <c:pt idx="300">
                  <c:v>60</c:v>
                </c:pt>
                <c:pt idx="301">
                  <c:v>60</c:v>
                </c:pt>
                <c:pt idx="302">
                  <c:v>60</c:v>
                </c:pt>
                <c:pt idx="303">
                  <c:v>60</c:v>
                </c:pt>
                <c:pt idx="304">
                  <c:v>60</c:v>
                </c:pt>
                <c:pt idx="305">
                  <c:v>60</c:v>
                </c:pt>
                <c:pt idx="306">
                  <c:v>60</c:v>
                </c:pt>
                <c:pt idx="307">
                  <c:v>60</c:v>
                </c:pt>
                <c:pt idx="308">
                  <c:v>60</c:v>
                </c:pt>
                <c:pt idx="309">
                  <c:v>60</c:v>
                </c:pt>
                <c:pt idx="310">
                  <c:v>60</c:v>
                </c:pt>
                <c:pt idx="311">
                  <c:v>60</c:v>
                </c:pt>
                <c:pt idx="312">
                  <c:v>60</c:v>
                </c:pt>
                <c:pt idx="313">
                  <c:v>60</c:v>
                </c:pt>
                <c:pt idx="314">
                  <c:v>60</c:v>
                </c:pt>
                <c:pt idx="315">
                  <c:v>60</c:v>
                </c:pt>
                <c:pt idx="316">
                  <c:v>60</c:v>
                </c:pt>
                <c:pt idx="317">
                  <c:v>60</c:v>
                </c:pt>
                <c:pt idx="318">
                  <c:v>60</c:v>
                </c:pt>
                <c:pt idx="319">
                  <c:v>60</c:v>
                </c:pt>
                <c:pt idx="320">
                  <c:v>60</c:v>
                </c:pt>
                <c:pt idx="321">
                  <c:v>60</c:v>
                </c:pt>
                <c:pt idx="322">
                  <c:v>60</c:v>
                </c:pt>
                <c:pt idx="323">
                  <c:v>60</c:v>
                </c:pt>
                <c:pt idx="324">
                  <c:v>60</c:v>
                </c:pt>
                <c:pt idx="325">
                  <c:v>60</c:v>
                </c:pt>
                <c:pt idx="326">
                  <c:v>60</c:v>
                </c:pt>
                <c:pt idx="327">
                  <c:v>60</c:v>
                </c:pt>
                <c:pt idx="328">
                  <c:v>60</c:v>
                </c:pt>
                <c:pt idx="329">
                  <c:v>60</c:v>
                </c:pt>
                <c:pt idx="330">
                  <c:v>60</c:v>
                </c:pt>
                <c:pt idx="331">
                  <c:v>60</c:v>
                </c:pt>
                <c:pt idx="332">
                  <c:v>60</c:v>
                </c:pt>
                <c:pt idx="333">
                  <c:v>60</c:v>
                </c:pt>
                <c:pt idx="334">
                  <c:v>60</c:v>
                </c:pt>
                <c:pt idx="335">
                  <c:v>60</c:v>
                </c:pt>
                <c:pt idx="336">
                  <c:v>60</c:v>
                </c:pt>
                <c:pt idx="337">
                  <c:v>60</c:v>
                </c:pt>
                <c:pt idx="338">
                  <c:v>60</c:v>
                </c:pt>
                <c:pt idx="339">
                  <c:v>60</c:v>
                </c:pt>
                <c:pt idx="340">
                  <c:v>60</c:v>
                </c:pt>
                <c:pt idx="341">
                  <c:v>60</c:v>
                </c:pt>
                <c:pt idx="342">
                  <c:v>60</c:v>
                </c:pt>
                <c:pt idx="343">
                  <c:v>60</c:v>
                </c:pt>
                <c:pt idx="344">
                  <c:v>60</c:v>
                </c:pt>
                <c:pt idx="345">
                  <c:v>60</c:v>
                </c:pt>
                <c:pt idx="346">
                  <c:v>60</c:v>
                </c:pt>
                <c:pt idx="347">
                  <c:v>60</c:v>
                </c:pt>
                <c:pt idx="348">
                  <c:v>60</c:v>
                </c:pt>
                <c:pt idx="349">
                  <c:v>60</c:v>
                </c:pt>
                <c:pt idx="350">
                  <c:v>60</c:v>
                </c:pt>
                <c:pt idx="351">
                  <c:v>60</c:v>
                </c:pt>
                <c:pt idx="352">
                  <c:v>60</c:v>
                </c:pt>
                <c:pt idx="353">
                  <c:v>60</c:v>
                </c:pt>
                <c:pt idx="354">
                  <c:v>60</c:v>
                </c:pt>
                <c:pt idx="355">
                  <c:v>60</c:v>
                </c:pt>
                <c:pt idx="356">
                  <c:v>60</c:v>
                </c:pt>
                <c:pt idx="357">
                  <c:v>60</c:v>
                </c:pt>
              </c:numCache>
            </c:numRef>
          </c:val>
          <c:smooth val="0"/>
          <c:extLst>
            <c:ext xmlns:c16="http://schemas.microsoft.com/office/drawing/2014/chart" uri="{C3380CC4-5D6E-409C-BE32-E72D297353CC}">
              <c16:uniqueId val="{00000001-1D0D-4D28-9347-DDCEA374F320}"/>
            </c:ext>
          </c:extLst>
        </c:ser>
        <c:dLbls>
          <c:showLegendKey val="0"/>
          <c:showVal val="0"/>
          <c:showCatName val="0"/>
          <c:showSerName val="0"/>
          <c:showPercent val="0"/>
          <c:showBubbleSize val="0"/>
        </c:dLbls>
        <c:smooth val="0"/>
        <c:axId val="1968591727"/>
        <c:axId val="1968592975"/>
      </c:lineChart>
      <c:dateAx>
        <c:axId val="1968591727"/>
        <c:scaling>
          <c:orientation val="minMax"/>
        </c:scaling>
        <c:delete val="0"/>
        <c:axPos val="b"/>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8592975"/>
        <c:crosses val="autoZero"/>
        <c:auto val="1"/>
        <c:lblOffset val="100"/>
        <c:baseTimeUnit val="days"/>
      </c:dateAx>
      <c:valAx>
        <c:axId val="19685929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8591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Top 5 Bestsellers pizzas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'Q4'!$A$5:$A$9</c:f>
              <c:strCache>
                <c:ptCount val="5"/>
                <c:pt idx="0">
                  <c:v>big_meat_s</c:v>
                </c:pt>
                <c:pt idx="1">
                  <c:v>thai_ckn_l</c:v>
                </c:pt>
                <c:pt idx="2">
                  <c:v>five_cheese_l</c:v>
                </c:pt>
                <c:pt idx="3">
                  <c:v>four_cheese_l</c:v>
                </c:pt>
                <c:pt idx="4">
                  <c:v>classic_dlx_m</c:v>
                </c:pt>
              </c:strCache>
            </c:strRef>
          </c:cat>
          <c:val>
            <c:numRef>
              <c:f>'Q4'!$B$5:$B$9</c:f>
              <c:numCache>
                <c:formatCode>General</c:formatCode>
                <c:ptCount val="5"/>
                <c:pt idx="0">
                  <c:v>1811</c:v>
                </c:pt>
                <c:pt idx="1">
                  <c:v>1365</c:v>
                </c:pt>
                <c:pt idx="2">
                  <c:v>1359</c:v>
                </c:pt>
                <c:pt idx="3">
                  <c:v>1273</c:v>
                </c:pt>
                <c:pt idx="4">
                  <c:v>1159</c:v>
                </c:pt>
              </c:numCache>
            </c:numRef>
          </c:val>
          <c:extLst>
            <c:ext xmlns:c16="http://schemas.microsoft.com/office/drawing/2014/chart" uri="{C3380CC4-5D6E-409C-BE32-E72D297353CC}">
              <c16:uniqueId val="{00000000-90AD-45C0-8A99-1CEF7A2BED7F}"/>
            </c:ext>
          </c:extLst>
        </c:ser>
        <c:dLbls>
          <c:showLegendKey val="0"/>
          <c:showVal val="1"/>
          <c:showCatName val="0"/>
          <c:showSerName val="0"/>
          <c:showPercent val="0"/>
          <c:showBubbleSize val="0"/>
        </c:dLbls>
        <c:gapWidth val="150"/>
        <c:shape val="box"/>
        <c:axId val="968386703"/>
        <c:axId val="968387535"/>
        <c:axId val="0"/>
      </c:bar3DChart>
      <c:catAx>
        <c:axId val="968386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8387535"/>
        <c:crosses val="autoZero"/>
        <c:auto val="1"/>
        <c:lblAlgn val="ctr"/>
        <c:lblOffset val="100"/>
        <c:noMultiLvlLbl val="0"/>
      </c:catAx>
      <c:valAx>
        <c:axId val="9683875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838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Bottom 5 Worstsellers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'Q4'!$G$5:$G$9</c:f>
              <c:strCache>
                <c:ptCount val="5"/>
                <c:pt idx="0">
                  <c:v>the_greek_xxl</c:v>
                </c:pt>
                <c:pt idx="1">
                  <c:v>green_garden_l</c:v>
                </c:pt>
                <c:pt idx="2">
                  <c:v>ckn_alfredo_s</c:v>
                </c:pt>
                <c:pt idx="3">
                  <c:v>calabrese_s</c:v>
                </c:pt>
                <c:pt idx="4">
                  <c:v>mexicana_s</c:v>
                </c:pt>
              </c:strCache>
            </c:strRef>
          </c:cat>
          <c:val>
            <c:numRef>
              <c:f>'Q4'!$H$5:$H$9</c:f>
              <c:numCache>
                <c:formatCode>General</c:formatCode>
                <c:ptCount val="5"/>
                <c:pt idx="0">
                  <c:v>28</c:v>
                </c:pt>
                <c:pt idx="1">
                  <c:v>94</c:v>
                </c:pt>
                <c:pt idx="2">
                  <c:v>96</c:v>
                </c:pt>
                <c:pt idx="3">
                  <c:v>99</c:v>
                </c:pt>
                <c:pt idx="4">
                  <c:v>160</c:v>
                </c:pt>
              </c:numCache>
            </c:numRef>
          </c:val>
          <c:extLst>
            <c:ext xmlns:c16="http://schemas.microsoft.com/office/drawing/2014/chart" uri="{C3380CC4-5D6E-409C-BE32-E72D297353CC}">
              <c16:uniqueId val="{00000000-BE8E-456A-8FE6-2A1F714D0119}"/>
            </c:ext>
          </c:extLst>
        </c:ser>
        <c:dLbls>
          <c:showLegendKey val="0"/>
          <c:showVal val="1"/>
          <c:showCatName val="0"/>
          <c:showSerName val="0"/>
          <c:showPercent val="0"/>
          <c:showBubbleSize val="0"/>
        </c:dLbls>
        <c:gapWidth val="150"/>
        <c:shape val="box"/>
        <c:axId val="966736287"/>
        <c:axId val="966734623"/>
        <c:axId val="0"/>
      </c:bar3DChart>
      <c:catAx>
        <c:axId val="9667362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734623"/>
        <c:crosses val="autoZero"/>
        <c:auto val="1"/>
        <c:lblAlgn val="ctr"/>
        <c:lblOffset val="100"/>
        <c:noMultiLvlLbl val="0"/>
      </c:catAx>
      <c:valAx>
        <c:axId val="966734623"/>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736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PIZZA CATEGORY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66C2-4CF3-8184-3CC64C6FBB13}"/>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66C2-4CF3-8184-3CC64C6FBB13}"/>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66C2-4CF3-8184-3CC64C6FBB13}"/>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66C2-4CF3-8184-3CC64C6FBB1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'More insights'!$A$4:$A$7</c:f>
              <c:strCache>
                <c:ptCount val="4"/>
                <c:pt idx="0">
                  <c:v>Chicken</c:v>
                </c:pt>
                <c:pt idx="1">
                  <c:v>Classic</c:v>
                </c:pt>
                <c:pt idx="2">
                  <c:v>Supreme</c:v>
                </c:pt>
                <c:pt idx="3">
                  <c:v>Veggie</c:v>
                </c:pt>
              </c:strCache>
            </c:strRef>
          </c:cat>
          <c:val>
            <c:numRef>
              <c:f>'More insights'!$B$4:$B$7</c:f>
              <c:numCache>
                <c:formatCode>0.00%</c:formatCode>
                <c:ptCount val="4"/>
                <c:pt idx="0">
                  <c:v>0.222439325381</c:v>
                </c:pt>
                <c:pt idx="1">
                  <c:v>0.29985602632699998</c:v>
                </c:pt>
                <c:pt idx="2">
                  <c:v>0.242225421637</c:v>
                </c:pt>
                <c:pt idx="3">
                  <c:v>0.23547922665599999</c:v>
                </c:pt>
              </c:numCache>
            </c:numRef>
          </c:val>
          <c:extLst>
            <c:ext xmlns:c16="http://schemas.microsoft.com/office/drawing/2014/chart" uri="{C3380CC4-5D6E-409C-BE32-E72D297353CC}">
              <c16:uniqueId val="{00000008-66C2-4CF3-8184-3CC64C6FBB13}"/>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PIZZA</a:t>
            </a:r>
            <a:r>
              <a:rPr lang="en-IN" baseline="0"/>
              <a:t> SIZE</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C08-4174-A5BD-57C28DF4AE6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C08-4174-A5BD-57C28DF4AE6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C08-4174-A5BD-57C28DF4AE6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C08-4174-A5BD-57C28DF4AE66}"/>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C08-4174-A5BD-57C28DF4AE6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'More insights'!$L$4:$L$8</c:f>
              <c:strCache>
                <c:ptCount val="5"/>
                <c:pt idx="0">
                  <c:v>L</c:v>
                </c:pt>
                <c:pt idx="1">
                  <c:v>M</c:v>
                </c:pt>
                <c:pt idx="2">
                  <c:v>S</c:v>
                </c:pt>
                <c:pt idx="3">
                  <c:v>XL</c:v>
                </c:pt>
                <c:pt idx="4">
                  <c:v>XXL</c:v>
                </c:pt>
              </c:strCache>
            </c:strRef>
          </c:cat>
          <c:val>
            <c:numRef>
              <c:f>'More insights'!$M$4:$M$8</c:f>
              <c:numCache>
                <c:formatCode>0.00%</c:formatCode>
                <c:ptCount val="5"/>
                <c:pt idx="0">
                  <c:v>0.38103661044800002</c:v>
                </c:pt>
                <c:pt idx="1">
                  <c:v>0.316433566434</c:v>
                </c:pt>
                <c:pt idx="2">
                  <c:v>0.29076511723600001</c:v>
                </c:pt>
                <c:pt idx="3">
                  <c:v>1.1188811189E-2</c:v>
                </c:pt>
                <c:pt idx="4">
                  <c:v>5.7589469400000002E-4</c:v>
                </c:pt>
              </c:numCache>
            </c:numRef>
          </c:val>
          <c:extLst>
            <c:ext xmlns:c16="http://schemas.microsoft.com/office/drawing/2014/chart" uri="{C3380CC4-5D6E-409C-BE32-E72D297353CC}">
              <c16:uniqueId val="{0000000A-BC08-4174-A5BD-57C28DF4AE66}"/>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 ABHIJEET.xlsx]More insights!PivotTable5</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ORDERED PIZZA AS PER PRICE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pivotFmt>
    </c:pivotFmts>
    <c:plotArea>
      <c:layout/>
      <c:barChart>
        <c:barDir val="bar"/>
        <c:grouping val="clustered"/>
        <c:varyColors val="0"/>
        <c:ser>
          <c:idx val="0"/>
          <c:order val="0"/>
          <c:tx>
            <c:strRef>
              <c:f>'More insights'!$H$25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'More insights'!$G$26:$G$36</c:f>
              <c:strCache>
                <c:ptCount val="10"/>
                <c:pt idx="0">
                  <c:v>20.75</c:v>
                </c:pt>
                <c:pt idx="1">
                  <c:v>12</c:v>
                </c:pt>
                <c:pt idx="2">
                  <c:v>16</c:v>
                </c:pt>
                <c:pt idx="3">
                  <c:v>16.75</c:v>
                </c:pt>
                <c:pt idx="4">
                  <c:v>16.5</c:v>
                </c:pt>
                <c:pt idx="5">
                  <c:v>12.5</c:v>
                </c:pt>
                <c:pt idx="6">
                  <c:v>20.25</c:v>
                </c:pt>
                <c:pt idx="7">
                  <c:v>12.75</c:v>
                </c:pt>
                <c:pt idx="8">
                  <c:v>20.5</c:v>
                </c:pt>
                <c:pt idx="9">
                  <c:v>18.5</c:v>
                </c:pt>
              </c:strCache>
            </c:strRef>
          </c:cat>
          <c:val>
            <c:numRef>
              <c:f>'More insights'!$H$26:$H$36</c:f>
              <c:numCache>
                <c:formatCode>General</c:formatCode>
                <c:ptCount val="10"/>
                <c:pt idx="0">
                  <c:v>8685</c:v>
                </c:pt>
                <c:pt idx="1">
                  <c:v>5600</c:v>
                </c:pt>
                <c:pt idx="2">
                  <c:v>4474</c:v>
                </c:pt>
                <c:pt idx="3">
                  <c:v>4294</c:v>
                </c:pt>
                <c:pt idx="4">
                  <c:v>4040</c:v>
                </c:pt>
                <c:pt idx="5">
                  <c:v>3328</c:v>
                </c:pt>
                <c:pt idx="6">
                  <c:v>3032</c:v>
                </c:pt>
                <c:pt idx="7">
                  <c:v>2507</c:v>
                </c:pt>
                <c:pt idx="8">
                  <c:v>1998</c:v>
                </c:pt>
                <c:pt idx="9">
                  <c:v>1359</c:v>
                </c:pt>
              </c:numCache>
            </c:numRef>
          </c:val>
          <c:extLst>
            <c:ext xmlns:c16="http://schemas.microsoft.com/office/drawing/2014/chart" uri="{C3380CC4-5D6E-409C-BE32-E72D297353CC}">
              <c16:uniqueId val="{00000000-552E-45D3-82A3-0886048AD065}"/>
            </c:ext>
          </c:extLst>
        </c:ser>
        <c:dLbls>
          <c:showLegendKey val="0"/>
          <c:showVal val="0"/>
          <c:showCatName val="0"/>
          <c:showSerName val="0"/>
          <c:showPercent val="0"/>
          <c:showBubbleSize val="0"/>
        </c:dLbls>
        <c:gapWidth val="150"/>
        <c:axId val="875568271"/>
        <c:axId val="875559119"/>
      </c:barChart>
      <c:catAx>
        <c:axId val="87556827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5559119"/>
        <c:crosses val="autoZero"/>
        <c:auto val="1"/>
        <c:lblAlgn val="ctr"/>
        <c:lblOffset val="100"/>
        <c:noMultiLvlLbl val="0"/>
      </c:catAx>
      <c:valAx>
        <c:axId val="87555911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55682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C4D68D63-EA39-471C-AFF8-61BC6A1D8E7E}"/>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l="200" t="-104355" r="-200" b="104355"/>
        <a:stretch xmlns:a="http://schemas.openxmlformats.org/drawingml/2006/main"/>
      </cdr:blipFill>
      <cdr:spPr>
        <a:xfrm xmlns:a="http://schemas.openxmlformats.org/drawingml/2006/main">
          <a:off x="0" y="0"/>
          <a:ext cx="4972877" cy="273843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4CCFD-0C5F-4C6D-AB85-CFA7A78F9714}"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D281F-C587-4CFD-A58F-48ED3425EA40}" type="slidenum">
              <a:rPr lang="en-IN" smtClean="0"/>
              <a:t>‹#›</a:t>
            </a:fld>
            <a:endParaRPr lang="en-IN"/>
          </a:p>
        </p:txBody>
      </p:sp>
    </p:spTree>
    <p:extLst>
      <p:ext uri="{BB962C8B-B14F-4D97-AF65-F5344CB8AC3E}">
        <p14:creationId xmlns:p14="http://schemas.microsoft.com/office/powerpoint/2010/main" val="254736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17D0E8-7746-4382-8342-F41AAE6F620E}" type="datetimeFigureOut">
              <a:rPr lang="en-IN" smtClean="0"/>
              <a:t>27-05-2024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7194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221266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177742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664FC49-AD61-4BA1-9424-20CDB2D209E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54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93266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17D0E8-7746-4382-8342-F41AAE6F620E}"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130010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17D0E8-7746-4382-8342-F41AAE6F620E}"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4066977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D0E8-7746-4382-8342-F41AAE6F620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3443228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17D0E8-7746-4382-8342-F41AAE6F620E}" type="datetimeFigureOut">
              <a:rPr lang="en-IN" smtClean="0"/>
              <a:t>27-05-2024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1069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D0E8-7746-4382-8342-F41AAE6F620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323894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17D0E8-7746-4382-8342-F41AAE6F620E}" type="datetimeFigureOut">
              <a:rPr lang="en-IN" smtClean="0"/>
              <a:t>27-05-2024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416963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248639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7D0E8-7746-4382-8342-F41AAE6F620E}"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38063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7D0E8-7746-4382-8342-F41AAE6F620E}"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23761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7D0E8-7746-4382-8342-F41AAE6F620E}"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120136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355195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7D0E8-7746-4382-8342-F41AAE6F620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4FC49-AD61-4BA1-9424-20CDB2D209E6}" type="slidenum">
              <a:rPr lang="en-IN" smtClean="0"/>
              <a:t>‹#›</a:t>
            </a:fld>
            <a:endParaRPr lang="en-IN"/>
          </a:p>
        </p:txBody>
      </p:sp>
    </p:spTree>
    <p:extLst>
      <p:ext uri="{BB962C8B-B14F-4D97-AF65-F5344CB8AC3E}">
        <p14:creationId xmlns:p14="http://schemas.microsoft.com/office/powerpoint/2010/main" val="9494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17D0E8-7746-4382-8342-F41AAE6F620E}" type="datetimeFigureOut">
              <a:rPr lang="en-IN" smtClean="0"/>
              <a:t>27-05-2024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64FC49-AD61-4BA1-9424-20CDB2D209E6}" type="slidenum">
              <a:rPr lang="en-IN" smtClean="0"/>
              <a:t>‹#›</a:t>
            </a:fld>
            <a:endParaRPr lang="en-IN"/>
          </a:p>
        </p:txBody>
      </p:sp>
    </p:spTree>
    <p:extLst>
      <p:ext uri="{BB962C8B-B14F-4D97-AF65-F5344CB8AC3E}">
        <p14:creationId xmlns:p14="http://schemas.microsoft.com/office/powerpoint/2010/main" val="30101122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kedin.com/in/abhijeet-ranjan-958760191" TargetMode="External"/><Relationship Id="rId7"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3DEA62-CD56-466A-891A-B884C21FC335}"/>
              </a:ext>
            </a:extLst>
          </p:cNvPr>
          <p:cNvSpPr>
            <a:spLocks noGrp="1"/>
          </p:cNvSpPr>
          <p:nvPr>
            <p:ph type="title"/>
          </p:nvPr>
        </p:nvSpPr>
        <p:spPr>
          <a:xfrm>
            <a:off x="839788" y="457200"/>
            <a:ext cx="3932237" cy="4888522"/>
          </a:xfrm>
        </p:spPr>
        <p:txBody>
          <a:bodyPr>
            <a:noAutofit/>
          </a:bodyPr>
          <a:lstStyle/>
          <a:p>
            <a:pPr algn="ctr"/>
            <a:r>
              <a:rPr lang="en-US" sz="9600" b="1" dirty="0">
                <a:solidFill>
                  <a:srgbClr val="00B050"/>
                </a:solidFill>
                <a:latin typeface="Bauhaus 93" panose="04030905020B02020C02" pitchFamily="82" charset="0"/>
              </a:rPr>
              <a:t>Pizza Place Sales</a:t>
            </a:r>
            <a:endParaRPr lang="en-IN" sz="9600" b="1" dirty="0">
              <a:solidFill>
                <a:srgbClr val="00B050"/>
              </a:solidFill>
              <a:latin typeface="Bauhaus 93" panose="04030905020B02020C02" pitchFamily="82" charset="0"/>
            </a:endParaRPr>
          </a:p>
        </p:txBody>
      </p:sp>
      <p:pic>
        <p:nvPicPr>
          <p:cNvPr id="8" name="Picture Placeholder 7">
            <a:extLst>
              <a:ext uri="{FF2B5EF4-FFF2-40B4-BE49-F238E27FC236}">
                <a16:creationId xmlns:a16="http://schemas.microsoft.com/office/drawing/2014/main" id="{DFD5C2DD-93A3-4D19-977A-2AA272464BB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862" r="7862"/>
          <a:stretch>
            <a:fillRect/>
          </a:stretch>
        </p:blipFill>
        <p:spPr>
          <a:xfrm>
            <a:off x="5183188" y="457201"/>
            <a:ext cx="6172200" cy="5403850"/>
          </a:xfrm>
        </p:spPr>
      </p:pic>
      <p:sp>
        <p:nvSpPr>
          <p:cNvPr id="6" name="Text Placeholder 5">
            <a:extLst>
              <a:ext uri="{FF2B5EF4-FFF2-40B4-BE49-F238E27FC236}">
                <a16:creationId xmlns:a16="http://schemas.microsoft.com/office/drawing/2014/main" id="{83CEA644-0BEC-43AF-AE01-79CBFE21CFEB}"/>
              </a:ext>
            </a:extLst>
          </p:cNvPr>
          <p:cNvSpPr>
            <a:spLocks noGrp="1"/>
          </p:cNvSpPr>
          <p:nvPr>
            <p:ph type="body" sz="half" idx="2"/>
          </p:nvPr>
        </p:nvSpPr>
        <p:spPr>
          <a:xfrm>
            <a:off x="839789" y="5345722"/>
            <a:ext cx="3478994" cy="1055078"/>
          </a:xfrm>
        </p:spPr>
        <p:txBody>
          <a:bodyPr>
            <a:normAutofit/>
          </a:bodyPr>
          <a:lstStyle/>
          <a:p>
            <a:r>
              <a:rPr lang="en-US" sz="2400" b="1" dirty="0">
                <a:solidFill>
                  <a:srgbClr val="0070C0"/>
                </a:solidFill>
              </a:rPr>
              <a:t>Project Owner:</a:t>
            </a:r>
            <a:r>
              <a:rPr lang="en-US" sz="2400" b="1" dirty="0"/>
              <a:t> </a:t>
            </a:r>
            <a:r>
              <a:rPr lang="en-US" sz="2400" b="1" dirty="0">
                <a:solidFill>
                  <a:srgbClr val="0070C0"/>
                </a:solidFill>
              </a:rPr>
              <a:t>Abhijeet Ranjan</a:t>
            </a:r>
            <a:endParaRPr lang="en-IN" sz="2400" b="1" dirty="0">
              <a:solidFill>
                <a:srgbClr val="0070C0"/>
              </a:solidFill>
            </a:endParaRPr>
          </a:p>
        </p:txBody>
      </p:sp>
    </p:spTree>
    <p:extLst>
      <p:ext uri="{BB962C8B-B14F-4D97-AF65-F5344CB8AC3E}">
        <p14:creationId xmlns:p14="http://schemas.microsoft.com/office/powerpoint/2010/main" val="401391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6EE3-8C44-4B92-9465-9F554DCB6C0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D48950B-65AA-4846-A86D-BC4229B0CE2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521903E-D510-4D5A-8647-34B4B86510B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5240"/>
            <a:ext cx="12219214" cy="6842760"/>
          </a:xfrm>
          <a:prstGeom prst="rect">
            <a:avLst/>
          </a:prstGeom>
        </p:spPr>
      </p:pic>
      <p:sp>
        <p:nvSpPr>
          <p:cNvPr id="6" name="TextBox 5">
            <a:extLst>
              <a:ext uri="{FF2B5EF4-FFF2-40B4-BE49-F238E27FC236}">
                <a16:creationId xmlns:a16="http://schemas.microsoft.com/office/drawing/2014/main" id="{3331F6E9-B029-48E3-98AD-AF021B658B01}"/>
              </a:ext>
            </a:extLst>
          </p:cNvPr>
          <p:cNvSpPr txBox="1"/>
          <p:nvPr/>
        </p:nvSpPr>
        <p:spPr>
          <a:xfrm>
            <a:off x="3073400" y="309158"/>
            <a:ext cx="5791200" cy="1200329"/>
          </a:xfrm>
          <a:prstGeom prst="rect">
            <a:avLst/>
          </a:prstGeom>
          <a:noFill/>
        </p:spPr>
        <p:txBody>
          <a:bodyPr wrap="square" rtlCol="0">
            <a:spAutoFit/>
          </a:bodyPr>
          <a:lstStyle/>
          <a:p>
            <a:r>
              <a:rPr lang="en-US" sz="7200" dirty="0">
                <a:solidFill>
                  <a:srgbClr val="FF0000"/>
                </a:solidFill>
                <a:latin typeface="Stencil" panose="040409050D0802020404" pitchFamily="82" charset="0"/>
                <a:cs typeface="Times New Roman" panose="02020603050405020304" pitchFamily="18" charset="0"/>
              </a:rPr>
              <a:t>Conclusion</a:t>
            </a:r>
            <a:endParaRPr lang="en-IN" dirty="0">
              <a:solidFill>
                <a:srgbClr val="FF0000"/>
              </a:solidFill>
              <a:latin typeface="Stencil" panose="040409050D0802020404" pitchFamily="82" charset="0"/>
            </a:endParaRPr>
          </a:p>
        </p:txBody>
      </p:sp>
      <p:sp>
        <p:nvSpPr>
          <p:cNvPr id="7" name="TextBox 6">
            <a:extLst>
              <a:ext uri="{FF2B5EF4-FFF2-40B4-BE49-F238E27FC236}">
                <a16:creationId xmlns:a16="http://schemas.microsoft.com/office/drawing/2014/main" id="{9125C000-A684-4324-94EF-EEB968F1C420}"/>
              </a:ext>
            </a:extLst>
          </p:cNvPr>
          <p:cNvSpPr txBox="1"/>
          <p:nvPr/>
        </p:nvSpPr>
        <p:spPr>
          <a:xfrm>
            <a:off x="2425700" y="1359183"/>
            <a:ext cx="8394700" cy="5184753"/>
          </a:xfrm>
          <a:prstGeom prst="rect">
            <a:avLst/>
          </a:prstGeom>
          <a:noFill/>
        </p:spPr>
        <p:txBody>
          <a:bodyPr wrap="square" rtlCol="0">
            <a:spAutoFit/>
          </a:bodyPr>
          <a:lstStyle/>
          <a:p>
            <a:pPr>
              <a:lnSpc>
                <a:spcPct val="107000"/>
              </a:lnSpc>
              <a:spcAft>
                <a:spcPts val="800"/>
              </a:spcAft>
            </a:pPr>
            <a:r>
              <a:rPr lang="en-AG" sz="2800" b="1" kern="0" dirty="0">
                <a:solidFill>
                  <a:srgbClr val="FFFF00"/>
                </a:solidFill>
                <a:latin typeface="Imprint MT Shadow" panose="04020605060303030202" pitchFamily="82" charset="0"/>
                <a:ea typeface="Times New Roman" panose="02020603050405020304" pitchFamily="18" charset="0"/>
                <a:cs typeface="Times New Roman" panose="02020603050405020304" pitchFamily="18" charset="0"/>
              </a:rPr>
              <a:t>The given dataset is a useful tool for examining the year's worth of sales at a fictitious pizza restaurant. It can be used to investigate a number of suggested analysis inquiries about pizza orders and sales. Depending on the precise issues and objectives of the analysis, Excel or other data analysis tools and techniques may be used.</a:t>
            </a:r>
            <a:endParaRPr lang="en-AG" sz="2800" b="1" kern="100" dirty="0">
              <a:solidFill>
                <a:srgbClr val="FFFF00"/>
              </a:solidFill>
              <a:latin typeface="Imprint MT Shadow" panose="04020605060303030202" pitchFamily="82" charset="0"/>
              <a:ea typeface="Calibri" panose="020F0502020204030204" pitchFamily="34" charset="0"/>
              <a:cs typeface="Times New Roman" panose="02020603050405020304" pitchFamily="18" charset="0"/>
            </a:endParaRPr>
          </a:p>
          <a:p>
            <a:pPr>
              <a:lnSpc>
                <a:spcPct val="107000"/>
              </a:lnSpc>
              <a:spcAft>
                <a:spcPts val="800"/>
              </a:spcAft>
            </a:pPr>
            <a:r>
              <a:rPr lang="en-AG" sz="2800" b="1" kern="0" dirty="0">
                <a:solidFill>
                  <a:srgbClr val="FFFF00"/>
                </a:solidFill>
                <a:latin typeface="Imprint MT Shadow" panose="04020605060303030202" pitchFamily="82" charset="0"/>
                <a:ea typeface="Times New Roman" panose="02020603050405020304" pitchFamily="18" charset="0"/>
                <a:cs typeface="Times New Roman" panose="02020603050405020304" pitchFamily="18" charset="0"/>
              </a:rPr>
              <a:t>The dataset provides a thorough overview of the sales and ordering trends for pizza, which may be utilised to develop insights and make sensible decisions</a:t>
            </a:r>
            <a:r>
              <a:rPr lang="en-US" sz="2800" b="1" kern="0" dirty="0">
                <a:solidFill>
                  <a:srgbClr val="FFFF00"/>
                </a:solidFill>
                <a:latin typeface="Imprint MT Shadow" panose="04020605060303030202" pitchFamily="82" charset="0"/>
                <a:ea typeface="Times New Roman" panose="02020603050405020304" pitchFamily="18" charset="0"/>
                <a:cs typeface="Times New Roman" panose="02020603050405020304" pitchFamily="18" charset="0"/>
              </a:rPr>
              <a:t>.</a:t>
            </a:r>
            <a:endParaRPr lang="en-AG" sz="2800" b="1" kern="100" dirty="0">
              <a:solidFill>
                <a:srgbClr val="FFFF00"/>
              </a:solidFill>
              <a:latin typeface="Imprint MT Shadow" panose="04020605060303030202" pitchFamily="8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938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3DA-BA64-43B6-A02D-430ADF255E90}"/>
              </a:ext>
            </a:extLst>
          </p:cNvPr>
          <p:cNvSpPr>
            <a:spLocks noGrp="1"/>
          </p:cNvSpPr>
          <p:nvPr>
            <p:ph type="title"/>
          </p:nvPr>
        </p:nvSpPr>
        <p:spPr/>
        <p:txBody>
          <a:bodyPr/>
          <a:lstStyle/>
          <a:p>
            <a:endParaRPr lang="en-IN" b="1" dirty="0">
              <a:latin typeface="Bodoni MT Black" panose="02070A03080606020203" pitchFamily="18" charset="0"/>
            </a:endParaRPr>
          </a:p>
        </p:txBody>
      </p:sp>
      <p:pic>
        <p:nvPicPr>
          <p:cNvPr id="5" name="Content Placeholder 4">
            <a:extLst>
              <a:ext uri="{FF2B5EF4-FFF2-40B4-BE49-F238E27FC236}">
                <a16:creationId xmlns:a16="http://schemas.microsoft.com/office/drawing/2014/main" id="{26DB17AD-5442-4592-9F4A-F50D21661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
        <p:nvSpPr>
          <p:cNvPr id="6" name="Rectangle 5">
            <a:extLst>
              <a:ext uri="{FF2B5EF4-FFF2-40B4-BE49-F238E27FC236}">
                <a16:creationId xmlns:a16="http://schemas.microsoft.com/office/drawing/2014/main" id="{9428354B-2A50-457E-A6E3-58AE2EB709C2}"/>
              </a:ext>
            </a:extLst>
          </p:cNvPr>
          <p:cNvSpPr/>
          <p:nvPr/>
        </p:nvSpPr>
        <p:spPr>
          <a:xfrm>
            <a:off x="3415554" y="132715"/>
            <a:ext cx="5360891" cy="1015663"/>
          </a:xfrm>
          <a:prstGeom prst="rect">
            <a:avLst/>
          </a:prstGeom>
          <a:noFill/>
        </p:spPr>
        <p:txBody>
          <a:bodyPr wrap="none" lIns="91440" tIns="45720" rIns="91440" bIns="45720">
            <a:spAutoFit/>
          </a:bodyPr>
          <a:lstStyle/>
          <a:p>
            <a:pPr algn="ctr"/>
            <a:r>
              <a:rPr lang="en-US" sz="6000" b="1" dirty="0">
                <a:ln w="12700">
                  <a:solidFill>
                    <a:schemeClr val="accent1"/>
                  </a:solidFill>
                  <a:prstDash val="solid"/>
                </a:ln>
                <a:solidFill>
                  <a:srgbClr val="FF0000"/>
                </a:solidFill>
                <a:effectLst>
                  <a:outerShdw dist="38100" dir="2640000" algn="bl" rotWithShape="0">
                    <a:schemeClr val="accent1"/>
                  </a:outerShdw>
                </a:effectLst>
                <a:latin typeface="Bodoni MT Black" panose="02070A03080606020203" pitchFamily="18" charset="0"/>
              </a:rPr>
              <a:t>THANK YOU</a:t>
            </a:r>
            <a:endParaRPr lang="en-US" sz="6000" b="1" dirty="0">
              <a:ln w="12700">
                <a:solidFill>
                  <a:schemeClr val="accent1"/>
                </a:solidFill>
                <a:prstDash val="solid"/>
              </a:ln>
              <a:solidFill>
                <a:srgbClr val="FF0000"/>
              </a:solidFill>
              <a:effectLst>
                <a:outerShdw dist="38100" dir="2640000" algn="bl" rotWithShape="0">
                  <a:schemeClr val="accent1"/>
                </a:outerShdw>
              </a:effectLst>
            </a:endParaRPr>
          </a:p>
        </p:txBody>
      </p:sp>
      <p:sp>
        <p:nvSpPr>
          <p:cNvPr id="7" name="Rectangle: Rounded Corners 6">
            <a:extLst>
              <a:ext uri="{FF2B5EF4-FFF2-40B4-BE49-F238E27FC236}">
                <a16:creationId xmlns:a16="http://schemas.microsoft.com/office/drawing/2014/main" id="{68230B80-AC95-4A53-923A-AF918BA083DE}"/>
              </a:ext>
            </a:extLst>
          </p:cNvPr>
          <p:cNvSpPr/>
          <p:nvPr/>
        </p:nvSpPr>
        <p:spPr>
          <a:xfrm>
            <a:off x="846161" y="1542198"/>
            <a:ext cx="9280479" cy="4230806"/>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                    </a:t>
            </a:r>
            <a:r>
              <a:rPr lang="en-IN" sz="2400" u="sng" dirty="0">
                <a:solidFill>
                  <a:srgbClr val="FFFF00"/>
                </a:solidFill>
                <a:hlinkClick r:id="rId3">
                  <a:extLst>
                    <a:ext uri="{A12FA001-AC4F-418D-AE19-62706E023703}">
                      <ahyp:hlinkClr xmlns:ahyp="http://schemas.microsoft.com/office/drawing/2018/hyperlinkcolor" val="tx"/>
                    </a:ext>
                  </a:extLst>
                </a:hlinkClick>
              </a:rPr>
              <a:t>www.linkedin.com/in/abhijeet-ranjan-958760191</a:t>
            </a:r>
            <a:endParaRPr lang="en-IN" sz="2400" u="sng" dirty="0">
              <a:solidFill>
                <a:srgbClr val="FFFF00"/>
              </a:solidFill>
            </a:endParaRPr>
          </a:p>
          <a:p>
            <a:pPr algn="ctr"/>
            <a:endParaRPr lang="en-IN" u="sng" dirty="0">
              <a:solidFill>
                <a:srgbClr val="FFFF00"/>
              </a:solidFill>
            </a:endParaRPr>
          </a:p>
          <a:p>
            <a:pPr algn="ctr"/>
            <a:r>
              <a:rPr lang="en-IN" u="sng" dirty="0">
                <a:solidFill>
                  <a:srgbClr val="FFFF00"/>
                </a:solidFill>
              </a:rPr>
              <a:t>abhijeetr162@gmail.com</a:t>
            </a:r>
          </a:p>
          <a:p>
            <a:endParaRPr lang="en-IN" dirty="0">
              <a:solidFill>
                <a:srgbClr val="FFFF00"/>
              </a:solidFill>
            </a:endParaRPr>
          </a:p>
          <a:p>
            <a:r>
              <a:rPr lang="en-IN" dirty="0">
                <a:solidFill>
                  <a:srgbClr val="FFFF00"/>
                </a:solidFill>
              </a:rPr>
              <a:t>                                          </a:t>
            </a:r>
            <a:r>
              <a:rPr lang="en-IN" u="sng" dirty="0">
                <a:solidFill>
                  <a:srgbClr val="FFFF00"/>
                </a:solidFill>
              </a:rPr>
              <a:t> </a:t>
            </a:r>
            <a:r>
              <a:rPr lang="en-IN" u="sng" dirty="0" err="1">
                <a:solidFill>
                  <a:srgbClr val="FFFF00"/>
                </a:solidFill>
              </a:rPr>
              <a:t>abhijeetranjan</a:t>
            </a:r>
            <a:endParaRPr lang="en-IN" u="sng" dirty="0">
              <a:solidFill>
                <a:srgbClr val="FFFF00"/>
              </a:solidFill>
            </a:endParaRPr>
          </a:p>
          <a:p>
            <a:pPr algn="ctr"/>
            <a:endParaRPr lang="en-US" dirty="0">
              <a:solidFill>
                <a:srgbClr val="FFFF00"/>
              </a:solidFill>
            </a:endParaRPr>
          </a:p>
          <a:p>
            <a:pPr algn="ctr"/>
            <a:r>
              <a:rPr lang="en-IN" u="sng" dirty="0">
                <a:solidFill>
                  <a:srgbClr val="FFFF00"/>
                </a:solidFill>
              </a:rPr>
              <a:t> https://peerlist.io/abhijeetranjan</a:t>
            </a:r>
            <a:endParaRPr lang="en-IN" dirty="0">
              <a:solidFill>
                <a:srgbClr val="FFFF00"/>
              </a:solidFill>
            </a:endParaRPr>
          </a:p>
        </p:txBody>
      </p:sp>
      <p:pic>
        <p:nvPicPr>
          <p:cNvPr id="9" name="Picture 8">
            <a:extLst>
              <a:ext uri="{FF2B5EF4-FFF2-40B4-BE49-F238E27FC236}">
                <a16:creationId xmlns:a16="http://schemas.microsoft.com/office/drawing/2014/main" id="{84083685-93E2-414E-AB6C-3C68EF779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740" y="2671124"/>
            <a:ext cx="1280971" cy="372327"/>
          </a:xfrm>
          <a:prstGeom prst="rect">
            <a:avLst/>
          </a:prstGeom>
        </p:spPr>
      </p:pic>
      <p:pic>
        <p:nvPicPr>
          <p:cNvPr id="11" name="Picture 10">
            <a:extLst>
              <a:ext uri="{FF2B5EF4-FFF2-40B4-BE49-F238E27FC236}">
                <a16:creationId xmlns:a16="http://schemas.microsoft.com/office/drawing/2014/main" id="{3613E7AE-8281-4687-813C-50A5ADA10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3161" y="3814550"/>
            <a:ext cx="1944877" cy="485348"/>
          </a:xfrm>
          <a:prstGeom prst="rect">
            <a:avLst/>
          </a:prstGeom>
        </p:spPr>
      </p:pic>
      <p:pic>
        <p:nvPicPr>
          <p:cNvPr id="13" name="Picture 12">
            <a:extLst>
              <a:ext uri="{FF2B5EF4-FFF2-40B4-BE49-F238E27FC236}">
                <a16:creationId xmlns:a16="http://schemas.microsoft.com/office/drawing/2014/main" id="{BFC4202E-A89B-43B9-86D8-1A90E086C8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2519" y="3293121"/>
            <a:ext cx="1026070" cy="306479"/>
          </a:xfrm>
          <a:prstGeom prst="rect">
            <a:avLst/>
          </a:prstGeom>
        </p:spPr>
      </p:pic>
      <p:pic>
        <p:nvPicPr>
          <p:cNvPr id="15" name="Picture 14">
            <a:extLst>
              <a:ext uri="{FF2B5EF4-FFF2-40B4-BE49-F238E27FC236}">
                <a16:creationId xmlns:a16="http://schemas.microsoft.com/office/drawing/2014/main" id="{4AAEA887-ADE8-4ADE-AE49-D4B1EDF666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2117" y="4381438"/>
            <a:ext cx="1944877" cy="422907"/>
          </a:xfrm>
          <a:prstGeom prst="rect">
            <a:avLst/>
          </a:prstGeom>
        </p:spPr>
      </p:pic>
    </p:spTree>
    <p:extLst>
      <p:ext uri="{BB962C8B-B14F-4D97-AF65-F5344CB8AC3E}">
        <p14:creationId xmlns:p14="http://schemas.microsoft.com/office/powerpoint/2010/main" val="25967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CA88-8A9E-4989-A38B-3B198E4F315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0E41005-FDC7-4364-82B4-BC2B2B0AD0A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5C2DEEC-73D7-4AA0-BAB0-77B21A2888A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13102"/>
            <a:ext cx="12192000" cy="6844897"/>
          </a:xfrm>
          <a:prstGeom prst="rect">
            <a:avLst/>
          </a:prstGeom>
        </p:spPr>
      </p:pic>
      <p:sp>
        <p:nvSpPr>
          <p:cNvPr id="6" name="TextBox 5">
            <a:extLst>
              <a:ext uri="{FF2B5EF4-FFF2-40B4-BE49-F238E27FC236}">
                <a16:creationId xmlns:a16="http://schemas.microsoft.com/office/drawing/2014/main" id="{3801D099-3CAC-4719-83BC-944E98474AE8}"/>
              </a:ext>
            </a:extLst>
          </p:cNvPr>
          <p:cNvSpPr txBox="1"/>
          <p:nvPr/>
        </p:nvSpPr>
        <p:spPr>
          <a:xfrm>
            <a:off x="1181686" y="1504842"/>
            <a:ext cx="9207305" cy="3416320"/>
          </a:xfrm>
          <a:prstGeom prst="rect">
            <a:avLst/>
          </a:prstGeom>
          <a:noFill/>
        </p:spPr>
        <p:txBody>
          <a:bodyPr wrap="square" rtlCol="0">
            <a:spAutoFit/>
          </a:bodyPr>
          <a:lstStyle/>
          <a:p>
            <a:pPr marL="685800" indent="-685800">
              <a:buFont typeface="Wingdings" panose="05000000000000000000" pitchFamily="2" charset="2"/>
              <a:buChar char="v"/>
            </a:pPr>
            <a:r>
              <a:rPr lang="en-US" sz="5400" dirty="0">
                <a:solidFill>
                  <a:srgbClr val="FFFF00"/>
                </a:solidFill>
                <a:latin typeface="Algerian" panose="04020705040A02060702" pitchFamily="82" charset="0"/>
              </a:rPr>
              <a:t>Introduction</a:t>
            </a:r>
          </a:p>
          <a:p>
            <a:pPr marL="685800" indent="-685800">
              <a:buFont typeface="Wingdings" panose="05000000000000000000" pitchFamily="2" charset="2"/>
              <a:buChar char="v"/>
            </a:pPr>
            <a:r>
              <a:rPr lang="en-US" sz="5400" dirty="0">
                <a:solidFill>
                  <a:srgbClr val="FFFF00"/>
                </a:solidFill>
                <a:latin typeface="Algerian" panose="04020705040A02060702" pitchFamily="82" charset="0"/>
              </a:rPr>
              <a:t>Goals and KPI’s</a:t>
            </a:r>
          </a:p>
          <a:p>
            <a:pPr marL="685800" indent="-685800">
              <a:buFont typeface="Wingdings" panose="05000000000000000000" pitchFamily="2" charset="2"/>
              <a:buChar char="v"/>
            </a:pPr>
            <a:r>
              <a:rPr lang="en-US" sz="5400" dirty="0">
                <a:solidFill>
                  <a:srgbClr val="FFFF00"/>
                </a:solidFill>
                <a:latin typeface="Algerian" panose="04020705040A02060702" pitchFamily="82" charset="0"/>
              </a:rPr>
              <a:t>Recommended Analysis</a:t>
            </a:r>
          </a:p>
          <a:p>
            <a:pPr marL="685800" indent="-685800">
              <a:buFont typeface="Wingdings" panose="05000000000000000000" pitchFamily="2" charset="2"/>
              <a:buChar char="v"/>
            </a:pPr>
            <a:r>
              <a:rPr lang="en-US" sz="5400" dirty="0">
                <a:solidFill>
                  <a:srgbClr val="FFFF00"/>
                </a:solidFill>
                <a:latin typeface="Algerian" panose="04020705040A02060702" pitchFamily="82" charset="0"/>
              </a:rPr>
              <a:t>Conclusion</a:t>
            </a:r>
            <a:endParaRPr lang="en-IN" sz="5400" dirty="0">
              <a:solidFill>
                <a:srgbClr val="FFFF00"/>
              </a:solidFill>
              <a:latin typeface="Algerian" panose="04020705040A02060702" pitchFamily="82" charset="0"/>
            </a:endParaRPr>
          </a:p>
        </p:txBody>
      </p:sp>
      <p:sp>
        <p:nvSpPr>
          <p:cNvPr id="7" name="TextBox 6">
            <a:extLst>
              <a:ext uri="{FF2B5EF4-FFF2-40B4-BE49-F238E27FC236}">
                <a16:creationId xmlns:a16="http://schemas.microsoft.com/office/drawing/2014/main" id="{F2C3C89E-8FBE-413E-B273-56ECB69EA7ED}"/>
              </a:ext>
            </a:extLst>
          </p:cNvPr>
          <p:cNvSpPr txBox="1"/>
          <p:nvPr/>
        </p:nvSpPr>
        <p:spPr>
          <a:xfrm flipH="1">
            <a:off x="2839328" y="137712"/>
            <a:ext cx="5176912" cy="1877437"/>
          </a:xfrm>
          <a:prstGeom prst="rect">
            <a:avLst/>
          </a:prstGeom>
          <a:noFill/>
        </p:spPr>
        <p:txBody>
          <a:bodyPr wrap="square" rtlCol="0">
            <a:spAutoFit/>
          </a:bodyPr>
          <a:lstStyle/>
          <a:p>
            <a:pPr algn="ctr"/>
            <a:r>
              <a:rPr lang="en-US" sz="8000" b="1" dirty="0">
                <a:solidFill>
                  <a:schemeClr val="accent2">
                    <a:lumMod val="40000"/>
                    <a:lumOff val="60000"/>
                  </a:schemeClr>
                </a:solidFill>
                <a:latin typeface="Algerian" panose="04020705040A02060702" pitchFamily="82" charset="0"/>
              </a:rPr>
              <a:t>Content</a:t>
            </a:r>
          </a:p>
          <a:p>
            <a:pPr algn="ctr"/>
            <a:endParaRPr lang="en-US" dirty="0"/>
          </a:p>
          <a:p>
            <a:pPr algn="ctr"/>
            <a:endParaRPr lang="en-IN" dirty="0"/>
          </a:p>
        </p:txBody>
      </p:sp>
    </p:spTree>
    <p:extLst>
      <p:ext uri="{BB962C8B-B14F-4D97-AF65-F5344CB8AC3E}">
        <p14:creationId xmlns:p14="http://schemas.microsoft.com/office/powerpoint/2010/main" val="6875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1DBB-832A-4A91-8833-83AF7B4FC352}"/>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F49335A-16D2-4EF6-8AC8-CF0A552F0241}"/>
              </a:ext>
            </a:extLst>
          </p:cNvPr>
          <p:cNvSpPr>
            <a:spLocks noGrp="1"/>
          </p:cNvSpPr>
          <p:nvPr>
            <p:ph type="body" sz="half" idx="2"/>
          </p:nvPr>
        </p:nvSpPr>
        <p:spPr>
          <a:xfrm>
            <a:off x="446650" y="521675"/>
            <a:ext cx="4114800" cy="3094485"/>
          </a:xfrm>
        </p:spPr>
        <p:txBody>
          <a:bodyPr/>
          <a:lstStyle/>
          <a:p>
            <a:endParaRPr lang="en-IN" dirty="0"/>
          </a:p>
        </p:txBody>
      </p:sp>
      <p:pic>
        <p:nvPicPr>
          <p:cNvPr id="9" name="Content Placeholder 8">
            <a:extLst>
              <a:ext uri="{FF2B5EF4-FFF2-40B4-BE49-F238E27FC236}">
                <a16:creationId xmlns:a16="http://schemas.microsoft.com/office/drawing/2014/main" id="{545415C6-5C1D-4E91-B511-A46456A09CE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4BAD35E6-E633-4D54-B6FF-81AA05D9BE5C}"/>
              </a:ext>
            </a:extLst>
          </p:cNvPr>
          <p:cNvSpPr txBox="1"/>
          <p:nvPr/>
        </p:nvSpPr>
        <p:spPr>
          <a:xfrm>
            <a:off x="4001087" y="370320"/>
            <a:ext cx="4833424" cy="707886"/>
          </a:xfrm>
          <a:prstGeom prst="rect">
            <a:avLst/>
          </a:prstGeom>
          <a:noFill/>
        </p:spPr>
        <p:txBody>
          <a:bodyPr wrap="square" rtlCol="0">
            <a:spAutoFit/>
          </a:bodyPr>
          <a:lstStyle/>
          <a:p>
            <a:r>
              <a:rPr lang="en-US" sz="4000" b="1" u="sng" dirty="0">
                <a:solidFill>
                  <a:srgbClr val="FF0000"/>
                </a:solidFill>
                <a:latin typeface="Imprint MT Shadow" panose="04020605060303030202" pitchFamily="82" charset="0"/>
              </a:rPr>
              <a:t>INTRODUCTION</a:t>
            </a:r>
            <a:endParaRPr lang="en-IN" b="1" u="sng" dirty="0">
              <a:solidFill>
                <a:srgbClr val="FF0000"/>
              </a:solidFill>
              <a:latin typeface="Imprint MT Shadow" panose="04020605060303030202" pitchFamily="82" charset="0"/>
            </a:endParaRPr>
          </a:p>
        </p:txBody>
      </p:sp>
      <p:sp>
        <p:nvSpPr>
          <p:cNvPr id="11" name="TextBox 10">
            <a:extLst>
              <a:ext uri="{FF2B5EF4-FFF2-40B4-BE49-F238E27FC236}">
                <a16:creationId xmlns:a16="http://schemas.microsoft.com/office/drawing/2014/main" id="{DA5971CD-6E52-4050-82A2-783ABFAB3CFE}"/>
              </a:ext>
            </a:extLst>
          </p:cNvPr>
          <p:cNvSpPr txBox="1"/>
          <p:nvPr/>
        </p:nvSpPr>
        <p:spPr>
          <a:xfrm>
            <a:off x="446650" y="1078206"/>
            <a:ext cx="5992836" cy="5530873"/>
          </a:xfrm>
          <a:prstGeom prst="rect">
            <a:avLst/>
          </a:prstGeom>
          <a:noFill/>
        </p:spPr>
        <p:txBody>
          <a:bodyPr wrap="square" rtlCol="0">
            <a:spAutoFit/>
          </a:bodyPr>
          <a:lstStyle/>
          <a:p>
            <a:r>
              <a:rPr lang="en-AG" sz="2400" b="1" u="sng" kern="0" dirty="0">
                <a:solidFill>
                  <a:srgbClr val="92D050"/>
                </a:solidFill>
                <a:latin typeface="Times New Roman" panose="02020603050405020304" pitchFamily="18" charset="0"/>
                <a:cs typeface="Times New Roman" panose="02020603050405020304" pitchFamily="18" charset="0"/>
              </a:rPr>
              <a:t>Problem: - </a:t>
            </a:r>
            <a:r>
              <a:rPr lang="en-AG" sz="2400" kern="0" dirty="0">
                <a:solidFill>
                  <a:schemeClr val="accent6">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Pizza restaurant has recently seen a decline in sales and plans to increase them by looking at customer and order data. To do this, the management plans to perform a thorough analysis of order data and consumer behaviour in order to spot important trends and areas for improvement.</a:t>
            </a:r>
            <a:endParaRPr lang="en-AG" sz="2400" kern="100" dirty="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G" sz="2400" kern="0"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AG" sz="24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G" sz="2400" b="1" u="sng" kern="0" dirty="0">
                <a:solidFill>
                  <a:srgbClr val="92D050"/>
                </a:solidFill>
                <a:latin typeface="Times New Roman" panose="02020603050405020304" pitchFamily="18" charset="0"/>
                <a:cs typeface="Times New Roman" panose="02020603050405020304" pitchFamily="18" charset="0"/>
              </a:rPr>
              <a:t>Background: </a:t>
            </a:r>
            <a:r>
              <a:rPr lang="en-AG" sz="2400" u="sng" kern="0" dirty="0">
                <a:solidFill>
                  <a:srgbClr val="92D050"/>
                </a:solidFill>
                <a:latin typeface="Times New Roman" panose="02020603050405020304" pitchFamily="18" charset="0"/>
                <a:cs typeface="Times New Roman" panose="02020603050405020304" pitchFamily="18" charset="0"/>
              </a:rPr>
              <a:t>- </a:t>
            </a:r>
            <a:r>
              <a:rPr lang="en-AG" sz="2400" kern="0" dirty="0">
                <a:solidFill>
                  <a:schemeClr val="accent6">
                    <a:lumMod val="20000"/>
                    <a:lumOff val="80000"/>
                  </a:schemeClr>
                </a:solidFill>
                <a:latin typeface="Times New Roman" panose="02020603050405020304" pitchFamily="18" charset="0"/>
                <a:cs typeface="Times New Roman" panose="02020603050405020304" pitchFamily="18" charset="0"/>
              </a:rPr>
              <a:t>An overview of pizza sales data from January 2015 to December 2015 is given in this report. To find trends and patterns in pizza sales, data was gathered from pizza joints across the United States and analysed</a:t>
            </a:r>
            <a:r>
              <a:rPr lang="en-AG" sz="2400" kern="0"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AG" sz="24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913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C22D-92CE-4F47-938B-2BDA0833C08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F36379D-E05F-4B70-AC61-BE28FA4C48F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B0C96BAA-D07A-4B18-904A-7EBDAD9431BE}"/>
              </a:ext>
            </a:extLst>
          </p:cNvPr>
          <p:cNvSpPr txBox="1"/>
          <p:nvPr/>
        </p:nvSpPr>
        <p:spPr>
          <a:xfrm>
            <a:off x="7718473" y="189826"/>
            <a:ext cx="4473527" cy="769441"/>
          </a:xfrm>
          <a:prstGeom prst="rect">
            <a:avLst/>
          </a:prstGeom>
          <a:noFill/>
        </p:spPr>
        <p:txBody>
          <a:bodyPr wrap="square" rtlCol="0">
            <a:spAutoFit/>
          </a:bodyPr>
          <a:lstStyle/>
          <a:p>
            <a:r>
              <a:rPr lang="en-US" sz="4400" b="1" dirty="0">
                <a:solidFill>
                  <a:srgbClr val="00B050"/>
                </a:solidFill>
                <a:latin typeface="Imprint MT Shadow" panose="04020605060303030202" pitchFamily="82" charset="0"/>
              </a:rPr>
              <a:t>GOALS &amp; KPI’S</a:t>
            </a:r>
            <a:endParaRPr lang="en-IN" sz="4400" b="1" dirty="0">
              <a:solidFill>
                <a:srgbClr val="00B050"/>
              </a:solidFill>
              <a:latin typeface="Imprint MT Shadow" panose="04020605060303030202" pitchFamily="82" charset="0"/>
            </a:endParaRPr>
          </a:p>
        </p:txBody>
      </p:sp>
      <p:sp>
        <p:nvSpPr>
          <p:cNvPr id="7" name="TextBox 6">
            <a:extLst>
              <a:ext uri="{FF2B5EF4-FFF2-40B4-BE49-F238E27FC236}">
                <a16:creationId xmlns:a16="http://schemas.microsoft.com/office/drawing/2014/main" id="{7D998744-A2BD-4CF9-AAE6-E11ACC1FFB0A}"/>
              </a:ext>
            </a:extLst>
          </p:cNvPr>
          <p:cNvSpPr txBox="1"/>
          <p:nvPr/>
        </p:nvSpPr>
        <p:spPr>
          <a:xfrm>
            <a:off x="6822831" y="959267"/>
            <a:ext cx="5369169" cy="5766450"/>
          </a:xfrm>
          <a:prstGeom prst="rect">
            <a:avLst/>
          </a:prstGeom>
          <a:noFill/>
        </p:spPr>
        <p:txBody>
          <a:bodyPr wrap="square" rtlCol="0">
            <a:spAutoFit/>
          </a:bodyPr>
          <a:lstStyle/>
          <a:p>
            <a:pPr>
              <a:lnSpc>
                <a:spcPct val="107000"/>
              </a:lnSpc>
              <a:spcBef>
                <a:spcPts val="1400"/>
              </a:spcBef>
              <a:spcAft>
                <a:spcPts val="1800"/>
              </a:spcAft>
            </a:pPr>
            <a:r>
              <a:rPr lang="en-AG" sz="2400" u="sng" kern="0" dirty="0">
                <a:solidFill>
                  <a:srgbClr val="00B0F0"/>
                </a:solidFill>
                <a:latin typeface="Times New Roman" panose="02020603050405020304" pitchFamily="18" charset="0"/>
                <a:cs typeface="Times New Roman" panose="02020603050405020304" pitchFamily="18" charset="0"/>
              </a:rPr>
              <a:t>Goals</a:t>
            </a:r>
          </a:p>
          <a:p>
            <a:pPr marL="342900" lvl="0" indent="-342900" algn="just">
              <a:lnSpc>
                <a:spcPct val="107000"/>
              </a:lnSpc>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Increase pizza sales by 10% within 6 months</a:t>
            </a:r>
            <a:endParaRPr lang="en-AG" sz="2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Identify and address the root cause of the decline in sales</a:t>
            </a:r>
            <a:endParaRPr lang="en-AG" sz="2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Improve customer satisfaction and loyalty</a:t>
            </a:r>
            <a:endParaRPr lang="en-AG" sz="2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Gain a deeper understanding of customer behaviour and preferences</a:t>
            </a:r>
            <a:endParaRPr lang="en-AG" sz="2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AG" sz="2400" u="sng" kern="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Key Performance Indicators (KPIs)</a:t>
            </a:r>
            <a:endParaRPr lang="en-AG" sz="2400"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cs typeface="Times New Roman" panose="02020603050405020304" pitchFamily="18" charset="0"/>
              </a:rPr>
              <a:t>Total pizza sales revenue</a:t>
            </a:r>
          </a:p>
          <a:p>
            <a:pPr marL="342900" indent="-342900" algn="just">
              <a:lnSpc>
                <a:spcPct val="107000"/>
              </a:lnSpc>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cs typeface="Times New Roman" panose="02020603050405020304" pitchFamily="18" charset="0"/>
              </a:rPr>
              <a:t>Number of pizzas sold</a:t>
            </a:r>
          </a:p>
          <a:p>
            <a:pPr marL="342900" indent="-342900" algn="just">
              <a:lnSpc>
                <a:spcPct val="107000"/>
              </a:lnSpc>
              <a:spcAft>
                <a:spcPts val="800"/>
              </a:spcAft>
              <a:buFont typeface="Wingdings" panose="05000000000000000000" pitchFamily="2" charset="2"/>
              <a:buChar char=""/>
            </a:pPr>
            <a:r>
              <a:rPr lang="en-AG" sz="2400" kern="0" dirty="0">
                <a:solidFill>
                  <a:schemeClr val="accent1">
                    <a:lumMod val="20000"/>
                    <a:lumOff val="80000"/>
                  </a:schemeClr>
                </a:solidFill>
                <a:latin typeface="Times New Roman" panose="02020603050405020304" pitchFamily="18" charset="0"/>
                <a:cs typeface="Times New Roman" panose="02020603050405020304" pitchFamily="18" charset="0"/>
              </a:rPr>
              <a:t>Average order value</a:t>
            </a:r>
            <a:endParaRPr lang="en-IN" sz="2400" kern="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95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286B-DAC7-46E7-AC05-E63FA61A2D61}"/>
              </a:ext>
            </a:extLst>
          </p:cNvPr>
          <p:cNvSpPr>
            <a:spLocks noGrp="1"/>
          </p:cNvSpPr>
          <p:nvPr>
            <p:ph type="title"/>
          </p:nvPr>
        </p:nvSpPr>
        <p:spPr>
          <a:xfrm>
            <a:off x="0" y="0"/>
            <a:ext cx="4206240" cy="1139483"/>
          </a:xfrm>
        </p:spPr>
        <p:txBody>
          <a:bodyPr>
            <a:normAutofit/>
          </a:bodyPr>
          <a:lstStyle/>
          <a:p>
            <a:r>
              <a:rPr lang="en-US" sz="3600" b="1" dirty="0">
                <a:solidFill>
                  <a:srgbClr val="FFFF00"/>
                </a:solidFill>
                <a:latin typeface="Imprint MT Shadow" panose="04020605060303030202" pitchFamily="82" charset="0"/>
              </a:rPr>
              <a:t>RECOMMENDED ANALYSIS</a:t>
            </a:r>
            <a:endParaRPr lang="en-IN" sz="3600" b="1" dirty="0">
              <a:solidFill>
                <a:srgbClr val="FFFF00"/>
              </a:solidFill>
              <a:latin typeface="Imprint MT Shadow" panose="04020605060303030202" pitchFamily="82" charset="0"/>
            </a:endParaRPr>
          </a:p>
        </p:txBody>
      </p:sp>
      <p:sp>
        <p:nvSpPr>
          <p:cNvPr id="4" name="TextBox 3">
            <a:extLst>
              <a:ext uri="{FF2B5EF4-FFF2-40B4-BE49-F238E27FC236}">
                <a16:creationId xmlns:a16="http://schemas.microsoft.com/office/drawing/2014/main" id="{A0B13075-E411-4DDE-AB8D-4FF0E54C4F71}"/>
              </a:ext>
            </a:extLst>
          </p:cNvPr>
          <p:cNvSpPr txBox="1"/>
          <p:nvPr/>
        </p:nvSpPr>
        <p:spPr>
          <a:xfrm>
            <a:off x="5036234" y="140677"/>
            <a:ext cx="6836898"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accent2">
                    <a:lumMod val="40000"/>
                    <a:lumOff val="60000"/>
                  </a:schemeClr>
                </a:solidFill>
                <a:highlight>
                  <a:srgbClr val="008080"/>
                </a:highlight>
                <a:latin typeface="Times New Roman" panose="02020603050405020304" pitchFamily="18" charset="0"/>
                <a:cs typeface="Times New Roman" panose="02020603050405020304" pitchFamily="18" charset="0"/>
              </a:rPr>
              <a:t>Find out how many customers do we have each day? Are there any peak hours?</a:t>
            </a:r>
            <a:endParaRPr lang="en-IN" sz="2800" dirty="0">
              <a:solidFill>
                <a:schemeClr val="accent2">
                  <a:lumMod val="40000"/>
                  <a:lumOff val="60000"/>
                </a:schemeClr>
              </a:solidFill>
              <a:highlight>
                <a:srgbClr val="008080"/>
              </a:highlight>
            </a:endParaRPr>
          </a:p>
        </p:txBody>
      </p:sp>
      <p:graphicFrame>
        <p:nvGraphicFramePr>
          <p:cNvPr id="6" name="Chart 5">
            <a:extLst>
              <a:ext uri="{FF2B5EF4-FFF2-40B4-BE49-F238E27FC236}">
                <a16:creationId xmlns:a16="http://schemas.microsoft.com/office/drawing/2014/main" id="{11BA1C60-E68B-47FF-943B-75CEAEBE0EB8}"/>
              </a:ext>
            </a:extLst>
          </p:cNvPr>
          <p:cNvGraphicFramePr>
            <a:graphicFrameLocks/>
          </p:cNvGraphicFramePr>
          <p:nvPr>
            <p:extLst>
              <p:ext uri="{D42A27DB-BD31-4B8C-83A1-F6EECF244321}">
                <p14:modId xmlns:p14="http://schemas.microsoft.com/office/powerpoint/2010/main" val="955453866"/>
              </p:ext>
            </p:extLst>
          </p:nvPr>
        </p:nvGraphicFramePr>
        <p:xfrm>
          <a:off x="0" y="1094784"/>
          <a:ext cx="9402274" cy="29146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30D874C1-8153-49D0-A30C-31D959FADF83}"/>
              </a:ext>
            </a:extLst>
          </p:cNvPr>
          <p:cNvSpPr>
            <a:spLocks noGrp="1"/>
          </p:cNvSpPr>
          <p:nvPr>
            <p:ph idx="1"/>
          </p:nvPr>
        </p:nvSpPr>
        <p:spPr>
          <a:xfrm>
            <a:off x="685800" y="5641145"/>
            <a:ext cx="4350434" cy="577540"/>
          </a:xfrm>
        </p:spPr>
        <p:txBody>
          <a:bodyPr/>
          <a:lstStyle/>
          <a:p>
            <a:endParaRPr lang="en-IN" dirty="0"/>
          </a:p>
        </p:txBody>
      </p:sp>
      <p:graphicFrame>
        <p:nvGraphicFramePr>
          <p:cNvPr id="8" name="Chart 7">
            <a:extLst>
              <a:ext uri="{FF2B5EF4-FFF2-40B4-BE49-F238E27FC236}">
                <a16:creationId xmlns:a16="http://schemas.microsoft.com/office/drawing/2014/main" id="{3E3DBBC4-44B4-4B6C-8E4A-46BCA30BBAEF}"/>
              </a:ext>
            </a:extLst>
          </p:cNvPr>
          <p:cNvGraphicFramePr>
            <a:graphicFrameLocks/>
          </p:cNvGraphicFramePr>
          <p:nvPr>
            <p:extLst>
              <p:ext uri="{D42A27DB-BD31-4B8C-83A1-F6EECF244321}">
                <p14:modId xmlns:p14="http://schemas.microsoft.com/office/powerpoint/2010/main" val="1253784837"/>
              </p:ext>
            </p:extLst>
          </p:nvPr>
        </p:nvGraphicFramePr>
        <p:xfrm>
          <a:off x="-1" y="4009435"/>
          <a:ext cx="9402274" cy="284856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B97A7EE6-EA5A-44A3-B482-38C29BADA890}"/>
              </a:ext>
            </a:extLst>
          </p:cNvPr>
          <p:cNvSpPr txBox="1"/>
          <p:nvPr/>
        </p:nvSpPr>
        <p:spPr>
          <a:xfrm>
            <a:off x="9568070" y="1378226"/>
            <a:ext cx="2305062"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There are two peak hours 12:00 PM to 1:00 PM &amp; 5:00 PM to 6:00 PM.</a:t>
            </a:r>
            <a:endParaRPr lang="en-IN" sz="2000" dirty="0"/>
          </a:p>
        </p:txBody>
      </p:sp>
      <p:sp>
        <p:nvSpPr>
          <p:cNvPr id="10" name="TextBox 9">
            <a:extLst>
              <a:ext uri="{FF2B5EF4-FFF2-40B4-BE49-F238E27FC236}">
                <a16:creationId xmlns:a16="http://schemas.microsoft.com/office/drawing/2014/main" id="{476E40E3-AFD8-4AD4-8C4B-A631D115189D}"/>
              </a:ext>
            </a:extLst>
          </p:cNvPr>
          <p:cNvSpPr txBox="1"/>
          <p:nvPr/>
        </p:nvSpPr>
        <p:spPr>
          <a:xfrm>
            <a:off x="9846365" y="4691270"/>
            <a:ext cx="2120347"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On an average we have 60 customers per day.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45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6113-DD3B-46DD-A2C3-523078DF51BE}"/>
              </a:ext>
            </a:extLst>
          </p:cNvPr>
          <p:cNvSpPr>
            <a:spLocks noGrp="1"/>
          </p:cNvSpPr>
          <p:nvPr>
            <p:ph type="ctrTitle"/>
          </p:nvPr>
        </p:nvSpPr>
        <p:spPr>
          <a:xfrm>
            <a:off x="1603513" y="135834"/>
            <a:ext cx="10065026" cy="1003461"/>
          </a:xfrm>
        </p:spPr>
        <p:txBody>
          <a:bodyPr>
            <a:noAutofit/>
          </a:bodyPr>
          <a:lstStyle/>
          <a:p>
            <a:pPr marL="457200" indent="-457200">
              <a:buFont typeface="Wingdings" panose="05000000000000000000" pitchFamily="2" charset="2"/>
              <a:buChar char="Ø"/>
            </a:pPr>
            <a:r>
              <a:rPr lang="en-US" sz="2800" b="1" dirty="0">
                <a:solidFill>
                  <a:schemeClr val="accent1">
                    <a:lumMod val="40000"/>
                    <a:lumOff val="60000"/>
                  </a:schemeClr>
                </a:solidFill>
                <a:latin typeface="Imprint MT Shadow" panose="04020605060303030202" pitchFamily="82" charset="0"/>
              </a:rPr>
              <a:t>How many pizzas are typically in order? Do we have any bestsellers?</a:t>
            </a:r>
            <a:endParaRPr lang="en-IN" sz="2800" b="1" dirty="0">
              <a:solidFill>
                <a:schemeClr val="accent1">
                  <a:lumMod val="40000"/>
                  <a:lumOff val="60000"/>
                </a:schemeClr>
              </a:solidFill>
              <a:latin typeface="Imprint MT Shadow" panose="04020605060303030202" pitchFamily="82" charset="0"/>
            </a:endParaRPr>
          </a:p>
        </p:txBody>
      </p:sp>
      <p:sp>
        <p:nvSpPr>
          <p:cNvPr id="3" name="Subtitle 2">
            <a:extLst>
              <a:ext uri="{FF2B5EF4-FFF2-40B4-BE49-F238E27FC236}">
                <a16:creationId xmlns:a16="http://schemas.microsoft.com/office/drawing/2014/main" id="{E2690BCB-D682-433D-9EDB-B73E97EAE59C}"/>
              </a:ext>
            </a:extLst>
          </p:cNvPr>
          <p:cNvSpPr>
            <a:spLocks noGrp="1"/>
          </p:cNvSpPr>
          <p:nvPr>
            <p:ph type="subTitle" idx="1"/>
          </p:nvPr>
        </p:nvSpPr>
        <p:spPr>
          <a:xfrm>
            <a:off x="2007704" y="3882886"/>
            <a:ext cx="2232991" cy="435114"/>
          </a:xfrm>
        </p:spPr>
        <p:txBody>
          <a:bodyPr/>
          <a:lstStyle/>
          <a:p>
            <a:endParaRPr lang="en-IN" dirty="0"/>
          </a:p>
        </p:txBody>
      </p:sp>
      <p:graphicFrame>
        <p:nvGraphicFramePr>
          <p:cNvPr id="4" name="Chart 3">
            <a:extLst>
              <a:ext uri="{FF2B5EF4-FFF2-40B4-BE49-F238E27FC236}">
                <a16:creationId xmlns:a16="http://schemas.microsoft.com/office/drawing/2014/main" id="{A854BDA3-8200-42A3-ACC1-F45633DA42A3}"/>
              </a:ext>
            </a:extLst>
          </p:cNvPr>
          <p:cNvGraphicFramePr>
            <a:graphicFrameLocks/>
          </p:cNvGraphicFramePr>
          <p:nvPr>
            <p:extLst>
              <p:ext uri="{D42A27DB-BD31-4B8C-83A1-F6EECF244321}">
                <p14:modId xmlns:p14="http://schemas.microsoft.com/office/powerpoint/2010/main" val="3055036422"/>
              </p:ext>
            </p:extLst>
          </p:nvPr>
        </p:nvGraphicFramePr>
        <p:xfrm>
          <a:off x="490330" y="2173357"/>
          <a:ext cx="8176592" cy="454880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A226790-746A-433C-959B-DE8C19110BAD}"/>
              </a:ext>
            </a:extLst>
          </p:cNvPr>
          <p:cNvSpPr txBox="1"/>
          <p:nvPr/>
        </p:nvSpPr>
        <p:spPr>
          <a:xfrm>
            <a:off x="3124199" y="1249765"/>
            <a:ext cx="6811618"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accent6">
                    <a:lumMod val="40000"/>
                    <a:lumOff val="60000"/>
                  </a:schemeClr>
                </a:solidFill>
              </a:rPr>
              <a:t>We have </a:t>
            </a:r>
            <a:r>
              <a:rPr lang="en-US" sz="2000" b="1" dirty="0">
                <a:solidFill>
                  <a:srgbClr val="FF0000"/>
                </a:solidFill>
              </a:rPr>
              <a:t>2 pizzas</a:t>
            </a:r>
            <a:r>
              <a:rPr lang="en-US" sz="2000" b="1" dirty="0">
                <a:solidFill>
                  <a:schemeClr val="accent6">
                    <a:lumMod val="40000"/>
                    <a:lumOff val="60000"/>
                  </a:schemeClr>
                </a:solidFill>
              </a:rPr>
              <a:t> </a:t>
            </a:r>
            <a:r>
              <a:rPr lang="en-US" sz="2000" dirty="0">
                <a:solidFill>
                  <a:schemeClr val="accent6">
                    <a:lumMod val="40000"/>
                    <a:lumOff val="60000"/>
                  </a:schemeClr>
                </a:solidFill>
              </a:rPr>
              <a:t>typically in an order and the bestseller pizza is </a:t>
            </a:r>
            <a:r>
              <a:rPr lang="en-US" sz="2000" b="1" dirty="0" err="1">
                <a:solidFill>
                  <a:srgbClr val="FF0000"/>
                </a:solidFill>
              </a:rPr>
              <a:t>big_meat_s</a:t>
            </a:r>
            <a:r>
              <a:rPr lang="en-US" sz="2000" b="1" dirty="0">
                <a:solidFill>
                  <a:srgbClr val="FF0000"/>
                </a:solidFill>
              </a:rPr>
              <a:t>.</a:t>
            </a:r>
            <a:endParaRPr lang="en-IN" sz="2000" b="1" dirty="0">
              <a:solidFill>
                <a:srgbClr val="FF0000"/>
              </a:solidFill>
            </a:endParaRPr>
          </a:p>
        </p:txBody>
      </p:sp>
    </p:spTree>
    <p:extLst>
      <p:ext uri="{BB962C8B-B14F-4D97-AF65-F5344CB8AC3E}">
        <p14:creationId xmlns:p14="http://schemas.microsoft.com/office/powerpoint/2010/main" val="26200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F508-65BD-410A-9FCF-DE87B4002CE9}"/>
              </a:ext>
            </a:extLst>
          </p:cNvPr>
          <p:cNvSpPr>
            <a:spLocks noGrp="1"/>
          </p:cNvSpPr>
          <p:nvPr>
            <p:ph type="title"/>
          </p:nvPr>
        </p:nvSpPr>
        <p:spPr>
          <a:xfrm>
            <a:off x="92765" y="128268"/>
            <a:ext cx="11701669" cy="1293028"/>
          </a:xfrm>
        </p:spPr>
        <p:txBody>
          <a:bodyPr>
            <a:normAutofit/>
          </a:bodyPr>
          <a:lstStyle/>
          <a:p>
            <a:pPr marL="457200" indent="-457200" algn="ctr">
              <a:buFont typeface="Wingdings" panose="05000000000000000000" pitchFamily="2" charset="2"/>
              <a:buChar char="Ø"/>
            </a:pPr>
            <a:r>
              <a:rPr lang="en-US" sz="3200" b="1" dirty="0">
                <a:solidFill>
                  <a:schemeClr val="accent6">
                    <a:lumMod val="60000"/>
                    <a:lumOff val="40000"/>
                  </a:schemeClr>
                </a:solidFill>
                <a:latin typeface="Imprint MT Shadow" panose="04020605060303030202" pitchFamily="82" charset="0"/>
              </a:rPr>
              <a:t>How much money did we make this year? Can we identify any seasonality in the sales?</a:t>
            </a:r>
            <a:endParaRPr lang="en-IN" sz="3200" b="1" dirty="0">
              <a:solidFill>
                <a:schemeClr val="accent6">
                  <a:lumMod val="60000"/>
                  <a:lumOff val="40000"/>
                </a:schemeClr>
              </a:solidFill>
              <a:latin typeface="Imprint MT Shadow" panose="04020605060303030202" pitchFamily="82" charset="0"/>
            </a:endParaRPr>
          </a:p>
        </p:txBody>
      </p:sp>
      <p:pic>
        <p:nvPicPr>
          <p:cNvPr id="6" name="Content Placeholder 5">
            <a:extLst>
              <a:ext uri="{FF2B5EF4-FFF2-40B4-BE49-F238E27FC236}">
                <a16:creationId xmlns:a16="http://schemas.microsoft.com/office/drawing/2014/main" id="{DFDF7313-FCAC-42FE-8645-DF8522422E13}"/>
              </a:ext>
            </a:extLst>
          </p:cNvPr>
          <p:cNvPicPr>
            <a:picLocks noGrp="1" noChangeAspect="1"/>
          </p:cNvPicPr>
          <p:nvPr>
            <p:ph idx="1"/>
          </p:nvPr>
        </p:nvPicPr>
        <p:blipFill rotWithShape="1">
          <a:blip r:embed="rId2"/>
          <a:srcRect l="1678" t="40323" r="53703" b="24772"/>
          <a:stretch/>
        </p:blipFill>
        <p:spPr>
          <a:xfrm>
            <a:off x="1328528" y="2346577"/>
            <a:ext cx="5827645" cy="3683162"/>
          </a:xfrm>
          <a:prstGeom prst="rect">
            <a:avLst/>
          </a:prstGeom>
        </p:spPr>
      </p:pic>
      <p:sp>
        <p:nvSpPr>
          <p:cNvPr id="4" name="TextBox 3">
            <a:extLst>
              <a:ext uri="{FF2B5EF4-FFF2-40B4-BE49-F238E27FC236}">
                <a16:creationId xmlns:a16="http://schemas.microsoft.com/office/drawing/2014/main" id="{6B6E3466-E19E-44E6-8360-05F16A033DF4}"/>
              </a:ext>
            </a:extLst>
          </p:cNvPr>
          <p:cNvSpPr txBox="1"/>
          <p:nvPr/>
        </p:nvSpPr>
        <p:spPr>
          <a:xfrm>
            <a:off x="1328529" y="1196009"/>
            <a:ext cx="10346635" cy="830997"/>
          </a:xfrm>
          <a:prstGeom prst="rect">
            <a:avLst/>
          </a:prstGeom>
          <a:noFill/>
        </p:spPr>
        <p:txBody>
          <a:bodyPr wrap="square" rtlCol="0">
            <a:spAutoFit/>
          </a:bodyPr>
          <a:lstStyle/>
          <a:p>
            <a:pPr>
              <a:buFont typeface="Wingdings" panose="05000000000000000000" pitchFamily="2" charset="2"/>
              <a:buChar char="Ø"/>
            </a:pPr>
            <a:r>
              <a:rPr lang="en-US" sz="2400" dirty="0">
                <a:solidFill>
                  <a:srgbClr val="92D050"/>
                </a:solidFill>
                <a:latin typeface="Times New Roman" panose="02020603050405020304" pitchFamily="18" charset="0"/>
                <a:cs typeface="Times New Roman" panose="02020603050405020304" pitchFamily="18" charset="0"/>
              </a:rPr>
              <a:t>We made this year </a:t>
            </a:r>
            <a:r>
              <a:rPr lang="en-US" sz="2400" dirty="0">
                <a:solidFill>
                  <a:srgbClr val="FF0000"/>
                </a:solidFill>
                <a:latin typeface="Times New Roman" panose="02020603050405020304" pitchFamily="18" charset="0"/>
                <a:cs typeface="Times New Roman" panose="02020603050405020304" pitchFamily="18" charset="0"/>
              </a:rPr>
              <a:t>$ 801,994.70</a:t>
            </a:r>
            <a:r>
              <a:rPr lang="en-US" sz="2400" dirty="0">
                <a:solidFill>
                  <a:srgbClr val="92D050"/>
                </a:solidFill>
                <a:latin typeface="Times New Roman" panose="02020603050405020304" pitchFamily="18" charset="0"/>
                <a:cs typeface="Times New Roman" panose="02020603050405020304" pitchFamily="18" charset="0"/>
              </a:rPr>
              <a:t> amount of money.</a:t>
            </a:r>
          </a:p>
          <a:p>
            <a:pPr>
              <a:buFont typeface="Wingdings" panose="05000000000000000000" pitchFamily="2" charset="2"/>
              <a:buChar char="Ø"/>
            </a:pPr>
            <a:r>
              <a:rPr lang="en-US" sz="2400" dirty="0">
                <a:solidFill>
                  <a:srgbClr val="92D05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Spring &amp; Summer </a:t>
            </a:r>
            <a:r>
              <a:rPr lang="en-US" sz="2400" dirty="0">
                <a:solidFill>
                  <a:srgbClr val="92D050"/>
                </a:solidFill>
                <a:latin typeface="Times New Roman" panose="02020603050405020304" pitchFamily="18" charset="0"/>
                <a:cs typeface="Times New Roman" panose="02020603050405020304" pitchFamily="18" charset="0"/>
              </a:rPr>
              <a:t>Season has the maximum sale as compared to others seasons</a:t>
            </a:r>
            <a:endParaRPr lang="en-IN" sz="2400" dirty="0">
              <a:solidFill>
                <a:srgbClr val="92D050"/>
              </a:solidFill>
            </a:endParaRPr>
          </a:p>
        </p:txBody>
      </p:sp>
      <p:pic>
        <p:nvPicPr>
          <p:cNvPr id="8" name="Picture 7">
            <a:extLst>
              <a:ext uri="{FF2B5EF4-FFF2-40B4-BE49-F238E27FC236}">
                <a16:creationId xmlns:a16="http://schemas.microsoft.com/office/drawing/2014/main" id="{AF7D5834-9379-4ECB-99E4-8FC4FF70F27D}"/>
              </a:ext>
            </a:extLst>
          </p:cNvPr>
          <p:cNvPicPr>
            <a:picLocks noChangeAspect="1"/>
          </p:cNvPicPr>
          <p:nvPr/>
        </p:nvPicPr>
        <p:blipFill rotWithShape="1">
          <a:blip r:embed="rId3"/>
          <a:srcRect l="39021" t="43046" r="30979" b="44831"/>
          <a:stretch/>
        </p:blipFill>
        <p:spPr>
          <a:xfrm>
            <a:off x="7354957" y="2346577"/>
            <a:ext cx="3988904" cy="1082423"/>
          </a:xfrm>
          <a:prstGeom prst="rect">
            <a:avLst/>
          </a:prstGeom>
        </p:spPr>
      </p:pic>
      <p:pic>
        <p:nvPicPr>
          <p:cNvPr id="9" name="Picture 8">
            <a:extLst>
              <a:ext uri="{FF2B5EF4-FFF2-40B4-BE49-F238E27FC236}">
                <a16:creationId xmlns:a16="http://schemas.microsoft.com/office/drawing/2014/main" id="{86A06F99-FA82-4258-93D5-5ED535FDC855}"/>
              </a:ext>
            </a:extLst>
          </p:cNvPr>
          <p:cNvPicPr>
            <a:picLocks noChangeAspect="1"/>
          </p:cNvPicPr>
          <p:nvPr/>
        </p:nvPicPr>
        <p:blipFill rotWithShape="1">
          <a:blip r:embed="rId3"/>
          <a:srcRect l="69022" t="67834" r="7717" b="24240"/>
          <a:stretch/>
        </p:blipFill>
        <p:spPr>
          <a:xfrm>
            <a:off x="7354957" y="4112430"/>
            <a:ext cx="3988904" cy="1082422"/>
          </a:xfrm>
          <a:prstGeom prst="rect">
            <a:avLst/>
          </a:prstGeom>
        </p:spPr>
      </p:pic>
    </p:spTree>
    <p:extLst>
      <p:ext uri="{BB962C8B-B14F-4D97-AF65-F5344CB8AC3E}">
        <p14:creationId xmlns:p14="http://schemas.microsoft.com/office/powerpoint/2010/main" val="349775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DB4-639E-4B31-A8C8-0425511C20AC}"/>
              </a:ext>
            </a:extLst>
          </p:cNvPr>
          <p:cNvSpPr>
            <a:spLocks noGrp="1"/>
          </p:cNvSpPr>
          <p:nvPr>
            <p:ph type="ctrTitle"/>
          </p:nvPr>
        </p:nvSpPr>
        <p:spPr>
          <a:xfrm>
            <a:off x="1371600" y="238539"/>
            <a:ext cx="9448800" cy="1563757"/>
          </a:xfrm>
        </p:spPr>
        <p:txBody>
          <a:bodyPr>
            <a:normAutofit fontScale="90000"/>
          </a:bodyPr>
          <a:lstStyle/>
          <a:p>
            <a:pPr marL="457200" indent="-457200">
              <a:buFont typeface="Wingdings" panose="05000000000000000000" pitchFamily="2" charset="2"/>
              <a:buChar char="Ø"/>
            </a:pPr>
            <a:r>
              <a:rPr lang="en-US" sz="2800" b="1" dirty="0">
                <a:solidFill>
                  <a:srgbClr val="FFFF00"/>
                </a:solidFill>
                <a:latin typeface="Imprint MT Shadow" panose="04020605060303030202" pitchFamily="82" charset="0"/>
                <a:cs typeface="Times New Roman" panose="02020603050405020304" pitchFamily="18" charset="0"/>
              </a:rPr>
              <a:t>Are there any pizzas we should take off the menu, or any promotions we could leverage?</a:t>
            </a:r>
            <a:br>
              <a:rPr lang="en-US" sz="2800" dirty="0">
                <a:solidFill>
                  <a:srgbClr val="FFFF00"/>
                </a:solidFill>
                <a:latin typeface="Times New Roman" panose="02020603050405020304" pitchFamily="18" charset="0"/>
                <a:cs typeface="Times New Roman" panose="02020603050405020304" pitchFamily="18" charset="0"/>
              </a:rPr>
            </a:br>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6D6CA-90AE-4A87-A9A2-DF2499B9C8EB}"/>
              </a:ext>
            </a:extLst>
          </p:cNvPr>
          <p:cNvSpPr>
            <a:spLocks noGrp="1"/>
          </p:cNvSpPr>
          <p:nvPr>
            <p:ph type="subTitle" idx="1"/>
          </p:nvPr>
        </p:nvSpPr>
        <p:spPr>
          <a:xfrm>
            <a:off x="2054086" y="1484244"/>
            <a:ext cx="8766313" cy="2833758"/>
          </a:xfrm>
        </p:spPr>
        <p:txBody>
          <a:bodyPr>
            <a:normAutofit/>
          </a:bodyPr>
          <a:lstStyle/>
          <a:p>
            <a:pPr marL="342900" indent="-342900">
              <a:buFont typeface="Wingdings" panose="05000000000000000000" pitchFamily="2" charset="2"/>
              <a:buChar char="Ø"/>
            </a:pP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We can take off the pizza from the menu is : </a:t>
            </a:r>
            <a:r>
              <a:rPr lang="en-US" sz="2400" dirty="0" err="1">
                <a:solidFill>
                  <a:schemeClr val="accent4">
                    <a:lumMod val="60000"/>
                    <a:lumOff val="40000"/>
                  </a:schemeClr>
                </a:solidFill>
                <a:latin typeface="Times New Roman" panose="02020603050405020304" pitchFamily="18" charset="0"/>
                <a:cs typeface="Times New Roman" panose="02020603050405020304" pitchFamily="18" charset="0"/>
              </a:rPr>
              <a:t>the_greek_xxl</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 reason is simple it is lowest ordered pizza in that year and Since the Spring &amp; Summer season already saw the largest pizza sales and the Fall season saw the lowest pizza sales, so we can provide a seasonal discount or special offers according to season.</a:t>
            </a:r>
          </a:p>
          <a:p>
            <a:pPr marL="342900" indent="-342900">
              <a:buFont typeface="Wingdings" panose="05000000000000000000" pitchFamily="2" charset="2"/>
              <a:buChar char="Ø"/>
            </a:pPr>
            <a:endParaRPr lang="en-IN" dirty="0"/>
          </a:p>
        </p:txBody>
      </p:sp>
      <p:graphicFrame>
        <p:nvGraphicFramePr>
          <p:cNvPr id="4" name="Chart 3">
            <a:extLst>
              <a:ext uri="{FF2B5EF4-FFF2-40B4-BE49-F238E27FC236}">
                <a16:creationId xmlns:a16="http://schemas.microsoft.com/office/drawing/2014/main" id="{10D61250-FF24-4893-8CF8-87691982557B}"/>
              </a:ext>
            </a:extLst>
          </p:cNvPr>
          <p:cNvGraphicFramePr>
            <a:graphicFrameLocks/>
          </p:cNvGraphicFramePr>
          <p:nvPr>
            <p:extLst>
              <p:ext uri="{D42A27DB-BD31-4B8C-83A1-F6EECF244321}">
                <p14:modId xmlns:p14="http://schemas.microsoft.com/office/powerpoint/2010/main" val="2409011484"/>
              </p:ext>
            </p:extLst>
          </p:nvPr>
        </p:nvGraphicFramePr>
        <p:xfrm>
          <a:off x="2054086" y="3207027"/>
          <a:ext cx="7858540" cy="35515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18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0418-5906-4A81-BC2A-8A058B86AAAF}"/>
              </a:ext>
            </a:extLst>
          </p:cNvPr>
          <p:cNvSpPr>
            <a:spLocks noGrp="1"/>
          </p:cNvSpPr>
          <p:nvPr>
            <p:ph type="ctrTitle"/>
          </p:nvPr>
        </p:nvSpPr>
        <p:spPr>
          <a:xfrm>
            <a:off x="6222823" y="2722456"/>
            <a:ext cx="3784778" cy="694800"/>
          </a:xfrm>
        </p:spPr>
        <p:txBody>
          <a:bodyPr>
            <a:normAutofit fontScale="90000"/>
          </a:bodyPr>
          <a:lstStyle/>
          <a:p>
            <a:endParaRPr lang="en-IN" dirty="0"/>
          </a:p>
        </p:txBody>
      </p:sp>
      <p:sp>
        <p:nvSpPr>
          <p:cNvPr id="3" name="Subtitle 2">
            <a:extLst>
              <a:ext uri="{FF2B5EF4-FFF2-40B4-BE49-F238E27FC236}">
                <a16:creationId xmlns:a16="http://schemas.microsoft.com/office/drawing/2014/main" id="{C8ABA7FF-AD37-46F5-B2A6-0F0D1FA9D502}"/>
              </a:ext>
            </a:extLst>
          </p:cNvPr>
          <p:cNvSpPr>
            <a:spLocks noGrp="1"/>
          </p:cNvSpPr>
          <p:nvPr>
            <p:ph type="subTitle" idx="1"/>
          </p:nvPr>
        </p:nvSpPr>
        <p:spPr>
          <a:xfrm>
            <a:off x="1371600" y="4174435"/>
            <a:ext cx="218661" cy="79513"/>
          </a:xfrm>
        </p:spPr>
        <p:txBody>
          <a:bodyPr>
            <a:normAutofit fontScale="25000" lnSpcReduction="20000"/>
          </a:bodyPr>
          <a:lstStyle/>
          <a:p>
            <a:endParaRPr lang="en-IN" dirty="0"/>
          </a:p>
        </p:txBody>
      </p:sp>
      <p:sp>
        <p:nvSpPr>
          <p:cNvPr id="4" name="Rectangle: Rounded Corners 3">
            <a:extLst>
              <a:ext uri="{FF2B5EF4-FFF2-40B4-BE49-F238E27FC236}">
                <a16:creationId xmlns:a16="http://schemas.microsoft.com/office/drawing/2014/main" id="{C62C8DBA-7A49-4491-8E1D-3AC213175B7A}"/>
              </a:ext>
            </a:extLst>
          </p:cNvPr>
          <p:cNvSpPr/>
          <p:nvPr/>
        </p:nvSpPr>
        <p:spPr>
          <a:xfrm>
            <a:off x="0" y="1"/>
            <a:ext cx="4240696" cy="892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lgerian" panose="04020705040A02060702" pitchFamily="82" charset="0"/>
              </a:rPr>
              <a:t>More Insights</a:t>
            </a:r>
            <a:endParaRPr lang="en-IN" sz="3600" b="1" dirty="0">
              <a:latin typeface="Algerian" panose="04020705040A02060702" pitchFamily="82" charset="0"/>
            </a:endParaRPr>
          </a:p>
        </p:txBody>
      </p:sp>
      <p:graphicFrame>
        <p:nvGraphicFramePr>
          <p:cNvPr id="5" name="Chart 4">
            <a:extLst>
              <a:ext uri="{FF2B5EF4-FFF2-40B4-BE49-F238E27FC236}">
                <a16:creationId xmlns:a16="http://schemas.microsoft.com/office/drawing/2014/main" id="{4D1AA8B3-37BB-4351-8E78-191BE44E369A}"/>
              </a:ext>
            </a:extLst>
          </p:cNvPr>
          <p:cNvGraphicFramePr>
            <a:graphicFrameLocks/>
          </p:cNvGraphicFramePr>
          <p:nvPr>
            <p:extLst>
              <p:ext uri="{D42A27DB-BD31-4B8C-83A1-F6EECF244321}">
                <p14:modId xmlns:p14="http://schemas.microsoft.com/office/powerpoint/2010/main" val="1161341048"/>
              </p:ext>
            </p:extLst>
          </p:nvPr>
        </p:nvGraphicFramePr>
        <p:xfrm>
          <a:off x="0" y="1011927"/>
          <a:ext cx="4972877" cy="2738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046B452-16A9-4005-9538-2FBD089AAB93}"/>
              </a:ext>
            </a:extLst>
          </p:cNvPr>
          <p:cNvGraphicFramePr>
            <a:graphicFrameLocks/>
          </p:cNvGraphicFramePr>
          <p:nvPr>
            <p:extLst>
              <p:ext uri="{D42A27DB-BD31-4B8C-83A1-F6EECF244321}">
                <p14:modId xmlns:p14="http://schemas.microsoft.com/office/powerpoint/2010/main" val="1634916397"/>
              </p:ext>
            </p:extLst>
          </p:nvPr>
        </p:nvGraphicFramePr>
        <p:xfrm>
          <a:off x="6218954" y="864077"/>
          <a:ext cx="4008783" cy="28862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4305900-1E44-4C3C-9D6A-95220EEBEB97}"/>
              </a:ext>
            </a:extLst>
          </p:cNvPr>
          <p:cNvGraphicFramePr>
            <a:graphicFrameLocks/>
          </p:cNvGraphicFramePr>
          <p:nvPr>
            <p:extLst>
              <p:ext uri="{D42A27DB-BD31-4B8C-83A1-F6EECF244321}">
                <p14:modId xmlns:p14="http://schemas.microsoft.com/office/powerpoint/2010/main" val="902738900"/>
              </p:ext>
            </p:extLst>
          </p:nvPr>
        </p:nvGraphicFramePr>
        <p:xfrm>
          <a:off x="0" y="3778947"/>
          <a:ext cx="8052350" cy="3079053"/>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4A1BED54-BF6E-4F26-A9F2-530FD30631C6}"/>
              </a:ext>
            </a:extLst>
          </p:cNvPr>
          <p:cNvPicPr>
            <a:picLocks noChangeAspect="1"/>
          </p:cNvPicPr>
          <p:nvPr/>
        </p:nvPicPr>
        <p:blipFill rotWithShape="1">
          <a:blip r:embed="rId5"/>
          <a:srcRect l="21306" t="40847" r="64294" b="55168"/>
          <a:stretch/>
        </p:blipFill>
        <p:spPr>
          <a:xfrm>
            <a:off x="4411230" y="1"/>
            <a:ext cx="3369540" cy="864076"/>
          </a:xfrm>
          <a:prstGeom prst="rect">
            <a:avLst/>
          </a:prstGeom>
        </p:spPr>
      </p:pic>
      <p:pic>
        <p:nvPicPr>
          <p:cNvPr id="9" name="Picture 8">
            <a:extLst>
              <a:ext uri="{FF2B5EF4-FFF2-40B4-BE49-F238E27FC236}">
                <a16:creationId xmlns:a16="http://schemas.microsoft.com/office/drawing/2014/main" id="{5ACBA60C-B64D-4F75-9B6A-8E7724DA8D69}"/>
              </a:ext>
            </a:extLst>
          </p:cNvPr>
          <p:cNvPicPr>
            <a:picLocks noChangeAspect="1"/>
          </p:cNvPicPr>
          <p:nvPr/>
        </p:nvPicPr>
        <p:blipFill rotWithShape="1">
          <a:blip r:embed="rId5"/>
          <a:srcRect l="44480" t="40181" r="42708" b="55121"/>
          <a:stretch/>
        </p:blipFill>
        <p:spPr>
          <a:xfrm>
            <a:off x="8052350" y="0"/>
            <a:ext cx="3079476" cy="864077"/>
          </a:xfrm>
          <a:prstGeom prst="rect">
            <a:avLst/>
          </a:prstGeom>
        </p:spPr>
      </p:pic>
      <p:pic>
        <p:nvPicPr>
          <p:cNvPr id="10" name="Picture 9">
            <a:extLst>
              <a:ext uri="{FF2B5EF4-FFF2-40B4-BE49-F238E27FC236}">
                <a16:creationId xmlns:a16="http://schemas.microsoft.com/office/drawing/2014/main" id="{4FAE14B0-AE66-4DCE-9C71-BBB958E379A5}"/>
              </a:ext>
            </a:extLst>
          </p:cNvPr>
          <p:cNvPicPr>
            <a:picLocks noChangeAspect="1"/>
          </p:cNvPicPr>
          <p:nvPr/>
        </p:nvPicPr>
        <p:blipFill>
          <a:blip r:embed="rId6"/>
          <a:stretch>
            <a:fillRect/>
          </a:stretch>
        </p:blipFill>
        <p:spPr>
          <a:xfrm>
            <a:off x="8115212" y="3821909"/>
            <a:ext cx="3074629" cy="864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45013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163</TotalTime>
  <Words>514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Bauhaus 93</vt:lpstr>
      <vt:lpstr>Bodoni MT Black</vt:lpstr>
      <vt:lpstr>Calibri</vt:lpstr>
      <vt:lpstr>Century Gothic</vt:lpstr>
      <vt:lpstr>Imprint MT Shadow</vt:lpstr>
      <vt:lpstr>Stencil</vt:lpstr>
      <vt:lpstr>Times New Roman</vt:lpstr>
      <vt:lpstr>Wingdings</vt:lpstr>
      <vt:lpstr>Vapor Trail</vt:lpstr>
      <vt:lpstr>Pizza Place Sales</vt:lpstr>
      <vt:lpstr>PowerPoint Presentation</vt:lpstr>
      <vt:lpstr>PowerPoint Presentation</vt:lpstr>
      <vt:lpstr>PowerPoint Presentation</vt:lpstr>
      <vt:lpstr>RECOMMENDED ANALYSIS</vt:lpstr>
      <vt:lpstr>How many pizzas are typically in order? Do we have any bestsellers?</vt:lpstr>
      <vt:lpstr>How much money did we make this year? Can we identify any seasonality in the sales?</vt:lpstr>
      <vt:lpstr>Are there any pizzas we should take off the menu, or any promotions we could leverage?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Place Sales</dc:title>
  <dc:creator>LENOVO</dc:creator>
  <cp:lastModifiedBy>LENOVO</cp:lastModifiedBy>
  <cp:revision>15</cp:revision>
  <dcterms:created xsi:type="dcterms:W3CDTF">2024-05-27T04:45:20Z</dcterms:created>
  <dcterms:modified xsi:type="dcterms:W3CDTF">2024-05-27T07:29:07Z</dcterms:modified>
</cp:coreProperties>
</file>