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72" d="100"/>
          <a:sy n="72"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bhijeet%20project\Rotten%20tomato\Rotten%20Tomatoes%20movie%20met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bhijeet%20project\Rotten%20tomato\Rotten%20Tomatoes%20movie%20met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Abhijeet%20project\Rotten%20tomato\Rotten%20Tomatoes%20movie%20met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Abhijeet%20project\Rotten%20tomato\Rotten%20Tomatoes%20movie%20met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esktop\Abhijeet%20project\Rotten%20tomato\Rotten%20Tomatoes%20movie%20mete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esktop\Abhijeet%20project\Rotten%20tomato\Rotten%20Tomatoes%20movie%20mete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esktop\Abhijeet%20project\Rotten%20tomato\Rotten%20Tomatoes%20movie%20mete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OVO\Desktop\Abhijeet%20project\Rotten%20tomato\Rotten%20Tomatoes%20movie%20meter.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 meter.xlsx]Q1!PivotTable7</c:name>
    <c:fmtId val="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Top Movie Genre</a:t>
            </a:r>
            <a:endParaRPr lang="en-IN">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95000"/>
                  </a:sysClr>
                </a:solidFill>
              </a:defRPr>
            </a:pPr>
            <a:endParaRPr lang="en-US"/>
          </a:p>
        </c:rich>
      </c:tx>
      <c:layout>
        <c:manualLayout>
          <c:xMode val="edge"/>
          <c:yMode val="edge"/>
          <c:x val="0.33825574203028153"/>
          <c:y val="0"/>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pivotFmt>
      <c:pivotFmt>
        <c:idx val="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pivotFmt>
      <c:pivotFmt>
        <c:idx val="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pivotFmt>
    </c:pivotFmts>
    <c:plotArea>
      <c:layout>
        <c:manualLayout>
          <c:layoutTarget val="inner"/>
          <c:xMode val="edge"/>
          <c:yMode val="edge"/>
          <c:x val="6.5180565977013258E-2"/>
          <c:y val="0.10861070292717803"/>
          <c:w val="0.83465961261631605"/>
          <c:h val="0.5641222586237703"/>
        </c:manualLayout>
      </c:layout>
      <c:barChart>
        <c:barDir val="col"/>
        <c:grouping val="clustered"/>
        <c:varyColors val="0"/>
        <c:ser>
          <c:idx val="0"/>
          <c:order val="0"/>
          <c:tx>
            <c:strRef>
              <c:f>'Q1'!$B$3</c:f>
              <c:strCache>
                <c:ptCount val="1"/>
                <c:pt idx="0">
                  <c:v>Total</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cat>
            <c:strRef>
              <c:f>'Q1'!$A$4:$A$22</c:f>
              <c:strCache>
                <c:ptCount val="18"/>
                <c:pt idx="0">
                  <c:v>Comedy</c:v>
                </c:pt>
                <c:pt idx="1">
                  <c:v>Drama</c:v>
                </c:pt>
                <c:pt idx="2">
                  <c:v>Action &amp; Adventure</c:v>
                </c:pt>
                <c:pt idx="3">
                  <c:v>Art House &amp; International</c:v>
                </c:pt>
                <c:pt idx="4">
                  <c:v>Documentary</c:v>
                </c:pt>
                <c:pt idx="5">
                  <c:v>Classics</c:v>
                </c:pt>
                <c:pt idx="6">
                  <c:v>Horror</c:v>
                </c:pt>
                <c:pt idx="7">
                  <c:v>Animation</c:v>
                </c:pt>
                <c:pt idx="8">
                  <c:v>Mystery &amp; Suspense</c:v>
                </c:pt>
                <c:pt idx="9">
                  <c:v>Kids &amp; Family</c:v>
                </c:pt>
                <c:pt idx="10">
                  <c:v>Science Fiction &amp; Fantasy</c:v>
                </c:pt>
                <c:pt idx="11">
                  <c:v>Musical &amp; Performing Arts</c:v>
                </c:pt>
                <c:pt idx="12">
                  <c:v>Cult Movies</c:v>
                </c:pt>
                <c:pt idx="13">
                  <c:v>Romance</c:v>
                </c:pt>
                <c:pt idx="14">
                  <c:v>Western</c:v>
                </c:pt>
                <c:pt idx="15">
                  <c:v>Special Interest</c:v>
                </c:pt>
                <c:pt idx="16">
                  <c:v>Television</c:v>
                </c:pt>
                <c:pt idx="17">
                  <c:v>(blank)</c:v>
                </c:pt>
              </c:strCache>
            </c:strRef>
          </c:cat>
          <c:val>
            <c:numRef>
              <c:f>'Q1'!$B$4:$B$22</c:f>
              <c:numCache>
                <c:formatCode>General</c:formatCode>
                <c:ptCount val="18"/>
                <c:pt idx="0">
                  <c:v>3540</c:v>
                </c:pt>
                <c:pt idx="1">
                  <c:v>3510</c:v>
                </c:pt>
                <c:pt idx="2">
                  <c:v>3353</c:v>
                </c:pt>
                <c:pt idx="3">
                  <c:v>1956</c:v>
                </c:pt>
                <c:pt idx="4">
                  <c:v>1583</c:v>
                </c:pt>
                <c:pt idx="5">
                  <c:v>1066</c:v>
                </c:pt>
                <c:pt idx="6">
                  <c:v>857</c:v>
                </c:pt>
                <c:pt idx="7">
                  <c:v>344</c:v>
                </c:pt>
                <c:pt idx="8">
                  <c:v>261</c:v>
                </c:pt>
                <c:pt idx="9">
                  <c:v>44</c:v>
                </c:pt>
                <c:pt idx="10">
                  <c:v>37</c:v>
                </c:pt>
                <c:pt idx="11">
                  <c:v>24</c:v>
                </c:pt>
                <c:pt idx="12">
                  <c:v>20</c:v>
                </c:pt>
                <c:pt idx="13">
                  <c:v>14</c:v>
                </c:pt>
                <c:pt idx="14">
                  <c:v>8</c:v>
                </c:pt>
                <c:pt idx="15">
                  <c:v>3</c:v>
                </c:pt>
                <c:pt idx="16">
                  <c:v>1</c:v>
                </c:pt>
              </c:numCache>
            </c:numRef>
          </c:val>
          <c:extLst>
            <c:ext xmlns:c16="http://schemas.microsoft.com/office/drawing/2014/chart" uri="{C3380CC4-5D6E-409C-BE32-E72D297353CC}">
              <c16:uniqueId val="{00000000-9D22-4889-A403-5F80A259C365}"/>
            </c:ext>
          </c:extLst>
        </c:ser>
        <c:dLbls>
          <c:showLegendKey val="0"/>
          <c:showVal val="0"/>
          <c:showCatName val="0"/>
          <c:showSerName val="0"/>
          <c:showPercent val="0"/>
          <c:showBubbleSize val="0"/>
        </c:dLbls>
        <c:gapWidth val="100"/>
        <c:overlap val="-24"/>
        <c:axId val="941029680"/>
        <c:axId val="855839616"/>
      </c:barChart>
      <c:catAx>
        <c:axId val="9410296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55839616"/>
        <c:crosses val="autoZero"/>
        <c:auto val="1"/>
        <c:lblAlgn val="ctr"/>
        <c:lblOffset val="100"/>
        <c:noMultiLvlLbl val="0"/>
      </c:catAx>
      <c:valAx>
        <c:axId val="8558396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41029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00B0F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 meter.xlsx]Q1!PivotTable4</c:name>
    <c:fmtId val="1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lang="en-US" sz="1800" b="1" i="0" baseline="0">
                <a:effectLst>
                  <a:outerShdw blurRad="50800" dist="38100" dir="5400000" algn="t" rotWithShape="0">
                    <a:srgbClr val="000000">
                      <a:alpha val="40000"/>
                    </a:srgbClr>
                  </a:outerShdw>
                </a:effectLst>
              </a:rPr>
              <a:t>Distribution of Films by Rating</a:t>
            </a:r>
            <a:endParaRPr lang="en-IN">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95000"/>
                  </a:sysClr>
                </a:solidFill>
              </a:defRPr>
            </a:pPr>
            <a:endParaRPr lang="en-IN"/>
          </a:p>
        </c:rich>
      </c:tx>
      <c:layout>
        <c:manualLayout>
          <c:xMode val="edge"/>
          <c:yMode val="edge"/>
          <c:x val="0.12835842712750128"/>
          <c:y val="6.1067871180989816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3"/>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4"/>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5"/>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6"/>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7"/>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8"/>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3"/>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4"/>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5"/>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7"/>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8"/>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9"/>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2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2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7863207591368286E-2"/>
          <c:y val="0.32773221055701368"/>
          <c:w val="0.6917541541788087"/>
          <c:h val="0.57745005832604257"/>
        </c:manualLayout>
      </c:layout>
      <c:pie3DChart>
        <c:varyColors val="1"/>
        <c:ser>
          <c:idx val="0"/>
          <c:order val="0"/>
          <c:tx>
            <c:strRef>
              <c:f>'Q1'!$P$2</c:f>
              <c:strCache>
                <c:ptCount val="1"/>
                <c:pt idx="0">
                  <c:v>Total</c:v>
                </c:pt>
              </c:strCache>
            </c:strRef>
          </c:tx>
          <c:dPt>
            <c:idx val="0"/>
            <c:bubble3D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5E43-4029-9ED6-BB3138475701}"/>
              </c:ext>
            </c:extLst>
          </c:dPt>
          <c:dPt>
            <c:idx val="1"/>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3-5E43-4029-9ED6-BB3138475701}"/>
              </c:ext>
            </c:extLst>
          </c:dPt>
          <c:dPt>
            <c:idx val="2"/>
            <c:bubble3D val="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5-5E43-4029-9ED6-BB3138475701}"/>
              </c:ext>
            </c:extLst>
          </c:dPt>
          <c:dPt>
            <c:idx val="3"/>
            <c:bubble3D val="0"/>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7-5E43-4029-9ED6-BB3138475701}"/>
              </c:ext>
            </c:extLst>
          </c:dPt>
          <c:dPt>
            <c:idx val="4"/>
            <c:bubble3D val="0"/>
            <c:spPr>
              <a:gradFill rotWithShape="1">
                <a:gsLst>
                  <a:gs pos="0">
                    <a:schemeClr val="accent5">
                      <a:tint val="98000"/>
                      <a:hueMod val="94000"/>
                      <a:satMod val="130000"/>
                      <a:lumMod val="128000"/>
                    </a:schemeClr>
                  </a:gs>
                  <a:gs pos="100000">
                    <a:schemeClr val="accent5">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9-5E43-4029-9ED6-BB3138475701}"/>
              </c:ext>
            </c:extLst>
          </c:dPt>
          <c:dPt>
            <c:idx val="5"/>
            <c:bubble3D val="0"/>
            <c:spPr>
              <a:gradFill rotWithShape="1">
                <a:gsLst>
                  <a:gs pos="0">
                    <a:schemeClr val="accent6">
                      <a:tint val="98000"/>
                      <a:hueMod val="94000"/>
                      <a:satMod val="130000"/>
                      <a:lumMod val="128000"/>
                    </a:schemeClr>
                  </a:gs>
                  <a:gs pos="100000">
                    <a:schemeClr val="accent6">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B-5E43-4029-9ED6-BB3138475701}"/>
              </c:ext>
            </c:extLst>
          </c:dPt>
          <c:dPt>
            <c:idx val="6"/>
            <c:bubble3D val="0"/>
            <c:spPr>
              <a:gradFill rotWithShape="1">
                <a:gsLst>
                  <a:gs pos="0">
                    <a:schemeClr val="accent1">
                      <a:lumMod val="60000"/>
                      <a:tint val="98000"/>
                      <a:hueMod val="94000"/>
                      <a:satMod val="130000"/>
                      <a:lumMod val="128000"/>
                    </a:schemeClr>
                  </a:gs>
                  <a:gs pos="100000">
                    <a:schemeClr val="accent1">
                      <a:lumMod val="6000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D-5E43-4029-9ED6-BB313847570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'Q1'!$O$3:$O$9</c:f>
              <c:strCache>
                <c:ptCount val="6"/>
                <c:pt idx="0">
                  <c:v>G</c:v>
                </c:pt>
                <c:pt idx="1">
                  <c:v>NC17</c:v>
                </c:pt>
                <c:pt idx="2">
                  <c:v>NR</c:v>
                </c:pt>
                <c:pt idx="3">
                  <c:v>PG</c:v>
                </c:pt>
                <c:pt idx="4">
                  <c:v>PG-13</c:v>
                </c:pt>
                <c:pt idx="5">
                  <c:v>R</c:v>
                </c:pt>
              </c:strCache>
            </c:strRef>
          </c:cat>
          <c:val>
            <c:numRef>
              <c:f>'Q1'!$P$3:$P$9</c:f>
              <c:numCache>
                <c:formatCode>0.00%</c:formatCode>
                <c:ptCount val="6"/>
                <c:pt idx="0">
                  <c:v>3.9187402332011061E-2</c:v>
                </c:pt>
                <c:pt idx="1">
                  <c:v>2.2238249789638177E-3</c:v>
                </c:pt>
                <c:pt idx="2">
                  <c:v>0.2922226229114076</c:v>
                </c:pt>
                <c:pt idx="3">
                  <c:v>0.12393316504387547</c:v>
                </c:pt>
                <c:pt idx="4">
                  <c:v>0.17357855511479744</c:v>
                </c:pt>
                <c:pt idx="5">
                  <c:v>0.3688544296189446</c:v>
                </c:pt>
              </c:numCache>
            </c:numRef>
          </c:val>
          <c:extLst>
            <c:ext xmlns:c16="http://schemas.microsoft.com/office/drawing/2014/chart" uri="{C3380CC4-5D6E-409C-BE32-E72D297353CC}">
              <c16:uniqueId val="{0000000E-5E43-4029-9ED6-BB3138475701}"/>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00B0F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 meter.xlsx]Q2!PivotTable10</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Distribution</a:t>
            </a:r>
            <a:r>
              <a:rPr lang="en-US" baseline="0" dirty="0"/>
              <a:t> of Films by </a:t>
            </a:r>
            <a:r>
              <a:rPr lang="en-US" baseline="0" dirty="0" err="1"/>
              <a:t>Tomatometer</a:t>
            </a:r>
            <a:r>
              <a:rPr lang="en-US" baseline="0" dirty="0"/>
              <a:t> Rating</a:t>
            </a:r>
            <a:endParaRPr lang="en-US" dirty="0"/>
          </a:p>
        </c:rich>
      </c:tx>
      <c:layout>
        <c:manualLayout>
          <c:xMode val="edge"/>
          <c:yMode val="edge"/>
          <c:x val="0.15053580056885227"/>
          <c:y val="0"/>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3"/>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4"/>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6"/>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7"/>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8"/>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s>
    <c:plotArea>
      <c:layout/>
      <c:doughnutChart>
        <c:varyColors val="1"/>
        <c:ser>
          <c:idx val="0"/>
          <c:order val="0"/>
          <c:tx>
            <c:strRef>
              <c:f>'Q2'!$C$3</c:f>
              <c:strCache>
                <c:ptCount val="1"/>
                <c:pt idx="0">
                  <c:v>Total</c:v>
                </c:pt>
              </c:strCache>
            </c:strRef>
          </c:tx>
          <c:dPt>
            <c:idx val="0"/>
            <c:bubble3D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4909-4B10-B925-FDAB7C757EC0}"/>
              </c:ext>
            </c:extLst>
          </c:dPt>
          <c:dPt>
            <c:idx val="1"/>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3-4909-4B10-B925-FDAB7C757EC0}"/>
              </c:ext>
            </c:extLst>
          </c:dPt>
          <c:dPt>
            <c:idx val="2"/>
            <c:bubble3D val="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5-4909-4B10-B925-FDAB7C757EC0}"/>
              </c:ext>
            </c:extLst>
          </c:dPt>
          <c:dLbls>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'Q2'!$B$4:$B$7</c:f>
              <c:strCache>
                <c:ptCount val="3"/>
                <c:pt idx="0">
                  <c:v>Certified Fresh</c:v>
                </c:pt>
                <c:pt idx="1">
                  <c:v>Fresh</c:v>
                </c:pt>
                <c:pt idx="2">
                  <c:v>Rotten</c:v>
                </c:pt>
              </c:strCache>
            </c:strRef>
          </c:cat>
          <c:val>
            <c:numRef>
              <c:f>'Q2'!$C$4:$C$7</c:f>
              <c:numCache>
                <c:formatCode>0.00%</c:formatCode>
                <c:ptCount val="3"/>
                <c:pt idx="0">
                  <c:v>0.17772568818367593</c:v>
                </c:pt>
                <c:pt idx="1">
                  <c:v>0.38754658011780263</c:v>
                </c:pt>
                <c:pt idx="2">
                  <c:v>0.43472773169852147</c:v>
                </c:pt>
              </c:numCache>
            </c:numRef>
          </c:val>
          <c:extLst>
            <c:ext xmlns:c16="http://schemas.microsoft.com/office/drawing/2014/chart" uri="{C3380CC4-5D6E-409C-BE32-E72D297353CC}">
              <c16:uniqueId val="{00000006-4909-4B10-B925-FDAB7C757EC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[Rotten Tomatoes movie meter.xlsx]Q3!PivotTable1</c:name>
    <c:fmtId val="7"/>
  </c:pivotSource>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6"/>
            </a:solidFill>
            <a:miter lim="800000"/>
          </a:ln>
          <a:effectLst>
            <a:glow rad="63500">
              <a:schemeClr val="accent6">
                <a:satMod val="175000"/>
                <a:alpha val="25000"/>
              </a:schemeClr>
            </a:glow>
          </a:effectLst>
        </c:spPr>
        <c:marker>
          <c:symbol val="none"/>
        </c:marker>
      </c:pivotFmt>
      <c:pivotFmt>
        <c:idx val="1"/>
        <c:spPr>
          <a:noFill/>
          <a:ln w="9525" cap="flat" cmpd="sng" algn="ctr">
            <a:solidFill>
              <a:schemeClr val="accent6"/>
            </a:solidFill>
            <a:miter lim="800000"/>
          </a:ln>
          <a:effectLst>
            <a:glow rad="63500">
              <a:schemeClr val="accent6">
                <a:satMod val="175000"/>
                <a:alpha val="25000"/>
              </a:schemeClr>
            </a:glow>
          </a:effectLst>
        </c:spPr>
        <c:marker>
          <c:symbol val="none"/>
        </c:marker>
      </c:pivotFmt>
      <c:pivotFmt>
        <c:idx val="2"/>
        <c:spPr>
          <a:noFill/>
          <a:ln w="9525" cap="flat" cmpd="sng" algn="ctr">
            <a:solidFill>
              <a:schemeClr val="accent6"/>
            </a:solidFill>
            <a:miter lim="800000"/>
          </a:ln>
          <a:effectLst>
            <a:glow rad="63500">
              <a:schemeClr val="accent6">
                <a:satMod val="175000"/>
                <a:alpha val="25000"/>
              </a:schemeClr>
            </a:glow>
          </a:effectLst>
        </c:spPr>
        <c:marker>
          <c:symbol val="none"/>
        </c:marker>
      </c:pivotFmt>
    </c:pivotFmts>
    <c:plotArea>
      <c:layout/>
      <c:barChart>
        <c:barDir val="col"/>
        <c:grouping val="clustered"/>
        <c:varyColors val="0"/>
        <c:ser>
          <c:idx val="0"/>
          <c:order val="0"/>
          <c:tx>
            <c:strRef>
              <c:f>'Q3'!$B$6</c:f>
              <c:strCache>
                <c:ptCount val="1"/>
                <c:pt idx="0">
                  <c:v>Total</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'Q3'!$A$7:$A$111</c:f>
              <c:strCache>
                <c:ptCount val="104"/>
                <c:pt idx="0">
                  <c:v>1914</c:v>
                </c:pt>
                <c:pt idx="1">
                  <c:v>1915</c:v>
                </c:pt>
                <c:pt idx="2">
                  <c:v>1916</c:v>
                </c:pt>
                <c:pt idx="3">
                  <c:v>1919</c:v>
                </c:pt>
                <c:pt idx="4">
                  <c:v>1920</c:v>
                </c:pt>
                <c:pt idx="5">
                  <c:v>1921</c:v>
                </c:pt>
                <c:pt idx="6">
                  <c:v>1922</c:v>
                </c:pt>
                <c:pt idx="7">
                  <c:v>1923</c:v>
                </c:pt>
                <c:pt idx="8">
                  <c:v>1924</c:v>
                </c:pt>
                <c:pt idx="9">
                  <c:v>1925</c:v>
                </c:pt>
                <c:pt idx="10">
                  <c:v>1926</c:v>
                </c:pt>
                <c:pt idx="11">
                  <c:v>1927</c:v>
                </c:pt>
                <c:pt idx="12">
                  <c:v>1928</c:v>
                </c:pt>
                <c:pt idx="13">
                  <c:v>1929</c:v>
                </c:pt>
                <c:pt idx="14">
                  <c:v>1930</c:v>
                </c:pt>
                <c:pt idx="15">
                  <c:v>1931</c:v>
                </c:pt>
                <c:pt idx="16">
                  <c:v>1932</c:v>
                </c:pt>
                <c:pt idx="17">
                  <c:v>1933</c:v>
                </c:pt>
                <c:pt idx="18">
                  <c:v>1934</c:v>
                </c:pt>
                <c:pt idx="19">
                  <c:v>1935</c:v>
                </c:pt>
                <c:pt idx="20">
                  <c:v>1936</c:v>
                </c:pt>
                <c:pt idx="21">
                  <c:v>1937</c:v>
                </c:pt>
                <c:pt idx="22">
                  <c:v>1938</c:v>
                </c:pt>
                <c:pt idx="23">
                  <c:v>1939</c:v>
                </c:pt>
                <c:pt idx="24">
                  <c:v>1940</c:v>
                </c:pt>
                <c:pt idx="25">
                  <c:v>1941</c:v>
                </c:pt>
                <c:pt idx="26">
                  <c:v>1942</c:v>
                </c:pt>
                <c:pt idx="27">
                  <c:v>1943</c:v>
                </c:pt>
                <c:pt idx="28">
                  <c:v>1944</c:v>
                </c:pt>
                <c:pt idx="29">
                  <c:v>1945</c:v>
                </c:pt>
                <c:pt idx="30">
                  <c:v>1946</c:v>
                </c:pt>
                <c:pt idx="31">
                  <c:v>1947</c:v>
                </c:pt>
                <c:pt idx="32">
                  <c:v>1948</c:v>
                </c:pt>
                <c:pt idx="33">
                  <c:v>1949</c:v>
                </c:pt>
                <c:pt idx="34">
                  <c:v>1950</c:v>
                </c:pt>
                <c:pt idx="35">
                  <c:v>1951</c:v>
                </c:pt>
                <c:pt idx="36">
                  <c:v>1952</c:v>
                </c:pt>
                <c:pt idx="37">
                  <c:v>1953</c:v>
                </c:pt>
                <c:pt idx="38">
                  <c:v>1954</c:v>
                </c:pt>
                <c:pt idx="39">
                  <c:v>1955</c:v>
                </c:pt>
                <c:pt idx="40">
                  <c:v>1956</c:v>
                </c:pt>
                <c:pt idx="41">
                  <c:v>1957</c:v>
                </c:pt>
                <c:pt idx="42">
                  <c:v>1958</c:v>
                </c:pt>
                <c:pt idx="43">
                  <c:v>1959</c:v>
                </c:pt>
                <c:pt idx="44">
                  <c:v>1960</c:v>
                </c:pt>
                <c:pt idx="45">
                  <c:v>1961</c:v>
                </c:pt>
                <c:pt idx="46">
                  <c:v>1962</c:v>
                </c:pt>
                <c:pt idx="47">
                  <c:v>1963</c:v>
                </c:pt>
                <c:pt idx="48">
                  <c:v>1964</c:v>
                </c:pt>
                <c:pt idx="49">
                  <c:v>1965</c:v>
                </c:pt>
                <c:pt idx="50">
                  <c:v>1966</c:v>
                </c:pt>
                <c:pt idx="51">
                  <c:v>1967</c:v>
                </c:pt>
                <c:pt idx="52">
                  <c:v>1968</c:v>
                </c:pt>
                <c:pt idx="53">
                  <c:v>1969</c:v>
                </c:pt>
                <c:pt idx="54">
                  <c:v>1970</c:v>
                </c:pt>
                <c:pt idx="55">
                  <c:v>1971</c:v>
                </c:pt>
                <c:pt idx="56">
                  <c:v>1972</c:v>
                </c:pt>
                <c:pt idx="57">
                  <c:v>1973</c:v>
                </c:pt>
                <c:pt idx="58">
                  <c:v>1974</c:v>
                </c:pt>
                <c:pt idx="59">
                  <c:v>1975</c:v>
                </c:pt>
                <c:pt idx="60">
                  <c:v>1976</c:v>
                </c:pt>
                <c:pt idx="61">
                  <c:v>1977</c:v>
                </c:pt>
                <c:pt idx="62">
                  <c:v>1978</c:v>
                </c:pt>
                <c:pt idx="63">
                  <c:v>1979</c:v>
                </c:pt>
                <c:pt idx="64">
                  <c:v>1980</c:v>
                </c:pt>
                <c:pt idx="65">
                  <c:v>1981</c:v>
                </c:pt>
                <c:pt idx="66">
                  <c:v>1982</c:v>
                </c:pt>
                <c:pt idx="67">
                  <c:v>1983</c:v>
                </c:pt>
                <c:pt idx="68">
                  <c:v>1984</c:v>
                </c:pt>
                <c:pt idx="69">
                  <c:v>1985</c:v>
                </c:pt>
                <c:pt idx="70">
                  <c:v>1986</c:v>
                </c:pt>
                <c:pt idx="71">
                  <c:v>1987</c:v>
                </c:pt>
                <c:pt idx="72">
                  <c:v>1988</c:v>
                </c:pt>
                <c:pt idx="73">
                  <c:v>1989</c:v>
                </c:pt>
                <c:pt idx="74">
                  <c:v>1990</c:v>
                </c:pt>
                <c:pt idx="75">
                  <c:v>1991</c:v>
                </c:pt>
                <c:pt idx="76">
                  <c:v>1992</c:v>
                </c:pt>
                <c:pt idx="77">
                  <c:v>1993</c:v>
                </c:pt>
                <c:pt idx="78">
                  <c:v>1994</c:v>
                </c:pt>
                <c:pt idx="79">
                  <c:v>1995</c:v>
                </c:pt>
                <c:pt idx="80">
                  <c:v>1996</c:v>
                </c:pt>
                <c:pt idx="81">
                  <c:v>1997</c:v>
                </c:pt>
                <c:pt idx="82">
                  <c:v>1998</c:v>
                </c:pt>
                <c:pt idx="83">
                  <c:v>1999</c:v>
                </c:pt>
                <c:pt idx="84">
                  <c:v>2000</c:v>
                </c:pt>
                <c:pt idx="85">
                  <c:v>2001</c:v>
                </c:pt>
                <c:pt idx="86">
                  <c:v>2002</c:v>
                </c:pt>
                <c:pt idx="87">
                  <c:v>2003</c:v>
                </c:pt>
                <c:pt idx="88">
                  <c:v>2004</c:v>
                </c:pt>
                <c:pt idx="89">
                  <c:v>2005</c:v>
                </c:pt>
                <c:pt idx="90">
                  <c:v>2006</c:v>
                </c:pt>
                <c:pt idx="91">
                  <c:v>2007</c:v>
                </c:pt>
                <c:pt idx="92">
                  <c:v>2008</c:v>
                </c:pt>
                <c:pt idx="93">
                  <c:v>2009</c:v>
                </c:pt>
                <c:pt idx="94">
                  <c:v>2010</c:v>
                </c:pt>
                <c:pt idx="95">
                  <c:v>2011</c:v>
                </c:pt>
                <c:pt idx="96">
                  <c:v>2012</c:v>
                </c:pt>
                <c:pt idx="97">
                  <c:v>2013</c:v>
                </c:pt>
                <c:pt idx="98">
                  <c:v>2014</c:v>
                </c:pt>
                <c:pt idx="99">
                  <c:v>2015</c:v>
                </c:pt>
                <c:pt idx="100">
                  <c:v>2016</c:v>
                </c:pt>
                <c:pt idx="101">
                  <c:v>2017</c:v>
                </c:pt>
                <c:pt idx="102">
                  <c:v>2018</c:v>
                </c:pt>
                <c:pt idx="103">
                  <c:v>2019</c:v>
                </c:pt>
              </c:strCache>
            </c:strRef>
          </c:cat>
          <c:val>
            <c:numRef>
              <c:f>'Q3'!$B$7:$B$111</c:f>
              <c:numCache>
                <c:formatCode>General</c:formatCode>
                <c:ptCount val="104"/>
                <c:pt idx="0">
                  <c:v>1</c:v>
                </c:pt>
                <c:pt idx="1">
                  <c:v>2</c:v>
                </c:pt>
                <c:pt idx="2">
                  <c:v>1</c:v>
                </c:pt>
                <c:pt idx="3">
                  <c:v>2</c:v>
                </c:pt>
                <c:pt idx="4">
                  <c:v>5</c:v>
                </c:pt>
                <c:pt idx="5">
                  <c:v>2</c:v>
                </c:pt>
                <c:pt idx="6">
                  <c:v>5</c:v>
                </c:pt>
                <c:pt idx="7">
                  <c:v>5</c:v>
                </c:pt>
                <c:pt idx="8">
                  <c:v>6</c:v>
                </c:pt>
                <c:pt idx="9">
                  <c:v>8</c:v>
                </c:pt>
                <c:pt idx="10">
                  <c:v>4</c:v>
                </c:pt>
                <c:pt idx="11">
                  <c:v>9</c:v>
                </c:pt>
                <c:pt idx="12">
                  <c:v>6</c:v>
                </c:pt>
                <c:pt idx="13">
                  <c:v>11</c:v>
                </c:pt>
                <c:pt idx="14">
                  <c:v>9</c:v>
                </c:pt>
                <c:pt idx="15">
                  <c:v>15</c:v>
                </c:pt>
                <c:pt idx="16">
                  <c:v>13</c:v>
                </c:pt>
                <c:pt idx="17">
                  <c:v>23</c:v>
                </c:pt>
                <c:pt idx="18">
                  <c:v>16</c:v>
                </c:pt>
                <c:pt idx="19">
                  <c:v>24</c:v>
                </c:pt>
                <c:pt idx="20">
                  <c:v>23</c:v>
                </c:pt>
                <c:pt idx="21">
                  <c:v>20</c:v>
                </c:pt>
                <c:pt idx="22">
                  <c:v>16</c:v>
                </c:pt>
                <c:pt idx="23">
                  <c:v>30</c:v>
                </c:pt>
                <c:pt idx="24">
                  <c:v>36</c:v>
                </c:pt>
                <c:pt idx="25">
                  <c:v>29</c:v>
                </c:pt>
                <c:pt idx="26">
                  <c:v>26</c:v>
                </c:pt>
                <c:pt idx="27">
                  <c:v>26</c:v>
                </c:pt>
                <c:pt idx="28">
                  <c:v>29</c:v>
                </c:pt>
                <c:pt idx="29">
                  <c:v>25</c:v>
                </c:pt>
                <c:pt idx="30">
                  <c:v>29</c:v>
                </c:pt>
                <c:pt idx="31">
                  <c:v>37</c:v>
                </c:pt>
                <c:pt idx="32">
                  <c:v>34</c:v>
                </c:pt>
                <c:pt idx="33">
                  <c:v>39</c:v>
                </c:pt>
                <c:pt idx="34">
                  <c:v>38</c:v>
                </c:pt>
                <c:pt idx="35">
                  <c:v>39</c:v>
                </c:pt>
                <c:pt idx="36">
                  <c:v>27</c:v>
                </c:pt>
                <c:pt idx="37">
                  <c:v>40</c:v>
                </c:pt>
                <c:pt idx="38">
                  <c:v>49</c:v>
                </c:pt>
                <c:pt idx="39">
                  <c:v>45</c:v>
                </c:pt>
                <c:pt idx="40">
                  <c:v>44</c:v>
                </c:pt>
                <c:pt idx="41">
                  <c:v>49</c:v>
                </c:pt>
                <c:pt idx="42">
                  <c:v>50</c:v>
                </c:pt>
                <c:pt idx="43">
                  <c:v>49</c:v>
                </c:pt>
                <c:pt idx="44">
                  <c:v>49</c:v>
                </c:pt>
                <c:pt idx="45">
                  <c:v>45</c:v>
                </c:pt>
                <c:pt idx="46">
                  <c:v>58</c:v>
                </c:pt>
                <c:pt idx="47">
                  <c:v>59</c:v>
                </c:pt>
                <c:pt idx="48">
                  <c:v>68</c:v>
                </c:pt>
                <c:pt idx="49">
                  <c:v>55</c:v>
                </c:pt>
                <c:pt idx="50">
                  <c:v>56</c:v>
                </c:pt>
                <c:pt idx="51">
                  <c:v>65</c:v>
                </c:pt>
                <c:pt idx="52">
                  <c:v>59</c:v>
                </c:pt>
                <c:pt idx="53">
                  <c:v>56</c:v>
                </c:pt>
                <c:pt idx="54">
                  <c:v>62</c:v>
                </c:pt>
                <c:pt idx="55">
                  <c:v>67</c:v>
                </c:pt>
                <c:pt idx="56">
                  <c:v>70</c:v>
                </c:pt>
                <c:pt idx="57">
                  <c:v>81</c:v>
                </c:pt>
                <c:pt idx="58">
                  <c:v>63</c:v>
                </c:pt>
                <c:pt idx="59">
                  <c:v>67</c:v>
                </c:pt>
                <c:pt idx="60">
                  <c:v>72</c:v>
                </c:pt>
                <c:pt idx="61">
                  <c:v>64</c:v>
                </c:pt>
                <c:pt idx="62">
                  <c:v>66</c:v>
                </c:pt>
                <c:pt idx="63">
                  <c:v>82</c:v>
                </c:pt>
                <c:pt idx="64">
                  <c:v>96</c:v>
                </c:pt>
                <c:pt idx="65">
                  <c:v>101</c:v>
                </c:pt>
                <c:pt idx="66">
                  <c:v>97</c:v>
                </c:pt>
                <c:pt idx="67">
                  <c:v>98</c:v>
                </c:pt>
                <c:pt idx="68">
                  <c:v>106</c:v>
                </c:pt>
                <c:pt idx="69">
                  <c:v>122</c:v>
                </c:pt>
                <c:pt idx="70">
                  <c:v>122</c:v>
                </c:pt>
                <c:pt idx="71">
                  <c:v>139</c:v>
                </c:pt>
                <c:pt idx="72">
                  <c:v>154</c:v>
                </c:pt>
                <c:pt idx="73">
                  <c:v>146</c:v>
                </c:pt>
                <c:pt idx="74">
                  <c:v>149</c:v>
                </c:pt>
                <c:pt idx="75">
                  <c:v>146</c:v>
                </c:pt>
                <c:pt idx="76">
                  <c:v>165</c:v>
                </c:pt>
                <c:pt idx="77">
                  <c:v>176</c:v>
                </c:pt>
                <c:pt idx="78">
                  <c:v>192</c:v>
                </c:pt>
                <c:pt idx="79">
                  <c:v>204</c:v>
                </c:pt>
                <c:pt idx="80">
                  <c:v>227</c:v>
                </c:pt>
                <c:pt idx="81">
                  <c:v>234</c:v>
                </c:pt>
                <c:pt idx="82">
                  <c:v>275</c:v>
                </c:pt>
                <c:pt idx="83">
                  <c:v>286</c:v>
                </c:pt>
                <c:pt idx="84">
                  <c:v>309</c:v>
                </c:pt>
                <c:pt idx="85">
                  <c:v>319</c:v>
                </c:pt>
                <c:pt idx="86">
                  <c:v>352</c:v>
                </c:pt>
                <c:pt idx="87">
                  <c:v>349</c:v>
                </c:pt>
                <c:pt idx="88">
                  <c:v>393</c:v>
                </c:pt>
                <c:pt idx="89">
                  <c:v>422</c:v>
                </c:pt>
                <c:pt idx="90">
                  <c:v>511</c:v>
                </c:pt>
                <c:pt idx="91">
                  <c:v>599</c:v>
                </c:pt>
                <c:pt idx="92">
                  <c:v>522</c:v>
                </c:pt>
                <c:pt idx="93">
                  <c:v>499</c:v>
                </c:pt>
                <c:pt idx="94">
                  <c:v>494</c:v>
                </c:pt>
                <c:pt idx="95">
                  <c:v>600</c:v>
                </c:pt>
                <c:pt idx="96">
                  <c:v>667</c:v>
                </c:pt>
                <c:pt idx="97">
                  <c:v>701</c:v>
                </c:pt>
                <c:pt idx="98">
                  <c:v>743</c:v>
                </c:pt>
                <c:pt idx="99">
                  <c:v>643</c:v>
                </c:pt>
                <c:pt idx="100">
                  <c:v>617</c:v>
                </c:pt>
                <c:pt idx="101">
                  <c:v>582</c:v>
                </c:pt>
                <c:pt idx="102">
                  <c:v>637</c:v>
                </c:pt>
                <c:pt idx="103">
                  <c:v>369</c:v>
                </c:pt>
              </c:numCache>
            </c:numRef>
          </c:val>
          <c:extLst>
            <c:ext xmlns:c16="http://schemas.microsoft.com/office/drawing/2014/chart" uri="{C3380CC4-5D6E-409C-BE32-E72D297353CC}">
              <c16:uniqueId val="{00000000-A03A-4527-9427-038A1DDEDFD6}"/>
            </c:ext>
          </c:extLst>
        </c:ser>
        <c:dLbls>
          <c:showLegendKey val="0"/>
          <c:showVal val="0"/>
          <c:showCatName val="0"/>
          <c:showSerName val="0"/>
          <c:showPercent val="0"/>
          <c:showBubbleSize val="0"/>
        </c:dLbls>
        <c:gapWidth val="315"/>
        <c:overlap val="-40"/>
        <c:axId val="1457138112"/>
        <c:axId val="1096832800"/>
      </c:barChart>
      <c:catAx>
        <c:axId val="145713811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96832800"/>
        <c:crosses val="autoZero"/>
        <c:auto val="1"/>
        <c:lblAlgn val="ctr"/>
        <c:lblOffset val="100"/>
        <c:noMultiLvlLbl val="0"/>
      </c:catAx>
      <c:valAx>
        <c:axId val="109683280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57138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rgbClr val="00B0F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 meter.xlsx]Q3!PivotTable2</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Highest Films Released in 2014</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'Q3'!$N$6</c:f>
              <c:strCache>
                <c:ptCount val="1"/>
                <c:pt idx="0">
                  <c:v>Total</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dLbls>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a:solidFill>
                        <a:schemeClr val="lt1">
                          <a:lumMod val="95000"/>
                          <a:alpha val="54000"/>
                        </a:schemeClr>
                      </a:solidFill>
                    </a:ln>
                    <a:effectLst/>
                  </c:spPr>
                </c15:leaderLines>
              </c:ext>
            </c:extLst>
          </c:dLbls>
          <c:cat>
            <c:strRef>
              <c:f>'Q3'!$M$7:$M$19</c:f>
              <c:strCache>
                <c:ptCount val="12"/>
                <c:pt idx="0">
                  <c:v>Oct</c:v>
                </c:pt>
                <c:pt idx="1">
                  <c:v>Aug</c:v>
                </c:pt>
                <c:pt idx="2">
                  <c:v>Jun</c:v>
                </c:pt>
                <c:pt idx="3">
                  <c:v>Sep</c:v>
                </c:pt>
                <c:pt idx="4">
                  <c:v>May</c:v>
                </c:pt>
                <c:pt idx="5">
                  <c:v>Apr</c:v>
                </c:pt>
                <c:pt idx="6">
                  <c:v>Mar</c:v>
                </c:pt>
                <c:pt idx="7">
                  <c:v>Jan</c:v>
                </c:pt>
                <c:pt idx="8">
                  <c:v>Feb</c:v>
                </c:pt>
                <c:pt idx="9">
                  <c:v>Nov</c:v>
                </c:pt>
                <c:pt idx="10">
                  <c:v>Jul</c:v>
                </c:pt>
                <c:pt idx="11">
                  <c:v>Dec</c:v>
                </c:pt>
              </c:strCache>
            </c:strRef>
          </c:cat>
          <c:val>
            <c:numRef>
              <c:f>'Q3'!$N$7:$N$19</c:f>
              <c:numCache>
                <c:formatCode>General</c:formatCode>
                <c:ptCount val="12"/>
                <c:pt idx="0">
                  <c:v>85</c:v>
                </c:pt>
                <c:pt idx="1">
                  <c:v>76</c:v>
                </c:pt>
                <c:pt idx="2">
                  <c:v>71</c:v>
                </c:pt>
                <c:pt idx="3">
                  <c:v>69</c:v>
                </c:pt>
                <c:pt idx="4">
                  <c:v>64</c:v>
                </c:pt>
                <c:pt idx="5">
                  <c:v>63</c:v>
                </c:pt>
                <c:pt idx="6">
                  <c:v>62</c:v>
                </c:pt>
                <c:pt idx="7">
                  <c:v>58</c:v>
                </c:pt>
                <c:pt idx="8">
                  <c:v>55</c:v>
                </c:pt>
                <c:pt idx="9">
                  <c:v>51</c:v>
                </c:pt>
                <c:pt idx="10">
                  <c:v>46</c:v>
                </c:pt>
                <c:pt idx="11">
                  <c:v>43</c:v>
                </c:pt>
              </c:numCache>
            </c:numRef>
          </c:val>
          <c:smooth val="0"/>
          <c:extLst>
            <c:ext xmlns:c16="http://schemas.microsoft.com/office/drawing/2014/chart" uri="{C3380CC4-5D6E-409C-BE32-E72D297353CC}">
              <c16:uniqueId val="{00000000-A66D-4C30-A06B-6C12C331139F}"/>
            </c:ext>
          </c:extLst>
        </c:ser>
        <c:dLbls>
          <c:showLegendKey val="0"/>
          <c:showVal val="0"/>
          <c:showCatName val="0"/>
          <c:showSerName val="0"/>
          <c:showPercent val="0"/>
          <c:showBubbleSize val="0"/>
        </c:dLbls>
        <c:axId val="1483395584"/>
        <c:axId val="1534835808"/>
        <c:axId val="1479707984"/>
      </c:line3DChart>
      <c:catAx>
        <c:axId val="1483395584"/>
        <c:scaling>
          <c:orientation val="minMax"/>
        </c:scaling>
        <c:delete val="0"/>
        <c:axPos val="b"/>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34835808"/>
        <c:crosses val="autoZero"/>
        <c:auto val="1"/>
        <c:lblAlgn val="ctr"/>
        <c:lblOffset val="100"/>
        <c:noMultiLvlLbl val="0"/>
      </c:catAx>
      <c:valAx>
        <c:axId val="1534835808"/>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83395584"/>
        <c:crosses val="autoZero"/>
        <c:crossBetween val="between"/>
      </c:valAx>
      <c:serAx>
        <c:axId val="1479707984"/>
        <c:scaling>
          <c:orientation val="minMax"/>
        </c:scaling>
        <c:delete val="0"/>
        <c:axPos val="b"/>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34835808"/>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rgbClr val="00B0F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 meter.xlsx]Q4!PivotTable2</c:name>
    <c:fmtId val="9"/>
  </c:pivotSource>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IN"/>
              <a:t>Top 5 Studio on the basis of movie produced</a:t>
            </a:r>
          </a:p>
        </c:rich>
      </c:tx>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'Q4'!$G$3</c:f>
              <c:strCache>
                <c:ptCount val="1"/>
                <c:pt idx="0">
                  <c:v>Average of tomatometer_rating</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5B9BD5">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'Q4'!$F$4:$F$9</c:f>
              <c:strCache>
                <c:ptCount val="5"/>
                <c:pt idx="0">
                  <c:v>Paramount Pictures</c:v>
                </c:pt>
                <c:pt idx="1">
                  <c:v>Warner Bros. Pictures</c:v>
                </c:pt>
                <c:pt idx="2">
                  <c:v>Universal Pictures</c:v>
                </c:pt>
                <c:pt idx="4">
                  <c:v>20th Century Fox</c:v>
                </c:pt>
              </c:strCache>
            </c:strRef>
          </c:cat>
          <c:val>
            <c:numRef>
              <c:f>'Q4'!$G$4:$G$9</c:f>
              <c:numCache>
                <c:formatCode>General</c:formatCode>
                <c:ptCount val="5"/>
                <c:pt idx="0">
                  <c:v>60.694164989939637</c:v>
                </c:pt>
                <c:pt idx="1">
                  <c:v>56.939024390243901</c:v>
                </c:pt>
                <c:pt idx="2">
                  <c:v>57.311300639658846</c:v>
                </c:pt>
                <c:pt idx="3">
                  <c:v>68.680288461538467</c:v>
                </c:pt>
                <c:pt idx="4">
                  <c:v>52.591787439613526</c:v>
                </c:pt>
              </c:numCache>
            </c:numRef>
          </c:val>
          <c:extLst>
            <c:ext xmlns:c16="http://schemas.microsoft.com/office/drawing/2014/chart" uri="{C3380CC4-5D6E-409C-BE32-E72D297353CC}">
              <c16:uniqueId val="{00000000-A236-4AC4-ADC9-C37CE4C98433}"/>
            </c:ext>
          </c:extLst>
        </c:ser>
        <c:ser>
          <c:idx val="1"/>
          <c:order val="1"/>
          <c:tx>
            <c:strRef>
              <c:f>'Q4'!$H$3</c:f>
              <c:strCache>
                <c:ptCount val="1"/>
                <c:pt idx="0">
                  <c:v>Count of movie_title</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rgbClr val="ED7D31">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'Q4'!$F$4:$F$9</c:f>
              <c:strCache>
                <c:ptCount val="5"/>
                <c:pt idx="0">
                  <c:v>Paramount Pictures</c:v>
                </c:pt>
                <c:pt idx="1">
                  <c:v>Warner Bros. Pictures</c:v>
                </c:pt>
                <c:pt idx="2">
                  <c:v>Universal Pictures</c:v>
                </c:pt>
                <c:pt idx="4">
                  <c:v>20th Century Fox</c:v>
                </c:pt>
              </c:strCache>
            </c:strRef>
          </c:cat>
          <c:val>
            <c:numRef>
              <c:f>'Q4'!$H$4:$H$9</c:f>
              <c:numCache>
                <c:formatCode>General</c:formatCode>
                <c:ptCount val="5"/>
                <c:pt idx="0">
                  <c:v>497</c:v>
                </c:pt>
                <c:pt idx="1">
                  <c:v>492</c:v>
                </c:pt>
                <c:pt idx="2">
                  <c:v>469</c:v>
                </c:pt>
                <c:pt idx="3">
                  <c:v>416</c:v>
                </c:pt>
                <c:pt idx="4">
                  <c:v>414</c:v>
                </c:pt>
              </c:numCache>
            </c:numRef>
          </c:val>
          <c:extLst>
            <c:ext xmlns:c16="http://schemas.microsoft.com/office/drawing/2014/chart" uri="{C3380CC4-5D6E-409C-BE32-E72D297353CC}">
              <c16:uniqueId val="{00000001-A236-4AC4-ADC9-C37CE4C98433}"/>
            </c:ext>
          </c:extLst>
        </c:ser>
        <c:dLbls>
          <c:showLegendKey val="0"/>
          <c:showVal val="1"/>
          <c:showCatName val="0"/>
          <c:showSerName val="0"/>
          <c:showPercent val="0"/>
          <c:showBubbleSize val="0"/>
        </c:dLbls>
        <c:gapWidth val="84"/>
        <c:gapDepth val="53"/>
        <c:shape val="box"/>
        <c:axId val="1537964560"/>
        <c:axId val="603662912"/>
        <c:axId val="666410416"/>
      </c:bar3DChart>
      <c:catAx>
        <c:axId val="1537964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03662912"/>
        <c:crosses val="autoZero"/>
        <c:auto val="1"/>
        <c:lblAlgn val="ctr"/>
        <c:lblOffset val="100"/>
        <c:noMultiLvlLbl val="0"/>
      </c:catAx>
      <c:valAx>
        <c:axId val="603662912"/>
        <c:scaling>
          <c:orientation val="minMax"/>
        </c:scaling>
        <c:delete val="1"/>
        <c:axPos val="l"/>
        <c:numFmt formatCode="General" sourceLinked="1"/>
        <c:majorTickMark val="out"/>
        <c:minorTickMark val="none"/>
        <c:tickLblPos val="nextTo"/>
        <c:crossAx val="1537964560"/>
        <c:crosses val="autoZero"/>
        <c:crossBetween val="between"/>
      </c:valAx>
      <c:serAx>
        <c:axId val="66641041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03662912"/>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Tomatometer v/s Audience Rating Discrepancy Top 10 Films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'Q5'!$B$3</c:f>
              <c:strCache>
                <c:ptCount val="1"/>
                <c:pt idx="0">
                  <c:v>tomatometer_rating</c:v>
                </c:pt>
              </c:strCache>
            </c:strRef>
          </c:tx>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'Q5'!$A$4:$A$13</c:f>
              <c:strCache>
                <c:ptCount val="10"/>
                <c:pt idx="0">
                  <c:v>96 Souls</c:v>
                </c:pt>
                <c:pt idx="1">
                  <c:v>Hating Breitbart</c:v>
                </c:pt>
                <c:pt idx="2">
                  <c:v>Is That a Gun in Your Pocket?</c:v>
                </c:pt>
                <c:pt idx="3">
                  <c:v>The After Party</c:v>
                </c:pt>
                <c:pt idx="4">
                  <c:v>Outside the Law</c:v>
                </c:pt>
                <c:pt idx="5">
                  <c:v>Home</c:v>
                </c:pt>
                <c:pt idx="6">
                  <c:v>Fall</c:v>
                </c:pt>
                <c:pt idx="7">
                  <c:v>Everybody Knows... Elizabeth Murray</c:v>
                </c:pt>
                <c:pt idx="8">
                  <c:v>Knock Down the House</c:v>
                </c:pt>
                <c:pt idx="9">
                  <c:v>Sparkle</c:v>
                </c:pt>
              </c:strCache>
            </c:strRef>
          </c:cat>
          <c:val>
            <c:numRef>
              <c:f>'Q5'!$B$4:$B$13</c:f>
              <c:numCache>
                <c:formatCode>General</c:formatCode>
                <c:ptCount val="10"/>
                <c:pt idx="0">
                  <c:v>0</c:v>
                </c:pt>
                <c:pt idx="1">
                  <c:v>0</c:v>
                </c:pt>
                <c:pt idx="2">
                  <c:v>0</c:v>
                </c:pt>
                <c:pt idx="3">
                  <c:v>0</c:v>
                </c:pt>
                <c:pt idx="4">
                  <c:v>86</c:v>
                </c:pt>
                <c:pt idx="5">
                  <c:v>0</c:v>
                </c:pt>
                <c:pt idx="6">
                  <c:v>0</c:v>
                </c:pt>
                <c:pt idx="7">
                  <c:v>100</c:v>
                </c:pt>
                <c:pt idx="8">
                  <c:v>100</c:v>
                </c:pt>
                <c:pt idx="9">
                  <c:v>10</c:v>
                </c:pt>
              </c:numCache>
            </c:numRef>
          </c:val>
          <c:extLst>
            <c:ext xmlns:c16="http://schemas.microsoft.com/office/drawing/2014/chart" uri="{C3380CC4-5D6E-409C-BE32-E72D297353CC}">
              <c16:uniqueId val="{00000000-93AB-4941-A4C5-50BD9118EC1E}"/>
            </c:ext>
          </c:extLst>
        </c:ser>
        <c:ser>
          <c:idx val="1"/>
          <c:order val="1"/>
          <c:tx>
            <c:strRef>
              <c:f>'Q5'!$C$3</c:f>
              <c:strCache>
                <c:ptCount val="1"/>
                <c:pt idx="0">
                  <c:v>audience_rating</c:v>
                </c:pt>
              </c:strCache>
            </c:strRef>
          </c:tx>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'Q5'!$A$4:$A$13</c:f>
              <c:strCache>
                <c:ptCount val="10"/>
                <c:pt idx="0">
                  <c:v>96 Souls</c:v>
                </c:pt>
                <c:pt idx="1">
                  <c:v>Hating Breitbart</c:v>
                </c:pt>
                <c:pt idx="2">
                  <c:v>Is That a Gun in Your Pocket?</c:v>
                </c:pt>
                <c:pt idx="3">
                  <c:v>The After Party</c:v>
                </c:pt>
                <c:pt idx="4">
                  <c:v>Outside the Law</c:v>
                </c:pt>
                <c:pt idx="5">
                  <c:v>Home</c:v>
                </c:pt>
                <c:pt idx="6">
                  <c:v>Fall</c:v>
                </c:pt>
                <c:pt idx="7">
                  <c:v>Everybody Knows... Elizabeth Murray</c:v>
                </c:pt>
                <c:pt idx="8">
                  <c:v>Knock Down the House</c:v>
                </c:pt>
                <c:pt idx="9">
                  <c:v>Sparkle</c:v>
                </c:pt>
              </c:strCache>
            </c:strRef>
          </c:cat>
          <c:val>
            <c:numRef>
              <c:f>'Q5'!$C$4:$C$13</c:f>
              <c:numCache>
                <c:formatCode>General</c:formatCode>
                <c:ptCount val="10"/>
                <c:pt idx="0">
                  <c:v>95</c:v>
                </c:pt>
                <c:pt idx="1">
                  <c:v>92</c:v>
                </c:pt>
                <c:pt idx="2">
                  <c:v>92</c:v>
                </c:pt>
                <c:pt idx="3">
                  <c:v>89</c:v>
                </c:pt>
                <c:pt idx="4">
                  <c:v>0</c:v>
                </c:pt>
                <c:pt idx="5">
                  <c:v>86</c:v>
                </c:pt>
                <c:pt idx="6">
                  <c:v>84</c:v>
                </c:pt>
                <c:pt idx="7">
                  <c:v>17</c:v>
                </c:pt>
                <c:pt idx="8">
                  <c:v>17</c:v>
                </c:pt>
                <c:pt idx="9">
                  <c:v>91</c:v>
                </c:pt>
              </c:numCache>
            </c:numRef>
          </c:val>
          <c:extLst>
            <c:ext xmlns:c16="http://schemas.microsoft.com/office/drawing/2014/chart" uri="{C3380CC4-5D6E-409C-BE32-E72D297353CC}">
              <c16:uniqueId val="{00000001-93AB-4941-A4C5-50BD9118EC1E}"/>
            </c:ext>
          </c:extLst>
        </c:ser>
        <c:dLbls>
          <c:dLblPos val="outEnd"/>
          <c:showLegendKey val="0"/>
          <c:showVal val="1"/>
          <c:showCatName val="0"/>
          <c:showSerName val="0"/>
          <c:showPercent val="0"/>
          <c:showBubbleSize val="0"/>
        </c:dLbls>
        <c:gapWidth val="150"/>
        <c:axId val="856787727"/>
        <c:axId val="793265055"/>
      </c:barChart>
      <c:lineChart>
        <c:grouping val="standard"/>
        <c:varyColors val="0"/>
        <c:ser>
          <c:idx val="2"/>
          <c:order val="2"/>
          <c:tx>
            <c:strRef>
              <c:f>'Q5'!$D$3</c:f>
              <c:strCache>
                <c:ptCount val="1"/>
                <c:pt idx="0">
                  <c:v>discrepancy</c:v>
                </c:pt>
              </c:strCache>
            </c:strRef>
          </c:tx>
          <c:spPr>
            <a:ln w="34925" cap="rnd">
              <a:solidFill>
                <a:schemeClr val="accent3"/>
              </a:solidFill>
              <a:round/>
            </a:ln>
            <a:effectLst>
              <a:outerShdw blurRad="50800" dist="38100" dir="5400000" rotWithShape="0">
                <a:srgbClr val="000000">
                  <a:alpha val="46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'Q5'!$A$4:$A$13</c:f>
              <c:strCache>
                <c:ptCount val="10"/>
                <c:pt idx="0">
                  <c:v>96 Souls</c:v>
                </c:pt>
                <c:pt idx="1">
                  <c:v>Hating Breitbart</c:v>
                </c:pt>
                <c:pt idx="2">
                  <c:v>Is That a Gun in Your Pocket?</c:v>
                </c:pt>
                <c:pt idx="3">
                  <c:v>The After Party</c:v>
                </c:pt>
                <c:pt idx="4">
                  <c:v>Outside the Law</c:v>
                </c:pt>
                <c:pt idx="5">
                  <c:v>Home</c:v>
                </c:pt>
                <c:pt idx="6">
                  <c:v>Fall</c:v>
                </c:pt>
                <c:pt idx="7">
                  <c:v>Everybody Knows... Elizabeth Murray</c:v>
                </c:pt>
                <c:pt idx="8">
                  <c:v>Knock Down the House</c:v>
                </c:pt>
                <c:pt idx="9">
                  <c:v>Sparkle</c:v>
                </c:pt>
              </c:strCache>
            </c:strRef>
          </c:cat>
          <c:val>
            <c:numRef>
              <c:f>'Q5'!$D$4:$D$13</c:f>
              <c:numCache>
                <c:formatCode>General</c:formatCode>
                <c:ptCount val="10"/>
                <c:pt idx="0">
                  <c:v>95</c:v>
                </c:pt>
                <c:pt idx="1">
                  <c:v>92</c:v>
                </c:pt>
                <c:pt idx="2">
                  <c:v>92</c:v>
                </c:pt>
                <c:pt idx="3">
                  <c:v>89</c:v>
                </c:pt>
                <c:pt idx="4">
                  <c:v>86</c:v>
                </c:pt>
                <c:pt idx="5">
                  <c:v>86</c:v>
                </c:pt>
                <c:pt idx="6">
                  <c:v>84</c:v>
                </c:pt>
                <c:pt idx="7">
                  <c:v>83</c:v>
                </c:pt>
                <c:pt idx="8">
                  <c:v>83</c:v>
                </c:pt>
                <c:pt idx="9">
                  <c:v>81</c:v>
                </c:pt>
              </c:numCache>
            </c:numRef>
          </c:val>
          <c:smooth val="0"/>
          <c:extLst>
            <c:ext xmlns:c16="http://schemas.microsoft.com/office/drawing/2014/chart" uri="{C3380CC4-5D6E-409C-BE32-E72D297353CC}">
              <c16:uniqueId val="{00000002-93AB-4941-A4C5-50BD9118EC1E}"/>
            </c:ext>
          </c:extLst>
        </c:ser>
        <c:dLbls>
          <c:showLegendKey val="0"/>
          <c:showVal val="1"/>
          <c:showCatName val="0"/>
          <c:showSerName val="0"/>
          <c:showPercent val="0"/>
          <c:showBubbleSize val="0"/>
        </c:dLbls>
        <c:marker val="1"/>
        <c:smooth val="0"/>
        <c:axId val="856788927"/>
        <c:axId val="793262975"/>
      </c:lineChart>
      <c:catAx>
        <c:axId val="8567877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3265055"/>
        <c:crosses val="autoZero"/>
        <c:auto val="1"/>
        <c:lblAlgn val="ctr"/>
        <c:lblOffset val="100"/>
        <c:noMultiLvlLbl val="0"/>
      </c:catAx>
      <c:valAx>
        <c:axId val="7932650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56787727"/>
        <c:crosses val="autoZero"/>
        <c:crossBetween val="between"/>
      </c:valAx>
      <c:valAx>
        <c:axId val="79326297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56788927"/>
        <c:crosses val="max"/>
        <c:crossBetween val="between"/>
      </c:valAx>
      <c:catAx>
        <c:axId val="856788927"/>
        <c:scaling>
          <c:orientation val="minMax"/>
        </c:scaling>
        <c:delete val="1"/>
        <c:axPos val="b"/>
        <c:numFmt formatCode="General" sourceLinked="1"/>
        <c:majorTickMark val="none"/>
        <c:minorTickMark val="none"/>
        <c:tickLblPos val="nextTo"/>
        <c:crossAx val="79326297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[Rotten Tomatoes movie meter.xlsx]Q6!PivotTable1</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Critics consensus Rating</a:t>
            </a:r>
            <a:r>
              <a:rPr lang="en-US" baseline="0"/>
              <a:t> Percentage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3"/>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4"/>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6"/>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7"/>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8"/>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
        <c:idx val="1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pivotFmt>
    </c:pivotFmts>
    <c:plotArea>
      <c:layout/>
      <c:pieChart>
        <c:varyColors val="1"/>
        <c:ser>
          <c:idx val="0"/>
          <c:order val="0"/>
          <c:tx>
            <c:strRef>
              <c:f>'Q6'!$C$3</c:f>
              <c:strCache>
                <c:ptCount val="1"/>
                <c:pt idx="0">
                  <c:v>Total</c:v>
                </c:pt>
              </c:strCache>
            </c:strRef>
          </c:tx>
          <c:dPt>
            <c:idx val="0"/>
            <c:bubble3D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EB85-40B0-92F7-06C1285EE61B}"/>
              </c:ext>
            </c:extLst>
          </c:dPt>
          <c:dPt>
            <c:idx val="1"/>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3-EB85-40B0-92F7-06C1285EE61B}"/>
              </c:ext>
            </c:extLst>
          </c:dPt>
          <c:dPt>
            <c:idx val="2"/>
            <c:bubble3D val="0"/>
            <c:spPr>
              <a:gradFill rotWithShape="1">
                <a:gsLst>
                  <a:gs pos="0">
                    <a:schemeClr val="accent3">
                      <a:tint val="98000"/>
                      <a:hueMod val="94000"/>
                      <a:satMod val="130000"/>
                      <a:lumMod val="128000"/>
                    </a:schemeClr>
                  </a:gs>
                  <a:gs pos="100000">
                    <a:schemeClr val="accent3">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5-EB85-40B0-92F7-06C1285EE61B}"/>
              </c:ext>
            </c:extLst>
          </c:dPt>
          <c:dLbls>
            <c:spPr>
              <a:solidFill>
                <a:srgbClr val="FF000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'Q6'!$B$4:$B$7</c:f>
              <c:strCache>
                <c:ptCount val="3"/>
                <c:pt idx="0">
                  <c:v>negative</c:v>
                </c:pt>
                <c:pt idx="1">
                  <c:v>neutral</c:v>
                </c:pt>
                <c:pt idx="2">
                  <c:v>positive</c:v>
                </c:pt>
              </c:strCache>
            </c:strRef>
          </c:cat>
          <c:val>
            <c:numRef>
              <c:f>'Q6'!$C$4:$C$7</c:f>
              <c:numCache>
                <c:formatCode>0.00%</c:formatCode>
                <c:ptCount val="3"/>
                <c:pt idx="0">
                  <c:v>9.6422168022858828E-2</c:v>
                </c:pt>
                <c:pt idx="1">
                  <c:v>0.14259415712406159</c:v>
                </c:pt>
                <c:pt idx="2">
                  <c:v>0.76098367485307961</c:v>
                </c:pt>
              </c:numCache>
            </c:numRef>
          </c:val>
          <c:extLst>
            <c:ext xmlns:c16="http://schemas.microsoft.com/office/drawing/2014/chart" uri="{C3380CC4-5D6E-409C-BE32-E72D297353CC}">
              <c16:uniqueId val="{00000006-EB85-40B0-92F7-06C1285EE61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2293337145130974"/>
          <c:y val="0.27492380648764531"/>
          <c:w val="0.16725382515825077"/>
          <c:h val="0.34702366135483492"/>
        </c:manualLayout>
      </c:layout>
      <c:overlay val="0"/>
      <c:spPr>
        <a:solidFill>
          <a:srgbClr val="FF0000">
            <a:alpha val="15000"/>
          </a:srgbClr>
        </a:solid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7.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954D-B08E-4DC8-BAC6-B80E6B0ED5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4AAC6D-EC3F-45E9-A678-28677E553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6AA5C-BA95-4028-8B9B-89058C02110F}"/>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5" name="Footer Placeholder 4">
            <a:extLst>
              <a:ext uri="{FF2B5EF4-FFF2-40B4-BE49-F238E27FC236}">
                <a16:creationId xmlns:a16="http://schemas.microsoft.com/office/drawing/2014/main" id="{2FAEC64E-58AA-4650-8E29-F0978794E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414333-2B3B-4926-BAF8-49548157B763}"/>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34910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CA1B-8718-4F2C-848F-5F980D499C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28E37-584B-4DA9-897B-60AA39A955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99169-5A21-4BAE-A4E2-AA771290E6DC}"/>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5" name="Footer Placeholder 4">
            <a:extLst>
              <a:ext uri="{FF2B5EF4-FFF2-40B4-BE49-F238E27FC236}">
                <a16:creationId xmlns:a16="http://schemas.microsoft.com/office/drawing/2014/main" id="{8F28783F-1A94-4C26-AE46-8927B74F8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F28BA-FD00-423C-AFE6-CEE780A9E4C5}"/>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161498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D859-08DB-48AE-ADAE-5ED2D62F0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2074CF-DC2A-4E1B-A2D9-5C059BCE94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D3D5A3-65E4-469E-B686-5F5B8BC88210}"/>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5" name="Footer Placeholder 4">
            <a:extLst>
              <a:ext uri="{FF2B5EF4-FFF2-40B4-BE49-F238E27FC236}">
                <a16:creationId xmlns:a16="http://schemas.microsoft.com/office/drawing/2014/main" id="{5C11027D-E548-4891-BD80-4FFCA754C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1F07D-0CF8-4356-BC8D-77685D0E8564}"/>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46734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291B-AFF9-4592-A38A-D3A3D800D0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6658BE-78EE-4410-A691-1ECA12DB11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69732F-C5A8-465E-9A39-D7FA6F1D7F86}"/>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5" name="Footer Placeholder 4">
            <a:extLst>
              <a:ext uri="{FF2B5EF4-FFF2-40B4-BE49-F238E27FC236}">
                <a16:creationId xmlns:a16="http://schemas.microsoft.com/office/drawing/2014/main" id="{CDF44878-B1FF-4D9B-8B53-92F65E6A32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391BC2-0979-46A1-B417-D8BBD12B1286}"/>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20769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1DBD-B9F2-4098-ACFE-7C0054D5D6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3D61CD-98D2-4D5F-B7CA-409025C7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3B9DB9-7D66-45A8-8461-005A99AF38FF}"/>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5" name="Footer Placeholder 4">
            <a:extLst>
              <a:ext uri="{FF2B5EF4-FFF2-40B4-BE49-F238E27FC236}">
                <a16:creationId xmlns:a16="http://schemas.microsoft.com/office/drawing/2014/main" id="{D6A5009F-126B-44D1-9680-D80B073746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78DE6-7BA0-4504-8FFE-D7D2B12F2FB0}"/>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198944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E43F-5439-43BA-92AC-9E6C09BC41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5E35C-D92B-4251-965E-C4F2CCFA4F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90D851-8E60-4EAA-B109-56C31DA717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AC1D1A-FA5B-4A77-A8A0-E9E6E9DA865F}"/>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6" name="Footer Placeholder 5">
            <a:extLst>
              <a:ext uri="{FF2B5EF4-FFF2-40B4-BE49-F238E27FC236}">
                <a16:creationId xmlns:a16="http://schemas.microsoft.com/office/drawing/2014/main" id="{1CEDDA9B-3B1A-454B-BCD5-F8B73EA066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56905-627F-4446-AD81-9876BEFA6978}"/>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567432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FC1C-45E3-42C6-A553-6E530E8703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35E465-5DC6-4AC2-B6C5-D26EF3360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10D6C8-27CA-4C95-9B6C-E9DE72E1FE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5C0F38-02D9-4A15-99C5-A3F342BB1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4C7C56-5B8B-4D67-858C-A091790D1B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81DA9F-D3A4-4B4B-9F1A-BCA19E8ED326}"/>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8" name="Footer Placeholder 7">
            <a:extLst>
              <a:ext uri="{FF2B5EF4-FFF2-40B4-BE49-F238E27FC236}">
                <a16:creationId xmlns:a16="http://schemas.microsoft.com/office/drawing/2014/main" id="{62E2AB7D-3E21-4AA6-9E08-92D8083628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3000CA-1493-42DB-80CB-7FE09676D503}"/>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27875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D52A-BF76-48F9-B79D-17D64224A0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55AA1F-416C-4593-AA96-5549206FCB90}"/>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4" name="Footer Placeholder 3">
            <a:extLst>
              <a:ext uri="{FF2B5EF4-FFF2-40B4-BE49-F238E27FC236}">
                <a16:creationId xmlns:a16="http://schemas.microsoft.com/office/drawing/2014/main" id="{F5A02F28-4B0C-4BD9-9024-E26ACE82CE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7B31D3-8A76-4409-9293-DE1C98DD3EF1}"/>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159280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B997D7-9C08-4D8A-86B5-43173A9C297E}"/>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3" name="Footer Placeholder 2">
            <a:extLst>
              <a:ext uri="{FF2B5EF4-FFF2-40B4-BE49-F238E27FC236}">
                <a16:creationId xmlns:a16="http://schemas.microsoft.com/office/drawing/2014/main" id="{1E6E8193-6B00-4930-A24E-1D9A9456F2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AA3021-E207-46F5-8A96-3D90897664CF}"/>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229644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C799-8996-4EE0-89DD-D43B4FC1F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C63A0E-30B4-4ECB-BE52-37EA06B24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7F0708-1407-4D50-8D96-622DEB4A1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0269B5-6062-4D55-AED6-7685FC1677ED}"/>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6" name="Footer Placeholder 5">
            <a:extLst>
              <a:ext uri="{FF2B5EF4-FFF2-40B4-BE49-F238E27FC236}">
                <a16:creationId xmlns:a16="http://schemas.microsoft.com/office/drawing/2014/main" id="{B98CB70B-8E4B-4E69-AF3C-6A1AB8E9E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48CE3F-8D7D-46A7-B2F7-6F2F87D0F8B5}"/>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116856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2B39-0EB4-41AD-85DC-A9E77E8B4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B03103-D507-4CD3-8EFF-2115B0210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F793AA-CD63-477F-996B-548AAD6C0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7245FD-D472-4482-B1DE-8939B7CAD102}"/>
              </a:ext>
            </a:extLst>
          </p:cNvPr>
          <p:cNvSpPr>
            <a:spLocks noGrp="1"/>
          </p:cNvSpPr>
          <p:nvPr>
            <p:ph type="dt" sz="half" idx="10"/>
          </p:nvPr>
        </p:nvSpPr>
        <p:spPr/>
        <p:txBody>
          <a:bodyPr/>
          <a:lstStyle/>
          <a:p>
            <a:fld id="{44ABC72D-1DFD-4877-81B2-EBE8D7F2CA1D}" type="datetimeFigureOut">
              <a:rPr lang="en-IN" smtClean="0"/>
              <a:t>29-05-2024</a:t>
            </a:fld>
            <a:endParaRPr lang="en-IN"/>
          </a:p>
        </p:txBody>
      </p:sp>
      <p:sp>
        <p:nvSpPr>
          <p:cNvPr id="6" name="Footer Placeholder 5">
            <a:extLst>
              <a:ext uri="{FF2B5EF4-FFF2-40B4-BE49-F238E27FC236}">
                <a16:creationId xmlns:a16="http://schemas.microsoft.com/office/drawing/2014/main" id="{7CB5AE20-7FAF-42CF-8D0F-A6CF1189DC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5C5D56-7102-44F8-947C-3E7EA34C3772}"/>
              </a:ext>
            </a:extLst>
          </p:cNvPr>
          <p:cNvSpPr>
            <a:spLocks noGrp="1"/>
          </p:cNvSpPr>
          <p:nvPr>
            <p:ph type="sldNum" sz="quarter" idx="12"/>
          </p:nvPr>
        </p:nvSpPr>
        <p:spPr/>
        <p:txBody>
          <a:bodyPr/>
          <a:lstStyle/>
          <a:p>
            <a:fld id="{75040CEB-B446-4795-90C2-55EC1967D6F6}" type="slidenum">
              <a:rPr lang="en-IN" smtClean="0"/>
              <a:t>‹#›</a:t>
            </a:fld>
            <a:endParaRPr lang="en-IN"/>
          </a:p>
        </p:txBody>
      </p:sp>
    </p:spTree>
    <p:extLst>
      <p:ext uri="{BB962C8B-B14F-4D97-AF65-F5344CB8AC3E}">
        <p14:creationId xmlns:p14="http://schemas.microsoft.com/office/powerpoint/2010/main" val="177339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FE807-4D1E-4DF8-BB8B-693D97141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8730A9-CCDF-422D-B7DE-D348602B27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478AA5-D939-4B3F-B127-981C1B2DB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BC72D-1DFD-4877-81B2-EBE8D7F2CA1D}" type="datetimeFigureOut">
              <a:rPr lang="en-IN" smtClean="0"/>
              <a:t>29-05-2024</a:t>
            </a:fld>
            <a:endParaRPr lang="en-IN"/>
          </a:p>
        </p:txBody>
      </p:sp>
      <p:sp>
        <p:nvSpPr>
          <p:cNvPr id="5" name="Footer Placeholder 4">
            <a:extLst>
              <a:ext uri="{FF2B5EF4-FFF2-40B4-BE49-F238E27FC236}">
                <a16:creationId xmlns:a16="http://schemas.microsoft.com/office/drawing/2014/main" id="{8A3F314D-7FD5-48A9-BF72-7CBC46666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FCA8DC-F7F9-4F63-8B93-C2B8F1063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40CEB-B446-4795-90C2-55EC1967D6F6}" type="slidenum">
              <a:rPr lang="en-IN" smtClean="0"/>
              <a:t>‹#›</a:t>
            </a:fld>
            <a:endParaRPr lang="en-IN"/>
          </a:p>
        </p:txBody>
      </p:sp>
    </p:spTree>
    <p:extLst>
      <p:ext uri="{BB962C8B-B14F-4D97-AF65-F5344CB8AC3E}">
        <p14:creationId xmlns:p14="http://schemas.microsoft.com/office/powerpoint/2010/main" val="251876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linkedin.com/in/abhijeet-ranjan-958760191"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jpeg"/><Relationship Id="rId5" Type="http://schemas.microsoft.com/office/2007/relationships/hdphoto" Target="../media/hdphoto4.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F7771C-B7DC-4D30-8B5D-D17E12B4A50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Effect>
                      <a14:colorTemperature colorTemp="5965"/>
                    </a14:imgEffect>
                    <a14:imgEffect>
                      <a14:saturation sat="101000"/>
                    </a14:imgEffect>
                    <a14:imgEffect>
                      <a14:brightnessContrast bright="-42000" contrast="18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B2D33AB-1D85-45D7-AD5C-6E5FE77E16B1}"/>
              </a:ext>
            </a:extLst>
          </p:cNvPr>
          <p:cNvSpPr txBox="1"/>
          <p:nvPr/>
        </p:nvSpPr>
        <p:spPr>
          <a:xfrm>
            <a:off x="6541477" y="745588"/>
            <a:ext cx="4797083" cy="4154984"/>
          </a:xfrm>
          <a:prstGeom prst="rect">
            <a:avLst/>
          </a:prstGeom>
          <a:noFill/>
        </p:spPr>
        <p:txBody>
          <a:bodyPr wrap="square" rtlCol="0">
            <a:spAutoFit/>
          </a:bodyPr>
          <a:lstStyle/>
          <a:p>
            <a:pPr algn="ctr"/>
            <a:r>
              <a:rPr lang="en-US" sz="6600" b="1" dirty="0">
                <a:solidFill>
                  <a:srgbClr val="FF0000"/>
                </a:solidFill>
                <a:latin typeface="Algerian" panose="04020705040A02060702" pitchFamily="82" charset="0"/>
              </a:rPr>
              <a:t>Rotten Tomatoes Movie Analysis</a:t>
            </a:r>
            <a:endParaRPr lang="en-IN" b="1" dirty="0">
              <a:solidFill>
                <a:srgbClr val="FF0000"/>
              </a:solidFill>
              <a:latin typeface="Algerian" panose="04020705040A02060702" pitchFamily="82" charset="0"/>
            </a:endParaRPr>
          </a:p>
        </p:txBody>
      </p:sp>
      <p:sp>
        <p:nvSpPr>
          <p:cNvPr id="9" name="TextBox 8">
            <a:extLst>
              <a:ext uri="{FF2B5EF4-FFF2-40B4-BE49-F238E27FC236}">
                <a16:creationId xmlns:a16="http://schemas.microsoft.com/office/drawing/2014/main" id="{210AE511-1C38-4B13-B45D-3CE3C168C04A}"/>
              </a:ext>
            </a:extLst>
          </p:cNvPr>
          <p:cNvSpPr txBox="1"/>
          <p:nvPr/>
        </p:nvSpPr>
        <p:spPr>
          <a:xfrm>
            <a:off x="9566031" y="5205046"/>
            <a:ext cx="2475914" cy="1569660"/>
          </a:xfrm>
          <a:prstGeom prst="rect">
            <a:avLst/>
          </a:prstGeom>
          <a:noFill/>
        </p:spPr>
        <p:txBody>
          <a:bodyPr wrap="square" rtlCol="0">
            <a:spAutoFit/>
          </a:bodyPr>
          <a:lstStyle/>
          <a:p>
            <a:r>
              <a:rPr lang="en-US" sz="3200" dirty="0">
                <a:solidFill>
                  <a:schemeClr val="accent6">
                    <a:lumMod val="75000"/>
                  </a:schemeClr>
                </a:solidFill>
                <a:latin typeface="Cooper Black" panose="0208090404030B020404" pitchFamily="18" charset="0"/>
              </a:rPr>
              <a:t>Project By: Abhijeet Ranjan</a:t>
            </a:r>
            <a:endParaRPr lang="en-IN" dirty="0">
              <a:solidFill>
                <a:schemeClr val="accent6">
                  <a:lumMod val="75000"/>
                </a:schemeClr>
              </a:solidFill>
              <a:latin typeface="Cooper Black" panose="0208090404030B020404" pitchFamily="18" charset="0"/>
            </a:endParaRPr>
          </a:p>
        </p:txBody>
      </p:sp>
    </p:spTree>
    <p:extLst>
      <p:ext uri="{BB962C8B-B14F-4D97-AF65-F5344CB8AC3E}">
        <p14:creationId xmlns:p14="http://schemas.microsoft.com/office/powerpoint/2010/main" val="78406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78E596-41DA-455E-AFAB-78E8A9ACBE8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246428" cy="6858000"/>
          </a:xfrm>
          <a:prstGeom prst="rect">
            <a:avLst/>
          </a:prstGeom>
        </p:spPr>
      </p:pic>
      <p:sp>
        <p:nvSpPr>
          <p:cNvPr id="4" name="Rectangle 3">
            <a:extLst>
              <a:ext uri="{FF2B5EF4-FFF2-40B4-BE49-F238E27FC236}">
                <a16:creationId xmlns:a16="http://schemas.microsoft.com/office/drawing/2014/main" id="{55862FCA-889E-4F71-BC4D-2264E5123A96}"/>
              </a:ext>
            </a:extLst>
          </p:cNvPr>
          <p:cNvSpPr/>
          <p:nvPr/>
        </p:nvSpPr>
        <p:spPr>
          <a:xfrm>
            <a:off x="4405224" y="294474"/>
            <a:ext cx="3360141"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Insights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TextBox 4">
            <a:extLst>
              <a:ext uri="{FF2B5EF4-FFF2-40B4-BE49-F238E27FC236}">
                <a16:creationId xmlns:a16="http://schemas.microsoft.com/office/drawing/2014/main" id="{85BEAF82-50BF-4D50-8E4C-1F89B77A2C44}"/>
              </a:ext>
            </a:extLst>
          </p:cNvPr>
          <p:cNvSpPr txBox="1"/>
          <p:nvPr/>
        </p:nvSpPr>
        <p:spPr>
          <a:xfrm>
            <a:off x="-190415" y="1364566"/>
            <a:ext cx="12436843" cy="1077218"/>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solidFill>
                  <a:schemeClr val="bg1"/>
                </a:solidFill>
                <a:latin typeface="Arial Black" panose="020B0A04020102020204" pitchFamily="34" charset="0"/>
              </a:rPr>
              <a:t>Explore the critic's consensus rating: what language is used most often?</a:t>
            </a:r>
            <a:endParaRPr lang="en-IN" sz="3200" b="1" dirty="0">
              <a:solidFill>
                <a:schemeClr val="bg1"/>
              </a:solidFill>
              <a:latin typeface="Arial Black" panose="020B0A04020102020204" pitchFamily="34" charset="0"/>
            </a:endParaRPr>
          </a:p>
        </p:txBody>
      </p:sp>
      <p:graphicFrame>
        <p:nvGraphicFramePr>
          <p:cNvPr id="6" name="Chart 5">
            <a:extLst>
              <a:ext uri="{FF2B5EF4-FFF2-40B4-BE49-F238E27FC236}">
                <a16:creationId xmlns:a16="http://schemas.microsoft.com/office/drawing/2014/main" id="{FF45181A-5C85-4D26-9084-376F248C9683}"/>
              </a:ext>
            </a:extLst>
          </p:cNvPr>
          <p:cNvGraphicFramePr>
            <a:graphicFrameLocks/>
          </p:cNvGraphicFramePr>
          <p:nvPr>
            <p:extLst>
              <p:ext uri="{D42A27DB-BD31-4B8C-83A1-F6EECF244321}">
                <p14:modId xmlns:p14="http://schemas.microsoft.com/office/powerpoint/2010/main" val="3472450313"/>
              </p:ext>
            </p:extLst>
          </p:nvPr>
        </p:nvGraphicFramePr>
        <p:xfrm>
          <a:off x="-1" y="2441784"/>
          <a:ext cx="7765365" cy="412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43D897-2D00-4479-AB14-44707192188E}"/>
              </a:ext>
            </a:extLst>
          </p:cNvPr>
          <p:cNvSpPr txBox="1"/>
          <p:nvPr/>
        </p:nvSpPr>
        <p:spPr>
          <a:xfrm>
            <a:off x="8240401" y="2293034"/>
            <a:ext cx="3530992" cy="3970318"/>
          </a:xfrm>
          <a:prstGeom prst="rect">
            <a:avLst/>
          </a:prstGeom>
          <a:noFill/>
        </p:spPr>
        <p:txBody>
          <a:bodyPr wrap="square" rtlCol="0">
            <a:spAutoFit/>
          </a:bodyPr>
          <a:lstStyle/>
          <a:p>
            <a:r>
              <a:rPr lang="en-US" sz="3600" b="1" dirty="0">
                <a:solidFill>
                  <a:srgbClr val="FFFF00"/>
                </a:solidFill>
                <a:highlight>
                  <a:srgbClr val="808080"/>
                </a:highlight>
              </a:rPr>
              <a:t>76.10% of Critics consensus assessment are positive,14.26% are neutral and 9.64% are negative.</a:t>
            </a:r>
            <a:endParaRPr lang="en-IN" sz="3600" b="1" dirty="0">
              <a:solidFill>
                <a:srgbClr val="FFFF00"/>
              </a:solidFill>
              <a:highlight>
                <a:srgbClr val="808080"/>
              </a:highlight>
            </a:endParaRPr>
          </a:p>
        </p:txBody>
      </p:sp>
    </p:spTree>
    <p:extLst>
      <p:ext uri="{BB962C8B-B14F-4D97-AF65-F5344CB8AC3E}">
        <p14:creationId xmlns:p14="http://schemas.microsoft.com/office/powerpoint/2010/main" val="382583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C14698-ADA8-4D4A-9757-78090794D67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27520"/>
          </a:xfrm>
          <a:prstGeom prst="rect">
            <a:avLst/>
          </a:prstGeom>
        </p:spPr>
      </p:pic>
      <p:sp>
        <p:nvSpPr>
          <p:cNvPr id="4" name="Rectangle 3">
            <a:extLst>
              <a:ext uri="{FF2B5EF4-FFF2-40B4-BE49-F238E27FC236}">
                <a16:creationId xmlns:a16="http://schemas.microsoft.com/office/drawing/2014/main" id="{6DA8A150-3955-40C3-BA29-C6DE68EB3E1B}"/>
              </a:ext>
            </a:extLst>
          </p:cNvPr>
          <p:cNvSpPr/>
          <p:nvPr/>
        </p:nvSpPr>
        <p:spPr>
          <a:xfrm>
            <a:off x="3404937" y="500862"/>
            <a:ext cx="4439652"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w="12700">
                  <a:solidFill>
                    <a:srgbClr val="FFC000"/>
                  </a:solidFill>
                  <a:prstDash val="solid"/>
                </a:ln>
                <a:solidFill>
                  <a:srgbClr val="FFFF00"/>
                </a:solidFill>
                <a:latin typeface="Algerian" panose="04020705040A02060702" pitchFamily="82" charset="0"/>
              </a:rPr>
              <a:t>CONCLUSION</a:t>
            </a:r>
          </a:p>
        </p:txBody>
      </p:sp>
      <p:sp>
        <p:nvSpPr>
          <p:cNvPr id="5" name="TextBox 4">
            <a:extLst>
              <a:ext uri="{FF2B5EF4-FFF2-40B4-BE49-F238E27FC236}">
                <a16:creationId xmlns:a16="http://schemas.microsoft.com/office/drawing/2014/main" id="{5E2DE1D1-914D-43FD-B62C-57A0DEB2777E}"/>
              </a:ext>
            </a:extLst>
          </p:cNvPr>
          <p:cNvSpPr txBox="1"/>
          <p:nvPr/>
        </p:nvSpPr>
        <p:spPr>
          <a:xfrm>
            <a:off x="1299411" y="1792705"/>
            <a:ext cx="8073189" cy="4154984"/>
          </a:xfrm>
          <a:prstGeom prst="rect">
            <a:avLst/>
          </a:prstGeom>
          <a:noFill/>
        </p:spPr>
        <p:txBody>
          <a:bodyPr wrap="square" rtlCol="0">
            <a:spAutoFit/>
          </a:bodyPr>
          <a:lstStyle/>
          <a:p>
            <a:r>
              <a:rPr lang="en-US" sz="2400" dirty="0">
                <a:solidFill>
                  <a:schemeClr val="accent4">
                    <a:lumMod val="60000"/>
                    <a:lumOff val="40000"/>
                  </a:schemeClr>
                </a:solidFill>
                <a:latin typeface="Berlin Sans FB Demi" panose="020E0802020502020306" pitchFamily="34" charset="0"/>
              </a:rPr>
              <a:t>Excel was utilized in the study to find patterns and trends in the data, including the comedy genre’s highest rating count and differences between Tomato-meter and audience ratings for selected films. The data also revealed the studios with the lowest and greatest ratings, providing studios with a benchmark against which to measure their success and raise their ratings. The Analysis helps studios improve their performance and have more success in the film industry by offering insightful information about the elements that lead to high Tomato-meter scores for films with a “R” classification.</a:t>
            </a:r>
            <a:endParaRPr lang="en-IN" sz="2400" dirty="0">
              <a:solidFill>
                <a:schemeClr val="accent4">
                  <a:lumMod val="60000"/>
                  <a:lumOff val="40000"/>
                </a:schemeClr>
              </a:solidFill>
              <a:latin typeface="Berlin Sans FB Demi" panose="020E0802020502020306" pitchFamily="34" charset="0"/>
            </a:endParaRPr>
          </a:p>
        </p:txBody>
      </p:sp>
    </p:spTree>
    <p:extLst>
      <p:ext uri="{BB962C8B-B14F-4D97-AF65-F5344CB8AC3E}">
        <p14:creationId xmlns:p14="http://schemas.microsoft.com/office/powerpoint/2010/main" val="876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EFF12B-FDEF-44B3-9527-0B5D9C76C2A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 y="0"/>
            <a:ext cx="12246429" cy="6858000"/>
          </a:xfrm>
          <a:prstGeom prst="rect">
            <a:avLst/>
          </a:prstGeom>
        </p:spPr>
      </p:pic>
      <p:sp>
        <p:nvSpPr>
          <p:cNvPr id="4" name="Rectangle 3">
            <a:extLst>
              <a:ext uri="{FF2B5EF4-FFF2-40B4-BE49-F238E27FC236}">
                <a16:creationId xmlns:a16="http://schemas.microsoft.com/office/drawing/2014/main" id="{5A43089A-8EF5-4A07-9415-8AA7644CE850}"/>
              </a:ext>
            </a:extLst>
          </p:cNvPr>
          <p:cNvSpPr/>
          <p:nvPr/>
        </p:nvSpPr>
        <p:spPr>
          <a:xfrm>
            <a:off x="3114609" y="502430"/>
            <a:ext cx="5141152" cy="1200329"/>
          </a:xfrm>
          <a:prstGeom prst="rect">
            <a:avLst/>
          </a:prstGeom>
          <a:noFill/>
        </p:spPr>
        <p:txBody>
          <a:bodyPr wrap="none" lIns="91440" tIns="45720" rIns="91440" bIns="45720">
            <a:spAutoFit/>
          </a:bodyPr>
          <a:lstStyle/>
          <a:p>
            <a:pPr algn="ctr"/>
            <a:r>
              <a:rPr lang="en-US" sz="7200" b="1" dirty="0">
                <a:ln w="22225">
                  <a:solidFill>
                    <a:schemeClr val="accent2"/>
                  </a:solidFill>
                  <a:prstDash val="solid"/>
                </a:ln>
                <a:solidFill>
                  <a:schemeClr val="accent2">
                    <a:lumMod val="40000"/>
                    <a:lumOff val="60000"/>
                  </a:schemeClr>
                </a:solidFill>
                <a:latin typeface="Algerian" panose="04020705040A02060702" pitchFamily="82" charset="0"/>
              </a:rPr>
              <a:t>Thank You</a:t>
            </a:r>
          </a:p>
        </p:txBody>
      </p:sp>
      <p:sp>
        <p:nvSpPr>
          <p:cNvPr id="10" name="TextBox 9">
            <a:extLst>
              <a:ext uri="{FF2B5EF4-FFF2-40B4-BE49-F238E27FC236}">
                <a16:creationId xmlns:a16="http://schemas.microsoft.com/office/drawing/2014/main" id="{CBB81ED8-AE42-4A53-B380-600679A44668}"/>
              </a:ext>
            </a:extLst>
          </p:cNvPr>
          <p:cNvSpPr txBox="1"/>
          <p:nvPr/>
        </p:nvSpPr>
        <p:spPr>
          <a:xfrm>
            <a:off x="2915478" y="2252870"/>
            <a:ext cx="8653670" cy="2123658"/>
          </a:xfrm>
          <a:prstGeom prst="rect">
            <a:avLst/>
          </a:prstGeom>
          <a:noFill/>
        </p:spPr>
        <p:txBody>
          <a:bodyPr wrap="square" rtlCol="0">
            <a:spAutoFit/>
          </a:bodyPr>
          <a:lstStyle/>
          <a:p>
            <a:pPr algn="ctr"/>
            <a:r>
              <a:rPr lang="en-IN" dirty="0">
                <a:solidFill>
                  <a:schemeClr val="accent1">
                    <a:lumMod val="40000"/>
                    <a:lumOff val="60000"/>
                  </a:schemeClr>
                </a:solidFill>
                <a:latin typeface="Arial Black" panose="020B0A04020102020204" pitchFamily="34" charset="0"/>
              </a:rPr>
              <a:t> </a:t>
            </a:r>
            <a:r>
              <a:rPr lang="en-IN" sz="2400" u="sng" dirty="0">
                <a:solidFill>
                  <a:schemeClr val="accent1">
                    <a:lumMod val="40000"/>
                    <a:lumOff val="60000"/>
                  </a:schemeClr>
                </a:solidFill>
                <a:latin typeface="Arial Black" panose="020B0A04020102020204" pitchFamily="34" charset="0"/>
                <a:hlinkClick r:id="rId4">
                  <a:extLst>
                    <a:ext uri="{A12FA001-AC4F-418D-AE19-62706E023703}">
                      <ahyp:hlinkClr xmlns:ahyp="http://schemas.microsoft.com/office/drawing/2018/hyperlinkcolor" val="tx"/>
                    </a:ext>
                  </a:extLst>
                </a:hlinkClick>
              </a:rPr>
              <a:t>www.linkedin.com/in/abhijeet-ranjan-958760191</a:t>
            </a:r>
            <a:endParaRPr lang="en-IN" sz="2400" u="sng" dirty="0">
              <a:solidFill>
                <a:schemeClr val="accent1">
                  <a:lumMod val="40000"/>
                  <a:lumOff val="60000"/>
                </a:schemeClr>
              </a:solidFill>
              <a:latin typeface="Arial Black" panose="020B0A04020102020204" pitchFamily="34" charset="0"/>
            </a:endParaRPr>
          </a:p>
          <a:p>
            <a:pPr algn="ctr"/>
            <a:endParaRPr lang="en-IN" u="sng" dirty="0">
              <a:solidFill>
                <a:schemeClr val="accent1">
                  <a:lumMod val="40000"/>
                  <a:lumOff val="60000"/>
                </a:schemeClr>
              </a:solidFill>
              <a:latin typeface="Arial Black" panose="020B0A04020102020204" pitchFamily="34" charset="0"/>
            </a:endParaRPr>
          </a:p>
          <a:p>
            <a:pPr algn="ctr"/>
            <a:r>
              <a:rPr lang="en-IN" u="sng" dirty="0">
                <a:solidFill>
                  <a:schemeClr val="accent1">
                    <a:lumMod val="40000"/>
                    <a:lumOff val="60000"/>
                  </a:schemeClr>
                </a:solidFill>
                <a:latin typeface="Arial Black" panose="020B0A04020102020204" pitchFamily="34" charset="0"/>
              </a:rPr>
              <a:t>abhijeetr162@gmail.com</a:t>
            </a:r>
          </a:p>
          <a:p>
            <a:endParaRPr lang="en-IN" dirty="0">
              <a:solidFill>
                <a:schemeClr val="accent1">
                  <a:lumMod val="40000"/>
                  <a:lumOff val="60000"/>
                </a:schemeClr>
              </a:solidFill>
              <a:latin typeface="Arial Black" panose="020B0A04020102020204" pitchFamily="34" charset="0"/>
            </a:endParaRPr>
          </a:p>
          <a:p>
            <a:r>
              <a:rPr lang="en-IN" dirty="0">
                <a:solidFill>
                  <a:schemeClr val="accent1">
                    <a:lumMod val="40000"/>
                    <a:lumOff val="60000"/>
                  </a:schemeClr>
                </a:solidFill>
                <a:latin typeface="Arial Black" panose="020B0A04020102020204" pitchFamily="34" charset="0"/>
              </a:rPr>
              <a:t>                                          </a:t>
            </a:r>
            <a:r>
              <a:rPr lang="en-IN" u="sng" dirty="0">
                <a:solidFill>
                  <a:schemeClr val="accent1">
                    <a:lumMod val="40000"/>
                    <a:lumOff val="60000"/>
                  </a:schemeClr>
                </a:solidFill>
                <a:latin typeface="Arial Black" panose="020B0A04020102020204" pitchFamily="34" charset="0"/>
              </a:rPr>
              <a:t> </a:t>
            </a:r>
            <a:r>
              <a:rPr lang="en-IN" u="sng" dirty="0" err="1">
                <a:solidFill>
                  <a:schemeClr val="accent1">
                    <a:lumMod val="40000"/>
                    <a:lumOff val="60000"/>
                  </a:schemeClr>
                </a:solidFill>
                <a:latin typeface="Arial Black" panose="020B0A04020102020204" pitchFamily="34" charset="0"/>
              </a:rPr>
              <a:t>abhijeetranjan</a:t>
            </a:r>
            <a:endParaRPr lang="en-IN" u="sng" dirty="0">
              <a:solidFill>
                <a:schemeClr val="accent1">
                  <a:lumMod val="40000"/>
                  <a:lumOff val="60000"/>
                </a:schemeClr>
              </a:solidFill>
              <a:latin typeface="Arial Black" panose="020B0A04020102020204" pitchFamily="34" charset="0"/>
            </a:endParaRPr>
          </a:p>
          <a:p>
            <a:pPr algn="ctr"/>
            <a:endParaRPr lang="en-US" dirty="0">
              <a:solidFill>
                <a:schemeClr val="accent1">
                  <a:lumMod val="40000"/>
                  <a:lumOff val="60000"/>
                </a:schemeClr>
              </a:solidFill>
              <a:latin typeface="Arial Black" panose="020B0A04020102020204" pitchFamily="34" charset="0"/>
            </a:endParaRPr>
          </a:p>
          <a:p>
            <a:pPr algn="ctr"/>
            <a:r>
              <a:rPr lang="en-IN" u="sng" dirty="0">
                <a:solidFill>
                  <a:schemeClr val="accent1">
                    <a:lumMod val="40000"/>
                    <a:lumOff val="60000"/>
                  </a:schemeClr>
                </a:solidFill>
                <a:latin typeface="Arial Black" panose="020B0A04020102020204" pitchFamily="34" charset="0"/>
              </a:rPr>
              <a:t> https://peerlist.io/abhijeetranjan</a:t>
            </a:r>
            <a:endParaRPr lang="en-IN" dirty="0">
              <a:solidFill>
                <a:schemeClr val="accent1">
                  <a:lumMod val="40000"/>
                  <a:lumOff val="60000"/>
                </a:schemeClr>
              </a:solidFill>
              <a:latin typeface="Arial Black" panose="020B0A04020102020204" pitchFamily="34" charset="0"/>
            </a:endParaRPr>
          </a:p>
        </p:txBody>
      </p:sp>
      <p:pic>
        <p:nvPicPr>
          <p:cNvPr id="12" name="Picture 11">
            <a:extLst>
              <a:ext uri="{FF2B5EF4-FFF2-40B4-BE49-F238E27FC236}">
                <a16:creationId xmlns:a16="http://schemas.microsoft.com/office/drawing/2014/main" id="{180AB9FD-A0DC-4355-ABE5-73CBCCBDC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6513" y="3418182"/>
            <a:ext cx="2126700" cy="446628"/>
          </a:xfrm>
          <a:prstGeom prst="rect">
            <a:avLst/>
          </a:prstGeom>
        </p:spPr>
      </p:pic>
      <p:pic>
        <p:nvPicPr>
          <p:cNvPr id="14" name="Picture 13">
            <a:extLst>
              <a:ext uri="{FF2B5EF4-FFF2-40B4-BE49-F238E27FC236}">
                <a16:creationId xmlns:a16="http://schemas.microsoft.com/office/drawing/2014/main" id="{817B1A3F-72D7-46B5-B985-FF5477AD38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1832" y="2830310"/>
            <a:ext cx="893353" cy="484389"/>
          </a:xfrm>
          <a:prstGeom prst="rect">
            <a:avLst/>
          </a:prstGeom>
        </p:spPr>
      </p:pic>
      <p:pic>
        <p:nvPicPr>
          <p:cNvPr id="16" name="Picture 15">
            <a:extLst>
              <a:ext uri="{FF2B5EF4-FFF2-40B4-BE49-F238E27FC236}">
                <a16:creationId xmlns:a16="http://schemas.microsoft.com/office/drawing/2014/main" id="{CABB7608-599F-40FD-B9FB-6DFE46BB52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7751" y="3977742"/>
            <a:ext cx="2377523" cy="550111"/>
          </a:xfrm>
          <a:prstGeom prst="rect">
            <a:avLst/>
          </a:prstGeom>
        </p:spPr>
      </p:pic>
      <p:pic>
        <p:nvPicPr>
          <p:cNvPr id="18" name="Picture 17">
            <a:extLst>
              <a:ext uri="{FF2B5EF4-FFF2-40B4-BE49-F238E27FC236}">
                <a16:creationId xmlns:a16="http://schemas.microsoft.com/office/drawing/2014/main" id="{7C72ED18-EA92-47AB-A1A1-74410A0308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333" y="2216911"/>
            <a:ext cx="2962275" cy="484389"/>
          </a:xfrm>
          <a:prstGeom prst="rect">
            <a:avLst/>
          </a:prstGeom>
        </p:spPr>
      </p:pic>
    </p:spTree>
    <p:extLst>
      <p:ext uri="{BB962C8B-B14F-4D97-AF65-F5344CB8AC3E}">
        <p14:creationId xmlns:p14="http://schemas.microsoft.com/office/powerpoint/2010/main" val="164997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48FA5E-9F7B-4680-888A-C4FAAD64572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8966"/>
            <a:ext cx="12192000" cy="6849034"/>
          </a:xfrm>
          <a:prstGeom prst="rect">
            <a:avLst/>
          </a:prstGeom>
        </p:spPr>
      </p:pic>
      <p:sp>
        <p:nvSpPr>
          <p:cNvPr id="4" name="Rectangle 3">
            <a:extLst>
              <a:ext uri="{FF2B5EF4-FFF2-40B4-BE49-F238E27FC236}">
                <a16:creationId xmlns:a16="http://schemas.microsoft.com/office/drawing/2014/main" id="{B90299EF-8712-4315-9D52-F72AD46CC754}"/>
              </a:ext>
            </a:extLst>
          </p:cNvPr>
          <p:cNvSpPr/>
          <p:nvPr/>
        </p:nvSpPr>
        <p:spPr>
          <a:xfrm>
            <a:off x="3518449" y="294474"/>
            <a:ext cx="4423583" cy="1200329"/>
          </a:xfrm>
          <a:prstGeom prst="rect">
            <a:avLst/>
          </a:prstGeom>
          <a:noFill/>
        </p:spPr>
        <p:txBody>
          <a:bodyPr wrap="none" lIns="91440" tIns="45720" rIns="91440" bIns="45720">
            <a:spAutoFit/>
          </a:bodyPr>
          <a:lstStyle/>
          <a:p>
            <a:pPr algn="ctr"/>
            <a:r>
              <a:rPr lang="en-US" sz="7200" dirty="0">
                <a:ln w="0"/>
                <a:solidFill>
                  <a:srgbClr val="FFC000"/>
                </a:solidFill>
                <a:effectLst>
                  <a:reflection blurRad="6350" stA="53000" endA="300" endPos="35500" dir="5400000" sy="-90000" algn="bl" rotWithShape="0"/>
                </a:effectLst>
                <a:latin typeface="Cooper Black" panose="0208090404030B020404" pitchFamily="18" charset="0"/>
              </a:rPr>
              <a:t>Contents</a:t>
            </a:r>
            <a:endParaRPr lang="en-US" sz="5400" b="0" cap="none" spc="0" dirty="0">
              <a:ln w="0"/>
              <a:solidFill>
                <a:srgbClr val="FFC000"/>
              </a:solidFill>
              <a:effectLst>
                <a:reflection blurRad="6350" stA="53000" endA="300" endPos="35500" dir="5400000" sy="-90000" algn="bl" rotWithShape="0"/>
              </a:effectLst>
              <a:latin typeface="Cooper Black" panose="0208090404030B020404" pitchFamily="18" charset="0"/>
            </a:endParaRPr>
          </a:p>
        </p:txBody>
      </p:sp>
      <p:sp>
        <p:nvSpPr>
          <p:cNvPr id="5" name="TextBox 4">
            <a:extLst>
              <a:ext uri="{FF2B5EF4-FFF2-40B4-BE49-F238E27FC236}">
                <a16:creationId xmlns:a16="http://schemas.microsoft.com/office/drawing/2014/main" id="{1044A9DE-698A-45E2-9132-5EF60D4E9C23}"/>
              </a:ext>
            </a:extLst>
          </p:cNvPr>
          <p:cNvSpPr txBox="1"/>
          <p:nvPr/>
        </p:nvSpPr>
        <p:spPr>
          <a:xfrm>
            <a:off x="2293035" y="1828800"/>
            <a:ext cx="9898966" cy="3046988"/>
          </a:xfrm>
          <a:prstGeom prst="rect">
            <a:avLst/>
          </a:prstGeom>
          <a:noFill/>
        </p:spPr>
        <p:txBody>
          <a:bodyPr wrap="square" rtlCol="0">
            <a:spAutoFit/>
          </a:bodyPr>
          <a:lstStyle/>
          <a:p>
            <a:pPr marL="342900" indent="-342900">
              <a:buFont typeface="+mj-lt"/>
              <a:buAutoNum type="arabicPeriod"/>
            </a:pPr>
            <a:r>
              <a:rPr lang="en-US" sz="4800" dirty="0">
                <a:solidFill>
                  <a:schemeClr val="accent3">
                    <a:lumMod val="20000"/>
                    <a:lumOff val="80000"/>
                  </a:schemeClr>
                </a:solidFill>
                <a:latin typeface="Wide Latin" panose="020A0A07050505020404" pitchFamily="18" charset="0"/>
              </a:rPr>
              <a:t>Introduction</a:t>
            </a:r>
          </a:p>
          <a:p>
            <a:pPr marL="342900" indent="-342900">
              <a:buFont typeface="+mj-lt"/>
              <a:buAutoNum type="arabicPeriod"/>
            </a:pPr>
            <a:r>
              <a:rPr lang="en-US" sz="4800" dirty="0">
                <a:solidFill>
                  <a:schemeClr val="accent3">
                    <a:lumMod val="20000"/>
                    <a:lumOff val="80000"/>
                  </a:schemeClr>
                </a:solidFill>
                <a:latin typeface="Wide Latin" panose="020A0A07050505020404" pitchFamily="18" charset="0"/>
              </a:rPr>
              <a:t>KPI/ Objectives</a:t>
            </a:r>
          </a:p>
          <a:p>
            <a:pPr marL="342900" indent="-342900">
              <a:buFont typeface="+mj-lt"/>
              <a:buAutoNum type="arabicPeriod"/>
            </a:pPr>
            <a:r>
              <a:rPr lang="en-US" sz="4800" dirty="0">
                <a:solidFill>
                  <a:schemeClr val="accent3">
                    <a:lumMod val="20000"/>
                    <a:lumOff val="80000"/>
                  </a:schemeClr>
                </a:solidFill>
                <a:latin typeface="Wide Latin" panose="020A0A07050505020404" pitchFamily="18" charset="0"/>
              </a:rPr>
              <a:t>Insights</a:t>
            </a:r>
          </a:p>
          <a:p>
            <a:pPr marL="342900" indent="-342900">
              <a:buFont typeface="+mj-lt"/>
              <a:buAutoNum type="arabicPeriod"/>
            </a:pPr>
            <a:r>
              <a:rPr lang="en-US" sz="4800" dirty="0">
                <a:solidFill>
                  <a:schemeClr val="accent3">
                    <a:lumMod val="20000"/>
                    <a:lumOff val="80000"/>
                  </a:schemeClr>
                </a:solidFill>
                <a:latin typeface="Wide Latin" panose="020A0A07050505020404" pitchFamily="18" charset="0"/>
              </a:rPr>
              <a:t>Conclusion</a:t>
            </a:r>
            <a:endParaRPr lang="en-IN" sz="4800" dirty="0">
              <a:solidFill>
                <a:schemeClr val="accent3">
                  <a:lumMod val="20000"/>
                  <a:lumOff val="80000"/>
                </a:schemeClr>
              </a:solidFill>
              <a:latin typeface="Wide Latin" panose="020A0A07050505020404" pitchFamily="18" charset="0"/>
            </a:endParaRPr>
          </a:p>
        </p:txBody>
      </p:sp>
    </p:spTree>
    <p:extLst>
      <p:ext uri="{BB962C8B-B14F-4D97-AF65-F5344CB8AC3E}">
        <p14:creationId xmlns:p14="http://schemas.microsoft.com/office/powerpoint/2010/main" val="158131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F5D5BA-577A-44A6-82E8-996F6E30425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42760"/>
          </a:xfrm>
          <a:prstGeom prst="rect">
            <a:avLst/>
          </a:prstGeom>
        </p:spPr>
      </p:pic>
      <p:pic>
        <p:nvPicPr>
          <p:cNvPr id="5" name="Picture 4">
            <a:extLst>
              <a:ext uri="{FF2B5EF4-FFF2-40B4-BE49-F238E27FC236}">
                <a16:creationId xmlns:a16="http://schemas.microsoft.com/office/drawing/2014/main" id="{E1702F60-FAAB-47EB-A6E4-33FA86BB417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9229725" y="15240"/>
            <a:ext cx="2962275" cy="1543050"/>
          </a:xfrm>
          <a:prstGeom prst="rect">
            <a:avLst/>
          </a:prstGeom>
        </p:spPr>
      </p:pic>
      <p:sp>
        <p:nvSpPr>
          <p:cNvPr id="6" name="Rectangle 5">
            <a:extLst>
              <a:ext uri="{FF2B5EF4-FFF2-40B4-BE49-F238E27FC236}">
                <a16:creationId xmlns:a16="http://schemas.microsoft.com/office/drawing/2014/main" id="{A21823A3-AFCB-4200-B143-51F98B8F7CF2}"/>
              </a:ext>
            </a:extLst>
          </p:cNvPr>
          <p:cNvSpPr/>
          <p:nvPr/>
        </p:nvSpPr>
        <p:spPr>
          <a:xfrm>
            <a:off x="3643532" y="491422"/>
            <a:ext cx="4192173"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Introduction</a:t>
            </a:r>
          </a:p>
        </p:txBody>
      </p:sp>
      <p:sp>
        <p:nvSpPr>
          <p:cNvPr id="7" name="TextBox 6">
            <a:extLst>
              <a:ext uri="{FF2B5EF4-FFF2-40B4-BE49-F238E27FC236}">
                <a16:creationId xmlns:a16="http://schemas.microsoft.com/office/drawing/2014/main" id="{8FBEFB35-7E4C-43AB-A813-5CD4023E7650}"/>
              </a:ext>
            </a:extLst>
          </p:cNvPr>
          <p:cNvSpPr txBox="1"/>
          <p:nvPr/>
        </p:nvSpPr>
        <p:spPr>
          <a:xfrm>
            <a:off x="48428" y="2051873"/>
            <a:ext cx="6983802" cy="4401205"/>
          </a:xfrm>
          <a:prstGeom prst="rect">
            <a:avLst/>
          </a:prstGeom>
          <a:noFill/>
        </p:spPr>
        <p:txBody>
          <a:bodyPr wrap="square" rtlCol="0">
            <a:spAutoFit/>
          </a:bodyPr>
          <a:lstStyle/>
          <a:p>
            <a:r>
              <a:rPr lang="en-US" sz="2800" b="1" dirty="0">
                <a:solidFill>
                  <a:schemeClr val="bg2"/>
                </a:solidFill>
              </a:rPr>
              <a:t>The information on films can be found on many well-known websites, Rotten Tomatoes is the best source for critic reviews. Rotten Tomatoes and the </a:t>
            </a:r>
            <a:r>
              <a:rPr lang="en-US" sz="2800" b="1" dirty="0" err="1">
                <a:solidFill>
                  <a:schemeClr val="bg2"/>
                </a:solidFill>
              </a:rPr>
              <a:t>Tomatometer</a:t>
            </a:r>
            <a:r>
              <a:rPr lang="en-US" sz="2800" b="1" dirty="0">
                <a:solidFill>
                  <a:schemeClr val="bg2"/>
                </a:solidFill>
              </a:rPr>
              <a:t> score are the world’s most trusted recommendation resources for quality entertainment.  As the leading online aggregator of movie and TV show reviews from critics, we provide fans with a comprehensive guide to what’s Fresh – and what’s Rotten – in theaters and at home. </a:t>
            </a:r>
            <a:endParaRPr lang="en-IN" sz="2800" b="1" dirty="0">
              <a:solidFill>
                <a:schemeClr val="bg2"/>
              </a:solidFill>
            </a:endParaRPr>
          </a:p>
        </p:txBody>
      </p:sp>
      <p:pic>
        <p:nvPicPr>
          <p:cNvPr id="9" name="Picture 8">
            <a:extLst>
              <a:ext uri="{FF2B5EF4-FFF2-40B4-BE49-F238E27FC236}">
                <a16:creationId xmlns:a16="http://schemas.microsoft.com/office/drawing/2014/main" id="{3BE241F3-5690-4F89-BB06-D5932F8166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6832" y="1826567"/>
            <a:ext cx="5246740" cy="4799120"/>
          </a:xfrm>
          <a:prstGeom prst="rect">
            <a:avLst/>
          </a:prstGeom>
        </p:spPr>
      </p:pic>
    </p:spTree>
    <p:extLst>
      <p:ext uri="{BB962C8B-B14F-4D97-AF65-F5344CB8AC3E}">
        <p14:creationId xmlns:p14="http://schemas.microsoft.com/office/powerpoint/2010/main" val="4612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71EF4B-6342-4763-BB2C-22F7F8EF0DF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5240"/>
            <a:ext cx="12192000" cy="6842760"/>
          </a:xfrm>
          <a:prstGeom prst="rect">
            <a:avLst/>
          </a:prstGeom>
        </p:spPr>
      </p:pic>
      <p:sp>
        <p:nvSpPr>
          <p:cNvPr id="5" name="Rectangle 4">
            <a:extLst>
              <a:ext uri="{FF2B5EF4-FFF2-40B4-BE49-F238E27FC236}">
                <a16:creationId xmlns:a16="http://schemas.microsoft.com/office/drawing/2014/main" id="{EE21A6DD-555D-476A-920D-9AC9EBB0F4B1}"/>
              </a:ext>
            </a:extLst>
          </p:cNvPr>
          <p:cNvSpPr/>
          <p:nvPr/>
        </p:nvSpPr>
        <p:spPr>
          <a:xfrm>
            <a:off x="3440194" y="266338"/>
            <a:ext cx="4580100" cy="923330"/>
          </a:xfrm>
          <a:prstGeom prst="rect">
            <a:avLst/>
          </a:prstGeom>
          <a:noFill/>
        </p:spPr>
        <p:txBody>
          <a:bodyPr wrap="none" lIns="91440" tIns="45720" rIns="91440" bIns="45720">
            <a:spAutoFit/>
          </a:bodyPr>
          <a:lstStyle/>
          <a:p>
            <a:pPr algn="ctr"/>
            <a:r>
              <a:rPr lang="en-US" sz="5400" b="1" cap="none" spc="0" dirty="0">
                <a:ln w="0"/>
                <a:solidFill>
                  <a:schemeClr val="accent5">
                    <a:lumMod val="60000"/>
                    <a:lumOff val="40000"/>
                  </a:schemeClr>
                </a:solidFill>
                <a:effectLst>
                  <a:reflection blurRad="6350" stA="53000" endA="300" endPos="35500" dir="5400000" sy="-90000" algn="bl" rotWithShape="0"/>
                </a:effectLst>
              </a:rPr>
              <a:t>Objectives/ KPI</a:t>
            </a:r>
          </a:p>
        </p:txBody>
      </p:sp>
      <p:sp>
        <p:nvSpPr>
          <p:cNvPr id="6" name="TextBox 5">
            <a:extLst>
              <a:ext uri="{FF2B5EF4-FFF2-40B4-BE49-F238E27FC236}">
                <a16:creationId xmlns:a16="http://schemas.microsoft.com/office/drawing/2014/main" id="{180FAD08-87A4-4C61-89B7-E05E48E7CE6D}"/>
              </a:ext>
            </a:extLst>
          </p:cNvPr>
          <p:cNvSpPr txBox="1"/>
          <p:nvPr/>
        </p:nvSpPr>
        <p:spPr>
          <a:xfrm>
            <a:off x="267287" y="1603717"/>
            <a:ext cx="11577710" cy="5262979"/>
          </a:xfrm>
          <a:prstGeom prst="rect">
            <a:avLst/>
          </a:prstGeom>
          <a:noFill/>
        </p:spPr>
        <p:txBody>
          <a:bodyPr wrap="square" rtlCol="0">
            <a:spAutoFit/>
          </a:bodyPr>
          <a:lstStyle/>
          <a:p>
            <a:pPr marL="285750" indent="-285750">
              <a:buFont typeface="Wingdings" panose="05000000000000000000" pitchFamily="2" charset="2"/>
              <a:buChar char="Ø"/>
            </a:pPr>
            <a:r>
              <a:rPr lang="en-US" sz="2800" b="1" dirty="0">
                <a:solidFill>
                  <a:srgbClr val="FFFF00"/>
                </a:solidFill>
              </a:rPr>
              <a:t> What does the distribution of films look like by rating? My primary genre? (hint: use the first genre listed)</a:t>
            </a:r>
          </a:p>
          <a:p>
            <a:pPr marL="285750" indent="-285750">
              <a:buFont typeface="Wingdings" panose="05000000000000000000" pitchFamily="2" charset="2"/>
              <a:buChar char="Ø"/>
            </a:pPr>
            <a:r>
              <a:rPr lang="en-US" sz="2800" b="1" dirty="0">
                <a:solidFill>
                  <a:srgbClr val="FFFF00"/>
                </a:solidFill>
              </a:rPr>
              <a:t> What % of films received a Certified Fresh </a:t>
            </a:r>
            <a:r>
              <a:rPr lang="en-US" sz="2800" b="1" dirty="0" err="1">
                <a:solidFill>
                  <a:srgbClr val="FFFF00"/>
                </a:solidFill>
              </a:rPr>
              <a:t>Tomatometer</a:t>
            </a:r>
            <a:r>
              <a:rPr lang="en-US" sz="2800" b="1" dirty="0">
                <a:solidFill>
                  <a:srgbClr val="FFFF00"/>
                </a:solidFill>
              </a:rPr>
              <a:t> rating? What about Rotten?</a:t>
            </a:r>
          </a:p>
          <a:p>
            <a:pPr marL="285750" indent="-285750">
              <a:buFont typeface="Wingdings" panose="05000000000000000000" pitchFamily="2" charset="2"/>
              <a:buChar char="Ø"/>
            </a:pPr>
            <a:r>
              <a:rPr lang="en-US" sz="2800" b="1" dirty="0">
                <a:solidFill>
                  <a:srgbClr val="FFFF00"/>
                </a:solidFill>
              </a:rPr>
              <a:t>Explore new film releases over time. How has the volume of releases by month trended over time? What year/month were the newest films released?</a:t>
            </a:r>
          </a:p>
          <a:p>
            <a:pPr marL="285750" indent="-285750">
              <a:buFont typeface="Wingdings" panose="05000000000000000000" pitchFamily="2" charset="2"/>
              <a:buChar char="Ø"/>
            </a:pPr>
            <a:r>
              <a:rPr lang="en-US" sz="2800" b="1" dirty="0">
                <a:solidFill>
                  <a:srgbClr val="FFFF00"/>
                </a:solidFill>
              </a:rPr>
              <a:t> Compare average </a:t>
            </a:r>
            <a:r>
              <a:rPr lang="en-US" sz="2800" b="1" dirty="0" err="1">
                <a:solidFill>
                  <a:srgbClr val="FFFF00"/>
                </a:solidFill>
              </a:rPr>
              <a:t>Tomatometer</a:t>
            </a:r>
            <a:r>
              <a:rPr lang="en-US" sz="2800" b="1" dirty="0">
                <a:solidFill>
                  <a:srgbClr val="FFFF00"/>
                </a:solidFill>
              </a:rPr>
              <a:t> ratings by Studio. Which studios produce the highest-rated films, on average? The lowest?</a:t>
            </a:r>
          </a:p>
          <a:p>
            <a:pPr marL="285750" indent="-285750">
              <a:buFont typeface="Wingdings" panose="05000000000000000000" pitchFamily="2" charset="2"/>
              <a:buChar char="Ø"/>
            </a:pPr>
            <a:r>
              <a:rPr lang="en-US" sz="2800" b="1" dirty="0">
                <a:solidFill>
                  <a:srgbClr val="FFFF00"/>
                </a:solidFill>
              </a:rPr>
              <a:t>Compare the </a:t>
            </a:r>
            <a:r>
              <a:rPr lang="en-US" sz="2800" b="1" dirty="0" err="1">
                <a:solidFill>
                  <a:srgbClr val="FFFF00"/>
                </a:solidFill>
              </a:rPr>
              <a:t>Tomatometer</a:t>
            </a:r>
            <a:r>
              <a:rPr lang="en-US" sz="2800" b="1" dirty="0">
                <a:solidFill>
                  <a:srgbClr val="FFFF00"/>
                </a:solidFill>
              </a:rPr>
              <a:t> ratings against audience ratings. Which films showed the largest discrepancies between audiences and critics?</a:t>
            </a:r>
          </a:p>
          <a:p>
            <a:pPr marL="285750" indent="-285750">
              <a:buFont typeface="Wingdings" panose="05000000000000000000" pitchFamily="2" charset="2"/>
              <a:buChar char="Ø"/>
            </a:pPr>
            <a:r>
              <a:rPr lang="en-US" sz="2800" b="1" dirty="0">
                <a:solidFill>
                  <a:srgbClr val="FFFF00"/>
                </a:solidFill>
              </a:rPr>
              <a:t>Explore the critic's consensus rating: what language is used most often?</a:t>
            </a:r>
            <a:endParaRPr lang="en-IN" sz="2800" b="1" dirty="0">
              <a:solidFill>
                <a:srgbClr val="FFFF00"/>
              </a:solidFill>
            </a:endParaRPr>
          </a:p>
        </p:txBody>
      </p:sp>
    </p:spTree>
    <p:extLst>
      <p:ext uri="{BB962C8B-B14F-4D97-AF65-F5344CB8AC3E}">
        <p14:creationId xmlns:p14="http://schemas.microsoft.com/office/powerpoint/2010/main" val="144104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DD426A-DFF8-4BCE-93B3-5362AD2F84E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E3EE94EA-D101-4440-B0C4-C680FBD2F1C4}"/>
              </a:ext>
            </a:extLst>
          </p:cNvPr>
          <p:cNvSpPr/>
          <p:nvPr/>
        </p:nvSpPr>
        <p:spPr>
          <a:xfrm>
            <a:off x="4198069" y="24787"/>
            <a:ext cx="2889124" cy="2123658"/>
          </a:xfrm>
          <a:prstGeom prst="rect">
            <a:avLst/>
          </a:prstGeom>
          <a:noFill/>
        </p:spPr>
        <p:txBody>
          <a:bodyPr wrap="none" lIns="91440" tIns="45720" rIns="91440" bIns="45720">
            <a:spAutoFit/>
          </a:bodyPr>
          <a:lstStyle/>
          <a:p>
            <a:pPr algn="ctr"/>
            <a:r>
              <a:rPr lang="en-US" sz="6600" b="1" dirty="0">
                <a:ln w="22225">
                  <a:solidFill>
                    <a:schemeClr val="accent2"/>
                  </a:solidFill>
                  <a:prstDash val="solid"/>
                </a:ln>
                <a:solidFill>
                  <a:schemeClr val="accent2">
                    <a:lumMod val="40000"/>
                    <a:lumOff val="60000"/>
                  </a:schemeClr>
                </a:solidFill>
              </a:rPr>
              <a:t>Insights</a:t>
            </a:r>
          </a:p>
          <a:p>
            <a:pPr algn="ctr"/>
            <a:endParaRPr lang="en-US" sz="6600" b="1" dirty="0">
              <a:ln w="22225">
                <a:solidFill>
                  <a:schemeClr val="accent2"/>
                </a:solidFill>
                <a:prstDash val="solid"/>
              </a:ln>
              <a:solidFill>
                <a:schemeClr val="accent2">
                  <a:lumMod val="40000"/>
                  <a:lumOff val="60000"/>
                </a:schemeClr>
              </a:solidFill>
            </a:endParaRPr>
          </a:p>
        </p:txBody>
      </p:sp>
      <p:sp>
        <p:nvSpPr>
          <p:cNvPr id="4" name="TextBox 3">
            <a:extLst>
              <a:ext uri="{FF2B5EF4-FFF2-40B4-BE49-F238E27FC236}">
                <a16:creationId xmlns:a16="http://schemas.microsoft.com/office/drawing/2014/main" id="{238617E6-1134-4F22-952D-EAE707328568}"/>
              </a:ext>
            </a:extLst>
          </p:cNvPr>
          <p:cNvSpPr txBox="1"/>
          <p:nvPr/>
        </p:nvSpPr>
        <p:spPr>
          <a:xfrm>
            <a:off x="482990" y="1123036"/>
            <a:ext cx="11226019"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latin typeface="Arial Black" panose="020B0A04020102020204" pitchFamily="34" charset="0"/>
              </a:rPr>
              <a:t>What does the distribution of films look like by rating? My primary genre? (hint: use the first genre listed)</a:t>
            </a:r>
            <a:endParaRPr lang="en-IN" sz="2400" b="1" dirty="0">
              <a:solidFill>
                <a:schemeClr val="bg1"/>
              </a:solidFill>
              <a:latin typeface="Arial Black" panose="020B0A04020102020204" pitchFamily="34" charset="0"/>
            </a:endParaRPr>
          </a:p>
        </p:txBody>
      </p:sp>
      <p:graphicFrame>
        <p:nvGraphicFramePr>
          <p:cNvPr id="5" name="Chart 4">
            <a:extLst>
              <a:ext uri="{FF2B5EF4-FFF2-40B4-BE49-F238E27FC236}">
                <a16:creationId xmlns:a16="http://schemas.microsoft.com/office/drawing/2014/main" id="{727E7722-0BED-4A47-9670-844EB92D3301}"/>
              </a:ext>
            </a:extLst>
          </p:cNvPr>
          <p:cNvGraphicFramePr>
            <a:graphicFrameLocks/>
          </p:cNvGraphicFramePr>
          <p:nvPr>
            <p:extLst>
              <p:ext uri="{D42A27DB-BD31-4B8C-83A1-F6EECF244321}">
                <p14:modId xmlns:p14="http://schemas.microsoft.com/office/powerpoint/2010/main" val="464226271"/>
              </p:ext>
            </p:extLst>
          </p:nvPr>
        </p:nvGraphicFramePr>
        <p:xfrm>
          <a:off x="54699" y="1954033"/>
          <a:ext cx="6767554" cy="29514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538124D9-BC00-49A9-B357-087491DD2B3A}"/>
              </a:ext>
            </a:extLst>
          </p:cNvPr>
          <p:cNvGraphicFramePr>
            <a:graphicFrameLocks/>
          </p:cNvGraphicFramePr>
          <p:nvPr>
            <p:extLst>
              <p:ext uri="{D42A27DB-BD31-4B8C-83A1-F6EECF244321}">
                <p14:modId xmlns:p14="http://schemas.microsoft.com/office/powerpoint/2010/main" val="1540922285"/>
              </p:ext>
            </p:extLst>
          </p:nvPr>
        </p:nvGraphicFramePr>
        <p:xfrm>
          <a:off x="7077817" y="1954033"/>
          <a:ext cx="4950061" cy="295144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1F3569AD-F3AD-4788-9609-19F9F024F144}"/>
              </a:ext>
            </a:extLst>
          </p:cNvPr>
          <p:cNvSpPr txBox="1"/>
          <p:nvPr/>
        </p:nvSpPr>
        <p:spPr>
          <a:xfrm>
            <a:off x="178191" y="5017331"/>
            <a:ext cx="12013809" cy="1815882"/>
          </a:xfrm>
          <a:prstGeom prst="rect">
            <a:avLst/>
          </a:prstGeom>
          <a:noFill/>
        </p:spPr>
        <p:txBody>
          <a:bodyPr wrap="square" rtlCol="0">
            <a:spAutoFit/>
          </a:bodyPr>
          <a:lstStyle/>
          <a:p>
            <a:r>
              <a:rPr lang="en-US" sz="1400" b="1" dirty="0">
                <a:solidFill>
                  <a:schemeClr val="bg1"/>
                </a:solidFill>
              </a:rPr>
              <a:t>Movies are released based on one of 6 rating categories: R, NR, PG-13, PG, G, and NC17. The movie's primary genre is comedy, followed by drama, action &amp; adventure, and so on.                                                                                                                     </a:t>
            </a:r>
          </a:p>
          <a:p>
            <a:r>
              <a:rPr lang="en-US" sz="1400" b="1" dirty="0">
                <a:solidFill>
                  <a:schemeClr val="bg1"/>
                </a:solidFill>
              </a:rPr>
              <a:t> R: -Restricted – Under 17 requires accompanying parent or adult guardian.</a:t>
            </a:r>
          </a:p>
          <a:p>
            <a:r>
              <a:rPr lang="en-US" sz="1400" b="1" dirty="0">
                <a:solidFill>
                  <a:schemeClr val="bg1"/>
                </a:solidFill>
              </a:rPr>
              <a:t>NR: - If a film has not been submitted for a rating or is an uncut version of a film that was submitted, the labels Not Rated (NR) or Unrated (UR) are often used. PG13: - Parents strongly cautioned under age 13</a:t>
            </a:r>
          </a:p>
          <a:p>
            <a:r>
              <a:rPr lang="en-US" sz="1400" b="1" dirty="0">
                <a:solidFill>
                  <a:schemeClr val="bg1"/>
                </a:solidFill>
              </a:rPr>
              <a:t>PG: -Parental guidance suggested</a:t>
            </a:r>
          </a:p>
          <a:p>
            <a:r>
              <a:rPr lang="en-US" sz="1400" b="1" dirty="0">
                <a:solidFill>
                  <a:schemeClr val="bg1"/>
                </a:solidFill>
              </a:rPr>
              <a:t>G: - General audiences-All ages admitted</a:t>
            </a:r>
          </a:p>
          <a:p>
            <a:r>
              <a:rPr lang="en-US" sz="1400" b="1" dirty="0">
                <a:solidFill>
                  <a:schemeClr val="bg1"/>
                </a:solidFill>
              </a:rPr>
              <a:t>NC17: - No children under 17 admitted</a:t>
            </a:r>
            <a:endParaRPr lang="en-IN" sz="1400" b="1" dirty="0">
              <a:solidFill>
                <a:schemeClr val="bg1"/>
              </a:solidFill>
            </a:endParaRPr>
          </a:p>
        </p:txBody>
      </p:sp>
    </p:spTree>
    <p:extLst>
      <p:ext uri="{BB962C8B-B14F-4D97-AF65-F5344CB8AC3E}">
        <p14:creationId xmlns:p14="http://schemas.microsoft.com/office/powerpoint/2010/main" val="236947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701752-8DBA-4927-9E65-50471C16D4E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4" name="Rectangle 3">
            <a:extLst>
              <a:ext uri="{FF2B5EF4-FFF2-40B4-BE49-F238E27FC236}">
                <a16:creationId xmlns:a16="http://schemas.microsoft.com/office/drawing/2014/main" id="{CA7B67E1-A027-4C14-A7C5-41E2D822E9B4}"/>
              </a:ext>
            </a:extLst>
          </p:cNvPr>
          <p:cNvSpPr/>
          <p:nvPr/>
        </p:nvSpPr>
        <p:spPr>
          <a:xfrm>
            <a:off x="4447427" y="519556"/>
            <a:ext cx="2909975"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Insights</a:t>
            </a:r>
          </a:p>
        </p:txBody>
      </p:sp>
      <p:sp>
        <p:nvSpPr>
          <p:cNvPr id="5" name="TextBox 4">
            <a:extLst>
              <a:ext uri="{FF2B5EF4-FFF2-40B4-BE49-F238E27FC236}">
                <a16:creationId xmlns:a16="http://schemas.microsoft.com/office/drawing/2014/main" id="{E69ECDD0-77DD-4375-9636-C7228CD39DA1}"/>
              </a:ext>
            </a:extLst>
          </p:cNvPr>
          <p:cNvSpPr txBox="1"/>
          <p:nvPr/>
        </p:nvSpPr>
        <p:spPr>
          <a:xfrm>
            <a:off x="647114" y="1442886"/>
            <a:ext cx="10227212"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solidFill>
                  <a:schemeClr val="bg1"/>
                </a:solidFill>
                <a:latin typeface="Arial Black" panose="020B0A04020102020204" pitchFamily="34" charset="0"/>
              </a:rPr>
              <a:t>What % of films received a Certified Fresh </a:t>
            </a:r>
            <a:r>
              <a:rPr lang="en-US" sz="2800" b="1" dirty="0" err="1">
                <a:solidFill>
                  <a:schemeClr val="bg1"/>
                </a:solidFill>
                <a:latin typeface="Arial Black" panose="020B0A04020102020204" pitchFamily="34" charset="0"/>
              </a:rPr>
              <a:t>Tomatometer</a:t>
            </a:r>
            <a:r>
              <a:rPr lang="en-US" sz="2800" b="1" dirty="0">
                <a:solidFill>
                  <a:schemeClr val="bg1"/>
                </a:solidFill>
                <a:latin typeface="Arial Black" panose="020B0A04020102020204" pitchFamily="34" charset="0"/>
              </a:rPr>
              <a:t> rating? What about Rotten?</a:t>
            </a:r>
            <a:endParaRPr lang="en-IN" sz="2800" b="1" dirty="0">
              <a:solidFill>
                <a:schemeClr val="bg1"/>
              </a:solidFill>
              <a:latin typeface="Arial Black" panose="020B0A04020102020204" pitchFamily="34" charset="0"/>
            </a:endParaRPr>
          </a:p>
        </p:txBody>
      </p:sp>
      <p:graphicFrame>
        <p:nvGraphicFramePr>
          <p:cNvPr id="6" name="Chart 5">
            <a:extLst>
              <a:ext uri="{FF2B5EF4-FFF2-40B4-BE49-F238E27FC236}">
                <a16:creationId xmlns:a16="http://schemas.microsoft.com/office/drawing/2014/main" id="{09E41E70-26DB-4CF5-B5CB-5391805E0457}"/>
              </a:ext>
            </a:extLst>
          </p:cNvPr>
          <p:cNvGraphicFramePr>
            <a:graphicFrameLocks/>
          </p:cNvGraphicFramePr>
          <p:nvPr>
            <p:extLst>
              <p:ext uri="{D42A27DB-BD31-4B8C-83A1-F6EECF244321}">
                <p14:modId xmlns:p14="http://schemas.microsoft.com/office/powerpoint/2010/main" val="3404978815"/>
              </p:ext>
            </p:extLst>
          </p:nvPr>
        </p:nvGraphicFramePr>
        <p:xfrm>
          <a:off x="1016963" y="2627758"/>
          <a:ext cx="6340439" cy="396999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4753FEB4-C207-4DC8-9ACD-82142B7FAD81}"/>
              </a:ext>
            </a:extLst>
          </p:cNvPr>
          <p:cNvSpPr txBox="1"/>
          <p:nvPr/>
        </p:nvSpPr>
        <p:spPr>
          <a:xfrm>
            <a:off x="7835705" y="3231248"/>
            <a:ext cx="3995224" cy="1569660"/>
          </a:xfrm>
          <a:prstGeom prst="rect">
            <a:avLst/>
          </a:prstGeom>
          <a:noFill/>
        </p:spPr>
        <p:txBody>
          <a:bodyPr wrap="square" rtlCol="0">
            <a:spAutoFit/>
          </a:bodyPr>
          <a:lstStyle/>
          <a:p>
            <a:r>
              <a:rPr lang="en-US" sz="2400" b="1" dirty="0">
                <a:solidFill>
                  <a:schemeClr val="bg1"/>
                </a:solidFill>
                <a:highlight>
                  <a:srgbClr val="808000"/>
                </a:highlight>
                <a:latin typeface="Bahnschrift" panose="020B0502040204020203" pitchFamily="34" charset="0"/>
              </a:rPr>
              <a:t>17.77% of movies received Certified Fresh, 38.75% received Fresh and 43.47% received Rotten rating</a:t>
            </a:r>
            <a:r>
              <a:rPr lang="en-US" sz="2400" b="1" dirty="0">
                <a:highlight>
                  <a:srgbClr val="808000"/>
                </a:highlight>
                <a:latin typeface="Bahnschrift" panose="020B0502040204020203" pitchFamily="34" charset="0"/>
              </a:rPr>
              <a:t>.</a:t>
            </a:r>
            <a:endParaRPr lang="en-IN" sz="2400" b="1" dirty="0">
              <a:highlight>
                <a:srgbClr val="808000"/>
              </a:highlight>
              <a:latin typeface="Bahnschrift" panose="020B0502040204020203" pitchFamily="34" charset="0"/>
            </a:endParaRPr>
          </a:p>
        </p:txBody>
      </p:sp>
    </p:spTree>
    <p:extLst>
      <p:ext uri="{BB962C8B-B14F-4D97-AF65-F5344CB8AC3E}">
        <p14:creationId xmlns:p14="http://schemas.microsoft.com/office/powerpoint/2010/main" val="42119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D9CF90-A843-40AC-938D-AA9987C0655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 y="0"/>
            <a:ext cx="12246429" cy="6858000"/>
          </a:xfrm>
          <a:prstGeom prst="rect">
            <a:avLst/>
          </a:prstGeom>
        </p:spPr>
      </p:pic>
      <p:sp>
        <p:nvSpPr>
          <p:cNvPr id="4" name="Rectangle 3">
            <a:extLst>
              <a:ext uri="{FF2B5EF4-FFF2-40B4-BE49-F238E27FC236}">
                <a16:creationId xmlns:a16="http://schemas.microsoft.com/office/drawing/2014/main" id="{C5A402D9-69F6-4111-AE4C-4F8F8052280B}"/>
              </a:ext>
            </a:extLst>
          </p:cNvPr>
          <p:cNvSpPr/>
          <p:nvPr/>
        </p:nvSpPr>
        <p:spPr>
          <a:xfrm>
            <a:off x="4626944" y="174897"/>
            <a:ext cx="2938111"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Insights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TextBox 4">
            <a:extLst>
              <a:ext uri="{FF2B5EF4-FFF2-40B4-BE49-F238E27FC236}">
                <a16:creationId xmlns:a16="http://schemas.microsoft.com/office/drawing/2014/main" id="{01AF3A17-EB89-4ED6-AA4B-062619CA3694}"/>
              </a:ext>
            </a:extLst>
          </p:cNvPr>
          <p:cNvSpPr txBox="1"/>
          <p:nvPr/>
        </p:nvSpPr>
        <p:spPr>
          <a:xfrm>
            <a:off x="0" y="1032025"/>
            <a:ext cx="11859065"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latin typeface="Arial Black" panose="020B0A04020102020204" pitchFamily="34" charset="0"/>
              </a:rPr>
              <a:t>Explore new film releases over time. How has the volume of releases by month trended over time? What year/month were the newest films released?</a:t>
            </a:r>
            <a:endParaRPr lang="en-IN" sz="2400" b="1" dirty="0">
              <a:solidFill>
                <a:schemeClr val="bg1"/>
              </a:solidFill>
              <a:latin typeface="Arial Black" panose="020B0A04020102020204" pitchFamily="34" charset="0"/>
            </a:endParaRPr>
          </a:p>
        </p:txBody>
      </p:sp>
      <p:graphicFrame>
        <p:nvGraphicFramePr>
          <p:cNvPr id="6" name="Chart 5">
            <a:extLst>
              <a:ext uri="{FF2B5EF4-FFF2-40B4-BE49-F238E27FC236}">
                <a16:creationId xmlns:a16="http://schemas.microsoft.com/office/drawing/2014/main" id="{BBEBAC69-55B5-4DCB-B053-CDE74A1807A8}"/>
              </a:ext>
            </a:extLst>
          </p:cNvPr>
          <p:cNvGraphicFramePr>
            <a:graphicFrameLocks/>
          </p:cNvGraphicFramePr>
          <p:nvPr>
            <p:extLst>
              <p:ext uri="{D42A27DB-BD31-4B8C-83A1-F6EECF244321}">
                <p14:modId xmlns:p14="http://schemas.microsoft.com/office/powerpoint/2010/main" val="3941810980"/>
              </p:ext>
            </p:extLst>
          </p:nvPr>
        </p:nvGraphicFramePr>
        <p:xfrm>
          <a:off x="166468" y="2232354"/>
          <a:ext cx="6147267" cy="38579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347CFC45-E25B-4A76-974C-A5A4DDD382FD}"/>
              </a:ext>
            </a:extLst>
          </p:cNvPr>
          <p:cNvGraphicFramePr>
            <a:graphicFrameLocks/>
          </p:cNvGraphicFramePr>
          <p:nvPr>
            <p:extLst>
              <p:ext uri="{D42A27DB-BD31-4B8C-83A1-F6EECF244321}">
                <p14:modId xmlns:p14="http://schemas.microsoft.com/office/powerpoint/2010/main" val="2640283073"/>
              </p:ext>
            </p:extLst>
          </p:nvPr>
        </p:nvGraphicFramePr>
        <p:xfrm>
          <a:off x="6396969" y="2232355"/>
          <a:ext cx="5766225" cy="385795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2559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CEF6D1-D940-4ADC-B371-297E1094255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4" name="Rectangle 3">
            <a:extLst>
              <a:ext uri="{FF2B5EF4-FFF2-40B4-BE49-F238E27FC236}">
                <a16:creationId xmlns:a16="http://schemas.microsoft.com/office/drawing/2014/main" id="{4315BE93-8BC0-4C63-B279-58A50FFAE318}"/>
              </a:ext>
            </a:extLst>
          </p:cNvPr>
          <p:cNvSpPr/>
          <p:nvPr/>
        </p:nvSpPr>
        <p:spPr>
          <a:xfrm>
            <a:off x="4517767" y="252270"/>
            <a:ext cx="2924042"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Insights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TextBox 4">
            <a:extLst>
              <a:ext uri="{FF2B5EF4-FFF2-40B4-BE49-F238E27FC236}">
                <a16:creationId xmlns:a16="http://schemas.microsoft.com/office/drawing/2014/main" id="{9C6C2742-123A-415E-95DE-51E7AA4819B8}"/>
              </a:ext>
            </a:extLst>
          </p:cNvPr>
          <p:cNvSpPr txBox="1"/>
          <p:nvPr/>
        </p:nvSpPr>
        <p:spPr>
          <a:xfrm>
            <a:off x="464234" y="1083267"/>
            <a:ext cx="11727766"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latin typeface="Arial Black" panose="020B0A04020102020204" pitchFamily="34" charset="0"/>
              </a:rPr>
              <a:t>Compare average </a:t>
            </a:r>
            <a:r>
              <a:rPr lang="en-US" sz="2400" b="1" dirty="0" err="1">
                <a:solidFill>
                  <a:schemeClr val="bg1"/>
                </a:solidFill>
                <a:latin typeface="Arial Black" panose="020B0A04020102020204" pitchFamily="34" charset="0"/>
              </a:rPr>
              <a:t>Tomatometer</a:t>
            </a:r>
            <a:r>
              <a:rPr lang="en-US" sz="2400" b="1" dirty="0">
                <a:solidFill>
                  <a:schemeClr val="bg1"/>
                </a:solidFill>
                <a:latin typeface="Arial Black" panose="020B0A04020102020204" pitchFamily="34" charset="0"/>
              </a:rPr>
              <a:t> ratings by Studio. Which studios produce the highest-rated films, on average? The lowest?</a:t>
            </a:r>
            <a:endParaRPr lang="en-IN" sz="2400" b="1" dirty="0">
              <a:solidFill>
                <a:schemeClr val="bg1"/>
              </a:solidFill>
              <a:latin typeface="Arial Black" panose="020B0A04020102020204" pitchFamily="34" charset="0"/>
            </a:endParaRPr>
          </a:p>
        </p:txBody>
      </p:sp>
      <p:graphicFrame>
        <p:nvGraphicFramePr>
          <p:cNvPr id="6" name="Chart 5">
            <a:extLst>
              <a:ext uri="{FF2B5EF4-FFF2-40B4-BE49-F238E27FC236}">
                <a16:creationId xmlns:a16="http://schemas.microsoft.com/office/drawing/2014/main" id="{B4446F9D-8671-4694-A1AD-A5475F8C6FCE}"/>
              </a:ext>
            </a:extLst>
          </p:cNvPr>
          <p:cNvGraphicFramePr>
            <a:graphicFrameLocks/>
          </p:cNvGraphicFramePr>
          <p:nvPr>
            <p:extLst>
              <p:ext uri="{D42A27DB-BD31-4B8C-83A1-F6EECF244321}">
                <p14:modId xmlns:p14="http://schemas.microsoft.com/office/powerpoint/2010/main" val="1594140176"/>
              </p:ext>
            </p:extLst>
          </p:nvPr>
        </p:nvGraphicFramePr>
        <p:xfrm>
          <a:off x="0" y="1914264"/>
          <a:ext cx="7807569" cy="46914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Table 6">
            <a:extLst>
              <a:ext uri="{FF2B5EF4-FFF2-40B4-BE49-F238E27FC236}">
                <a16:creationId xmlns:a16="http://schemas.microsoft.com/office/drawing/2014/main" id="{3821DB5D-3FE7-40F4-B379-D3E68CD25880}"/>
              </a:ext>
            </a:extLst>
          </p:cNvPr>
          <p:cNvGraphicFramePr>
            <a:graphicFrameLocks noGrp="1"/>
          </p:cNvGraphicFramePr>
          <p:nvPr>
            <p:extLst>
              <p:ext uri="{D42A27DB-BD31-4B8C-83A1-F6EECF244321}">
                <p14:modId xmlns:p14="http://schemas.microsoft.com/office/powerpoint/2010/main" val="3050373182"/>
              </p:ext>
            </p:extLst>
          </p:nvPr>
        </p:nvGraphicFramePr>
        <p:xfrm>
          <a:off x="7920111" y="1914263"/>
          <a:ext cx="4271889" cy="3966029"/>
        </p:xfrm>
        <a:graphic>
          <a:graphicData uri="http://schemas.openxmlformats.org/drawingml/2006/table">
            <a:tbl>
              <a:tblPr firstRow="1" lastRow="1">
                <a:tableStyleId>{5C22544A-7EE6-4342-B048-85BDC9FD1C3A}</a:tableStyleId>
              </a:tblPr>
              <a:tblGrid>
                <a:gridCol w="1306603">
                  <a:extLst>
                    <a:ext uri="{9D8B030D-6E8A-4147-A177-3AD203B41FA5}">
                      <a16:colId xmlns:a16="http://schemas.microsoft.com/office/drawing/2014/main" val="1186797738"/>
                    </a:ext>
                  </a:extLst>
                </a:gridCol>
                <a:gridCol w="1744746">
                  <a:extLst>
                    <a:ext uri="{9D8B030D-6E8A-4147-A177-3AD203B41FA5}">
                      <a16:colId xmlns:a16="http://schemas.microsoft.com/office/drawing/2014/main" val="1303288526"/>
                    </a:ext>
                  </a:extLst>
                </a:gridCol>
                <a:gridCol w="1220540">
                  <a:extLst>
                    <a:ext uri="{9D8B030D-6E8A-4147-A177-3AD203B41FA5}">
                      <a16:colId xmlns:a16="http://schemas.microsoft.com/office/drawing/2014/main" val="1900487535"/>
                    </a:ext>
                  </a:extLst>
                </a:gridCol>
              </a:tblGrid>
              <a:tr h="599042">
                <a:tc>
                  <a:txBody>
                    <a:bodyPr/>
                    <a:lstStyle/>
                    <a:p>
                      <a:pPr algn="ctr" fontAlgn="b"/>
                      <a:r>
                        <a:rPr lang="en-IN" sz="1400" b="1" u="none" strike="noStrike" dirty="0">
                          <a:solidFill>
                            <a:srgbClr val="FF0000"/>
                          </a:solidFill>
                          <a:effectLst/>
                        </a:rPr>
                        <a:t>Row Labels</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solidFill>
                            <a:srgbClr val="FF0000"/>
                          </a:solidFill>
                          <a:effectLst/>
                        </a:rPr>
                        <a:t>Average of </a:t>
                      </a:r>
                      <a:r>
                        <a:rPr lang="en-IN" sz="1400" b="1" u="none" strike="noStrike" dirty="0" err="1">
                          <a:solidFill>
                            <a:srgbClr val="FF0000"/>
                          </a:solidFill>
                          <a:effectLst/>
                        </a:rPr>
                        <a:t>tomatometer_rating</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solidFill>
                            <a:srgbClr val="FF0000"/>
                          </a:solidFill>
                          <a:effectLst/>
                        </a:rPr>
                        <a:t>Count of </a:t>
                      </a:r>
                      <a:r>
                        <a:rPr lang="en-IN" sz="1400" b="1" u="none" strike="noStrike" dirty="0" err="1">
                          <a:solidFill>
                            <a:srgbClr val="FF0000"/>
                          </a:solidFill>
                          <a:effectLst/>
                        </a:rPr>
                        <a:t>movie_title</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7551258"/>
                  </a:ext>
                </a:extLst>
              </a:tr>
              <a:tr h="597826">
                <a:tc>
                  <a:txBody>
                    <a:bodyPr/>
                    <a:lstStyle/>
                    <a:p>
                      <a:pPr algn="ctr" fontAlgn="b"/>
                      <a:r>
                        <a:rPr lang="en-IN" sz="1400" b="1" u="none" strike="noStrike" dirty="0">
                          <a:solidFill>
                            <a:srgbClr val="FF0000"/>
                          </a:solidFill>
                          <a:effectLst/>
                        </a:rPr>
                        <a:t>Paramount Pictures</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a:solidFill>
                            <a:srgbClr val="FF0000"/>
                          </a:solidFill>
                          <a:effectLst/>
                        </a:rPr>
                        <a:t>60.69416499</a:t>
                      </a:r>
                      <a:endParaRPr lang="en-IN" sz="1400" b="1" i="0" u="none" strike="noStrike">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a:solidFill>
                            <a:srgbClr val="FF0000"/>
                          </a:solidFill>
                          <a:effectLst/>
                        </a:rPr>
                        <a:t>497</a:t>
                      </a:r>
                      <a:endParaRPr lang="en-IN" sz="1400" b="1" i="0" u="none" strike="noStrike">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726392"/>
                  </a:ext>
                </a:extLst>
              </a:tr>
              <a:tr h="599042">
                <a:tc>
                  <a:txBody>
                    <a:bodyPr/>
                    <a:lstStyle/>
                    <a:p>
                      <a:pPr algn="ctr" fontAlgn="b"/>
                      <a:r>
                        <a:rPr lang="en-IN" sz="1400" b="1" u="none" strike="noStrike" dirty="0">
                          <a:solidFill>
                            <a:srgbClr val="FF0000"/>
                          </a:solidFill>
                          <a:effectLst/>
                        </a:rPr>
                        <a:t>Warner Bros. Pictures</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a:solidFill>
                            <a:srgbClr val="FF0000"/>
                          </a:solidFill>
                          <a:effectLst/>
                        </a:rPr>
                        <a:t>56.93902439</a:t>
                      </a:r>
                      <a:endParaRPr lang="en-IN" sz="1400" b="1" i="0" u="none" strike="noStrike">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a:solidFill>
                            <a:srgbClr val="FF0000"/>
                          </a:solidFill>
                          <a:effectLst/>
                        </a:rPr>
                        <a:t>492</a:t>
                      </a:r>
                      <a:endParaRPr lang="en-IN" sz="1400" b="1" i="0" u="none" strike="noStrike">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852221"/>
                  </a:ext>
                </a:extLst>
              </a:tr>
              <a:tr h="597826">
                <a:tc>
                  <a:txBody>
                    <a:bodyPr/>
                    <a:lstStyle/>
                    <a:p>
                      <a:pPr algn="ctr" fontAlgn="b"/>
                      <a:r>
                        <a:rPr lang="en-IN" sz="1400" b="1" u="none" strike="noStrike" dirty="0">
                          <a:solidFill>
                            <a:srgbClr val="FF0000"/>
                          </a:solidFill>
                          <a:effectLst/>
                        </a:rPr>
                        <a:t>Universal Pictures</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solidFill>
                            <a:srgbClr val="FF0000"/>
                          </a:solidFill>
                          <a:effectLst/>
                        </a:rPr>
                        <a:t>57.31130064</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a:solidFill>
                            <a:srgbClr val="FF0000"/>
                          </a:solidFill>
                          <a:effectLst/>
                        </a:rPr>
                        <a:t>469</a:t>
                      </a:r>
                      <a:endParaRPr lang="en-IN" sz="1400" b="1" i="0" u="none" strike="noStrike">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0034035"/>
                  </a:ext>
                </a:extLst>
              </a:tr>
              <a:tr h="597826">
                <a:tc>
                  <a:txBody>
                    <a:bodyPr/>
                    <a:lstStyle/>
                    <a:p>
                      <a:pPr algn="ctr" fontAlgn="b"/>
                      <a:endParaRPr lang="en-IN" sz="1400" b="1" i="0" u="none" strike="noStrike">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solidFill>
                            <a:srgbClr val="FF0000"/>
                          </a:solidFill>
                          <a:effectLst/>
                        </a:rPr>
                        <a:t>68.68028846</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solidFill>
                            <a:srgbClr val="FF0000"/>
                          </a:solidFill>
                          <a:effectLst/>
                        </a:rPr>
                        <a:t>416</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793484"/>
                  </a:ext>
                </a:extLst>
              </a:tr>
              <a:tr h="597826">
                <a:tc>
                  <a:txBody>
                    <a:bodyPr/>
                    <a:lstStyle/>
                    <a:p>
                      <a:pPr algn="ctr" fontAlgn="b"/>
                      <a:r>
                        <a:rPr lang="en-IN" sz="1400" b="1" u="none" strike="noStrike">
                          <a:solidFill>
                            <a:srgbClr val="FF0000"/>
                          </a:solidFill>
                          <a:effectLst/>
                        </a:rPr>
                        <a:t>20th Century Fox</a:t>
                      </a:r>
                      <a:endParaRPr lang="en-IN" sz="1400" b="1" i="0" u="none" strike="noStrike">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a:solidFill>
                            <a:srgbClr val="FF0000"/>
                          </a:solidFill>
                          <a:effectLst/>
                        </a:rPr>
                        <a:t>52.59178744</a:t>
                      </a:r>
                      <a:endParaRPr lang="en-IN" sz="1400" b="1" i="0" u="none" strike="noStrike">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400" b="1" u="none" strike="noStrike" dirty="0">
                          <a:solidFill>
                            <a:srgbClr val="FF0000"/>
                          </a:solidFill>
                          <a:effectLst/>
                        </a:rPr>
                        <a:t>414</a:t>
                      </a:r>
                      <a:endParaRPr lang="en-IN" sz="1400" b="1" i="0" u="none" strike="noStrike" dirty="0">
                        <a:solidFill>
                          <a:srgbClr val="FF00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530103"/>
                  </a:ext>
                </a:extLst>
              </a:tr>
              <a:tr h="376641">
                <a:tc>
                  <a:txBody>
                    <a:bodyPr/>
                    <a:lstStyle/>
                    <a:p>
                      <a:pPr algn="ctr" fontAlgn="b"/>
                      <a:r>
                        <a:rPr lang="en-IN" sz="1800" b="1" u="none" strike="noStrike" dirty="0">
                          <a:solidFill>
                            <a:srgbClr val="FFFF00"/>
                          </a:solidFill>
                          <a:effectLst/>
                        </a:rPr>
                        <a:t>Grand</a:t>
                      </a:r>
                      <a:r>
                        <a:rPr lang="en-IN" sz="1800" b="1" u="none" strike="noStrike" dirty="0">
                          <a:solidFill>
                            <a:srgbClr val="FF0000"/>
                          </a:solidFill>
                          <a:effectLst/>
                        </a:rPr>
                        <a:t> </a:t>
                      </a:r>
                      <a:r>
                        <a:rPr lang="en-IN" sz="1800" b="1" u="none" strike="noStrike" dirty="0">
                          <a:solidFill>
                            <a:srgbClr val="FFFF00"/>
                          </a:solidFill>
                          <a:effectLst/>
                        </a:rPr>
                        <a:t>Total</a:t>
                      </a:r>
                      <a:endParaRPr lang="en-IN" sz="1800" b="1" i="0" u="none" strike="noStrike" dirty="0">
                        <a:solidFill>
                          <a:srgbClr val="FFFF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u="none" strike="noStrike" dirty="0">
                          <a:solidFill>
                            <a:srgbClr val="FFFF00"/>
                          </a:solidFill>
                          <a:effectLst/>
                        </a:rPr>
                        <a:t>59.1791958</a:t>
                      </a:r>
                      <a:endParaRPr lang="en-IN" sz="1400" b="1" i="0" u="none" strike="noStrike" dirty="0">
                        <a:solidFill>
                          <a:srgbClr val="FFFF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1" u="none" strike="noStrike" dirty="0">
                          <a:solidFill>
                            <a:srgbClr val="FFFF00"/>
                          </a:solidFill>
                          <a:effectLst/>
                        </a:rPr>
                        <a:t>2288</a:t>
                      </a:r>
                      <a:endParaRPr lang="en-IN" sz="1400" b="1" i="0" u="none" strike="noStrike" dirty="0">
                        <a:solidFill>
                          <a:srgbClr val="FFFF00"/>
                        </a:solidFill>
                        <a:effectLst/>
                        <a:latin typeface="Century Gothic" panose="020B0502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5062201"/>
                  </a:ext>
                </a:extLst>
              </a:tr>
            </a:tbl>
          </a:graphicData>
        </a:graphic>
      </p:graphicFrame>
    </p:spTree>
    <p:extLst>
      <p:ext uri="{BB962C8B-B14F-4D97-AF65-F5344CB8AC3E}">
        <p14:creationId xmlns:p14="http://schemas.microsoft.com/office/powerpoint/2010/main" val="73762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381FEE-9928-4DAB-A33C-DC5045FF553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 y="0"/>
            <a:ext cx="12246429" cy="6858000"/>
          </a:xfrm>
          <a:prstGeom prst="rect">
            <a:avLst/>
          </a:prstGeom>
        </p:spPr>
      </p:pic>
      <p:sp>
        <p:nvSpPr>
          <p:cNvPr id="4" name="Rectangle 3">
            <a:extLst>
              <a:ext uri="{FF2B5EF4-FFF2-40B4-BE49-F238E27FC236}">
                <a16:creationId xmlns:a16="http://schemas.microsoft.com/office/drawing/2014/main" id="{DA2A27E3-1922-4C90-82B0-AF075F3282BA}"/>
              </a:ext>
            </a:extLst>
          </p:cNvPr>
          <p:cNvSpPr/>
          <p:nvPr/>
        </p:nvSpPr>
        <p:spPr>
          <a:xfrm>
            <a:off x="4377090" y="139729"/>
            <a:ext cx="3219464"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Insights</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TextBox 4">
            <a:extLst>
              <a:ext uri="{FF2B5EF4-FFF2-40B4-BE49-F238E27FC236}">
                <a16:creationId xmlns:a16="http://schemas.microsoft.com/office/drawing/2014/main" id="{10092AB9-859B-452C-8399-47631FC4C2B8}"/>
              </a:ext>
            </a:extLst>
          </p:cNvPr>
          <p:cNvSpPr txBox="1"/>
          <p:nvPr/>
        </p:nvSpPr>
        <p:spPr>
          <a:xfrm>
            <a:off x="478302" y="1063059"/>
            <a:ext cx="11713698"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chemeClr val="bg1"/>
                </a:solidFill>
                <a:latin typeface="Arial Black" panose="020B0A04020102020204" pitchFamily="34" charset="0"/>
              </a:rPr>
              <a:t>Compare the </a:t>
            </a:r>
            <a:r>
              <a:rPr lang="en-US" sz="2400" b="1" dirty="0" err="1">
                <a:solidFill>
                  <a:schemeClr val="bg1"/>
                </a:solidFill>
                <a:latin typeface="Arial Black" panose="020B0A04020102020204" pitchFamily="34" charset="0"/>
              </a:rPr>
              <a:t>Tomatometer</a:t>
            </a:r>
            <a:r>
              <a:rPr lang="en-US" sz="2400" b="1" dirty="0">
                <a:solidFill>
                  <a:schemeClr val="bg1"/>
                </a:solidFill>
                <a:latin typeface="Arial Black" panose="020B0A04020102020204" pitchFamily="34" charset="0"/>
              </a:rPr>
              <a:t> ratings against audience ratings. Which films showed the largest discrepancies between audiences and critics?</a:t>
            </a:r>
            <a:endParaRPr lang="en-IN" sz="2400" b="1" dirty="0">
              <a:solidFill>
                <a:schemeClr val="bg1"/>
              </a:solidFill>
              <a:latin typeface="Arial Black" panose="020B0A04020102020204" pitchFamily="34" charset="0"/>
            </a:endParaRPr>
          </a:p>
        </p:txBody>
      </p:sp>
      <p:graphicFrame>
        <p:nvGraphicFramePr>
          <p:cNvPr id="6" name="Chart 5">
            <a:extLst>
              <a:ext uri="{FF2B5EF4-FFF2-40B4-BE49-F238E27FC236}">
                <a16:creationId xmlns:a16="http://schemas.microsoft.com/office/drawing/2014/main" id="{4D3535FA-DDCC-49A0-B3B9-0BB883D9A529}"/>
              </a:ext>
            </a:extLst>
          </p:cNvPr>
          <p:cNvGraphicFramePr>
            <a:graphicFrameLocks/>
          </p:cNvGraphicFramePr>
          <p:nvPr>
            <p:extLst>
              <p:ext uri="{D42A27DB-BD31-4B8C-83A1-F6EECF244321}">
                <p14:modId xmlns:p14="http://schemas.microsoft.com/office/powerpoint/2010/main" val="632900775"/>
              </p:ext>
            </p:extLst>
          </p:nvPr>
        </p:nvGraphicFramePr>
        <p:xfrm>
          <a:off x="86604" y="2263387"/>
          <a:ext cx="8566709" cy="445488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756E6B04-8A70-4CFD-894D-A8CEDBE704D4}"/>
              </a:ext>
            </a:extLst>
          </p:cNvPr>
          <p:cNvSpPr txBox="1"/>
          <p:nvPr/>
        </p:nvSpPr>
        <p:spPr>
          <a:xfrm>
            <a:off x="8653315" y="2263388"/>
            <a:ext cx="3538686" cy="3970318"/>
          </a:xfrm>
          <a:prstGeom prst="rect">
            <a:avLst/>
          </a:prstGeom>
          <a:noFill/>
        </p:spPr>
        <p:txBody>
          <a:bodyPr wrap="square" rtlCol="0">
            <a:spAutoFit/>
          </a:bodyPr>
          <a:lstStyle/>
          <a:p>
            <a:r>
              <a:rPr lang="en-US" sz="2800" b="1" dirty="0">
                <a:solidFill>
                  <a:srgbClr val="FFFF00"/>
                </a:solidFill>
                <a:highlight>
                  <a:srgbClr val="808080"/>
                </a:highlight>
              </a:rPr>
              <a:t>Comparison has provided between audience rating and Rotten Tomato-meter Rating. The Movie 96 Souls has the highest discrepancies between audiences and critics.</a:t>
            </a:r>
            <a:endParaRPr lang="en-IN" sz="2800" b="1" dirty="0">
              <a:solidFill>
                <a:srgbClr val="FFFF00"/>
              </a:solidFill>
              <a:highlight>
                <a:srgbClr val="808080"/>
              </a:highlight>
            </a:endParaRPr>
          </a:p>
        </p:txBody>
      </p:sp>
    </p:spTree>
    <p:extLst>
      <p:ext uri="{BB962C8B-B14F-4D97-AF65-F5344CB8AC3E}">
        <p14:creationId xmlns:p14="http://schemas.microsoft.com/office/powerpoint/2010/main" val="693976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743</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Algerian</vt:lpstr>
      <vt:lpstr>Arial</vt:lpstr>
      <vt:lpstr>Arial Black</vt:lpstr>
      <vt:lpstr>Bahnschrift</vt:lpstr>
      <vt:lpstr>Berlin Sans FB Demi</vt:lpstr>
      <vt:lpstr>Calibri</vt:lpstr>
      <vt:lpstr>Calibri Light</vt:lpstr>
      <vt:lpstr>Century Gothic</vt:lpstr>
      <vt:lpstr>Cooper Black</vt:lpstr>
      <vt:lpstr>Wide Latin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13</cp:revision>
  <dcterms:created xsi:type="dcterms:W3CDTF">2024-05-27T16:28:29Z</dcterms:created>
  <dcterms:modified xsi:type="dcterms:W3CDTF">2024-05-29T06:26:20Z</dcterms:modified>
</cp:coreProperties>
</file>