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AD12-0AFD-4E6D-8EDB-900C3D745E0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B573C-316F-477F-80C0-9553576D6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B573C-316F-477F-80C0-9553576D62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B10-2F60-46FB-86A9-1471B910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B489-9CE4-4EDC-B556-0AEFE132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4EB5-6C13-4253-8BA3-BB6A8E03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BD43-A85E-4216-9BD7-66B0FAF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C9E5-CA8A-4311-B4B3-061D7F54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C8F4-8C45-44BA-AD8B-FF7E1460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534CF-59A6-410A-917D-650A75A3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A59B-ED36-4D32-AF0A-C77C20E6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E7E0-F509-4452-886C-5A264915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515B-D774-471F-A5BF-6CB5511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D16F3-BF26-44C1-B81D-251BB89B4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5D-301A-4D1D-A9D9-6A716AC1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B753-CB2F-44E8-87C7-BD40E801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DD84-C301-4D4C-B2AD-AF5EB84F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FA5B-9283-4139-9ACA-33067538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9FE-516C-45FE-838D-E50F60FA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EDA8-C8DE-4510-970A-E9345A25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96DB-31B4-4233-A22C-65605FB0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883D-12E6-49A3-8195-4094F82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00C6-602E-461F-B260-2E912D8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22A-2260-4D35-93EE-00978C9B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FC765-B9C4-420E-910F-3A8CF1B8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3B24-390E-427C-BEB0-8FD59550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A79C-0BB7-4C57-B25E-CFD78B12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B20B-8FB7-4775-8F43-56FE36DA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4D89-A74C-441E-8BFE-EA22B58F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4B39-D042-4719-A655-38DEBDA86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EB00D-FD8C-4FD6-9C68-192DA763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0B46-EF6B-46ED-9C55-0AAF746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D890-B733-4C91-8AE1-2637505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0063-07A8-41C4-A80C-2181CF81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623A-DECE-43B4-8130-9BF7EBF2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B6E1-2EDC-4EB7-B828-44506E29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C73B8-4ED7-4F5D-AA2A-B7AF95FB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9C7B0-A1DD-4818-9716-7F175E0DF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804B3-7ABC-4F5D-BECB-352AACC0D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F506-D1C8-49C0-8CBE-BDBF848C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7A176-417D-4623-B605-3010755A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43AA9-F8D8-46B3-BAF8-59E04DB7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22BF-87F9-41B9-88BB-6AB6171C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D94FD-274C-4B97-8409-60A878C3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0D0EA-1D18-48C0-AE3B-DD49A643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A2CE-22C4-4243-9C87-5BE709A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F2FB-41D2-4EE2-80BF-991F9F13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760E-84C6-42C1-ADEA-D107CFF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878F-2097-41A6-9374-C3A24E2D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3D9-5CF9-4463-8E93-87F7C57D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FC8D-9C93-4068-BF5F-5CBF3C43D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04CFB-34B5-46F9-B939-11D7A9B8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CB24-6B4B-47CD-BD1F-FC3A5A39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32AB2-2BD8-484B-A1A9-42AF6E71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9198-C1C4-467F-A0F7-8C59877C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867C-F16D-4746-8426-0D4EC29D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FCFD2-6B1A-4466-A425-B2BC25CFA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93B7A-F814-4AC8-90F4-59A76EB2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094E-4327-4F41-B545-95A9D4C0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4150-9E86-418B-8004-473B10C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61AF0-DBEB-4CD6-95DA-BFF72BAB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39B25-11D0-4175-9D8D-E8DA61E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CF19-F92E-490E-8107-AA2840FF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24B9-3A4A-4B2A-9D1D-D8770C0A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5FEA-5B8C-4F5E-B584-A6CD19FC315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EF70-390C-4763-82BB-5F5701AC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D060-F1D0-4097-8F9C-B31791D1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CB6D-C4BF-40EE-8C0A-F2602C26D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linkedin.com/in/abhijeet-ranjan-9587601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48DBB-8488-4A82-9BB7-651D725D0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0F1B80-0DC3-4ED7-83E0-1F75094BCFFD}"/>
              </a:ext>
            </a:extLst>
          </p:cNvPr>
          <p:cNvSpPr/>
          <p:nvPr/>
        </p:nvSpPr>
        <p:spPr>
          <a:xfrm>
            <a:off x="5069609" y="814978"/>
            <a:ext cx="723962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Telecom Customer Churn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17B53-FD48-4C50-8337-04DFF3B38134}"/>
              </a:ext>
            </a:extLst>
          </p:cNvPr>
          <p:cNvSpPr txBox="1"/>
          <p:nvPr/>
        </p:nvSpPr>
        <p:spPr>
          <a:xfrm>
            <a:off x="9523827" y="5148775"/>
            <a:ext cx="3530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Project By: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Abhijeet Ranjan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A6224-1C16-4844-9871-778A8E7D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19456"/>
            <a:ext cx="5104374" cy="47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3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73E13-4B57-4DFE-95FA-E90C9DAB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0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A38B36-BB7B-4CFA-91FC-063CBE91603A}"/>
              </a:ext>
            </a:extLst>
          </p:cNvPr>
          <p:cNvSpPr/>
          <p:nvPr/>
        </p:nvSpPr>
        <p:spPr>
          <a:xfrm>
            <a:off x="3046518" y="111593"/>
            <a:ext cx="58176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CB63D-D01C-463C-BF0A-A6C55BA628F2}"/>
              </a:ext>
            </a:extLst>
          </p:cNvPr>
          <p:cNvSpPr txBox="1"/>
          <p:nvPr/>
        </p:nvSpPr>
        <p:spPr>
          <a:xfrm>
            <a:off x="2082018" y="1317114"/>
            <a:ext cx="9777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A summary of findings from telecom customer churn data analysis, including customer demographics, usage, and key </a:t>
            </a:r>
            <a:r>
              <a:rPr lang="en-IN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drivers of churn.</a:t>
            </a:r>
          </a:p>
        </p:txBody>
      </p:sp>
    </p:spTree>
    <p:extLst>
      <p:ext uri="{BB962C8B-B14F-4D97-AF65-F5344CB8AC3E}">
        <p14:creationId xmlns:p14="http://schemas.microsoft.com/office/powerpoint/2010/main" val="10877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ED95E-3FBE-4B2B-8E5A-85551774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C4AB7-7EC7-447C-8692-71B245F37EE2}"/>
              </a:ext>
            </a:extLst>
          </p:cNvPr>
          <p:cNvSpPr/>
          <p:nvPr/>
        </p:nvSpPr>
        <p:spPr>
          <a:xfrm>
            <a:off x="1734575" y="378879"/>
            <a:ext cx="8777276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Customer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ABA2C-C764-4E01-A2B1-2B5671384005}"/>
              </a:ext>
            </a:extLst>
          </p:cNvPr>
          <p:cNvSpPr txBox="1"/>
          <p:nvPr/>
        </p:nvSpPr>
        <p:spPr>
          <a:xfrm>
            <a:off x="1123070" y="1687519"/>
            <a:ext cx="9945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Telecom customer churn data with</a:t>
            </a:r>
          </a:p>
          <a:p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7044 customer records and</a:t>
            </a:r>
          </a:p>
          <a:p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demographics details including</a:t>
            </a:r>
          </a:p>
          <a:p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gender, payment method, customer</a:t>
            </a:r>
          </a:p>
          <a:p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status, and usage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Churn customer rate is 27%, joined</a:t>
            </a:r>
          </a:p>
          <a:p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customer rate is 6%, and stayed</a:t>
            </a:r>
          </a:p>
          <a:p>
            <a:r>
              <a:rPr lang="en-IN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customer rate is 67%.</a:t>
            </a:r>
          </a:p>
        </p:txBody>
      </p:sp>
    </p:spTree>
    <p:extLst>
      <p:ext uri="{BB962C8B-B14F-4D97-AF65-F5344CB8AC3E}">
        <p14:creationId xmlns:p14="http://schemas.microsoft.com/office/powerpoint/2010/main" val="34728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D9859-F7D8-4FDE-A3AF-A8388AB8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BD5FA-9FAE-407D-9F53-411F0C40E0FD}"/>
              </a:ext>
            </a:extLst>
          </p:cNvPr>
          <p:cNvSpPr/>
          <p:nvPr/>
        </p:nvSpPr>
        <p:spPr>
          <a:xfrm>
            <a:off x="2068294" y="421083"/>
            <a:ext cx="805541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lgerian" panose="04020705040A02060702" pitchFamily="82" charset="0"/>
              </a:rPr>
              <a:t>Revenue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07F4A-060F-46E0-9D02-26C9010E0229}"/>
              </a:ext>
            </a:extLst>
          </p:cNvPr>
          <p:cNvSpPr txBox="1"/>
          <p:nvPr/>
        </p:nvSpPr>
        <p:spPr>
          <a:xfrm>
            <a:off x="1130105" y="1651175"/>
            <a:ext cx="105273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Churned customers have an average revenue of 1971, while joined customers have an average revenue </a:t>
            </a:r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of 120.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High-value customers are being lost.</a:t>
            </a:r>
            <a:endParaRPr lang="en-IN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2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D6070-049F-498D-8B2B-98C169C6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7DA5EB-D646-4829-B2FF-C89DE9355473}"/>
              </a:ext>
            </a:extLst>
          </p:cNvPr>
          <p:cNvSpPr/>
          <p:nvPr/>
        </p:nvSpPr>
        <p:spPr>
          <a:xfrm>
            <a:off x="156775" y="280406"/>
            <a:ext cx="113720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lgerian" panose="04020705040A02060702" pitchFamily="82" charset="0"/>
              </a:rPr>
              <a:t>Churn Customer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AAB4E-5BC9-4D4F-9628-319BB10AB84A}"/>
              </a:ext>
            </a:extLst>
          </p:cNvPr>
          <p:cNvSpPr txBox="1"/>
          <p:nvPr/>
        </p:nvSpPr>
        <p:spPr>
          <a:xfrm>
            <a:off x="616633" y="1607290"/>
            <a:ext cx="109587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Gender distribution is equal at 50/50.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94% of churn customers use internet services, and 80% use unlimited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Top 12 cities by churned customers </a:t>
            </a:r>
            <a:r>
              <a:rPr lang="es-E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are San Diego, Los </a:t>
            </a:r>
            <a:r>
              <a:rPr lang="es-ES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Angeles</a:t>
            </a:r>
            <a:r>
              <a:rPr lang="es-E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, San </a:t>
            </a: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Francisco, San Jose, Sacramento, Fallbrook, Temecula, Escondido, Long Beach, Glendale, Fresno, and Oakland.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most churned age group is </a:t>
            </a: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between 39-48.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Key driver for churn is competitor.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44185-BB9B-44D3-9DB3-D8D35846C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9093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CF28B7-5083-4350-B668-744999BC0920}"/>
              </a:ext>
            </a:extLst>
          </p:cNvPr>
          <p:cNvSpPr/>
          <p:nvPr/>
        </p:nvSpPr>
        <p:spPr>
          <a:xfrm>
            <a:off x="319418" y="111594"/>
            <a:ext cx="115531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latin typeface="Algerian" panose="04020705040A02060702" pitchFamily="82" charset="0"/>
              </a:rPr>
              <a:t>Joined Customer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6FBC1-4DFB-4A4C-A155-9346C02ED641}"/>
              </a:ext>
            </a:extLst>
          </p:cNvPr>
          <p:cNvSpPr txBox="1"/>
          <p:nvPr/>
        </p:nvSpPr>
        <p:spPr>
          <a:xfrm>
            <a:off x="590842" y="1219590"/>
            <a:ext cx="11553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Female count is 46%, while male </a:t>
            </a:r>
            <a:r>
              <a:rPr lang="en-IN" sz="3600" dirty="0">
                <a:solidFill>
                  <a:schemeClr val="bg1"/>
                </a:solidFill>
              </a:rPr>
              <a:t>count is 55%.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60% of joined customers use internet services, and 49% use unlimited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Top 12 cities with the most joined customers are Los Angeles, San </a:t>
            </a:r>
            <a:r>
              <a:rPr lang="en-IN" sz="3600" dirty="0">
                <a:solidFill>
                  <a:schemeClr val="bg1"/>
                </a:solidFill>
              </a:rPr>
              <a:t>Diego, San Francisco, Sacramento, Glendale, Oakland, Riverside, Bakersfield, Escondido, Burbank, Upland, and Anaheim.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The most joined age group is </a:t>
            </a:r>
            <a:r>
              <a:rPr lang="en-IN" sz="3600" dirty="0">
                <a:solidFill>
                  <a:schemeClr val="bg1"/>
                </a:solidFill>
              </a:rPr>
              <a:t>between 19-38.</a:t>
            </a:r>
          </a:p>
        </p:txBody>
      </p:sp>
    </p:spTree>
    <p:extLst>
      <p:ext uri="{BB962C8B-B14F-4D97-AF65-F5344CB8AC3E}">
        <p14:creationId xmlns:p14="http://schemas.microsoft.com/office/powerpoint/2010/main" val="25491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7EB2B-AD64-452F-A4AC-FAF952EB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A0AB88-0748-4A5D-8D7B-5C88E29C7AE8}"/>
              </a:ext>
            </a:extLst>
          </p:cNvPr>
          <p:cNvSpPr/>
          <p:nvPr/>
        </p:nvSpPr>
        <p:spPr>
          <a:xfrm>
            <a:off x="2954288" y="378880"/>
            <a:ext cx="56925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50719-1591-4F76-99CD-9DE60D3955FC}"/>
              </a:ext>
            </a:extLst>
          </p:cNvPr>
          <p:cNvSpPr txBox="1"/>
          <p:nvPr/>
        </p:nvSpPr>
        <p:spPr>
          <a:xfrm>
            <a:off x="2363372" y="2152357"/>
            <a:ext cx="94675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u="sng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www.linkedin.com/in/abhijeet-ranjan-958760191</a:t>
            </a:r>
            <a:endParaRPr lang="en-IN" sz="36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2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IN" sz="28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abhijeetr162@gmail.com</a:t>
            </a:r>
          </a:p>
          <a:p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 </a:t>
            </a:r>
            <a:r>
              <a:rPr lang="en-IN" sz="28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800" u="sng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abhijeetranjan</a:t>
            </a:r>
            <a:endParaRPr lang="en-IN" sz="2800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IN" sz="28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https://peerlist.io/abhijeetranjan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B5CFE-BA75-4273-AB7D-1F6CFCDBD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55" y="3905632"/>
            <a:ext cx="2193283" cy="62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80E36-A4F6-4CDE-8F88-4CDA63297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55" y="3190428"/>
            <a:ext cx="1538592" cy="477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3ED554-68A2-4399-B3D6-BDEB76F88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96" y="4763852"/>
            <a:ext cx="1551700" cy="620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874C-5805-4147-8CA2-B908F6686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9" y="2174340"/>
            <a:ext cx="2001643" cy="5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288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2024-05-29T05:44:20Z</dcterms:created>
  <dcterms:modified xsi:type="dcterms:W3CDTF">2024-05-29T06:22:20Z</dcterms:modified>
</cp:coreProperties>
</file>