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</p:sldMasterIdLst>
  <p:notesMasterIdLst>
    <p:notesMasterId r:id="rId43"/>
  </p:notesMasterIdLst>
  <p:sldIdLst>
    <p:sldId id="791" r:id="rId4"/>
    <p:sldId id="748" r:id="rId5"/>
    <p:sldId id="749" r:id="rId6"/>
    <p:sldId id="535" r:id="rId7"/>
    <p:sldId id="750" r:id="rId8"/>
    <p:sldId id="775" r:id="rId9"/>
    <p:sldId id="753" r:id="rId10"/>
    <p:sldId id="820" r:id="rId11"/>
    <p:sldId id="776" r:id="rId12"/>
    <p:sldId id="745" r:id="rId13"/>
    <p:sldId id="807" r:id="rId14"/>
    <p:sldId id="808" r:id="rId15"/>
    <p:sldId id="754" r:id="rId16"/>
    <p:sldId id="755" r:id="rId17"/>
    <p:sldId id="779" r:id="rId18"/>
    <p:sldId id="756" r:id="rId19"/>
    <p:sldId id="818" r:id="rId20"/>
    <p:sldId id="809" r:id="rId21"/>
    <p:sldId id="810" r:id="rId22"/>
    <p:sldId id="778" r:id="rId23"/>
    <p:sldId id="780" r:id="rId24"/>
    <p:sldId id="271" r:id="rId25"/>
    <p:sldId id="275" r:id="rId26"/>
    <p:sldId id="276" r:id="rId27"/>
    <p:sldId id="277" r:id="rId28"/>
    <p:sldId id="842" r:id="rId29"/>
    <p:sldId id="843" r:id="rId30"/>
    <p:sldId id="844" r:id="rId31"/>
    <p:sldId id="845" r:id="rId32"/>
    <p:sldId id="846" r:id="rId33"/>
    <p:sldId id="852" r:id="rId34"/>
    <p:sldId id="869" r:id="rId35"/>
    <p:sldId id="870" r:id="rId36"/>
    <p:sldId id="609" r:id="rId37"/>
    <p:sldId id="594" r:id="rId38"/>
    <p:sldId id="595" r:id="rId39"/>
    <p:sldId id="596" r:id="rId40"/>
    <p:sldId id="597" r:id="rId41"/>
    <p:sldId id="874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2727" autoAdjust="0"/>
  </p:normalViewPr>
  <p:slideViewPr>
    <p:cSldViewPr>
      <p:cViewPr varScale="1">
        <p:scale>
          <a:sx n="58" d="100"/>
          <a:sy n="58" d="100"/>
        </p:scale>
        <p:origin x="16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slide" Target="slides/slide23.xml" /><Relationship Id="rId39" Type="http://schemas.openxmlformats.org/officeDocument/2006/relationships/slide" Target="slides/slide36.xml" /><Relationship Id="rId3" Type="http://schemas.openxmlformats.org/officeDocument/2006/relationships/slideMaster" Target="slideMasters/slideMaster1.xml" /><Relationship Id="rId21" Type="http://schemas.openxmlformats.org/officeDocument/2006/relationships/slide" Target="slides/slide18.xml" /><Relationship Id="rId34" Type="http://schemas.openxmlformats.org/officeDocument/2006/relationships/slide" Target="slides/slide31.xml" /><Relationship Id="rId42" Type="http://schemas.openxmlformats.org/officeDocument/2006/relationships/slide" Target="slides/slide39.xml" /><Relationship Id="rId47" Type="http://schemas.openxmlformats.org/officeDocument/2006/relationships/tableStyles" Target="tableStyles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slide" Target="slides/slide30.xml" /><Relationship Id="rId38" Type="http://schemas.openxmlformats.org/officeDocument/2006/relationships/slide" Target="slides/slide35.xml" /><Relationship Id="rId46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slide" Target="slides/slide26.xml" /><Relationship Id="rId41" Type="http://schemas.openxmlformats.org/officeDocument/2006/relationships/slide" Target="slides/slide38.xml" /><Relationship Id="rId1" Type="http://schemas.openxmlformats.org/officeDocument/2006/relationships/customXml" Target="../customXml/item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slide" Target="slides/slide34.xml" /><Relationship Id="rId40" Type="http://schemas.openxmlformats.org/officeDocument/2006/relationships/slide" Target="slides/slide37.xml" /><Relationship Id="rId45" Type="http://schemas.openxmlformats.org/officeDocument/2006/relationships/viewProps" Target="viewProp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slide" Target="slides/slide33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slide" Target="slides/slide28.xml" /><Relationship Id="rId44" Type="http://schemas.openxmlformats.org/officeDocument/2006/relationships/presProps" Target="presProps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slide" Target="slides/slide32.xml" /><Relationship Id="rId43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>
            <a:extLst>
              <a:ext uri="{FF2B5EF4-FFF2-40B4-BE49-F238E27FC236}">
                <a16:creationId xmlns:a16="http://schemas.microsoft.com/office/drawing/2014/main" id="{71AEF280-A4F9-4425-B63C-7053C3957F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5071914B-D674-4F98-9049-B7A5D8E22C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5221" name="Rectangle 5">
            <a:extLst>
              <a:ext uri="{FF2B5EF4-FFF2-40B4-BE49-F238E27FC236}">
                <a16:creationId xmlns:a16="http://schemas.microsoft.com/office/drawing/2014/main" id="{90053771-AA2C-4308-8797-FD2D111083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05222" name="Rectangle 6">
            <a:extLst>
              <a:ext uri="{FF2B5EF4-FFF2-40B4-BE49-F238E27FC236}">
                <a16:creationId xmlns:a16="http://schemas.microsoft.com/office/drawing/2014/main" id="{4252795B-6631-43A6-A1DA-E20D7E1F59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5223" name="Rectangle 7">
            <a:extLst>
              <a:ext uri="{FF2B5EF4-FFF2-40B4-BE49-F238E27FC236}">
                <a16:creationId xmlns:a16="http://schemas.microsoft.com/office/drawing/2014/main" id="{8626FE5E-2770-4071-93F6-22706EB647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CC19BA-F6AE-4757-BAAA-45EFA871A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180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D898C3-7C3B-4212-AD72-FD0DB02A53FF}" type="slidenum">
              <a:rPr lang="en-US" altLang="en-US" sz="1200" b="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081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70868A-7CE1-4A77-8193-8CAA3C5DC958}" type="slidenum">
              <a:rPr lang="en-US" altLang="en-US" sz="1200" b="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903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466D9A-D0AE-4358-9A92-8248E42BF2D8}" type="slidenum">
              <a:rPr lang="en-US" altLang="en-US" sz="1200" b="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888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AEACDE-BD60-44B9-A8F1-3D70DB13546F}" type="slidenum">
              <a:rPr lang="en-US" altLang="en-US" sz="1200" b="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90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AAEE56-8723-422D-A61F-E9782E5BC86D}" type="slidenum">
              <a:rPr lang="en-US" altLang="en-US" sz="1200" b="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72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3981B9-51AA-4222-ACAC-9B5713EB8577}" type="slidenum">
              <a:rPr lang="en-US" altLang="en-US" sz="1200" b="0" smtClean="0">
                <a:latin typeface="Times New Roman" panose="02020603050405020304" pitchFamily="18" charset="0"/>
              </a:rPr>
              <a:pPr/>
              <a:t>20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035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1CD9BC-B26D-4495-A904-FF439F03E691}" type="slidenum">
              <a:rPr lang="en-US" altLang="en-US" sz="1200" b="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883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If Point A is the source and point B is the destination, then the delay is called an end to end delay.</a:t>
            </a:r>
            <a:endParaRPr lang="en-IN" altLang="en-US"/>
          </a:p>
          <a:p>
            <a:endParaRPr lang="en-IN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7E309C-863C-4455-8DBF-5B2515D0A0B4}" type="slidenum">
              <a:rPr lang="en-IN" altLang="en-US" sz="1200" b="0" smtClean="0">
                <a:latin typeface="Times New Roman" panose="02020603050405020304" pitchFamily="18" charset="0"/>
              </a:rPr>
              <a:pPr/>
              <a:t>22</a:t>
            </a:fld>
            <a:endParaRPr lang="en-IN" altLang="en-US" sz="1200" b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9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6A9051-EBE7-F074-69A2-2D581A46B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5B29B-ED79-43AC-AD31-9E9C514F7D5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E34D0E44-1F94-D0EE-FEE8-BD77AB1D0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11B11E8B-4372-B2D7-0A9F-1F05F6A85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46DE6C-9D47-ACAD-E55D-A054050D1E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9062D-3846-4127-8CB6-CFEA078D96D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22594" name="Rectangle 2">
            <a:extLst>
              <a:ext uri="{FF2B5EF4-FFF2-40B4-BE49-F238E27FC236}">
                <a16:creationId xmlns:a16="http://schemas.microsoft.com/office/drawing/2014/main" id="{78E5DA04-9736-D1BB-C073-577EE1E40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A35B01E9-35D7-3307-6B24-6060E6546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9EAAF8B-9D52-818A-8F92-B75AB72FEA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51ECB-F25C-4160-9406-EAA78E060E9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F6326B5F-F6E4-774C-E138-30017541A4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42B23F45-FF5A-8CFB-A9B5-0138A73E8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D71DB8-6B23-405F-AC3A-CA1E585C3D24}" type="slidenum">
              <a:rPr lang="en-US" altLang="en-US" sz="1200" b="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330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8967FB-169B-171D-F7BC-AAC8EC5275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D77087-F38F-4400-B439-F18B7127BC1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CFC01E9B-EBFB-80A6-58AA-BE77E0D3A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CA43D5B8-85E8-BF08-CC68-7606B130A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8D3C746-C390-E595-20A6-ADE3F4A76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D9F04-994E-4347-BE20-1780BC2800E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28738" name="Rectangle 2">
            <a:extLst>
              <a:ext uri="{FF2B5EF4-FFF2-40B4-BE49-F238E27FC236}">
                <a16:creationId xmlns:a16="http://schemas.microsoft.com/office/drawing/2014/main" id="{831DE656-00FF-3FB7-9BC1-E55E3E697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>
            <a:extLst>
              <a:ext uri="{FF2B5EF4-FFF2-40B4-BE49-F238E27FC236}">
                <a16:creationId xmlns:a16="http://schemas.microsoft.com/office/drawing/2014/main" id="{424A7EA4-9CA1-DCE3-D3F8-AE116791B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01FB1-EEB7-9C73-F6C6-4833C5355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0183B3E-974D-A391-C5FF-D7BEBC6D9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C0E144-2373-41AA-B69A-B68696F9C51E}" type="slidenum">
              <a:rPr lang="en-US" altLang="en-US" sz="1200" b="0" smtClean="0">
                <a:latin typeface="Times New Roman" panose="02020603050405020304" pitchFamily="18" charset="0"/>
              </a:rPr>
              <a:pPr/>
              <a:t>39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D7C1314-CB62-3089-D975-7B771E4C47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6BA7941-6859-7A4F-38BB-0D6DA519F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67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66FA68-24C0-461D-BB2A-8C683FCF765F}" type="slidenum">
              <a:rPr lang="en-US" altLang="en-US" sz="1200" b="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91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2F1E84-1658-437D-82FD-AB46DBB02F37}" type="slidenum">
              <a:rPr lang="en-US" altLang="en-US" sz="1200" b="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3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399E6-9F62-4217-96C0-BB9884E9E2A3}" type="slidenum">
              <a:rPr lang="en-US" altLang="en-US" sz="1200" b="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1.Phy layer</a:t>
            </a:r>
          </a:p>
          <a:p>
            <a:pPr eaLnBrk="1" hangingPunct="1"/>
            <a:r>
              <a:rPr lang="en-US" altLang="en-US"/>
              <a:t>2. </a:t>
            </a:r>
          </a:p>
        </p:txBody>
      </p:sp>
    </p:spTree>
    <p:extLst>
      <p:ext uri="{BB962C8B-B14F-4D97-AF65-F5344CB8AC3E}">
        <p14:creationId xmlns:p14="http://schemas.microsoft.com/office/powerpoint/2010/main" val="290459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0A2751-9444-4CA0-99B1-9335F5D925EF}" type="slidenum">
              <a:rPr lang="en-US" altLang="en-US" sz="1200" b="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44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FF0088-5DAF-47F5-BA9E-1A5FA015A790}" type="slidenum">
              <a:rPr lang="en-US" altLang="en-US" sz="1200" b="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33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F3EB5C-5502-4C5E-8346-B624BBCE47CA}" type="slidenum">
              <a:rPr lang="en-US" altLang="en-US" sz="1200" b="0" smtClean="0">
                <a:latin typeface="Times New Roman" panose="02020603050405020304" pitchFamily="18" charset="0"/>
              </a:rPr>
              <a:pPr/>
              <a:t>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70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0D8CBC-2B1A-45EC-B7D7-F800460087AB}" type="slidenum">
              <a:rPr lang="en-US" altLang="en-US" sz="1200" b="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66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22572975-2338-41DC-97F0-8BE345931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I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7521180-4A7C-4DA5-9BAB-E843E54F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I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264781B-4888-47E1-961D-AF9C29042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I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98136056-C5F7-491F-9EDD-4C763BA75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I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98D783E6-2E7A-403E-B04E-977C10965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24B4661-00B1-42B1-B60E-49FB22147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CDA53A8-FA57-400E-B410-0D564E54B2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IN" altLang="en-US"/>
            </a:p>
          </p:txBody>
        </p:sp>
      </p:grpSp>
      <p:sp>
        <p:nvSpPr>
          <p:cNvPr id="14" name="Text Box 17">
            <a:extLst>
              <a:ext uri="{FF2B5EF4-FFF2-40B4-BE49-F238E27FC236}">
                <a16:creationId xmlns:a16="http://schemas.microsoft.com/office/drawing/2014/main" id="{50036A7F-67E0-4E0C-85F3-89F588CDC1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640C6D1D-24A2-45DE-BF0E-232ABAAD1C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6" name="Date Placeholder 14">
            <a:extLst>
              <a:ext uri="{FF2B5EF4-FFF2-40B4-BE49-F238E27FC236}">
                <a16:creationId xmlns:a16="http://schemas.microsoft.com/office/drawing/2014/main" id="{A6E5A0C7-E54A-4121-ADCC-78C34E4010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D3FAA124-5872-4956-99F2-8A6844572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56C37409-958C-4A5C-A015-12ACC4F0C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146D2DF5-036E-41CF-851E-9F44DB9B5B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54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90D86090-3B7B-4E8C-8873-43D0B93B9C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91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DD91274C-E727-4897-BAD2-46B81CCB7F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14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7ED74FF4-9294-488E-B8E8-184EA88F1B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4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58B87922-8E93-4712-BF50-239ECA966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87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93B75EFD-771F-4C94-AB8E-C2398981C5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90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90C26AAE-3F5A-4001-B891-2DBCFE29E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79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5C535AD4-7EF3-42D0-AF1F-1963C28A5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3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6A9792E4-FC16-4381-B3EB-BA36101C9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24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6A35B3EE-C7E2-4968-8FB6-319BDD84A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97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78FD65E4-F04C-464A-B033-AE3668AB93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58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8.</a:t>
            </a:r>
            <a:fld id="{4B33A77C-B89C-43D8-9C42-2E2D717660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495F7C61-BEF4-4577-A043-C9B3728BE7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8.</a:t>
            </a:r>
            <a:fld id="{F28A9D64-17F4-4B98-A805-DCEA9369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1.png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5.emf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7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7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DC06FCF2-AFEA-4027-AED3-ED14DF2F63B3}" type="slidenum">
              <a:rPr lang="en-US" altLang="en-US" sz="2000" smtClean="0">
                <a:solidFill>
                  <a:schemeClr val="bg2"/>
                </a:solidFill>
              </a:rPr>
              <a:pPr/>
              <a:t>1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dirty="0"/>
              <a:t>Network Layer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C3D63688-3AB3-4843-9397-CAC40FEC9877}" type="slidenum">
              <a:rPr lang="en-US" altLang="en-US" sz="2000" smtClean="0">
                <a:solidFill>
                  <a:schemeClr val="bg2"/>
                </a:solidFill>
              </a:rPr>
              <a:pPr/>
              <a:t>10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57090" name="Rectangle 2">
            <a:extLst>
              <a:ext uri="{FF2B5EF4-FFF2-40B4-BE49-F238E27FC236}">
                <a16:creationId xmlns:a16="http://schemas.microsoft.com/office/drawing/2014/main" id="{77DC04ED-7151-43BD-8B8E-386EEFE50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7091" name="Text Box 3">
            <a:extLst>
              <a:ext uri="{FF2B5EF4-FFF2-40B4-BE49-F238E27FC236}">
                <a16:creationId xmlns:a16="http://schemas.microsoft.com/office/drawing/2014/main" id="{A91CCD6E-3F0B-4471-AD60-574EDB77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057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8-2   Packet Switching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7093" name="Rectangle 5">
            <a:extLst>
              <a:ext uri="{FF2B5EF4-FFF2-40B4-BE49-F238E27FC236}">
                <a16:creationId xmlns:a16="http://schemas.microsoft.com/office/drawing/2014/main" id="{8A46EC01-A3F5-45E1-AF79-6D4E7DB32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23" y="232273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If the message is going to pass through a packet-switched network, it needs to be divided into packets of fixed or variable size.</a:t>
            </a:r>
          </a:p>
          <a:p>
            <a:pPr algn="just" eaLnBrk="1" hangingPunct="1">
              <a:defRPr/>
            </a:pPr>
            <a:endParaRPr lang="en-US" altLang="en-US" sz="2800" b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The size of the packet is determined by the network and the governing protocol.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2FCD1D31-4A43-4D1C-BE51-F6C59BB6267D}" type="slidenum">
              <a:rPr lang="en-US" altLang="en-US" sz="2000" smtClean="0">
                <a:solidFill>
                  <a:schemeClr val="bg2"/>
                </a:solidFill>
              </a:rPr>
              <a:pPr/>
              <a:t>11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85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dirty="0"/>
              <a:t>Two Basic Forms of Packet Switching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Packets handled in two ways</a:t>
            </a:r>
          </a:p>
          <a:p>
            <a:pPr lvl="1" eaLnBrk="1" hangingPunct="1"/>
            <a:r>
              <a:rPr lang="en-US" altLang="en-US" dirty="0"/>
              <a:t>Datagram </a:t>
            </a:r>
          </a:p>
          <a:p>
            <a:pPr lvl="1" eaLnBrk="1" hangingPunct="1"/>
            <a:r>
              <a:rPr lang="en-US" altLang="en-US" dirty="0"/>
              <a:t>Virtual circuit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C06E5469-2ED6-4FCC-AF14-364510D4CFE0}" type="slidenum">
              <a:rPr lang="en-US" altLang="en-US" sz="2000" smtClean="0">
                <a:solidFill>
                  <a:schemeClr val="bg2"/>
                </a:solidFill>
              </a:rPr>
              <a:pPr/>
              <a:t>12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Datagram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Each packet treated independently</a:t>
            </a:r>
          </a:p>
          <a:p>
            <a:pPr eaLnBrk="1" hangingPunct="1"/>
            <a:r>
              <a:rPr lang="en-US" altLang="en-US"/>
              <a:t>Packets can take any practical route</a:t>
            </a:r>
          </a:p>
          <a:p>
            <a:pPr eaLnBrk="1" hangingPunct="1"/>
            <a:r>
              <a:rPr lang="en-US" altLang="en-US"/>
              <a:t>Packets may arrive out of order</a:t>
            </a:r>
          </a:p>
          <a:p>
            <a:pPr eaLnBrk="1" hangingPunct="1"/>
            <a:r>
              <a:rPr lang="en-US" altLang="en-US"/>
              <a:t>Packets may get lost or delayed</a:t>
            </a:r>
          </a:p>
          <a:p>
            <a:pPr eaLnBrk="1" hangingPunct="1"/>
            <a:r>
              <a:rPr lang="en-US" altLang="en-US"/>
              <a:t>Up to receiver to re-order packets and recover from missing packets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C9892717-1038-4565-9B2E-75D48E131AEA}" type="slidenum">
              <a:rPr lang="en-US" altLang="en-US" sz="2000" smtClean="0">
                <a:solidFill>
                  <a:schemeClr val="bg2"/>
                </a:solidFill>
              </a:rPr>
              <a:pPr/>
              <a:t>13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7651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674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8.7  </a:t>
            </a:r>
            <a:r>
              <a:rPr lang="en-US" altLang="en-US" sz="2000" i="1">
                <a:latin typeface="Times New Roman" panose="02020603050405020304" pitchFamily="18" charset="0"/>
              </a:rPr>
              <a:t>A datagram network with four switches (routers)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773363"/>
            <a:ext cx="8474075" cy="30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6" name="Rectangle 1"/>
          <p:cNvSpPr>
            <a:spLocks noChangeArrowheads="1"/>
          </p:cNvSpPr>
          <p:nvPr/>
        </p:nvSpPr>
        <p:spPr bwMode="auto">
          <a:xfrm>
            <a:off x="193675" y="985838"/>
            <a:ext cx="8721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sz="2800" b="0" dirty="0">
                <a:solidFill>
                  <a:srgbClr val="FF0000"/>
                </a:solidFill>
                <a:latin typeface="Times-Roman"/>
              </a:rPr>
              <a:t>Switches in a datagram network are traditionally referred to </a:t>
            </a:r>
            <a:r>
              <a:rPr lang="en-IN" altLang="en-US" sz="2800" b="0" dirty="0">
                <a:solidFill>
                  <a:srgbClr val="FF0000"/>
                </a:solidFill>
                <a:latin typeface="Times-Roman"/>
              </a:rPr>
              <a:t>as routers.</a:t>
            </a:r>
            <a:endParaRPr lang="en-I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82B10474-1A9D-4302-A324-D4E1AAB349D5}" type="slidenum">
              <a:rPr lang="en-US" altLang="en-US" sz="2000" smtClean="0">
                <a:solidFill>
                  <a:schemeClr val="bg2"/>
                </a:solidFill>
              </a:rPr>
              <a:pPr/>
              <a:t>14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9699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51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8.8  </a:t>
            </a:r>
            <a:r>
              <a:rPr lang="en-US" altLang="en-US" sz="2000" i="1">
                <a:latin typeface="Times New Roman" panose="02020603050405020304" pitchFamily="18" charset="0"/>
              </a:rPr>
              <a:t>Routing table in a datagram network</a:t>
            </a:r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497013"/>
            <a:ext cx="2733675" cy="444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1B5280CC-B72E-4D83-ABD6-57016777795B}" type="slidenum">
              <a:rPr lang="en-US" altLang="en-US" sz="2000" smtClean="0">
                <a:solidFill>
                  <a:schemeClr val="bg2"/>
                </a:solidFill>
              </a:rPr>
              <a:pPr/>
              <a:t>15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175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The destination address in the header of a packet in a datagram network</a:t>
            </a:r>
          </a:p>
          <a:p>
            <a:pPr algn="ctr"/>
            <a:r>
              <a:rPr lang="en-US" altLang="en-US"/>
              <a:t>remains the same during the entire journey of the packet.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D81D32A0-59E8-49ED-A08F-BC26160670C8}" type="slidenum">
              <a:rPr lang="en-US" altLang="en-US" sz="2000" smtClean="0">
                <a:solidFill>
                  <a:schemeClr val="bg2"/>
                </a:solidFill>
              </a:rPr>
              <a:pPr/>
              <a:t>16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3379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69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8.9  </a:t>
            </a:r>
            <a:r>
              <a:rPr lang="en-US" altLang="en-US" sz="2000" i="1">
                <a:latin typeface="Times New Roman" panose="02020603050405020304" pitchFamily="18" charset="0"/>
              </a:rPr>
              <a:t>Delay in a datagram network</a:t>
            </a: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37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043113"/>
            <a:ext cx="8172450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Total Delay</a:t>
            </a:r>
            <a:endParaRPr lang="en-IN" altLang="en-US"/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Transmission </a:t>
            </a:r>
            <a:r>
              <a:rPr lang="en-US" altLang="en-US" dirty="0" err="1"/>
              <a:t>Delay,T</a:t>
            </a:r>
            <a:endParaRPr lang="en-US" altLang="en-US" dirty="0"/>
          </a:p>
          <a:p>
            <a:r>
              <a:rPr lang="en-US" altLang="en-US" dirty="0"/>
              <a:t>Propagation </a:t>
            </a:r>
            <a:r>
              <a:rPr lang="en-US" altLang="en-US" dirty="0" err="1"/>
              <a:t>Delay,P</a:t>
            </a:r>
            <a:endParaRPr lang="en-US" altLang="en-US" dirty="0"/>
          </a:p>
          <a:p>
            <a:r>
              <a:rPr lang="en-US" altLang="en-US" dirty="0"/>
              <a:t>Waiting Time ,</a:t>
            </a:r>
            <a:r>
              <a:rPr lang="en-US" altLang="en-US" dirty="0" err="1"/>
              <a:t>w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Total Delay=3T+3P+w</a:t>
            </a:r>
            <a:r>
              <a:rPr lang="en-US" altLang="en-US" baseline="-25000" dirty="0"/>
              <a:t>1</a:t>
            </a:r>
            <a:r>
              <a:rPr lang="en-US" altLang="en-US" dirty="0"/>
              <a:t> +w</a:t>
            </a:r>
            <a:r>
              <a:rPr lang="en-US" altLang="en-US" i="1" baseline="-25000" dirty="0"/>
              <a:t>2</a:t>
            </a:r>
            <a:endParaRPr lang="en-US" altLang="en-US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Note : ignoring processing time in each switch</a:t>
            </a:r>
            <a:endParaRPr lang="en-IN" altLang="en-US" sz="2800" dirty="0">
              <a:solidFill>
                <a:srgbClr val="FF0000"/>
              </a:solidFill>
            </a:endParaRP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D68A5471-3C41-4297-9D2B-5571D749B5E6}" type="slidenum">
              <a:rPr lang="en-US" altLang="en-US" sz="2000" smtClean="0">
                <a:solidFill>
                  <a:schemeClr val="bg2"/>
                </a:solidFill>
              </a:rPr>
              <a:pPr/>
              <a:t>17</a:t>
            </a:fld>
            <a:endParaRPr lang="en-US" alt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764B3F4E-CB1A-48B5-B4D5-04D5B1FE296F}" type="slidenum">
              <a:rPr lang="en-US" altLang="en-US" sz="2000" smtClean="0">
                <a:solidFill>
                  <a:schemeClr val="bg2"/>
                </a:solidFill>
              </a:rPr>
              <a:pPr/>
              <a:t>18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Virtual Circuit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038599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/>
              <a:t>Preplanned route established before any packets sent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Call request and call accept packets establish connection (handshake)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Each packet contains a virtual circuit identifier instead of destination address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EA0F6ABE-7E0E-4059-AA1F-5DF08C528C8A}" type="slidenum">
              <a:rPr lang="en-US" altLang="en-US" sz="2000" smtClean="0">
                <a:solidFill>
                  <a:schemeClr val="bg2"/>
                </a:solidFill>
              </a:rPr>
              <a:pPr/>
              <a:t>19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81200"/>
            <a:ext cx="2819400" cy="32766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4000" dirty="0"/>
              <a:t>Internal</a:t>
            </a:r>
            <a:br>
              <a:rPr lang="en-US" altLang="en-US" sz="4000" dirty="0"/>
            </a:br>
            <a:r>
              <a:rPr lang="en-US" altLang="en-US" sz="4000" dirty="0"/>
              <a:t>Virtual</a:t>
            </a:r>
            <a:br>
              <a:rPr lang="en-US" altLang="en-US" sz="4000" dirty="0"/>
            </a:br>
            <a:r>
              <a:rPr lang="en-US" altLang="en-US" sz="4000" dirty="0"/>
              <a:t>Circuit and</a:t>
            </a:r>
            <a:br>
              <a:rPr lang="en-US" altLang="en-US" sz="4000" dirty="0"/>
            </a:br>
            <a:r>
              <a:rPr lang="en-US" altLang="en-US" sz="4000" dirty="0"/>
              <a:t>Datagram </a:t>
            </a:r>
            <a:br>
              <a:rPr lang="en-US" altLang="en-US" sz="4000" dirty="0"/>
            </a:br>
            <a:r>
              <a:rPr lang="en-US" altLang="en-US" sz="4000" dirty="0"/>
              <a:t>Operation</a:t>
            </a: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21"/>
          <a:stretch>
            <a:fillRect/>
          </a:stretch>
        </p:blipFill>
        <p:spPr bwMode="auto">
          <a:xfrm>
            <a:off x="3576638" y="0"/>
            <a:ext cx="556736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5D082869-DE7C-4E2C-91F8-906B9F998D5D}" type="slidenum">
              <a:rPr lang="en-US" altLang="en-US" sz="2000" smtClean="0">
                <a:solidFill>
                  <a:schemeClr val="bg2"/>
                </a:solidFill>
              </a:rPr>
              <a:pPr/>
              <a:t>2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8655" y="1582339"/>
            <a:ext cx="8596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0" dirty="0"/>
              <a:t>Switches are devices capable of creating temporary connections between two or more devices linked to the switch. </a:t>
            </a:r>
          </a:p>
          <a:p>
            <a:pPr algn="just"/>
            <a:endParaRPr lang="en-US" sz="1800" b="0" dirty="0"/>
          </a:p>
          <a:p>
            <a:pPr algn="just"/>
            <a:r>
              <a:rPr lang="en-US" sz="1800" b="0" dirty="0"/>
              <a:t>In a switched network, some of these nodes are connected to the end systems (computers or telephones, for example). 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DC4A736-E8FC-8925-4B8B-867C130D0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98333"/>
            <a:ext cx="4495800" cy="2210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87483F-E666-B4CF-C166-01AC042FFBC7}"/>
              </a:ext>
            </a:extLst>
          </p:cNvPr>
          <p:cNvSpPr txBox="1"/>
          <p:nvPr/>
        </p:nvSpPr>
        <p:spPr>
          <a:xfrm>
            <a:off x="318655" y="258898"/>
            <a:ext cx="2653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3200" dirty="0"/>
              <a:t>Switching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D8CE5F7B-C698-45E3-A175-0E6A3D1AC378}" type="slidenum">
              <a:rPr lang="en-US" altLang="en-US" sz="2000" smtClean="0">
                <a:solidFill>
                  <a:schemeClr val="bg2"/>
                </a:solidFill>
              </a:rPr>
              <a:pPr/>
              <a:t>20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 switch in a datagram network uses a routing table that is based on the destination address.</a:t>
            </a:r>
          </a:p>
        </p:txBody>
      </p:sp>
      <p:grpSp>
        <p:nvGrpSpPr>
          <p:cNvPr id="38925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3892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92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D87979B0-009C-4336-9A28-6FD767E179EF}" type="slidenum">
              <a:rPr lang="en-US" altLang="en-US" sz="2000" smtClean="0">
                <a:solidFill>
                  <a:schemeClr val="bg2"/>
                </a:solidFill>
              </a:rPr>
              <a:pPr/>
              <a:t>21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Switching in the Internet is done by using the datagram approach </a:t>
            </a:r>
            <a:br>
              <a:rPr lang="en-US" altLang="en-US"/>
            </a:br>
            <a:r>
              <a:rPr lang="en-US" altLang="en-US"/>
              <a:t>to packet switching at </a:t>
            </a:r>
            <a:br>
              <a:rPr lang="en-US" altLang="en-US"/>
            </a:br>
            <a:r>
              <a:rPr lang="en-US" altLang="en-US"/>
              <a:t>the network layer.</a:t>
            </a:r>
          </a:p>
        </p:txBody>
      </p:sp>
      <p:grpSp>
        <p:nvGrpSpPr>
          <p:cNvPr id="40973" name="Group 12"/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40974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975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Different Types of Network Delay</a:t>
            </a:r>
            <a:endParaRPr lang="en-IN" altLang="en-US"/>
          </a:p>
        </p:txBody>
      </p:sp>
      <p:sp>
        <p:nvSpPr>
          <p:cNvPr id="71683" name="Content Placeholder 2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/>
              <a:t>Network delay</a:t>
            </a:r>
            <a:r>
              <a:rPr lang="en-US" altLang="en-US"/>
              <a:t> refers to the amount of time it takes for a packet to go from point A to point B. </a:t>
            </a:r>
            <a:endParaRPr lang="en-IN" altLang="en-US"/>
          </a:p>
        </p:txBody>
      </p:sp>
      <p:pic>
        <p:nvPicPr>
          <p:cNvPr id="71684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657600"/>
            <a:ext cx="61769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b="1"/>
              <a:t>Propagation delay</a:t>
            </a:r>
            <a:endParaRPr lang="en-IN" altLang="en-US"/>
          </a:p>
        </p:txBody>
      </p:sp>
      <p:sp>
        <p:nvSpPr>
          <p:cNvPr id="73731" name="Content Placeholder 2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time that it takes for a bit to reach from one end of a link to the other.</a:t>
            </a:r>
          </a:p>
          <a:p>
            <a:r>
              <a:rPr lang="en-US" altLang="en-US"/>
              <a:t>The delay depends on the distance (</a:t>
            </a:r>
            <a:r>
              <a:rPr lang="en-US" altLang="en-US" i="1"/>
              <a:t>D</a:t>
            </a:r>
            <a:r>
              <a:rPr lang="en-US" altLang="en-US"/>
              <a:t>) between the sender and the receiver, and the propagation speed (S) of the wave signal. </a:t>
            </a:r>
          </a:p>
          <a:p>
            <a:r>
              <a:rPr lang="en-US" altLang="en-US"/>
              <a:t>It is calculated as:</a:t>
            </a:r>
          </a:p>
          <a:p>
            <a:endParaRPr lang="en-I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800600"/>
            <a:ext cx="1262063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b="1"/>
              <a:t>Transmission delay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9774-329C-48E9-8916-CA22DB84E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8439150" cy="4881563"/>
          </a:xfrm>
        </p:spPr>
        <p:txBody>
          <a:bodyPr/>
          <a:lstStyle/>
          <a:p>
            <a:pPr>
              <a:defRPr/>
            </a:pPr>
            <a:r>
              <a:rPr lang="en-US" dirty="0"/>
              <a:t>Transmission delay refers to the time it takes to transmit a data packet onto the outgoing link. </a:t>
            </a:r>
          </a:p>
          <a:p>
            <a:pPr>
              <a:defRPr/>
            </a:pPr>
            <a:r>
              <a:rPr lang="en-US" dirty="0"/>
              <a:t>The delay is determined by the size of the packet and the capacity of the outgoing link.</a:t>
            </a:r>
          </a:p>
          <a:p>
            <a:pPr>
              <a:defRPr/>
            </a:pPr>
            <a:r>
              <a:rPr lang="en-US" dirty="0"/>
              <a:t> If a packet consists of L bits and the link has a capacity of </a:t>
            </a:r>
            <a:r>
              <a:rPr lang="en-US" i="1" dirty="0"/>
              <a:t>B</a:t>
            </a:r>
            <a:r>
              <a:rPr lang="en-US" dirty="0"/>
              <a:t> bits per second, then the transmission delay is equal to:</a:t>
            </a:r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5486400"/>
            <a:ext cx="1192212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Other Delays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9A4B-BC2F-46BC-AA4E-C77D80BC5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defRPr/>
            </a:pPr>
            <a:r>
              <a:rPr lang="en-US" b="1" dirty="0"/>
              <a:t>Queuing delay</a:t>
            </a:r>
          </a:p>
          <a:p>
            <a:pPr algn="just">
              <a:defRPr/>
            </a:pPr>
            <a:r>
              <a:rPr lang="en-US" dirty="0"/>
              <a:t>The time that a packet waits to be processed in the buffer of a switch. </a:t>
            </a:r>
          </a:p>
          <a:p>
            <a:pPr algn="just">
              <a:defRPr/>
            </a:pPr>
            <a:r>
              <a:rPr lang="en-US" dirty="0"/>
              <a:t>The delay is </a:t>
            </a:r>
            <a:r>
              <a:rPr lang="en-US" dirty="0">
                <a:solidFill>
                  <a:srgbClr val="FF0000"/>
                </a:solidFill>
              </a:rPr>
              <a:t>dependent on the arrival rate </a:t>
            </a:r>
            <a:r>
              <a:rPr lang="en-US" dirty="0"/>
              <a:t>of the incoming packets, the transmission capacity of the outgoing link, and the nature of the network’s​ traffic.</a:t>
            </a:r>
          </a:p>
          <a:p>
            <a:pPr>
              <a:defRPr/>
            </a:pPr>
            <a:endParaRPr lang="en-US" b="1" dirty="0"/>
          </a:p>
          <a:p>
            <a:pPr marL="0" indent="0">
              <a:buNone/>
              <a:defRPr/>
            </a:pPr>
            <a:r>
              <a:rPr lang="en-US" b="1" dirty="0"/>
              <a:t>Processing delay</a:t>
            </a:r>
          </a:p>
          <a:p>
            <a:pPr algn="just">
              <a:defRPr/>
            </a:pPr>
            <a:r>
              <a:rPr lang="en-US" dirty="0"/>
              <a:t>Processing delay is the time taken by a switch to process the packet header. </a:t>
            </a:r>
          </a:p>
          <a:p>
            <a:pPr algn="just">
              <a:defRPr/>
            </a:pPr>
            <a:r>
              <a:rPr lang="en-US" dirty="0"/>
              <a:t>The delay depends on the processing speed of the switch.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 Example</a:t>
            </a:r>
            <a:endParaRPr lang="en-IN" altLang="en-US" dirty="0"/>
          </a:p>
        </p:txBody>
      </p:sp>
      <p:sp>
        <p:nvSpPr>
          <p:cNvPr id="7680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628650" y="1825625"/>
            <a:ext cx="7886700" cy="3660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1) A is source, B is destination. A and B are separated by a distance of 48,000kms. A sends 1500 bytes to B at the rate of 100 Mbps. The signal propagates at 2.4 x 10^8 mps.  Compute the propagation delay and transmission delay considering there is no other intermediate device.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AD0F0FB8-3769-4EBC-88BE-F1E2931FA2F2}" type="slidenum">
              <a:rPr lang="en-US" altLang="en-US" sz="2000" smtClean="0">
                <a:solidFill>
                  <a:schemeClr val="bg2"/>
                </a:solidFill>
              </a:rPr>
              <a:pPr/>
              <a:t>26</a:t>
            </a:fld>
            <a:endParaRPr lang="en-US" alt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34C2-FE42-4298-8873-3F56B35F8B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541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3085F147-F394-42ED-9FF4-A2F37ED0FDB9}" type="slidenum">
              <a:rPr lang="en-US" altLang="en-US" sz="2000" smtClean="0">
                <a:solidFill>
                  <a:schemeClr val="bg2"/>
                </a:solidFill>
              </a:rPr>
              <a:pPr/>
              <a:t>27</a:t>
            </a:fld>
            <a:endParaRPr lang="en-US" alt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228600" y="152400"/>
            <a:ext cx="78867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2</a:t>
            </a:r>
            <a:r>
              <a:rPr lang="en-IN" altLang="en-US"/>
              <a:t>) Sender and Receiver separated by 1Gbps link. Packet size is 5000 bits. Each link introduces a delay of 10µs. Assume switch immediately forwards the data after it receives the last bit of the packet. Ignore queuing delay. Compute the total delay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/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E7D2C6C1-15EB-4C23-BE6A-56CBBCC16287}" type="slidenum">
              <a:rPr lang="en-US" altLang="en-US" sz="2000" smtClean="0">
                <a:solidFill>
                  <a:schemeClr val="bg2"/>
                </a:solidFill>
              </a:rPr>
              <a:pPr/>
              <a:t>28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43400"/>
            <a:ext cx="79438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0D65-BCA3-4E05-894F-76D77A3364D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628650" y="914400"/>
            <a:ext cx="7886700" cy="4351338"/>
          </a:xfrm>
          <a:blipFill>
            <a:blip r:embed="rId2"/>
            <a:stretch>
              <a:fillRect l="-541" r="-773" b="-19188"/>
            </a:stretch>
          </a:blipFill>
        </p:spPr>
        <p:txBody>
          <a:bodyPr/>
          <a:lstStyle/>
          <a:p>
            <a:pPr>
              <a:defRPr/>
            </a:pPr>
            <a:r>
              <a:rPr lang="en-IN" dirty="0">
                <a:noFill/>
              </a:rPr>
              <a:t> </a:t>
            </a: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01CEB1A0-3B77-42EF-9A35-019C6A8C9EED}" type="slidenum">
              <a:rPr lang="en-US" altLang="en-US" sz="2000" smtClean="0">
                <a:solidFill>
                  <a:schemeClr val="bg2"/>
                </a:solidFill>
              </a:rPr>
              <a:pPr/>
              <a:t>29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79876" name="Rectangle 1"/>
          <p:cNvSpPr>
            <a:spLocks noChangeArrowheads="1"/>
          </p:cNvSpPr>
          <p:nvPr/>
        </p:nvSpPr>
        <p:spPr bwMode="auto">
          <a:xfrm>
            <a:off x="4572000" y="4800600"/>
            <a:ext cx="1104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/>
              <a:t>30µs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A7BACC0D-F86E-4024-AFFE-02277A201874}" type="slidenum">
              <a:rPr lang="en-US" altLang="en-US" sz="2000" smtClean="0">
                <a:solidFill>
                  <a:schemeClr val="bg2"/>
                </a:solidFill>
              </a:rPr>
              <a:pPr/>
              <a:t>3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4805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Figure   </a:t>
            </a:r>
            <a:r>
              <a:rPr lang="en-US" altLang="en-US" sz="2000" i="1" dirty="0">
                <a:latin typeface="Times New Roman" panose="02020603050405020304" pitchFamily="18" charset="0"/>
              </a:rPr>
              <a:t>Taxonomy of switched networks</a:t>
            </a: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1765300"/>
            <a:ext cx="832802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886200"/>
            <a:ext cx="2109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5335588"/>
            <a:ext cx="2065337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2" descr="D:\ADVANCED COMPUTER NETWORKS\Slides\virtual_s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318125"/>
            <a:ext cx="2533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2B) What is the delay if the sender and receiver is separated by three switches in between?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/>
              <a:t>Three switches and thus four links implies the total delay is four transmission delays and four propagation delays: 60µs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altLang="en-US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6B87E8D4-C4BC-45E5-B063-55FFFC343710}" type="slidenum">
              <a:rPr lang="en-US" altLang="en-US" sz="2000" smtClean="0">
                <a:solidFill>
                  <a:schemeClr val="bg2"/>
                </a:solidFill>
              </a:rPr>
              <a:pPr/>
              <a:t>30</a:t>
            </a:fld>
            <a:endParaRPr lang="en-US" alt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5AA12D49-5E3E-44F1-81D7-0333CAF032AD}" type="slidenum">
              <a:rPr lang="en-US" altLang="en-US" sz="2000" smtClean="0">
                <a:solidFill>
                  <a:schemeClr val="bg2"/>
                </a:solidFill>
              </a:rPr>
              <a:pPr/>
              <a:t>31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228600" y="903288"/>
            <a:ext cx="92964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Figure below shows a switch (router) in a datagram network.</a:t>
            </a:r>
          </a:p>
          <a:p>
            <a:r>
              <a:rPr lang="en-US" altLang="en-US" sz="2800" b="0"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Find the output port for packets with the following destination addresses:</a:t>
            </a:r>
            <a:endParaRPr lang="en-IN" altLang="en-US" sz="2800">
              <a:latin typeface="Times" panose="02020603050405020304" pitchFamily="18" charset="0"/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19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59000"/>
            <a:ext cx="49149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03738"/>
            <a:ext cx="1885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4945063"/>
            <a:ext cx="1724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172200" y="4503738"/>
            <a:ext cx="18224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Solution</a:t>
            </a:r>
            <a:endParaRPr lang="en-IN" altLang="en-US"/>
          </a:p>
        </p:txBody>
      </p:sp>
      <p:sp>
        <p:nvSpPr>
          <p:cNvPr id="81928" name="TextBox 7"/>
          <p:cNvSpPr txBox="1">
            <a:spLocks noChangeArrowheads="1"/>
          </p:cNvSpPr>
          <p:nvPr/>
        </p:nvSpPr>
        <p:spPr bwMode="auto">
          <a:xfrm flipH="1">
            <a:off x="233363" y="0"/>
            <a:ext cx="1477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3)</a:t>
            </a:r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43DE7EF0-4FB6-4996-8BE9-5E6FB9E40F09}" type="slidenum">
              <a:rPr lang="en-US" altLang="en-US" sz="2000" smtClean="0">
                <a:solidFill>
                  <a:schemeClr val="bg2"/>
                </a:solidFill>
              </a:rPr>
              <a:pPr/>
              <a:t>32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pic>
        <p:nvPicPr>
          <p:cNvPr id="1290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52450"/>
            <a:ext cx="88011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TextBox 3"/>
          <p:cNvSpPr txBox="1">
            <a:spLocks noChangeArrowheads="1"/>
          </p:cNvSpPr>
          <p:nvPr/>
        </p:nvSpPr>
        <p:spPr bwMode="auto">
          <a:xfrm flipH="1">
            <a:off x="233363" y="0"/>
            <a:ext cx="1477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4)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3530539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FC3324E8-E5A4-4EB0-B872-75F070EE21BF}" type="slidenum">
              <a:rPr lang="en-US" altLang="en-US" sz="2000" smtClean="0">
                <a:solidFill>
                  <a:schemeClr val="bg2"/>
                </a:solidFill>
              </a:rPr>
              <a:pPr/>
              <a:t>33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pic>
        <p:nvPicPr>
          <p:cNvPr id="1300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144000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5334000" y="5486400"/>
            <a:ext cx="3429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74548521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08D767-4B30-AED6-78A5-C8629C64CE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A34AEF-AFB1-99FB-5FD0-89B41FA82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5422D403-4434-4B75-A8A4-ABAE433EECAA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52290" name="Rectangle 2">
            <a:extLst>
              <a:ext uri="{FF2B5EF4-FFF2-40B4-BE49-F238E27FC236}">
                <a16:creationId xmlns:a16="http://schemas.microsoft.com/office/drawing/2014/main" id="{5ED2990A-C133-20B0-96DF-13991F38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52291" name="Text Box 3">
            <a:extLst>
              <a:ext uri="{FF2B5EF4-FFF2-40B4-BE49-F238E27FC236}">
                <a16:creationId xmlns:a16="http://schemas.microsoft.com/office/drawing/2014/main" id="{04F2F2E5-BC93-1287-D5CB-4367B4717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5600"/>
            <a:ext cx="7699375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Times" panose="02020603050405020304" pitchFamily="18" charset="0"/>
              </a:rPr>
              <a:t>4-4  NETWORK LAYER SERVICES </a:t>
            </a:r>
          </a:p>
        </p:txBody>
      </p:sp>
      <p:sp>
        <p:nvSpPr>
          <p:cNvPr id="652292" name="Text Box 4">
            <a:extLst>
              <a:ext uri="{FF2B5EF4-FFF2-40B4-BE49-F238E27FC236}">
                <a16:creationId xmlns:a16="http://schemas.microsoft.com/office/drawing/2014/main" id="{DACAE383-829D-16A4-05FE-A65EBDB1F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54340" name="Rectangle 4">
            <a:extLst>
              <a:ext uri="{FF2B5EF4-FFF2-40B4-BE49-F238E27FC236}">
                <a16:creationId xmlns:a16="http://schemas.microsoft.com/office/drawing/2014/main" id="{700A6B2A-660B-29D6-6EBD-D08AF1AC7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27230"/>
            <a:ext cx="8229600" cy="185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altLang="en-US" sz="2800" dirty="0">
                <a:solidFill>
                  <a:srgbClr val="0033CC"/>
                </a:solidFill>
              </a:rPr>
              <a:t> </a:t>
            </a:r>
            <a:r>
              <a:rPr lang="en-US" altLang="en-US" sz="2400" dirty="0">
                <a:solidFill>
                  <a:srgbClr val="0033CC"/>
                </a:solidFill>
              </a:rPr>
              <a:t>Logical Addressing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33CC"/>
                </a:solidFill>
              </a:rPr>
              <a:t> Services Provided at the Source Computer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33CC"/>
                </a:solidFill>
              </a:rPr>
              <a:t> Services Provides at the Each Router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Clr>
                <a:schemeClr val="tx1"/>
              </a:buClr>
              <a:buSzPct val="117000"/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33CC"/>
                </a:solidFill>
              </a:rPr>
              <a:t> Services Provided at the Destination 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6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EB3D44-4F26-4747-76EA-673719B854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830C5-4BE7-775B-3C17-DAA0F9CC5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5422D403-4434-4B75-A8A4-ABAE433EECAA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621579" name="Picture 11">
            <a:extLst>
              <a:ext uri="{FF2B5EF4-FFF2-40B4-BE49-F238E27FC236}">
                <a16:creationId xmlns:a16="http://schemas.microsoft.com/office/drawing/2014/main" id="{FC051636-F9E0-66E3-DBF3-BA075870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685800"/>
            <a:ext cx="4716462" cy="572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1570" name="Text Box 2">
            <a:extLst>
              <a:ext uri="{FF2B5EF4-FFF2-40B4-BE49-F238E27FC236}">
                <a16:creationId xmlns:a16="http://schemas.microsoft.com/office/drawing/2014/main" id="{38141A80-602A-D13F-86FA-AD9CF1CE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0000FF"/>
                </a:solidFill>
              </a:rPr>
              <a:t>Figure 4.12   </a:t>
            </a:r>
            <a:r>
              <a:rPr lang="en-US" altLang="en-US" sz="1400" i="1" dirty="0"/>
              <a:t>An imaginary part of the Internet</a:t>
            </a:r>
          </a:p>
        </p:txBody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AE7339EA-A99C-A0C2-BEBB-F47367861A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1572" name="Rectangle 4">
            <a:extLst>
              <a:ext uri="{FF2B5EF4-FFF2-40B4-BE49-F238E27FC236}">
                <a16:creationId xmlns:a16="http://schemas.microsoft.com/office/drawing/2014/main" id="{EF8472EE-BC5C-D759-072C-0EA16F5D139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1573" name="Rectangle 5">
            <a:extLst>
              <a:ext uri="{FF2B5EF4-FFF2-40B4-BE49-F238E27FC236}">
                <a16:creationId xmlns:a16="http://schemas.microsoft.com/office/drawing/2014/main" id="{FC466D9C-3A9D-3DB9-7597-E91A32F5D1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1574" name="Rectangle 6">
            <a:extLst>
              <a:ext uri="{FF2B5EF4-FFF2-40B4-BE49-F238E27FC236}">
                <a16:creationId xmlns:a16="http://schemas.microsoft.com/office/drawing/2014/main" id="{846FEF3B-B50C-3FB6-9B18-C4073225A1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1575" name="Rectangle 7">
            <a:extLst>
              <a:ext uri="{FF2B5EF4-FFF2-40B4-BE49-F238E27FC236}">
                <a16:creationId xmlns:a16="http://schemas.microsoft.com/office/drawing/2014/main" id="{2508BD9A-4667-D684-5968-25435AE52E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1576" name="Rectangle 8">
            <a:extLst>
              <a:ext uri="{FF2B5EF4-FFF2-40B4-BE49-F238E27FC236}">
                <a16:creationId xmlns:a16="http://schemas.microsoft.com/office/drawing/2014/main" id="{F4A7F8A7-863B-EFA8-0ED7-598FFB9D55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1577" name="Rectangle 9">
            <a:extLst>
              <a:ext uri="{FF2B5EF4-FFF2-40B4-BE49-F238E27FC236}">
                <a16:creationId xmlns:a16="http://schemas.microsoft.com/office/drawing/2014/main" id="{2E2B29AF-B911-FB1D-DEF8-DAA64EE0E45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pic>
        <p:nvPicPr>
          <p:cNvPr id="621580" name="Picture 12">
            <a:extLst>
              <a:ext uri="{FF2B5EF4-FFF2-40B4-BE49-F238E27FC236}">
                <a16:creationId xmlns:a16="http://schemas.microsoft.com/office/drawing/2014/main" id="{A14F6AD5-8508-1928-C491-E592A738B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1030288"/>
            <a:ext cx="4241800" cy="544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0"/>
                                        <p:tgtEl>
                                          <p:spTgt spid="6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0A7969-516C-3056-48FB-1C7DF6C0CD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8AEF1-482C-FD7C-7D69-292533564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5422D403-4434-4B75-A8A4-ABAE433EECAA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23618" name="Text Box 2">
            <a:extLst>
              <a:ext uri="{FF2B5EF4-FFF2-40B4-BE49-F238E27FC236}">
                <a16:creationId xmlns:a16="http://schemas.microsoft.com/office/drawing/2014/main" id="{7AD32E8B-56F2-6A29-51DA-21C646B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01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0000FF"/>
                </a:solidFill>
              </a:rPr>
              <a:t>Figure 4.13   </a:t>
            </a:r>
            <a:r>
              <a:rPr lang="en-US" altLang="en-US" sz="2000" i="1" dirty="0"/>
              <a:t>Services provided at the source computer</a:t>
            </a:r>
          </a:p>
        </p:txBody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A06856D5-8CC4-D73F-C4FC-B107F2AA74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3620" name="Rectangle 4">
            <a:extLst>
              <a:ext uri="{FF2B5EF4-FFF2-40B4-BE49-F238E27FC236}">
                <a16:creationId xmlns:a16="http://schemas.microsoft.com/office/drawing/2014/main" id="{D997DBEA-A0B1-CFD1-5351-29BEB6022F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3621" name="Rectangle 5">
            <a:extLst>
              <a:ext uri="{FF2B5EF4-FFF2-40B4-BE49-F238E27FC236}">
                <a16:creationId xmlns:a16="http://schemas.microsoft.com/office/drawing/2014/main" id="{0F05F2B5-9861-743F-AFED-E1AD325F8A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3622" name="Rectangle 6">
            <a:extLst>
              <a:ext uri="{FF2B5EF4-FFF2-40B4-BE49-F238E27FC236}">
                <a16:creationId xmlns:a16="http://schemas.microsoft.com/office/drawing/2014/main" id="{96AE582F-70CA-3762-ACE3-E6775E51ED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3623" name="Rectangle 7">
            <a:extLst>
              <a:ext uri="{FF2B5EF4-FFF2-40B4-BE49-F238E27FC236}">
                <a16:creationId xmlns:a16="http://schemas.microsoft.com/office/drawing/2014/main" id="{99A09DC8-BEED-8816-4B5B-384A8F7BB0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3624" name="Rectangle 8">
            <a:extLst>
              <a:ext uri="{FF2B5EF4-FFF2-40B4-BE49-F238E27FC236}">
                <a16:creationId xmlns:a16="http://schemas.microsoft.com/office/drawing/2014/main" id="{C3CAFF5E-E3CB-B530-85CC-02788E5C72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3625" name="Rectangle 9">
            <a:extLst>
              <a:ext uri="{FF2B5EF4-FFF2-40B4-BE49-F238E27FC236}">
                <a16:creationId xmlns:a16="http://schemas.microsoft.com/office/drawing/2014/main" id="{34AEEAF9-5FF0-CC85-6C4E-8993218F7B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pic>
        <p:nvPicPr>
          <p:cNvPr id="623627" name="Picture 11">
            <a:extLst>
              <a:ext uri="{FF2B5EF4-FFF2-40B4-BE49-F238E27FC236}">
                <a16:creationId xmlns:a16="http://schemas.microsoft.com/office/drawing/2014/main" id="{1770A24E-78C7-E02E-4768-8110254D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700088"/>
            <a:ext cx="6562725" cy="535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904F04-C57A-C40C-24A7-870D6CCBBE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503D96-33EE-1162-61AE-A60466CB91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5422D403-4434-4B75-A8A4-ABAE433EECAA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25666" name="Text Box 2">
            <a:extLst>
              <a:ext uri="{FF2B5EF4-FFF2-40B4-BE49-F238E27FC236}">
                <a16:creationId xmlns:a16="http://schemas.microsoft.com/office/drawing/2014/main" id="{A201533A-5D66-C29C-B47A-47C6D682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0000FF"/>
                </a:solidFill>
              </a:rPr>
              <a:t>Figure 4.14   </a:t>
            </a:r>
            <a:r>
              <a:rPr lang="en-US" altLang="en-US" sz="2000" i="1" dirty="0"/>
              <a:t>Processing at each router</a:t>
            </a:r>
          </a:p>
        </p:txBody>
      </p:sp>
      <p:sp>
        <p:nvSpPr>
          <p:cNvPr id="625667" name="Rectangle 3">
            <a:extLst>
              <a:ext uri="{FF2B5EF4-FFF2-40B4-BE49-F238E27FC236}">
                <a16:creationId xmlns:a16="http://schemas.microsoft.com/office/drawing/2014/main" id="{747BD159-BFFA-FA76-1AA5-55EEDB6F51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5668" name="Rectangle 4">
            <a:extLst>
              <a:ext uri="{FF2B5EF4-FFF2-40B4-BE49-F238E27FC236}">
                <a16:creationId xmlns:a16="http://schemas.microsoft.com/office/drawing/2014/main" id="{1FFB622F-F1D3-2972-8524-0673B18B28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5669" name="Rectangle 5">
            <a:extLst>
              <a:ext uri="{FF2B5EF4-FFF2-40B4-BE49-F238E27FC236}">
                <a16:creationId xmlns:a16="http://schemas.microsoft.com/office/drawing/2014/main" id="{DE600C82-D61F-234A-7730-BEA6272A9A1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5670" name="Rectangle 6">
            <a:extLst>
              <a:ext uri="{FF2B5EF4-FFF2-40B4-BE49-F238E27FC236}">
                <a16:creationId xmlns:a16="http://schemas.microsoft.com/office/drawing/2014/main" id="{63AF3FB5-F35E-A923-063A-958DBA7869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5671" name="Rectangle 7">
            <a:extLst>
              <a:ext uri="{FF2B5EF4-FFF2-40B4-BE49-F238E27FC236}">
                <a16:creationId xmlns:a16="http://schemas.microsoft.com/office/drawing/2014/main" id="{EF4E46BE-5DE2-8041-F69B-A8F4A70124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5672" name="Rectangle 8">
            <a:extLst>
              <a:ext uri="{FF2B5EF4-FFF2-40B4-BE49-F238E27FC236}">
                <a16:creationId xmlns:a16="http://schemas.microsoft.com/office/drawing/2014/main" id="{A79BE370-C6C2-A9E1-CE05-67A3FF9A84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5673" name="Rectangle 9">
            <a:extLst>
              <a:ext uri="{FF2B5EF4-FFF2-40B4-BE49-F238E27FC236}">
                <a16:creationId xmlns:a16="http://schemas.microsoft.com/office/drawing/2014/main" id="{CC0D0E11-C1EC-2E2A-DD50-F47AA2CFD5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pic>
        <p:nvPicPr>
          <p:cNvPr id="625674" name="Picture 10">
            <a:extLst>
              <a:ext uri="{FF2B5EF4-FFF2-40B4-BE49-F238E27FC236}">
                <a16:creationId xmlns:a16="http://schemas.microsoft.com/office/drawing/2014/main" id="{814F3FA5-E676-C110-3DFF-762A5BB0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989013"/>
            <a:ext cx="6783387" cy="548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7271A-058A-A98A-0EB2-D117FF0FFF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3C572-15DE-6E35-AB6B-C0C8CF060A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5422D403-4434-4B75-A8A4-ABAE433EECAA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27714" name="Text Box 2">
            <a:extLst>
              <a:ext uri="{FF2B5EF4-FFF2-40B4-BE49-F238E27FC236}">
                <a16:creationId xmlns:a16="http://schemas.microsoft.com/office/drawing/2014/main" id="{666A0C22-8E4F-DA6D-ABBB-5379B7187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701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0000FF"/>
                </a:solidFill>
              </a:rPr>
              <a:t>Figure 4.15   </a:t>
            </a:r>
            <a:r>
              <a:rPr lang="en-US" altLang="en-US" sz="2000" i="1" dirty="0"/>
              <a:t>Processing at the destination computer</a:t>
            </a:r>
          </a:p>
        </p:txBody>
      </p:sp>
      <p:sp>
        <p:nvSpPr>
          <p:cNvPr id="627715" name="Rectangle 3">
            <a:extLst>
              <a:ext uri="{FF2B5EF4-FFF2-40B4-BE49-F238E27FC236}">
                <a16:creationId xmlns:a16="http://schemas.microsoft.com/office/drawing/2014/main" id="{B7FBED72-2C67-E4E9-A936-01F1624016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7716" name="Rectangle 4">
            <a:extLst>
              <a:ext uri="{FF2B5EF4-FFF2-40B4-BE49-F238E27FC236}">
                <a16:creationId xmlns:a16="http://schemas.microsoft.com/office/drawing/2014/main" id="{DF344091-69C4-3F7D-404D-0D7E7A2A3E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7717" name="Rectangle 5">
            <a:extLst>
              <a:ext uri="{FF2B5EF4-FFF2-40B4-BE49-F238E27FC236}">
                <a16:creationId xmlns:a16="http://schemas.microsoft.com/office/drawing/2014/main" id="{9021455B-FED7-1D7B-620B-25B4C3DDFE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7718" name="Rectangle 6">
            <a:extLst>
              <a:ext uri="{FF2B5EF4-FFF2-40B4-BE49-F238E27FC236}">
                <a16:creationId xmlns:a16="http://schemas.microsoft.com/office/drawing/2014/main" id="{91B24697-A953-F8BF-D6DE-1A58E6CE50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7719" name="Rectangle 7">
            <a:extLst>
              <a:ext uri="{FF2B5EF4-FFF2-40B4-BE49-F238E27FC236}">
                <a16:creationId xmlns:a16="http://schemas.microsoft.com/office/drawing/2014/main" id="{AF375F70-E292-EA7E-7045-A34FC7EB53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7720" name="Rectangle 8">
            <a:extLst>
              <a:ext uri="{FF2B5EF4-FFF2-40B4-BE49-F238E27FC236}">
                <a16:creationId xmlns:a16="http://schemas.microsoft.com/office/drawing/2014/main" id="{626D349F-5C3F-9664-59DA-6706BD98D6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627721" name="Rectangle 9">
            <a:extLst>
              <a:ext uri="{FF2B5EF4-FFF2-40B4-BE49-F238E27FC236}">
                <a16:creationId xmlns:a16="http://schemas.microsoft.com/office/drawing/2014/main" id="{B2FE2055-FBE2-1AC7-0733-C0CC0401F8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pic>
        <p:nvPicPr>
          <p:cNvPr id="627723" name="Picture 11">
            <a:extLst>
              <a:ext uri="{FF2B5EF4-FFF2-40B4-BE49-F238E27FC236}">
                <a16:creationId xmlns:a16="http://schemas.microsoft.com/office/drawing/2014/main" id="{E0EDD151-DA16-576E-ED1C-A7F47EC1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301750"/>
            <a:ext cx="6599237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8BBB33C-AFE8-4EBC-DF9F-D3D1D62E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>
            <a:extLst>
              <a:ext uri="{FF2B5EF4-FFF2-40B4-BE49-F238E27FC236}">
                <a16:creationId xmlns:a16="http://schemas.microsoft.com/office/drawing/2014/main" id="{97D5B147-F003-6682-B489-8D6500BC99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592A32F1-3E67-4F8B-838F-76CCC281C547}" type="slidenum">
              <a:rPr lang="en-US" altLang="en-US" sz="2000" smtClean="0">
                <a:solidFill>
                  <a:schemeClr val="bg2"/>
                </a:solidFill>
              </a:rPr>
              <a:pPr/>
              <a:t>39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83973" name="Text Box 4">
            <a:extLst>
              <a:ext uri="{FF2B5EF4-FFF2-40B4-BE49-F238E27FC236}">
                <a16:creationId xmlns:a16="http://schemas.microsoft.com/office/drawing/2014/main" id="{FBC9FE2C-EEB9-7412-6E06-F4D1F32F2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D5DAB-BADC-F215-ECED-1CE30FB09A71}"/>
              </a:ext>
            </a:extLst>
          </p:cNvPr>
          <p:cNvSpPr txBox="1"/>
          <p:nvPr/>
        </p:nvSpPr>
        <p:spPr>
          <a:xfrm>
            <a:off x="5334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END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904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09DE4C8D-198E-4F1E-8535-459C0EBCE697}" type="slidenum">
              <a:rPr lang="en-US" altLang="en-US" sz="2000" smtClean="0">
                <a:solidFill>
                  <a:schemeClr val="bg2"/>
                </a:solidFill>
              </a:rPr>
              <a:pPr/>
              <a:t>4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BB874354-B088-452E-AE78-9126B2A4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6A6EFB0F-F93F-4955-92C9-1DA17A0A8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7661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8-1   CIRCUIT-SWITCHED NETWORKS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36048278-2F9C-495C-B68E-98F8EA687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81200"/>
            <a:ext cx="822960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circuit-switched network is made of a set of switches connected by physical links, in which each link is divided into n channels.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Each link is normally divided into n channels by using FDM or TDM.</a:t>
            </a:r>
          </a:p>
          <a:p>
            <a:pPr>
              <a:defRPr/>
            </a:pPr>
            <a:endParaRPr lang="en-US" altLang="en-US" sz="2800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Establish</a:t>
            </a:r>
          </a:p>
          <a:p>
            <a:pPr>
              <a:defRPr/>
            </a:pP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Transfer</a:t>
            </a:r>
          </a:p>
          <a:p>
            <a:pPr>
              <a:defRPr/>
            </a:pP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Disconnect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9E687879-9E83-4543-97A5-979FBCCF3B1A}" type="slidenum">
              <a:rPr lang="en-US" altLang="en-US" sz="2000" smtClean="0">
                <a:solidFill>
                  <a:schemeClr val="bg2"/>
                </a:solidFill>
              </a:rPr>
              <a:pPr/>
              <a:t>5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4339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14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8.3  </a:t>
            </a:r>
            <a:r>
              <a:rPr lang="en-US" altLang="en-US" sz="2000" i="1">
                <a:latin typeface="Times New Roman" panose="02020603050405020304" pitchFamily="18" charset="0"/>
              </a:rPr>
              <a:t>A trivial circuit-switched network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1436688"/>
            <a:ext cx="7532687" cy="450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62B9A4CF-E95C-4EA7-89EF-0236F557F639}" type="slidenum">
              <a:rPr lang="en-US" altLang="en-US" sz="2000" smtClean="0">
                <a:solidFill>
                  <a:schemeClr val="bg2"/>
                </a:solidFill>
              </a:rPr>
              <a:pPr/>
              <a:t>6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457200" y="2209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95300" y="2301875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br>
              <a:rPr lang="en-US" altLang="en-US"/>
            </a:br>
            <a:r>
              <a:rPr lang="en-US" altLang="en-US"/>
              <a:t>In circuit switching, the resources need to be  reserved during the setup phase;</a:t>
            </a:r>
            <a:br>
              <a:rPr lang="en-US" altLang="en-US"/>
            </a:br>
            <a:r>
              <a:rPr lang="en-US" altLang="en-US"/>
              <a:t>the resources remain dedicated for the entire duration of data transfer until the teardown phase.</a:t>
            </a:r>
          </a:p>
        </p:txBody>
      </p:sp>
      <p:sp>
        <p:nvSpPr>
          <p:cNvPr id="16398" name="TextBox 1"/>
          <p:cNvSpPr txBox="1">
            <a:spLocks noChangeArrowheads="1"/>
          </p:cNvSpPr>
          <p:nvPr/>
        </p:nvSpPr>
        <p:spPr bwMode="auto">
          <a:xfrm flipH="1">
            <a:off x="3170238" y="5943600"/>
            <a:ext cx="5729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Not efficient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A3674F17-DB39-453A-985F-5AF7A0EF37AB}" type="slidenum">
              <a:rPr lang="en-US" altLang="en-US" sz="2000" smtClean="0">
                <a:solidFill>
                  <a:schemeClr val="bg2"/>
                </a:solidFill>
              </a:rPr>
              <a:pPr/>
              <a:t>7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8435" name="Line 2"/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Line 3"/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5360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8.6  </a:t>
            </a:r>
            <a:r>
              <a:rPr lang="en-US" altLang="en-US" sz="2000" i="1">
                <a:latin typeface="Times New Roman" panose="02020603050405020304" pitchFamily="18" charset="0"/>
              </a:rPr>
              <a:t>Delay in a circuit-switched network</a:t>
            </a:r>
          </a:p>
        </p:txBody>
      </p:sp>
      <p:sp>
        <p:nvSpPr>
          <p:cNvPr id="18438" name="Line 5"/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592263"/>
            <a:ext cx="8729662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/>
              <a:t>Total Delay for Circuit Switched Network</a:t>
            </a:r>
            <a:endParaRPr lang="en-IN" altLang="en-US" sz="2800" dirty="0"/>
          </a:p>
        </p:txBody>
      </p:sp>
      <p:sp>
        <p:nvSpPr>
          <p:cNvPr id="20483" name="Content Placeholder 5"/>
          <p:cNvSpPr>
            <a:spLocks noGrp="1"/>
          </p:cNvSpPr>
          <p:nvPr>
            <p:ph idx="1"/>
          </p:nvPr>
        </p:nvSpPr>
        <p:spPr bwMode="auto">
          <a:xfrm>
            <a:off x="628650" y="1211166"/>
            <a:ext cx="7886700" cy="48848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Delay, T &amp; Propagation Delay, P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time, ST= Req Pkt +Ack Pkt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Transfer, DT=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Disconnect Time, DCT= T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Delay=ST+DT+ DCT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ignoring processing time in each switch</a:t>
            </a:r>
            <a:endParaRPr lang="en-I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BE557EE3-CE86-49C4-A705-056708B58A3D}" type="slidenum">
              <a:rPr lang="en-US" altLang="en-US" sz="2000" smtClean="0">
                <a:solidFill>
                  <a:schemeClr val="bg2"/>
                </a:solidFill>
              </a:rPr>
              <a:pPr/>
              <a:t>8</a:t>
            </a:fld>
            <a:endParaRPr lang="en-US" alt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bg2"/>
                </a:solidFill>
              </a:rPr>
              <a:t>8.</a:t>
            </a:r>
            <a:fld id="{F7326E97-74C6-48E1-95D7-4C974798AD5B}" type="slidenum">
              <a:rPr lang="en-US" altLang="en-US" sz="2000" smtClean="0">
                <a:solidFill>
                  <a:schemeClr val="bg2"/>
                </a:solidFill>
              </a:rPr>
              <a:pPr/>
              <a:t>9</a:t>
            </a:fld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Switching at the physical layer in the traditional telephone network uses</a:t>
            </a:r>
          </a:p>
          <a:p>
            <a:pPr algn="ctr"/>
            <a:r>
              <a:rPr lang="en-US" altLang="en-US"/>
              <a:t>the circuit-switching approach.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76926357226B4FA7EA9891C7CA8AF4" ma:contentTypeVersion="2" ma:contentTypeDescription="Create a new document." ma:contentTypeScope="" ma:versionID="9a153a14017d7af54bcdbd60ffe10a0b">
  <xsd:schema xmlns:xsd="http://www.w3.org/2001/XMLSchema" xmlns:xs="http://www.w3.org/2001/XMLSchema" xmlns:p="http://schemas.microsoft.com/office/2006/metadata/properties" xmlns:ns2="e29ab635-33b1-43d4-877f-95e39f8c3fbc" targetNamespace="http://schemas.microsoft.com/office/2006/metadata/properties" ma:root="true" ma:fieldsID="1e71d6057898143c884695587624f937" ns2:_="">
    <xsd:import namespace="e29ab635-33b1-43d4-877f-95e39f8c3f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9ab635-33b1-43d4-877f-95e39f8c3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321176-C0AD-46EE-8964-572CA34E62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0ADA36-FC11-4F7F-B39A-02E19A8221B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29ab635-33b1-43d4-877f-95e39f8c3fb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4821</TotalTime>
  <Words>1086</Words>
  <Application>Microsoft Office PowerPoint</Application>
  <PresentationFormat>On-screen Show (4:3)</PresentationFormat>
  <Paragraphs>180</Paragraphs>
  <Slides>39</Slides>
  <Notes>22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Delay for Circuit Switched Network</vt:lpstr>
      <vt:lpstr>PowerPoint Presentation</vt:lpstr>
      <vt:lpstr>PowerPoint Presentation</vt:lpstr>
      <vt:lpstr>Two Basic Forms of Packet Switching</vt:lpstr>
      <vt:lpstr>Datagram</vt:lpstr>
      <vt:lpstr>PowerPoint Presentation</vt:lpstr>
      <vt:lpstr>PowerPoint Presentation</vt:lpstr>
      <vt:lpstr>PowerPoint Presentation</vt:lpstr>
      <vt:lpstr>PowerPoint Presentation</vt:lpstr>
      <vt:lpstr>Total Delay</vt:lpstr>
      <vt:lpstr>Virtual Circuit</vt:lpstr>
      <vt:lpstr>Internal Virtual Circuit and Datagram  Operation</vt:lpstr>
      <vt:lpstr>PowerPoint Presentation</vt:lpstr>
      <vt:lpstr>PowerPoint Presentation</vt:lpstr>
      <vt:lpstr>Different Types of Network Delay</vt:lpstr>
      <vt:lpstr>Propagation delay</vt:lpstr>
      <vt:lpstr>Transmission delay</vt:lpstr>
      <vt:lpstr>Other Delays</vt:lpstr>
      <vt:lpstr>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8 - Week 4</dc:title>
  <dc:creator>Valued Gateway Client</dc:creator>
  <cp:lastModifiedBy>Manoj R [MAHE-MIT]</cp:lastModifiedBy>
  <cp:revision>343</cp:revision>
  <dcterms:created xsi:type="dcterms:W3CDTF">2000-01-15T04:50:39Z</dcterms:created>
  <dcterms:modified xsi:type="dcterms:W3CDTF">2025-08-25T13:04:26Z</dcterms:modified>
</cp:coreProperties>
</file>