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handoutMasterIdLst>
    <p:handoutMasterId r:id="rId81"/>
  </p:handoutMasterIdLst>
  <p:sldIdLst>
    <p:sldId id="272" r:id="rId2"/>
    <p:sldId id="969" r:id="rId3"/>
    <p:sldId id="999" r:id="rId4"/>
    <p:sldId id="1001" r:id="rId5"/>
    <p:sldId id="1043" r:id="rId6"/>
    <p:sldId id="1045" r:id="rId7"/>
    <p:sldId id="975" r:id="rId8"/>
    <p:sldId id="970" r:id="rId9"/>
    <p:sldId id="971" r:id="rId10"/>
    <p:sldId id="983" r:id="rId11"/>
    <p:sldId id="1009" r:id="rId12"/>
    <p:sldId id="1047" r:id="rId13"/>
    <p:sldId id="1010" r:id="rId14"/>
    <p:sldId id="1011" r:id="rId15"/>
    <p:sldId id="973" r:id="rId16"/>
    <p:sldId id="974" r:id="rId17"/>
    <p:sldId id="1013" r:id="rId18"/>
    <p:sldId id="1014" r:id="rId19"/>
    <p:sldId id="1026" r:id="rId20"/>
    <p:sldId id="1015" r:id="rId21"/>
    <p:sldId id="1016" r:id="rId22"/>
    <p:sldId id="1049" r:id="rId23"/>
    <p:sldId id="1018" r:id="rId24"/>
    <p:sldId id="1019" r:id="rId25"/>
    <p:sldId id="985" r:id="rId26"/>
    <p:sldId id="986" r:id="rId27"/>
    <p:sldId id="988" r:id="rId28"/>
    <p:sldId id="1027" r:id="rId29"/>
    <p:sldId id="1040" r:id="rId30"/>
    <p:sldId id="1041" r:id="rId31"/>
    <p:sldId id="1052" r:id="rId32"/>
    <p:sldId id="811" r:id="rId33"/>
    <p:sldId id="921" r:id="rId34"/>
    <p:sldId id="816" r:id="rId35"/>
    <p:sldId id="817" r:id="rId36"/>
    <p:sldId id="818" r:id="rId37"/>
    <p:sldId id="823" r:id="rId38"/>
    <p:sldId id="928" r:id="rId39"/>
    <p:sldId id="933" r:id="rId40"/>
    <p:sldId id="931" r:id="rId41"/>
    <p:sldId id="927" r:id="rId42"/>
    <p:sldId id="929" r:id="rId43"/>
    <p:sldId id="833" r:id="rId44"/>
    <p:sldId id="1054" r:id="rId45"/>
    <p:sldId id="914" r:id="rId46"/>
    <p:sldId id="1056" r:id="rId47"/>
    <p:sldId id="840" r:id="rId48"/>
    <p:sldId id="1057" r:id="rId49"/>
    <p:sldId id="939" r:id="rId50"/>
    <p:sldId id="843" r:id="rId51"/>
    <p:sldId id="1059" r:id="rId52"/>
    <p:sldId id="950" r:id="rId53"/>
    <p:sldId id="884" r:id="rId54"/>
    <p:sldId id="886" r:id="rId55"/>
    <p:sldId id="888" r:id="rId56"/>
    <p:sldId id="1061" r:id="rId57"/>
    <p:sldId id="813" r:id="rId58"/>
    <p:sldId id="815" r:id="rId59"/>
    <p:sldId id="834" r:id="rId60"/>
    <p:sldId id="1065" r:id="rId61"/>
    <p:sldId id="822" r:id="rId62"/>
    <p:sldId id="828" r:id="rId63"/>
    <p:sldId id="832" r:id="rId64"/>
    <p:sldId id="838" r:id="rId65"/>
    <p:sldId id="1068" r:id="rId66"/>
    <p:sldId id="1074" r:id="rId67"/>
    <p:sldId id="1075" r:id="rId68"/>
    <p:sldId id="1077" r:id="rId69"/>
    <p:sldId id="780" r:id="rId70"/>
    <p:sldId id="1073" r:id="rId71"/>
    <p:sldId id="320" r:id="rId72"/>
    <p:sldId id="321" r:id="rId73"/>
    <p:sldId id="322" r:id="rId74"/>
    <p:sldId id="323" r:id="rId75"/>
    <p:sldId id="326" r:id="rId76"/>
    <p:sldId id="327" r:id="rId77"/>
    <p:sldId id="358" r:id="rId78"/>
    <p:sldId id="359" r:id="rId79"/>
  </p:sldIdLst>
  <p:sldSz cx="9144000" cy="6858000" type="screen4x3"/>
  <p:notesSz cx="7099300" cy="10234613"/>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993366"/>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24" autoAdjust="0"/>
  </p:normalViewPr>
  <p:slideViewPr>
    <p:cSldViewPr>
      <p:cViewPr varScale="1">
        <p:scale>
          <a:sx n="59" d="100"/>
          <a:sy n="59" d="100"/>
        </p:scale>
        <p:origin x="1508" y="56"/>
      </p:cViewPr>
      <p:guideLst>
        <p:guide orient="horz" pos="2160"/>
        <p:guide pos="2880"/>
      </p:guideLst>
    </p:cSldViewPr>
  </p:slideViewPr>
  <p:outlineViewPr>
    <p:cViewPr>
      <p:scale>
        <a:sx n="33" d="100"/>
        <a:sy n="33" d="100"/>
      </p:scale>
      <p:origin x="0" y="558"/>
    </p:cViewPr>
  </p:outlineViewPr>
  <p:notesTextViewPr>
    <p:cViewPr>
      <p:scale>
        <a:sx n="3" d="2"/>
        <a:sy n="3" d="2"/>
      </p:scale>
      <p:origin x="0" y="0"/>
    </p:cViewPr>
  </p:notesTextViewPr>
  <p:sorterViewPr>
    <p:cViewPr>
      <p:scale>
        <a:sx n="66" d="100"/>
        <a:sy n="66" d="100"/>
      </p:scale>
      <p:origin x="0" y="0"/>
    </p:cViewPr>
  </p:sorter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shree [MAHE-MIT]" userId="9b0486dd-3c01-4aaa-977d-3ec450f0d150" providerId="ADAL" clId="{86BBD901-25A3-4B28-BB21-26965543A6D0}"/>
    <pc:docChg chg="modSld">
      <pc:chgData name="Jayashree [MAHE-MIT]" userId="9b0486dd-3c01-4aaa-977d-3ec450f0d150" providerId="ADAL" clId="{86BBD901-25A3-4B28-BB21-26965543A6D0}" dt="2025-08-01T05:39:27.272" v="0" actId="729"/>
      <pc:docMkLst>
        <pc:docMk/>
      </pc:docMkLst>
      <pc:sldChg chg="mod modShow">
        <pc:chgData name="Jayashree [MAHE-MIT]" userId="9b0486dd-3c01-4aaa-977d-3ec450f0d150" providerId="ADAL" clId="{86BBD901-25A3-4B28-BB21-26965543A6D0}" dt="2025-08-01T05:39:27.272" v="0" actId="729"/>
        <pc:sldMkLst>
          <pc:docMk/>
          <pc:sldMk cId="692265881" sldId="32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548E624-7A41-DE5F-C052-21978FFE72EC}"/>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24579" name="Rectangle 3">
            <a:extLst>
              <a:ext uri="{FF2B5EF4-FFF2-40B4-BE49-F238E27FC236}">
                <a16:creationId xmlns:a16="http://schemas.microsoft.com/office/drawing/2014/main" id="{B1FF5BED-6EC5-A3FA-C6B9-D4E510E9F2F9}"/>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4580" name="Rectangle 4">
            <a:extLst>
              <a:ext uri="{FF2B5EF4-FFF2-40B4-BE49-F238E27FC236}">
                <a16:creationId xmlns:a16="http://schemas.microsoft.com/office/drawing/2014/main" id="{D15B067D-6DE4-69FD-3AC9-3AC6D4421C7C}"/>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24581" name="Rectangle 5">
            <a:extLst>
              <a:ext uri="{FF2B5EF4-FFF2-40B4-BE49-F238E27FC236}">
                <a16:creationId xmlns:a16="http://schemas.microsoft.com/office/drawing/2014/main" id="{EB411E95-A4A5-9BD5-B4E3-804A295E9D98}"/>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54D05D3E-3D05-4DB9-9B71-3BFCDE03C037}"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CE6C60FF-2BE3-A15E-A1A1-2B2C33C90EEF}"/>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latin typeface="Arial" charset="0"/>
              </a:defRPr>
            </a:lvl1pPr>
          </a:lstStyle>
          <a:p>
            <a:pPr>
              <a:defRPr/>
            </a:pPr>
            <a:endParaRPr lang="en-US"/>
          </a:p>
        </p:txBody>
      </p:sp>
      <p:sp>
        <p:nvSpPr>
          <p:cNvPr id="6147" name="Rectangle 3">
            <a:extLst>
              <a:ext uri="{FF2B5EF4-FFF2-40B4-BE49-F238E27FC236}">
                <a16:creationId xmlns:a16="http://schemas.microsoft.com/office/drawing/2014/main" id="{A64D3804-B81F-CA07-0CFA-3AEDFA3E4DBF}"/>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latin typeface="Arial" charset="0"/>
              </a:defRPr>
            </a:lvl1pPr>
          </a:lstStyle>
          <a:p>
            <a:pPr>
              <a:defRPr/>
            </a:pPr>
            <a:endParaRPr lang="en-US"/>
          </a:p>
        </p:txBody>
      </p:sp>
      <p:sp>
        <p:nvSpPr>
          <p:cNvPr id="2052" name="Rectangle 4">
            <a:extLst>
              <a:ext uri="{FF2B5EF4-FFF2-40B4-BE49-F238E27FC236}">
                <a16:creationId xmlns:a16="http://schemas.microsoft.com/office/drawing/2014/main" id="{BC5B567E-F9BA-C4DD-55AF-8E38F818E455}"/>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F22A7B5-A552-B433-2B85-AB8F4D7969EF}"/>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172056D4-F041-B4CC-F725-846565CC9220}"/>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latin typeface="Arial" charset="0"/>
              </a:defRPr>
            </a:lvl1pPr>
          </a:lstStyle>
          <a:p>
            <a:pPr>
              <a:defRPr/>
            </a:pPr>
            <a:endParaRPr lang="en-US"/>
          </a:p>
        </p:txBody>
      </p:sp>
      <p:sp>
        <p:nvSpPr>
          <p:cNvPr id="6151" name="Rectangle 7">
            <a:extLst>
              <a:ext uri="{FF2B5EF4-FFF2-40B4-BE49-F238E27FC236}">
                <a16:creationId xmlns:a16="http://schemas.microsoft.com/office/drawing/2014/main" id="{ED1B8BC9-5E1D-96FC-605E-B1645C07BA79}"/>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lvl1pPr>
          </a:lstStyle>
          <a:p>
            <a:pPr>
              <a:defRPr/>
            </a:pPr>
            <a:fld id="{208A3846-2F92-4014-BFA4-115FAF1B538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D477851B-F7C8-43CE-698B-D1AFEEEC38F0}"/>
              </a:ext>
            </a:extLst>
          </p:cNvPr>
          <p:cNvSpPr>
            <a:spLocks noGrp="1" noRot="1" noChangeAspect="1" noChangeArrowheads="1" noTextEdit="1"/>
          </p:cNvSpPr>
          <p:nvPr>
            <p:ph type="sldImg"/>
          </p:nvPr>
        </p:nvSpPr>
        <p:spPr>
          <a:ln/>
        </p:spPr>
      </p:sp>
      <p:sp>
        <p:nvSpPr>
          <p:cNvPr id="38915" name="Notes Placeholder 2">
            <a:extLst>
              <a:ext uri="{FF2B5EF4-FFF2-40B4-BE49-F238E27FC236}">
                <a16:creationId xmlns:a16="http://schemas.microsoft.com/office/drawing/2014/main" id="{4B91913A-13C6-370F-0855-D83D4673511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8916" name="Slide Number Placeholder 3">
            <a:extLst>
              <a:ext uri="{FF2B5EF4-FFF2-40B4-BE49-F238E27FC236}">
                <a16:creationId xmlns:a16="http://schemas.microsoft.com/office/drawing/2014/main" id="{6803E0C6-DE98-3171-1280-5309BB3CD65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4B0E2176-0D72-4144-9CCB-18D0E32AE0DE}" type="slidenum">
              <a:rPr lang="en-US" altLang="en-US" sz="1300"/>
              <a:pPr/>
              <a:t>55</a:t>
            </a:fld>
            <a:endParaRPr lang="en-US" altLang="en-US"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N"/>
          </a:p>
        </p:txBody>
      </p:sp>
      <p:sp>
        <p:nvSpPr>
          <p:cNvPr id="4" name="Rectangle 4">
            <a:extLst>
              <a:ext uri="{FF2B5EF4-FFF2-40B4-BE49-F238E27FC236}">
                <a16:creationId xmlns:a16="http://schemas.microsoft.com/office/drawing/2014/main" id="{6F8816F3-5F65-209A-3674-478A124EA1E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7A67282-BDC7-055C-DE7E-3D3BBC52A20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86E6202-C7A9-5EAC-D3C0-4B5338C1F659}"/>
              </a:ext>
            </a:extLst>
          </p:cNvPr>
          <p:cNvSpPr>
            <a:spLocks noGrp="1" noChangeArrowheads="1"/>
          </p:cNvSpPr>
          <p:nvPr>
            <p:ph type="sldNum" sz="quarter" idx="12"/>
          </p:nvPr>
        </p:nvSpPr>
        <p:spPr>
          <a:ln/>
        </p:spPr>
        <p:txBody>
          <a:bodyPr/>
          <a:lstStyle>
            <a:lvl1pPr>
              <a:defRPr/>
            </a:lvl1pPr>
          </a:lstStyle>
          <a:p>
            <a:pPr>
              <a:defRPr/>
            </a:pPr>
            <a:fld id="{59C4BCBC-58F7-40AB-8DB6-5C3985A00CA1}" type="slidenum">
              <a:rPr lang="en-US" altLang="en-US"/>
              <a:pPr>
                <a:defRPr/>
              </a:pPr>
              <a:t>‹#›</a:t>
            </a:fld>
            <a:endParaRPr lang="en-US" altLang="en-US"/>
          </a:p>
        </p:txBody>
      </p:sp>
    </p:spTree>
    <p:extLst>
      <p:ext uri="{BB962C8B-B14F-4D97-AF65-F5344CB8AC3E}">
        <p14:creationId xmlns:p14="http://schemas.microsoft.com/office/powerpoint/2010/main" val="243175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BE1337B6-D3FC-961B-7CBC-9BA4440199A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894616F-C65C-295D-6ADF-C1D2F128A8B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4BFFE87-EC02-E5A5-2F5A-D89C192E07FC}"/>
              </a:ext>
            </a:extLst>
          </p:cNvPr>
          <p:cNvSpPr>
            <a:spLocks noGrp="1" noChangeArrowheads="1"/>
          </p:cNvSpPr>
          <p:nvPr>
            <p:ph type="sldNum" sz="quarter" idx="12"/>
          </p:nvPr>
        </p:nvSpPr>
        <p:spPr>
          <a:ln/>
        </p:spPr>
        <p:txBody>
          <a:bodyPr/>
          <a:lstStyle>
            <a:lvl1pPr>
              <a:defRPr/>
            </a:lvl1pPr>
          </a:lstStyle>
          <a:p>
            <a:pPr>
              <a:defRPr/>
            </a:pPr>
            <a:fld id="{7BEBD6B0-E1D8-4E95-8808-4E10E6C13304}" type="slidenum">
              <a:rPr lang="en-US" altLang="en-US"/>
              <a:pPr>
                <a:defRPr/>
              </a:pPr>
              <a:t>‹#›</a:t>
            </a:fld>
            <a:endParaRPr lang="en-US" altLang="en-US"/>
          </a:p>
        </p:txBody>
      </p:sp>
    </p:spTree>
    <p:extLst>
      <p:ext uri="{BB962C8B-B14F-4D97-AF65-F5344CB8AC3E}">
        <p14:creationId xmlns:p14="http://schemas.microsoft.com/office/powerpoint/2010/main" val="60664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EA33F036-56FD-3253-8199-AA2A16010B1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FACE2ED-D977-E32F-9067-70449A8EA14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4CC4AF5-056E-93BE-D3B2-BD837DB0BF68}"/>
              </a:ext>
            </a:extLst>
          </p:cNvPr>
          <p:cNvSpPr>
            <a:spLocks noGrp="1" noChangeArrowheads="1"/>
          </p:cNvSpPr>
          <p:nvPr>
            <p:ph type="sldNum" sz="quarter" idx="12"/>
          </p:nvPr>
        </p:nvSpPr>
        <p:spPr>
          <a:ln/>
        </p:spPr>
        <p:txBody>
          <a:bodyPr/>
          <a:lstStyle>
            <a:lvl1pPr>
              <a:defRPr/>
            </a:lvl1pPr>
          </a:lstStyle>
          <a:p>
            <a:pPr>
              <a:defRPr/>
            </a:pPr>
            <a:fld id="{05B2C16A-998D-4153-AF3A-E7F9EC672FEE}" type="slidenum">
              <a:rPr lang="en-US" altLang="en-US"/>
              <a:pPr>
                <a:defRPr/>
              </a:pPr>
              <a:t>‹#›</a:t>
            </a:fld>
            <a:endParaRPr lang="en-US" altLang="en-US"/>
          </a:p>
        </p:txBody>
      </p:sp>
    </p:spTree>
    <p:extLst>
      <p:ext uri="{BB962C8B-B14F-4D97-AF65-F5344CB8AC3E}">
        <p14:creationId xmlns:p14="http://schemas.microsoft.com/office/powerpoint/2010/main" val="183655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a:extLst>
              <a:ext uri="{FF2B5EF4-FFF2-40B4-BE49-F238E27FC236}">
                <a16:creationId xmlns:a16="http://schemas.microsoft.com/office/drawing/2014/main" id="{40D16079-69E0-58AB-F019-00A6B5E51DF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F261799-A99A-AB47-644A-BA3BFF90F29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A1C3966-47DE-0D89-34E6-86CE842644C4}"/>
              </a:ext>
            </a:extLst>
          </p:cNvPr>
          <p:cNvSpPr>
            <a:spLocks noGrp="1" noChangeArrowheads="1"/>
          </p:cNvSpPr>
          <p:nvPr>
            <p:ph type="sldNum" sz="quarter" idx="12"/>
          </p:nvPr>
        </p:nvSpPr>
        <p:spPr>
          <a:ln/>
        </p:spPr>
        <p:txBody>
          <a:bodyPr/>
          <a:lstStyle>
            <a:lvl1pPr>
              <a:defRPr/>
            </a:lvl1pPr>
          </a:lstStyle>
          <a:p>
            <a:pPr>
              <a:defRPr/>
            </a:pPr>
            <a:fld id="{487476AB-54C3-4EAC-A638-9E71C9641F28}" type="slidenum">
              <a:rPr lang="en-US" altLang="en-US"/>
              <a:pPr>
                <a:defRPr/>
              </a:pPr>
              <a:t>‹#›</a:t>
            </a:fld>
            <a:endParaRPr lang="en-US" altLang="en-US"/>
          </a:p>
        </p:txBody>
      </p:sp>
    </p:spTree>
    <p:extLst>
      <p:ext uri="{BB962C8B-B14F-4D97-AF65-F5344CB8AC3E}">
        <p14:creationId xmlns:p14="http://schemas.microsoft.com/office/powerpoint/2010/main" val="1549804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1C123C4-7B35-20D1-4DB6-C82F87FFFE8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3C24BB3-4BF9-2209-95F8-03BD4196D47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16D49AF-2573-B947-C97C-484FA0051F35}"/>
              </a:ext>
            </a:extLst>
          </p:cNvPr>
          <p:cNvSpPr>
            <a:spLocks noGrp="1" noChangeArrowheads="1"/>
          </p:cNvSpPr>
          <p:nvPr>
            <p:ph type="sldNum" sz="quarter" idx="12"/>
          </p:nvPr>
        </p:nvSpPr>
        <p:spPr>
          <a:ln/>
        </p:spPr>
        <p:txBody>
          <a:bodyPr/>
          <a:lstStyle>
            <a:lvl1pPr>
              <a:defRPr/>
            </a:lvl1pPr>
          </a:lstStyle>
          <a:p>
            <a:pPr>
              <a:defRPr/>
            </a:pPr>
            <a:fld id="{195E8EE9-1768-45ED-8175-B5DE4443B46F}" type="slidenum">
              <a:rPr lang="en-US" altLang="en-US"/>
              <a:pPr>
                <a:defRPr/>
              </a:pPr>
              <a:t>‹#›</a:t>
            </a:fld>
            <a:endParaRPr lang="en-US" altLang="en-US"/>
          </a:p>
        </p:txBody>
      </p:sp>
    </p:spTree>
    <p:extLst>
      <p:ext uri="{BB962C8B-B14F-4D97-AF65-F5344CB8AC3E}">
        <p14:creationId xmlns:p14="http://schemas.microsoft.com/office/powerpoint/2010/main" val="215286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a:extLst>
              <a:ext uri="{FF2B5EF4-FFF2-40B4-BE49-F238E27FC236}">
                <a16:creationId xmlns:a16="http://schemas.microsoft.com/office/drawing/2014/main" id="{307F9F85-45A7-6A96-4619-32A012D945D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57B6059-BDFB-25BE-2E8A-77123FDA32A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7A4AFAF-DA2D-826F-B844-EC09223EE822}"/>
              </a:ext>
            </a:extLst>
          </p:cNvPr>
          <p:cNvSpPr>
            <a:spLocks noGrp="1" noChangeArrowheads="1"/>
          </p:cNvSpPr>
          <p:nvPr>
            <p:ph type="sldNum" sz="quarter" idx="12"/>
          </p:nvPr>
        </p:nvSpPr>
        <p:spPr>
          <a:ln/>
        </p:spPr>
        <p:txBody>
          <a:bodyPr/>
          <a:lstStyle>
            <a:lvl1pPr>
              <a:defRPr/>
            </a:lvl1pPr>
          </a:lstStyle>
          <a:p>
            <a:pPr>
              <a:defRPr/>
            </a:pPr>
            <a:fld id="{EDFDB96F-8B84-4E0F-AA78-49A588B5306B}" type="slidenum">
              <a:rPr lang="en-US" altLang="en-US"/>
              <a:pPr>
                <a:defRPr/>
              </a:pPr>
              <a:t>‹#›</a:t>
            </a:fld>
            <a:endParaRPr lang="en-US" altLang="en-US"/>
          </a:p>
        </p:txBody>
      </p:sp>
    </p:spTree>
    <p:extLst>
      <p:ext uri="{BB962C8B-B14F-4D97-AF65-F5344CB8AC3E}">
        <p14:creationId xmlns:p14="http://schemas.microsoft.com/office/powerpoint/2010/main" val="3025144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a:extLst>
              <a:ext uri="{FF2B5EF4-FFF2-40B4-BE49-F238E27FC236}">
                <a16:creationId xmlns:a16="http://schemas.microsoft.com/office/drawing/2014/main" id="{7DBAAC8B-EED9-5AB1-98EE-5D7487B1A70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F9B43AA6-E8C2-B79E-28DC-8F0EDC0C0DD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8806F6E4-57C3-0699-9F26-FA41028808BB}"/>
              </a:ext>
            </a:extLst>
          </p:cNvPr>
          <p:cNvSpPr>
            <a:spLocks noGrp="1" noChangeArrowheads="1"/>
          </p:cNvSpPr>
          <p:nvPr>
            <p:ph type="sldNum" sz="quarter" idx="12"/>
          </p:nvPr>
        </p:nvSpPr>
        <p:spPr>
          <a:ln/>
        </p:spPr>
        <p:txBody>
          <a:bodyPr/>
          <a:lstStyle>
            <a:lvl1pPr>
              <a:defRPr/>
            </a:lvl1pPr>
          </a:lstStyle>
          <a:p>
            <a:pPr>
              <a:defRPr/>
            </a:pPr>
            <a:fld id="{08916338-CE30-4101-B75A-CE55DBC3F73B}" type="slidenum">
              <a:rPr lang="en-US" altLang="en-US"/>
              <a:pPr>
                <a:defRPr/>
              </a:pPr>
              <a:t>‹#›</a:t>
            </a:fld>
            <a:endParaRPr lang="en-US" altLang="en-US"/>
          </a:p>
        </p:txBody>
      </p:sp>
    </p:spTree>
    <p:extLst>
      <p:ext uri="{BB962C8B-B14F-4D97-AF65-F5344CB8AC3E}">
        <p14:creationId xmlns:p14="http://schemas.microsoft.com/office/powerpoint/2010/main" val="3855173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a:extLst>
              <a:ext uri="{FF2B5EF4-FFF2-40B4-BE49-F238E27FC236}">
                <a16:creationId xmlns:a16="http://schemas.microsoft.com/office/drawing/2014/main" id="{35F0D63B-C3D0-0BE4-8AE9-B0C0BCC5C6D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EC2F3A13-756A-84D5-5874-D3AB92B532C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C3B209E-BA46-D997-15BE-7E3852B48AED}"/>
              </a:ext>
            </a:extLst>
          </p:cNvPr>
          <p:cNvSpPr>
            <a:spLocks noGrp="1" noChangeArrowheads="1"/>
          </p:cNvSpPr>
          <p:nvPr>
            <p:ph type="sldNum" sz="quarter" idx="12"/>
          </p:nvPr>
        </p:nvSpPr>
        <p:spPr>
          <a:ln/>
        </p:spPr>
        <p:txBody>
          <a:bodyPr/>
          <a:lstStyle>
            <a:lvl1pPr>
              <a:defRPr/>
            </a:lvl1pPr>
          </a:lstStyle>
          <a:p>
            <a:pPr>
              <a:defRPr/>
            </a:pPr>
            <a:fld id="{16E6AA83-9A79-4869-A8A7-9717E57B9847}" type="slidenum">
              <a:rPr lang="en-US" altLang="en-US"/>
              <a:pPr>
                <a:defRPr/>
              </a:pPr>
              <a:t>‹#›</a:t>
            </a:fld>
            <a:endParaRPr lang="en-US" altLang="en-US"/>
          </a:p>
        </p:txBody>
      </p:sp>
    </p:spTree>
    <p:extLst>
      <p:ext uri="{BB962C8B-B14F-4D97-AF65-F5344CB8AC3E}">
        <p14:creationId xmlns:p14="http://schemas.microsoft.com/office/powerpoint/2010/main" val="441555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90C2A2C-0F11-A876-BFDE-7906DCABD419}"/>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D03C9A2F-73E7-42F4-F4B9-D4D72282033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3C69194-D928-7932-9115-90C7A3945373}"/>
              </a:ext>
            </a:extLst>
          </p:cNvPr>
          <p:cNvSpPr>
            <a:spLocks noGrp="1" noChangeArrowheads="1"/>
          </p:cNvSpPr>
          <p:nvPr>
            <p:ph type="sldNum" sz="quarter" idx="12"/>
          </p:nvPr>
        </p:nvSpPr>
        <p:spPr>
          <a:ln/>
        </p:spPr>
        <p:txBody>
          <a:bodyPr/>
          <a:lstStyle>
            <a:lvl1pPr>
              <a:defRPr/>
            </a:lvl1pPr>
          </a:lstStyle>
          <a:p>
            <a:pPr>
              <a:defRPr/>
            </a:pPr>
            <a:fld id="{AE46BAF2-FABD-4117-B03D-EB2E19AAC806}" type="slidenum">
              <a:rPr lang="en-US" altLang="en-US"/>
              <a:pPr>
                <a:defRPr/>
              </a:pPr>
              <a:t>‹#›</a:t>
            </a:fld>
            <a:endParaRPr lang="en-US" altLang="en-US"/>
          </a:p>
        </p:txBody>
      </p:sp>
    </p:spTree>
    <p:extLst>
      <p:ext uri="{BB962C8B-B14F-4D97-AF65-F5344CB8AC3E}">
        <p14:creationId xmlns:p14="http://schemas.microsoft.com/office/powerpoint/2010/main" val="3109525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DE30B0B-0F02-395E-058B-E46420A4930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2F70B6D-7279-5BA6-B60E-F1A9AF5B35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6C63526-AC24-483C-285A-5EEEA3BB3A8A}"/>
              </a:ext>
            </a:extLst>
          </p:cNvPr>
          <p:cNvSpPr>
            <a:spLocks noGrp="1" noChangeArrowheads="1"/>
          </p:cNvSpPr>
          <p:nvPr>
            <p:ph type="sldNum" sz="quarter" idx="12"/>
          </p:nvPr>
        </p:nvSpPr>
        <p:spPr>
          <a:ln/>
        </p:spPr>
        <p:txBody>
          <a:bodyPr/>
          <a:lstStyle>
            <a:lvl1pPr>
              <a:defRPr/>
            </a:lvl1pPr>
          </a:lstStyle>
          <a:p>
            <a:pPr>
              <a:defRPr/>
            </a:pPr>
            <a:fld id="{1263EFB5-F84F-4A31-BBDD-98E9EE6EF8B6}" type="slidenum">
              <a:rPr lang="en-US" altLang="en-US"/>
              <a:pPr>
                <a:defRPr/>
              </a:pPr>
              <a:t>‹#›</a:t>
            </a:fld>
            <a:endParaRPr lang="en-US" altLang="en-US"/>
          </a:p>
        </p:txBody>
      </p:sp>
    </p:spTree>
    <p:extLst>
      <p:ext uri="{BB962C8B-B14F-4D97-AF65-F5344CB8AC3E}">
        <p14:creationId xmlns:p14="http://schemas.microsoft.com/office/powerpoint/2010/main" val="186516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3D519B9-8F04-9AED-1687-B84CB2CFE5E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6F8F60A-608B-452E-029B-5929FA75CCE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7C5D0D9-DB6A-5748-AFC4-2531BD80865D}"/>
              </a:ext>
            </a:extLst>
          </p:cNvPr>
          <p:cNvSpPr>
            <a:spLocks noGrp="1" noChangeArrowheads="1"/>
          </p:cNvSpPr>
          <p:nvPr>
            <p:ph type="sldNum" sz="quarter" idx="12"/>
          </p:nvPr>
        </p:nvSpPr>
        <p:spPr>
          <a:ln/>
        </p:spPr>
        <p:txBody>
          <a:bodyPr/>
          <a:lstStyle>
            <a:lvl1pPr>
              <a:defRPr/>
            </a:lvl1pPr>
          </a:lstStyle>
          <a:p>
            <a:pPr>
              <a:defRPr/>
            </a:pPr>
            <a:fld id="{E9289645-6A0F-42E0-9DA0-3EF6CC819AC3}" type="slidenum">
              <a:rPr lang="en-US" altLang="en-US"/>
              <a:pPr>
                <a:defRPr/>
              </a:pPr>
              <a:t>‹#›</a:t>
            </a:fld>
            <a:endParaRPr lang="en-US" altLang="en-US"/>
          </a:p>
        </p:txBody>
      </p:sp>
    </p:spTree>
    <p:extLst>
      <p:ext uri="{BB962C8B-B14F-4D97-AF65-F5344CB8AC3E}">
        <p14:creationId xmlns:p14="http://schemas.microsoft.com/office/powerpoint/2010/main" val="3071341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9D523F8-8308-7BA3-47E8-7A9A01D87449}"/>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CFA3DAF-613D-4B8B-8E53-4E61A4C7BF1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9CC9D8FC-0EF7-4ABA-690F-571115ADC0D9}"/>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p>
        </p:txBody>
      </p:sp>
      <p:sp>
        <p:nvSpPr>
          <p:cNvPr id="1029" name="Rectangle 5">
            <a:extLst>
              <a:ext uri="{FF2B5EF4-FFF2-40B4-BE49-F238E27FC236}">
                <a16:creationId xmlns:a16="http://schemas.microsoft.com/office/drawing/2014/main" id="{15089207-1930-F37F-BDAF-7DA262BF8B5E}"/>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p>
        </p:txBody>
      </p:sp>
      <p:sp>
        <p:nvSpPr>
          <p:cNvPr id="1030" name="Rectangle 6">
            <a:extLst>
              <a:ext uri="{FF2B5EF4-FFF2-40B4-BE49-F238E27FC236}">
                <a16:creationId xmlns:a16="http://schemas.microsoft.com/office/drawing/2014/main" id="{901C643E-81AC-2F05-A1A4-B57CFA87DF1F}"/>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6A8AD70-B1C9-4F70-B5D0-7749D63AD61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oleObject" Target="../embeddings/oleObject2.bin"/><Relationship Id="rId1" Type="http://schemas.openxmlformats.org/officeDocument/2006/relationships/slideLayout" Target="../slideLayouts/slideLayout1.xml"/><Relationship Id="rId6" Type="http://schemas.openxmlformats.org/officeDocument/2006/relationships/oleObject" Target="../embeddings/oleObject4.bin"/><Relationship Id="rId5" Type="http://schemas.openxmlformats.org/officeDocument/2006/relationships/image" Target="../media/image10.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5.bin"/><Relationship Id="rId1" Type="http://schemas.openxmlformats.org/officeDocument/2006/relationships/slideLayout" Target="../slideLayouts/slideLayout1.xml"/><Relationship Id="rId6" Type="http://schemas.openxmlformats.org/officeDocument/2006/relationships/oleObject" Target="../embeddings/oleObject7.bin"/><Relationship Id="rId5" Type="http://schemas.openxmlformats.org/officeDocument/2006/relationships/image" Target="../media/image14.wmf"/><Relationship Id="rId4" Type="http://schemas.openxmlformats.org/officeDocument/2006/relationships/oleObject" Target="../embeddings/oleObject6.bin"/><Relationship Id="rId9" Type="http://schemas.openxmlformats.org/officeDocument/2006/relationships/image" Target="../media/image16.wmf"/></Relationships>
</file>

<file path=ppt/slides/_rels/slide2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9.bin"/><Relationship Id="rId1" Type="http://schemas.openxmlformats.org/officeDocument/2006/relationships/slideLayout" Target="../slideLayouts/slideLayout1.xml"/><Relationship Id="rId5" Type="http://schemas.openxmlformats.org/officeDocument/2006/relationships/image" Target="../media/image18.wmf"/><Relationship Id="rId4"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16.wmf"/><Relationship Id="rId7" Type="http://schemas.openxmlformats.org/officeDocument/2006/relationships/image" Target="../media/image14.wmf"/><Relationship Id="rId2" Type="http://schemas.openxmlformats.org/officeDocument/2006/relationships/oleObject" Target="../embeddings/oleObject8.bin"/><Relationship Id="rId1" Type="http://schemas.openxmlformats.org/officeDocument/2006/relationships/slideLayout" Target="../slideLayouts/slideLayout1.xml"/><Relationship Id="rId6" Type="http://schemas.openxmlformats.org/officeDocument/2006/relationships/oleObject" Target="../embeddings/oleObject6.bin"/><Relationship Id="rId5" Type="http://schemas.openxmlformats.org/officeDocument/2006/relationships/image" Target="../media/image19.wmf"/><Relationship Id="rId4" Type="http://schemas.openxmlformats.org/officeDocument/2006/relationships/oleObject" Target="../embeddings/oleObject11.bin"/><Relationship Id="rId9" Type="http://schemas.openxmlformats.org/officeDocument/2006/relationships/image" Target="../media/image15.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1.wmf"/></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B8564288-E455-679B-8EA9-E389FA8D9540}"/>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C00000"/>
              </a:solidFill>
            </a:endParaRPr>
          </a:p>
        </p:txBody>
      </p:sp>
      <p:sp>
        <p:nvSpPr>
          <p:cNvPr id="4099" name="Text Box 4">
            <a:extLst>
              <a:ext uri="{FF2B5EF4-FFF2-40B4-BE49-F238E27FC236}">
                <a16:creationId xmlns:a16="http://schemas.microsoft.com/office/drawing/2014/main" id="{BBB6E0D1-9D48-F9DD-45FE-C384A6497B4D}"/>
              </a:ext>
            </a:extLst>
          </p:cNvPr>
          <p:cNvSpPr txBox="1">
            <a:spLocks noChangeArrowheads="1"/>
          </p:cNvSpPr>
          <p:nvPr/>
        </p:nvSpPr>
        <p:spPr bwMode="auto">
          <a:xfrm>
            <a:off x="3048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4100" name="Text Box 2">
            <a:extLst>
              <a:ext uri="{FF2B5EF4-FFF2-40B4-BE49-F238E27FC236}">
                <a16:creationId xmlns:a16="http://schemas.microsoft.com/office/drawing/2014/main" id="{E7501FE9-F9B8-1A3E-C20B-25351032BEC2}"/>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101" name="Rectangle 2">
            <a:extLst>
              <a:ext uri="{FF2B5EF4-FFF2-40B4-BE49-F238E27FC236}">
                <a16:creationId xmlns:a16="http://schemas.microsoft.com/office/drawing/2014/main" id="{2E8DA4AE-9465-57B7-7111-3BEBFFF7F7DE}"/>
              </a:ext>
            </a:extLst>
          </p:cNvPr>
          <p:cNvSpPr>
            <a:spLocks noGrp="1" noChangeArrowheads="1"/>
          </p:cNvSpPr>
          <p:nvPr>
            <p:ph type="ctrTitle" sz="quarter"/>
          </p:nvPr>
        </p:nvSpPr>
        <p:spPr>
          <a:xfrm>
            <a:off x="654050" y="2084388"/>
            <a:ext cx="7772400" cy="2227262"/>
          </a:xfrm>
        </p:spPr>
        <p:txBody>
          <a:bodyPr/>
          <a:lstStyle/>
          <a:p>
            <a:br>
              <a:rPr lang="en-IN" altLang="en-US" sz="3600" b="1"/>
            </a:br>
            <a:r>
              <a:rPr lang="en-IN" altLang="en-US" sz="3600" b="1"/>
              <a:t>Data Communications</a:t>
            </a:r>
            <a:endParaRPr lang="en-US" altLang="en-US" sz="360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3B907634-1EAC-F381-0789-986155F35361}"/>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7411" name="Text Box 2">
            <a:extLst>
              <a:ext uri="{FF2B5EF4-FFF2-40B4-BE49-F238E27FC236}">
                <a16:creationId xmlns:a16="http://schemas.microsoft.com/office/drawing/2014/main" id="{809A6C62-6687-1212-7469-D820328D75D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7412" name="Rectangle 3">
            <a:extLst>
              <a:ext uri="{FF2B5EF4-FFF2-40B4-BE49-F238E27FC236}">
                <a16:creationId xmlns:a16="http://schemas.microsoft.com/office/drawing/2014/main" id="{E60019C6-7828-17DE-51BF-7562AF3ED6B3}"/>
              </a:ext>
            </a:extLst>
          </p:cNvPr>
          <p:cNvSpPr>
            <a:spLocks noChangeArrowheads="1"/>
          </p:cNvSpPr>
          <p:nvPr/>
        </p:nvSpPr>
        <p:spPr bwMode="auto">
          <a:xfrm>
            <a:off x="250825" y="550863"/>
            <a:ext cx="8642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1800" b="1">
                <a:solidFill>
                  <a:srgbClr val="FF0000"/>
                </a:solidFill>
              </a:rPr>
              <a:t>Amplitude Shift Keying</a:t>
            </a:r>
            <a:endParaRPr lang="en-US" altLang="en-US" sz="1800" baseline="-25000">
              <a:solidFill>
                <a:srgbClr val="FF0000"/>
              </a:solidFill>
            </a:endParaRPr>
          </a:p>
        </p:txBody>
      </p:sp>
      <p:pic>
        <p:nvPicPr>
          <p:cNvPr id="17413" name="Picture 10">
            <a:extLst>
              <a:ext uri="{FF2B5EF4-FFF2-40B4-BE49-F238E27FC236}">
                <a16:creationId xmlns:a16="http://schemas.microsoft.com/office/drawing/2014/main" id="{83B233B0-9015-4B42-39B3-C02D0F383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550" y="1157038"/>
            <a:ext cx="6183235" cy="2169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Rectangle 6">
            <a:extLst>
              <a:ext uri="{FF2B5EF4-FFF2-40B4-BE49-F238E27FC236}">
                <a16:creationId xmlns:a16="http://schemas.microsoft.com/office/drawing/2014/main" id="{D84AD0F3-2E11-E0E9-90B9-E6489605BBF3}"/>
              </a:ext>
            </a:extLst>
          </p:cNvPr>
          <p:cNvSpPr>
            <a:spLocks noChangeArrowheads="1"/>
          </p:cNvSpPr>
          <p:nvPr/>
        </p:nvSpPr>
        <p:spPr bwMode="auto">
          <a:xfrm>
            <a:off x="539475" y="3730977"/>
            <a:ext cx="8229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600" dirty="0"/>
              <a:t>When the amplitude of the NRZ signal is 1, the amplitude of the carrier frequency is held; </a:t>
            </a:r>
          </a:p>
          <a:p>
            <a:pPr algn="just">
              <a:spcBef>
                <a:spcPct val="0"/>
              </a:spcBef>
              <a:buFontTx/>
              <a:buNone/>
            </a:pPr>
            <a:endParaRPr lang="en-US" altLang="en-US" sz="1600" dirty="0"/>
          </a:p>
          <a:p>
            <a:pPr algn="just">
              <a:spcBef>
                <a:spcPct val="0"/>
              </a:spcBef>
              <a:buFontTx/>
              <a:buNone/>
            </a:pPr>
            <a:r>
              <a:rPr lang="en-US" altLang="en-US" sz="1600" dirty="0"/>
              <a:t>when the amplitude of the NRZ signal is 0, the amplitude of the carrier frequency is zero</a:t>
            </a:r>
          </a:p>
        </p:txBody>
      </p:sp>
      <p:sp>
        <p:nvSpPr>
          <p:cNvPr id="2" name="Rectangle 1">
            <a:extLst>
              <a:ext uri="{FF2B5EF4-FFF2-40B4-BE49-F238E27FC236}">
                <a16:creationId xmlns:a16="http://schemas.microsoft.com/office/drawing/2014/main" id="{926AEA43-9DC4-9283-BFBB-FBF0F79CBE98}"/>
              </a:ext>
            </a:extLst>
          </p:cNvPr>
          <p:cNvSpPr>
            <a:spLocks noChangeArrowheads="1"/>
          </p:cNvSpPr>
          <p:nvPr/>
        </p:nvSpPr>
        <p:spPr bwMode="auto">
          <a:xfrm>
            <a:off x="131064" y="4866965"/>
            <a:ext cx="8642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dirty="0"/>
              <a:t>The resulting transmitted signal is</a:t>
            </a:r>
          </a:p>
        </p:txBody>
      </p:sp>
      <p:pic>
        <p:nvPicPr>
          <p:cNvPr id="3" name="Picture 4">
            <a:extLst>
              <a:ext uri="{FF2B5EF4-FFF2-40B4-BE49-F238E27FC236}">
                <a16:creationId xmlns:a16="http://schemas.microsoft.com/office/drawing/2014/main" id="{6FBDD505-4FF4-DF48-53ED-A636A7A304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5" y="5112051"/>
            <a:ext cx="6759615" cy="95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5">
            <a:extLst>
              <a:ext uri="{FF2B5EF4-FFF2-40B4-BE49-F238E27FC236}">
                <a16:creationId xmlns:a16="http://schemas.microsoft.com/office/drawing/2014/main" id="{6B453A08-6BB5-4732-A6BA-B4C7398BA998}"/>
              </a:ext>
            </a:extLst>
          </p:cNvPr>
          <p:cNvSpPr>
            <a:spLocks noChangeArrowheads="1"/>
          </p:cNvSpPr>
          <p:nvPr/>
        </p:nvSpPr>
        <p:spPr bwMode="auto">
          <a:xfrm>
            <a:off x="403865" y="6062531"/>
            <a:ext cx="76819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dirty="0">
                <a:latin typeface="TimesTen-Roman"/>
              </a:rPr>
              <a:t>where the carrier signal is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AE9DE832-9133-0F05-7157-1A9C1DB6E583}"/>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9459" name="Text Box 2">
            <a:extLst>
              <a:ext uri="{FF2B5EF4-FFF2-40B4-BE49-F238E27FC236}">
                <a16:creationId xmlns:a16="http://schemas.microsoft.com/office/drawing/2014/main" id="{2849D055-83FE-B8A1-8D80-7BD4E7664CA6}"/>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9460" name="Rectangle 3">
            <a:extLst>
              <a:ext uri="{FF2B5EF4-FFF2-40B4-BE49-F238E27FC236}">
                <a16:creationId xmlns:a16="http://schemas.microsoft.com/office/drawing/2014/main" id="{05E6D370-C80D-8739-8B36-9CEAE24DC3E0}"/>
              </a:ext>
            </a:extLst>
          </p:cNvPr>
          <p:cNvSpPr>
            <a:spLocks noChangeArrowheads="1"/>
          </p:cNvSpPr>
          <p:nvPr/>
        </p:nvSpPr>
        <p:spPr bwMode="auto">
          <a:xfrm>
            <a:off x="250825" y="550863"/>
            <a:ext cx="8642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1800" b="1">
                <a:solidFill>
                  <a:srgbClr val="FF0000"/>
                </a:solidFill>
              </a:rPr>
              <a:t>Amplitude Shift Keying</a:t>
            </a:r>
            <a:endParaRPr lang="en-US" altLang="en-US" sz="1800" baseline="-25000">
              <a:solidFill>
                <a:srgbClr val="FF0000"/>
              </a:solidFill>
            </a:endParaRPr>
          </a:p>
        </p:txBody>
      </p:sp>
      <p:pic>
        <p:nvPicPr>
          <p:cNvPr id="19461" name="Picture 2">
            <a:extLst>
              <a:ext uri="{FF2B5EF4-FFF2-40B4-BE49-F238E27FC236}">
                <a16:creationId xmlns:a16="http://schemas.microsoft.com/office/drawing/2014/main" id="{E58FC183-79C8-835F-DD9E-FC5702ED1F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5120" y="2271579"/>
            <a:ext cx="6528207" cy="2314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36E0D9E6-6182-51F6-2C56-E1491BC1E8F0}"/>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0483" name="Text Box 2">
            <a:extLst>
              <a:ext uri="{FF2B5EF4-FFF2-40B4-BE49-F238E27FC236}">
                <a16:creationId xmlns:a16="http://schemas.microsoft.com/office/drawing/2014/main" id="{EFD46139-2ED2-E145-CA9F-FB02207153BD}"/>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20484" name="Rectangle 3">
            <a:extLst>
              <a:ext uri="{FF2B5EF4-FFF2-40B4-BE49-F238E27FC236}">
                <a16:creationId xmlns:a16="http://schemas.microsoft.com/office/drawing/2014/main" id="{CE4B8DCD-6755-9406-F083-215CA0A18AD6}"/>
              </a:ext>
            </a:extLst>
          </p:cNvPr>
          <p:cNvSpPr>
            <a:spLocks noChangeArrowheads="1"/>
          </p:cNvSpPr>
          <p:nvPr/>
        </p:nvSpPr>
        <p:spPr bwMode="auto">
          <a:xfrm>
            <a:off x="250825" y="550863"/>
            <a:ext cx="8642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1800" b="1">
                <a:solidFill>
                  <a:srgbClr val="FF0000"/>
                </a:solidFill>
              </a:rPr>
              <a:t>Amplitude Shift Keying</a:t>
            </a:r>
            <a:endParaRPr lang="en-US" altLang="en-US" sz="1800" baseline="-25000">
              <a:solidFill>
                <a:srgbClr val="FF0000"/>
              </a:solidFill>
            </a:endParaRPr>
          </a:p>
        </p:txBody>
      </p:sp>
      <p:sp>
        <p:nvSpPr>
          <p:cNvPr id="20485" name="Rectangle 1">
            <a:extLst>
              <a:ext uri="{FF2B5EF4-FFF2-40B4-BE49-F238E27FC236}">
                <a16:creationId xmlns:a16="http://schemas.microsoft.com/office/drawing/2014/main" id="{6A255837-BDE2-1E51-1E14-CBF844B93ECA}"/>
              </a:ext>
            </a:extLst>
          </p:cNvPr>
          <p:cNvSpPr>
            <a:spLocks noChangeArrowheads="1"/>
          </p:cNvSpPr>
          <p:nvPr/>
        </p:nvSpPr>
        <p:spPr bwMode="auto">
          <a:xfrm>
            <a:off x="250825" y="1047750"/>
            <a:ext cx="864235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t>The ASK technique is used to transmit digital data over </a:t>
            </a:r>
            <a:r>
              <a:rPr lang="en-US" altLang="en-US" sz="1800">
                <a:solidFill>
                  <a:srgbClr val="FF0000"/>
                </a:solidFill>
              </a:rPr>
              <a:t>optical fiber. </a:t>
            </a:r>
          </a:p>
          <a:p>
            <a:pPr algn="just">
              <a:spcBef>
                <a:spcPct val="0"/>
              </a:spcBef>
            </a:pPr>
            <a:endParaRPr lang="en-US" altLang="en-US" sz="1800"/>
          </a:p>
          <a:p>
            <a:pPr algn="just">
              <a:spcBef>
                <a:spcPct val="0"/>
              </a:spcBef>
            </a:pPr>
            <a:endParaRPr lang="en-US" altLang="en-US" sz="1800"/>
          </a:p>
          <a:p>
            <a:pPr algn="just">
              <a:spcBef>
                <a:spcPct val="0"/>
              </a:spcBef>
            </a:pPr>
            <a:r>
              <a:rPr lang="en-US" altLang="en-US" sz="1800"/>
              <a:t>For </a:t>
            </a:r>
            <a:r>
              <a:rPr lang="en-US" altLang="en-US" sz="1800">
                <a:solidFill>
                  <a:srgbClr val="C00000"/>
                </a:solidFill>
              </a:rPr>
              <a:t>LED  transmitters</a:t>
            </a:r>
            <a:r>
              <a:rPr lang="en-US" altLang="en-US" sz="1800"/>
              <a:t>,  one signal element is represented by a light pulse while the other signal element is represented by the absence of light. </a:t>
            </a:r>
          </a:p>
          <a:p>
            <a:pPr algn="just">
              <a:spcBef>
                <a:spcPct val="0"/>
              </a:spcBef>
            </a:pPr>
            <a:endParaRPr lang="en-US" altLang="en-US" sz="1800"/>
          </a:p>
          <a:p>
            <a:pPr algn="just">
              <a:spcBef>
                <a:spcPct val="0"/>
              </a:spcBef>
            </a:pPr>
            <a:endParaRPr lang="en-US" altLang="en-US" sz="1800"/>
          </a:p>
          <a:p>
            <a:pPr algn="just">
              <a:spcBef>
                <a:spcPct val="0"/>
              </a:spcBef>
            </a:pPr>
            <a:r>
              <a:rPr lang="en-US" altLang="en-US" sz="1800"/>
              <a:t>For </a:t>
            </a:r>
            <a:r>
              <a:rPr lang="en-US" altLang="en-US" sz="1800">
                <a:solidFill>
                  <a:srgbClr val="C00000"/>
                </a:solidFill>
              </a:rPr>
              <a:t>Laser transmitters</a:t>
            </a:r>
            <a:r>
              <a:rPr lang="en-US" altLang="en-US" sz="1800"/>
              <a:t>, low level represents one signal element, while a higher-amplitude light wave represents another signal element.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B7FA78F4-6E09-10CD-0AD9-176F82124C05}"/>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1507" name="Text Box 2">
            <a:extLst>
              <a:ext uri="{FF2B5EF4-FFF2-40B4-BE49-F238E27FC236}">
                <a16:creationId xmlns:a16="http://schemas.microsoft.com/office/drawing/2014/main" id="{44E8EFDF-E9DE-6EF0-4AC7-4F4C995E5D0F}"/>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21508" name="Rectangle 3">
            <a:extLst>
              <a:ext uri="{FF2B5EF4-FFF2-40B4-BE49-F238E27FC236}">
                <a16:creationId xmlns:a16="http://schemas.microsoft.com/office/drawing/2014/main" id="{92BDC75C-CCAF-17E6-13A4-1A501D02E430}"/>
              </a:ext>
            </a:extLst>
          </p:cNvPr>
          <p:cNvSpPr>
            <a:spLocks noChangeArrowheads="1"/>
          </p:cNvSpPr>
          <p:nvPr/>
        </p:nvSpPr>
        <p:spPr bwMode="auto">
          <a:xfrm>
            <a:off x="250825" y="550863"/>
            <a:ext cx="8642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1800" b="1">
                <a:solidFill>
                  <a:srgbClr val="FF0000"/>
                </a:solidFill>
              </a:rPr>
              <a:t>Amplitude Shift Keying</a:t>
            </a:r>
            <a:endParaRPr lang="en-US" altLang="en-US" sz="1800" baseline="-25000">
              <a:solidFill>
                <a:srgbClr val="FF0000"/>
              </a:solidFill>
            </a:endParaRPr>
          </a:p>
        </p:txBody>
      </p:sp>
      <p:sp>
        <p:nvSpPr>
          <p:cNvPr id="21509" name="Rectangle 1">
            <a:extLst>
              <a:ext uri="{FF2B5EF4-FFF2-40B4-BE49-F238E27FC236}">
                <a16:creationId xmlns:a16="http://schemas.microsoft.com/office/drawing/2014/main" id="{A93BE4CD-DC03-90A5-E48B-8D6EB1DBBF8D}"/>
              </a:ext>
            </a:extLst>
          </p:cNvPr>
          <p:cNvSpPr>
            <a:spLocks noChangeArrowheads="1"/>
          </p:cNvSpPr>
          <p:nvPr/>
        </p:nvSpPr>
        <p:spPr bwMode="auto">
          <a:xfrm>
            <a:off x="250825" y="1047750"/>
            <a:ext cx="83534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r>
              <a:rPr lang="en-US" altLang="en-US" sz="2000">
                <a:latin typeface="Times" panose="02020603050405020304" pitchFamily="18" charset="0"/>
              </a:rPr>
              <a:t>Given a bandwidth of 10,000 Hz (1000 to 11,000 Hz), draw the full-duplex ASK diagram of the system. </a:t>
            </a:r>
          </a:p>
          <a:p>
            <a:pPr algn="just"/>
            <a:endParaRPr lang="en-US" altLang="en-US" sz="2000">
              <a:latin typeface="Times" panose="02020603050405020304" pitchFamily="18" charset="0"/>
            </a:endParaRPr>
          </a:p>
          <a:p>
            <a:pPr algn="just"/>
            <a:r>
              <a:rPr lang="en-US" altLang="en-US" sz="2000">
                <a:latin typeface="Times" panose="02020603050405020304" pitchFamily="18" charset="0"/>
              </a:rPr>
              <a:t>Find the carriers and the bandwidths in each direction. Assume there is no gap between the bands in the two directions.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498CA28C-8967-D096-1949-CA6669346852}"/>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2531" name="Text Box 2">
            <a:extLst>
              <a:ext uri="{FF2B5EF4-FFF2-40B4-BE49-F238E27FC236}">
                <a16:creationId xmlns:a16="http://schemas.microsoft.com/office/drawing/2014/main" id="{3E699291-75A1-8999-4858-DF975C1DF5BF}"/>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22532" name="Rectangle 3">
            <a:extLst>
              <a:ext uri="{FF2B5EF4-FFF2-40B4-BE49-F238E27FC236}">
                <a16:creationId xmlns:a16="http://schemas.microsoft.com/office/drawing/2014/main" id="{9948A996-46F0-ED41-A029-40CB554A9694}"/>
              </a:ext>
            </a:extLst>
          </p:cNvPr>
          <p:cNvSpPr>
            <a:spLocks noChangeArrowheads="1"/>
          </p:cNvSpPr>
          <p:nvPr/>
        </p:nvSpPr>
        <p:spPr bwMode="auto">
          <a:xfrm>
            <a:off x="250825" y="550863"/>
            <a:ext cx="8642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1800" b="1">
                <a:solidFill>
                  <a:srgbClr val="FF0000"/>
                </a:solidFill>
              </a:rPr>
              <a:t>Amplitude Shift Keying</a:t>
            </a:r>
            <a:endParaRPr lang="en-US" altLang="en-US" sz="1800" baseline="-25000">
              <a:solidFill>
                <a:srgbClr val="FF0000"/>
              </a:solidFill>
            </a:endParaRPr>
          </a:p>
        </p:txBody>
      </p:sp>
      <p:sp>
        <p:nvSpPr>
          <p:cNvPr id="6" name="Content Placeholder 2">
            <a:extLst>
              <a:ext uri="{FF2B5EF4-FFF2-40B4-BE49-F238E27FC236}">
                <a16:creationId xmlns:a16="http://schemas.microsoft.com/office/drawing/2014/main" id="{C4761D5E-4DF6-B02C-A27E-4BCE5DED6649}"/>
              </a:ext>
            </a:extLst>
          </p:cNvPr>
          <p:cNvSpPr txBox="1">
            <a:spLocks/>
          </p:cNvSpPr>
          <p:nvPr/>
        </p:nvSpPr>
        <p:spPr bwMode="auto">
          <a:xfrm>
            <a:off x="250825" y="1165225"/>
            <a:ext cx="8239125" cy="2701925"/>
          </a:xfrm>
          <a:prstGeom prst="rect">
            <a:avLst/>
          </a:prstGeom>
          <a:noFill/>
          <a:ln>
            <a:noFill/>
          </a:ln>
        </p:spPr>
        <p:txBody>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lgn="l">
              <a:defRPr/>
            </a:pPr>
            <a:r>
              <a:rPr lang="en-US" sz="2400" kern="0" dirty="0">
                <a:latin typeface="Times New Roman" pitchFamily="18" charset="0"/>
              </a:rPr>
              <a:t>For full-duplex ASK, the bandwidth for each direction is</a:t>
            </a:r>
          </a:p>
          <a:p>
            <a:pPr algn="l">
              <a:defRPr/>
            </a:pPr>
            <a:r>
              <a:rPr lang="en-US" sz="2400" kern="0" dirty="0">
                <a:latin typeface="Times New Roman" pitchFamily="18" charset="0"/>
              </a:rPr>
              <a:t>	BW = 10000 / 2 = 5000 Hz</a:t>
            </a:r>
          </a:p>
          <a:p>
            <a:pPr algn="l">
              <a:defRPr/>
            </a:pPr>
            <a:endParaRPr lang="en-US" sz="2400" kern="0" dirty="0">
              <a:latin typeface="Times New Roman" pitchFamily="18" charset="0"/>
            </a:endParaRPr>
          </a:p>
          <a:p>
            <a:pPr algn="l">
              <a:defRPr/>
            </a:pPr>
            <a:r>
              <a:rPr lang="en-US" sz="2400" kern="0" dirty="0">
                <a:latin typeface="Times New Roman" pitchFamily="18" charset="0"/>
              </a:rPr>
              <a:t>The carrier frequencies can be chosen at the middle of each band</a:t>
            </a:r>
          </a:p>
          <a:p>
            <a:pPr algn="l">
              <a:defRPr/>
            </a:pPr>
            <a:r>
              <a:rPr lang="en-US" sz="2400" kern="0" dirty="0">
                <a:latin typeface="Times New Roman" pitchFamily="18" charset="0"/>
              </a:rPr>
              <a:t>	fc (backward)    = 1000 + 5000/2   = 3500 Hz</a:t>
            </a:r>
          </a:p>
          <a:p>
            <a:pPr algn="l">
              <a:defRPr/>
            </a:pPr>
            <a:r>
              <a:rPr lang="en-US" sz="2400" kern="0" dirty="0">
                <a:latin typeface="Times New Roman" pitchFamily="18" charset="0"/>
              </a:rPr>
              <a:t>	fc (forward) = 11000 – 5000/2 = 8500 Hz</a:t>
            </a:r>
          </a:p>
          <a:p>
            <a:pPr algn="l">
              <a:defRPr/>
            </a:pPr>
            <a:endParaRPr lang="en-US" kern="0" dirty="0"/>
          </a:p>
        </p:txBody>
      </p:sp>
      <p:pic>
        <p:nvPicPr>
          <p:cNvPr id="22534" name="Picture 10">
            <a:extLst>
              <a:ext uri="{FF2B5EF4-FFF2-40B4-BE49-F238E27FC236}">
                <a16:creationId xmlns:a16="http://schemas.microsoft.com/office/drawing/2014/main" id="{74A6FA3E-DAC4-C2EF-3753-8BA28A00D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4365625"/>
            <a:ext cx="5570537" cy="168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4DD70ECA-14EF-9010-DF9A-5B7379D2B4ED}"/>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3555" name="Text Box 2">
            <a:extLst>
              <a:ext uri="{FF2B5EF4-FFF2-40B4-BE49-F238E27FC236}">
                <a16:creationId xmlns:a16="http://schemas.microsoft.com/office/drawing/2014/main" id="{599DB74A-873E-60B6-7139-147423F166D5}"/>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23556" name="Rectangle 3">
            <a:extLst>
              <a:ext uri="{FF2B5EF4-FFF2-40B4-BE49-F238E27FC236}">
                <a16:creationId xmlns:a16="http://schemas.microsoft.com/office/drawing/2014/main" id="{251B4370-989B-4C7D-90C2-511A18BDEDD8}"/>
              </a:ext>
            </a:extLst>
          </p:cNvPr>
          <p:cNvSpPr>
            <a:spLocks noChangeArrowheads="1"/>
          </p:cNvSpPr>
          <p:nvPr/>
        </p:nvSpPr>
        <p:spPr bwMode="auto">
          <a:xfrm>
            <a:off x="250825" y="550863"/>
            <a:ext cx="8642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1800" b="1">
                <a:solidFill>
                  <a:srgbClr val="FF0000"/>
                </a:solidFill>
              </a:rPr>
              <a:t>Frequency Shift Keying</a:t>
            </a:r>
            <a:endParaRPr lang="en-US" altLang="en-US" sz="1800" baseline="-25000">
              <a:solidFill>
                <a:srgbClr val="FF0000"/>
              </a:solidFill>
            </a:endParaRPr>
          </a:p>
        </p:txBody>
      </p:sp>
      <p:sp>
        <p:nvSpPr>
          <p:cNvPr id="23557" name="Rectangle 1">
            <a:extLst>
              <a:ext uri="{FF2B5EF4-FFF2-40B4-BE49-F238E27FC236}">
                <a16:creationId xmlns:a16="http://schemas.microsoft.com/office/drawing/2014/main" id="{9E353451-9D32-849F-8317-86AC5FC09EC9}"/>
              </a:ext>
            </a:extLst>
          </p:cNvPr>
          <p:cNvSpPr>
            <a:spLocks noChangeArrowheads="1"/>
          </p:cNvSpPr>
          <p:nvPr/>
        </p:nvSpPr>
        <p:spPr bwMode="auto">
          <a:xfrm>
            <a:off x="250825" y="1047750"/>
            <a:ext cx="8642350"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r>
              <a:rPr lang="en-US" altLang="en-US" sz="1800" dirty="0">
                <a:solidFill>
                  <a:srgbClr val="FF0000"/>
                </a:solidFill>
              </a:rPr>
              <a:t>In frequency shift keying, the frequency of the carrier signal is varied to represent data.</a:t>
            </a:r>
          </a:p>
          <a:p>
            <a:pPr algn="just"/>
            <a:endParaRPr lang="en-US" altLang="en-US" sz="1800" dirty="0">
              <a:solidFill>
                <a:srgbClr val="FF0000"/>
              </a:solidFill>
            </a:endParaRPr>
          </a:p>
          <a:p>
            <a:pPr algn="just"/>
            <a:r>
              <a:rPr lang="en-US" altLang="en-US" sz="1800" dirty="0">
                <a:solidFill>
                  <a:srgbClr val="FF0000"/>
                </a:solidFill>
              </a:rPr>
              <a:t> </a:t>
            </a:r>
            <a:r>
              <a:rPr lang="en-US" altLang="en-US" sz="1800" dirty="0"/>
              <a:t>The frequency of the modulated signal is constant for the duration of one signal element, but changes for the next signal element if the data element changes. </a:t>
            </a:r>
          </a:p>
          <a:p>
            <a:pPr algn="just"/>
            <a:endParaRPr lang="en-US" altLang="en-US" sz="1800" dirty="0"/>
          </a:p>
          <a:p>
            <a:pPr algn="just"/>
            <a:r>
              <a:rPr lang="en-US" altLang="en-US" sz="1800" dirty="0"/>
              <a:t>Both peak amplitude and phase remain constant for all signal elements.</a:t>
            </a:r>
          </a:p>
          <a:p>
            <a:pPr algn="just"/>
            <a:endParaRPr lang="en-US" altLang="en-US" sz="1800" dirty="0"/>
          </a:p>
          <a:p>
            <a:pPr algn="just"/>
            <a:r>
              <a:rPr lang="en-US" altLang="en-US" sz="1800" dirty="0"/>
              <a:t>The most common form of FSK is binary FSK (</a:t>
            </a:r>
            <a:r>
              <a:rPr lang="en-US" altLang="en-US" sz="1800" dirty="0">
                <a:solidFill>
                  <a:srgbClr val="FF0000"/>
                </a:solidFill>
              </a:rPr>
              <a:t>BFSK</a:t>
            </a:r>
            <a:r>
              <a:rPr lang="en-US" altLang="en-US" sz="1800" dirty="0"/>
              <a:t>), in which the two binary values are represented by two different frequencies.</a:t>
            </a:r>
          </a:p>
        </p:txBody>
      </p:sp>
      <p:pic>
        <p:nvPicPr>
          <p:cNvPr id="24582" name="Picture 7">
            <a:extLst>
              <a:ext uri="{FF2B5EF4-FFF2-40B4-BE49-F238E27FC236}">
                <a16:creationId xmlns:a16="http://schemas.microsoft.com/office/drawing/2014/main" id="{5A94FBED-7F42-464F-CA8B-97C896247E4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9600" y="4315870"/>
            <a:ext cx="5491915" cy="2008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a:extLst>
              <a:ext uri="{FF2B5EF4-FFF2-40B4-BE49-F238E27FC236}">
                <a16:creationId xmlns:a16="http://schemas.microsoft.com/office/drawing/2014/main" id="{3E940489-EED4-72FD-C344-B2E7F4DC9B7E}"/>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5603" name="Text Box 2">
            <a:extLst>
              <a:ext uri="{FF2B5EF4-FFF2-40B4-BE49-F238E27FC236}">
                <a16:creationId xmlns:a16="http://schemas.microsoft.com/office/drawing/2014/main" id="{2AC44577-CEB4-C9C0-D57B-7848B8FE2656}"/>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25604" name="Rectangle 3">
            <a:extLst>
              <a:ext uri="{FF2B5EF4-FFF2-40B4-BE49-F238E27FC236}">
                <a16:creationId xmlns:a16="http://schemas.microsoft.com/office/drawing/2014/main" id="{76290D80-4704-D8CA-A8F7-066D9827B1E1}"/>
              </a:ext>
            </a:extLst>
          </p:cNvPr>
          <p:cNvSpPr>
            <a:spLocks noChangeArrowheads="1"/>
          </p:cNvSpPr>
          <p:nvPr/>
        </p:nvSpPr>
        <p:spPr bwMode="auto">
          <a:xfrm>
            <a:off x="250825" y="550863"/>
            <a:ext cx="8642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1800" b="1">
                <a:solidFill>
                  <a:srgbClr val="FF0000"/>
                </a:solidFill>
              </a:rPr>
              <a:t>Frequency Shift Keying</a:t>
            </a:r>
            <a:endParaRPr lang="en-US" altLang="en-US" sz="1800" baseline="-25000">
              <a:solidFill>
                <a:srgbClr val="FF0000"/>
              </a:solidFill>
            </a:endParaRPr>
          </a:p>
        </p:txBody>
      </p:sp>
      <p:sp>
        <p:nvSpPr>
          <p:cNvPr id="25605" name="Rectangle 1">
            <a:extLst>
              <a:ext uri="{FF2B5EF4-FFF2-40B4-BE49-F238E27FC236}">
                <a16:creationId xmlns:a16="http://schemas.microsoft.com/office/drawing/2014/main" id="{123DA688-6CFC-07B3-234B-E933B9DEDB3B}"/>
              </a:ext>
            </a:extLst>
          </p:cNvPr>
          <p:cNvSpPr>
            <a:spLocks noChangeArrowheads="1"/>
          </p:cNvSpPr>
          <p:nvPr/>
        </p:nvSpPr>
        <p:spPr bwMode="auto">
          <a:xfrm>
            <a:off x="250825" y="1047750"/>
            <a:ext cx="8642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t>The resulting transmitted signal for one bit time is</a:t>
            </a:r>
          </a:p>
        </p:txBody>
      </p:sp>
      <p:pic>
        <p:nvPicPr>
          <p:cNvPr id="25606" name="Picture 4">
            <a:extLst>
              <a:ext uri="{FF2B5EF4-FFF2-40B4-BE49-F238E27FC236}">
                <a16:creationId xmlns:a16="http://schemas.microsoft.com/office/drawing/2014/main" id="{599BB07A-E343-CD27-3246-7E5745D780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45980" y="1713706"/>
            <a:ext cx="62103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Rectangle 5">
            <a:extLst>
              <a:ext uri="{FF2B5EF4-FFF2-40B4-BE49-F238E27FC236}">
                <a16:creationId xmlns:a16="http://schemas.microsoft.com/office/drawing/2014/main" id="{2824CF50-2EC9-2E14-A9A6-E3F9E29357B6}"/>
              </a:ext>
            </a:extLst>
          </p:cNvPr>
          <p:cNvSpPr>
            <a:spLocks noChangeArrowheads="1"/>
          </p:cNvSpPr>
          <p:nvPr/>
        </p:nvSpPr>
        <p:spPr bwMode="auto">
          <a:xfrm>
            <a:off x="442912" y="2905920"/>
            <a:ext cx="82581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600" dirty="0">
                <a:latin typeface="TimesTen-Roman"/>
              </a:rPr>
              <a:t>where  </a:t>
            </a:r>
            <a:r>
              <a:rPr lang="en-US" altLang="en-US" sz="1600" dirty="0">
                <a:solidFill>
                  <a:srgbClr val="FF0000"/>
                </a:solidFill>
                <a:latin typeface="TimesTen-Roman"/>
              </a:rPr>
              <a:t>f</a:t>
            </a:r>
            <a:r>
              <a:rPr lang="en-US" altLang="en-US" sz="1600" baseline="-25000" dirty="0">
                <a:solidFill>
                  <a:srgbClr val="FF0000"/>
                </a:solidFill>
                <a:latin typeface="TimesTen-Roman"/>
              </a:rPr>
              <a:t>1</a:t>
            </a:r>
            <a:r>
              <a:rPr lang="en-US" altLang="en-US" sz="1600" dirty="0">
                <a:solidFill>
                  <a:srgbClr val="FF0000"/>
                </a:solidFill>
                <a:latin typeface="TimesTen-Roman"/>
              </a:rPr>
              <a:t> </a:t>
            </a:r>
            <a:r>
              <a:rPr lang="en-US" altLang="en-US" sz="1600" dirty="0">
                <a:latin typeface="TimesTen-Roman"/>
              </a:rPr>
              <a:t>  and    </a:t>
            </a:r>
            <a:r>
              <a:rPr lang="en-US" altLang="en-US" sz="1600" dirty="0">
                <a:solidFill>
                  <a:srgbClr val="FF0000"/>
                </a:solidFill>
                <a:latin typeface="TimesTen-Roman"/>
              </a:rPr>
              <a:t>f</a:t>
            </a:r>
            <a:r>
              <a:rPr lang="en-US" altLang="en-US" sz="1600" baseline="-25000" dirty="0">
                <a:solidFill>
                  <a:srgbClr val="FF0000"/>
                </a:solidFill>
                <a:latin typeface="TimesTen-Roman"/>
              </a:rPr>
              <a:t>2</a:t>
            </a:r>
            <a:r>
              <a:rPr lang="en-US" altLang="en-US" sz="1600" dirty="0">
                <a:solidFill>
                  <a:srgbClr val="FF0000"/>
                </a:solidFill>
                <a:latin typeface="TimesTen-Roman"/>
              </a:rPr>
              <a:t> </a:t>
            </a:r>
            <a:r>
              <a:rPr lang="en-US" altLang="en-US" sz="1600" dirty="0">
                <a:latin typeface="TimesTen-Roman"/>
              </a:rPr>
              <a:t>  are typically offset from the carrier frequency </a:t>
            </a:r>
            <a:r>
              <a:rPr lang="en-US" altLang="en-US" sz="1600" dirty="0">
                <a:solidFill>
                  <a:srgbClr val="FF0000"/>
                </a:solidFill>
                <a:latin typeface="TimesTen-Roman"/>
              </a:rPr>
              <a:t> f</a:t>
            </a:r>
            <a:r>
              <a:rPr lang="en-US" altLang="en-US" sz="1600" baseline="-25000" dirty="0">
                <a:solidFill>
                  <a:srgbClr val="FF0000"/>
                </a:solidFill>
                <a:latin typeface="TimesTen-Roman"/>
              </a:rPr>
              <a:t>c</a:t>
            </a:r>
            <a:r>
              <a:rPr lang="en-US" altLang="en-US" sz="1600" dirty="0">
                <a:solidFill>
                  <a:srgbClr val="FF0000"/>
                </a:solidFill>
                <a:latin typeface="TimesTen-Roman"/>
              </a:rPr>
              <a:t>     </a:t>
            </a:r>
            <a:r>
              <a:rPr lang="en-US" altLang="en-US" sz="1600" dirty="0">
                <a:latin typeface="TimesTen-Roman"/>
              </a:rPr>
              <a:t>by equal but opposite amounts.</a:t>
            </a:r>
          </a:p>
          <a:p>
            <a:pPr>
              <a:spcBef>
                <a:spcPct val="0"/>
              </a:spcBef>
              <a:buFontTx/>
              <a:buNone/>
            </a:pPr>
            <a:endParaRPr lang="en-US" altLang="en-US" sz="1600" dirty="0"/>
          </a:p>
        </p:txBody>
      </p:sp>
      <p:sp>
        <p:nvSpPr>
          <p:cNvPr id="2" name="Rectangle 1">
            <a:extLst>
              <a:ext uri="{FF2B5EF4-FFF2-40B4-BE49-F238E27FC236}">
                <a16:creationId xmlns:a16="http://schemas.microsoft.com/office/drawing/2014/main" id="{79B12C83-ABC1-7C02-C208-EE6C1E4F29F2}"/>
              </a:ext>
            </a:extLst>
          </p:cNvPr>
          <p:cNvSpPr>
            <a:spLocks noChangeArrowheads="1"/>
          </p:cNvSpPr>
          <p:nvPr/>
        </p:nvSpPr>
        <p:spPr bwMode="auto">
          <a:xfrm>
            <a:off x="250825" y="4234656"/>
            <a:ext cx="8642350" cy="1477963"/>
          </a:xfrm>
          <a:prstGeom prst="rect">
            <a:avLst/>
          </a:prstGeom>
          <a:noFill/>
          <a:ln>
            <a:noFill/>
          </a:ln>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defRPr/>
            </a:pPr>
            <a:r>
              <a:rPr lang="en-US" sz="1800" dirty="0"/>
              <a:t>BFSK is less susceptible to error than ASK. </a:t>
            </a:r>
          </a:p>
          <a:p>
            <a:pPr marL="0" indent="0" algn="just">
              <a:spcBef>
                <a:spcPct val="0"/>
              </a:spcBef>
              <a:buFontTx/>
              <a:buNone/>
              <a:defRPr/>
            </a:pPr>
            <a:endParaRPr lang="en-US" sz="1800" dirty="0"/>
          </a:p>
          <a:p>
            <a:pPr algn="just">
              <a:spcBef>
                <a:spcPct val="0"/>
              </a:spcBef>
              <a:defRPr/>
            </a:pPr>
            <a:r>
              <a:rPr lang="en-US" sz="1800" dirty="0"/>
              <a:t>Telephone lines. </a:t>
            </a:r>
          </a:p>
          <a:p>
            <a:pPr algn="just">
              <a:spcBef>
                <a:spcPct val="0"/>
              </a:spcBef>
              <a:defRPr/>
            </a:pPr>
            <a:endParaRPr lang="en-US" sz="1800" dirty="0"/>
          </a:p>
          <a:p>
            <a:pPr algn="just">
              <a:spcBef>
                <a:spcPct val="0"/>
              </a:spcBef>
              <a:defRPr/>
            </a:pPr>
            <a:r>
              <a:rPr lang="en-US" sz="1800" dirty="0"/>
              <a:t>It is also commonly used for high-frequency (3 to 30 MHz) radio transmission.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6F7D0330-D531-2856-F1E3-DCFD605958B3}"/>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8675" name="Text Box 2">
            <a:extLst>
              <a:ext uri="{FF2B5EF4-FFF2-40B4-BE49-F238E27FC236}">
                <a16:creationId xmlns:a16="http://schemas.microsoft.com/office/drawing/2014/main" id="{39635678-A619-0357-F70A-C9F880C6939F}"/>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28676" name="Rectangle 3">
            <a:extLst>
              <a:ext uri="{FF2B5EF4-FFF2-40B4-BE49-F238E27FC236}">
                <a16:creationId xmlns:a16="http://schemas.microsoft.com/office/drawing/2014/main" id="{1E6B7509-D878-CE6D-C961-2D3EEE1E482A}"/>
              </a:ext>
            </a:extLst>
          </p:cNvPr>
          <p:cNvSpPr>
            <a:spLocks noChangeArrowheads="1"/>
          </p:cNvSpPr>
          <p:nvPr/>
        </p:nvSpPr>
        <p:spPr bwMode="auto">
          <a:xfrm>
            <a:off x="250825" y="550863"/>
            <a:ext cx="864235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2000" b="1">
                <a:solidFill>
                  <a:srgbClr val="FF0000"/>
                </a:solidFill>
                <a:latin typeface="Times New Roman" panose="02020603050405020304" pitchFamily="18" charset="0"/>
                <a:cs typeface="Times New Roman" panose="02020603050405020304" pitchFamily="18" charset="0"/>
              </a:rPr>
              <a:t>Multiple FSK (MFSK)</a:t>
            </a:r>
            <a:br>
              <a:rPr lang="en-US" altLang="en-US" sz="2000" b="1">
                <a:solidFill>
                  <a:srgbClr val="FF0000"/>
                </a:solidFill>
                <a:latin typeface="Times New Roman" panose="02020603050405020304" pitchFamily="18" charset="0"/>
                <a:cs typeface="Times New Roman" panose="02020603050405020304" pitchFamily="18" charset="0"/>
              </a:rPr>
            </a:br>
            <a:endParaRPr lang="en-US" altLang="en-US" sz="2000" b="1" baseline="-25000">
              <a:solidFill>
                <a:srgbClr val="FF0000"/>
              </a:solidFill>
            </a:endParaRPr>
          </a:p>
        </p:txBody>
      </p:sp>
      <p:graphicFrame>
        <p:nvGraphicFramePr>
          <p:cNvPr id="28677" name="Content Placeholder 3">
            <a:extLst>
              <a:ext uri="{FF2B5EF4-FFF2-40B4-BE49-F238E27FC236}">
                <a16:creationId xmlns:a16="http://schemas.microsoft.com/office/drawing/2014/main" id="{03E752CF-2C8B-ED5E-8D44-329005E6781E}"/>
              </a:ext>
            </a:extLst>
          </p:cNvPr>
          <p:cNvGraphicFramePr>
            <a:graphicFrameLocks noChangeAspect="1"/>
          </p:cNvGraphicFramePr>
          <p:nvPr>
            <p:extLst>
              <p:ext uri="{D42A27DB-BD31-4B8C-83A1-F6EECF244321}">
                <p14:modId xmlns:p14="http://schemas.microsoft.com/office/powerpoint/2010/main" val="747217928"/>
              </p:ext>
            </p:extLst>
          </p:nvPr>
        </p:nvGraphicFramePr>
        <p:xfrm>
          <a:off x="577880" y="2430470"/>
          <a:ext cx="6413635" cy="3117332"/>
        </p:xfrm>
        <a:graphic>
          <a:graphicData uri="http://schemas.openxmlformats.org/presentationml/2006/ole">
            <mc:AlternateContent xmlns:mc="http://schemas.openxmlformats.org/markup-compatibility/2006">
              <mc:Choice xmlns:v="urn:schemas-microsoft-com:vml" Requires="v">
                <p:oleObj name="Equation" r:id="rId2" imgW="3289300" imgH="1612900" progId="Equation.3">
                  <p:embed/>
                </p:oleObj>
              </mc:Choice>
              <mc:Fallback>
                <p:oleObj name="Equation" r:id="rId2" imgW="3289300" imgH="1612900" progId="Equation.3">
                  <p:embed/>
                  <p:pic>
                    <p:nvPicPr>
                      <p:cNvPr id="28677" name="Content Placeholder 3">
                        <a:extLst>
                          <a:ext uri="{FF2B5EF4-FFF2-40B4-BE49-F238E27FC236}">
                            <a16:creationId xmlns:a16="http://schemas.microsoft.com/office/drawing/2014/main" id="{03E752CF-2C8B-ED5E-8D44-329005E67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880" y="2430470"/>
                        <a:ext cx="6413635" cy="3117332"/>
                      </a:xfrm>
                      <a:prstGeom prst="rect">
                        <a:avLst/>
                      </a:prstGeom>
                      <a:noFill/>
                      <a:ln>
                        <a:noFill/>
                      </a:ln>
                    </p:spPr>
                  </p:pic>
                </p:oleObj>
              </mc:Fallback>
            </mc:AlternateContent>
          </a:graphicData>
        </a:graphic>
      </p:graphicFrame>
      <p:sp>
        <p:nvSpPr>
          <p:cNvPr id="27653" name="Rectangle 1">
            <a:extLst>
              <a:ext uri="{FF2B5EF4-FFF2-40B4-BE49-F238E27FC236}">
                <a16:creationId xmlns:a16="http://schemas.microsoft.com/office/drawing/2014/main" id="{139255D8-64B3-E39F-1D2A-E2BF10438969}"/>
              </a:ext>
            </a:extLst>
          </p:cNvPr>
          <p:cNvSpPr>
            <a:spLocks noChangeArrowheads="1"/>
          </p:cNvSpPr>
          <p:nvPr/>
        </p:nvSpPr>
        <p:spPr bwMode="auto">
          <a:xfrm>
            <a:off x="257175" y="1401763"/>
            <a:ext cx="8642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Clr>
                <a:srgbClr val="FF0000"/>
              </a:buClr>
              <a:buFontTx/>
              <a:buNone/>
            </a:pPr>
            <a:r>
              <a:rPr kumimoji="1" lang="en-GB" altLang="en-US" sz="1800" dirty="0"/>
              <a:t>More than two frequencies (M frequencies) are used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35A6EAE9-F271-4C49-BE46-3F71A6D71A64}"/>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9699" name="Text Box 2">
            <a:extLst>
              <a:ext uri="{FF2B5EF4-FFF2-40B4-BE49-F238E27FC236}">
                <a16:creationId xmlns:a16="http://schemas.microsoft.com/office/drawing/2014/main" id="{AAC32C3E-2733-3112-04EF-916B62C6ABDC}"/>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29700" name="Rectangle 3">
            <a:extLst>
              <a:ext uri="{FF2B5EF4-FFF2-40B4-BE49-F238E27FC236}">
                <a16:creationId xmlns:a16="http://schemas.microsoft.com/office/drawing/2014/main" id="{B8C437BA-9425-96B3-4E6D-B6723F5C0A7F}"/>
              </a:ext>
            </a:extLst>
          </p:cNvPr>
          <p:cNvSpPr>
            <a:spLocks noChangeArrowheads="1"/>
          </p:cNvSpPr>
          <p:nvPr/>
        </p:nvSpPr>
        <p:spPr bwMode="auto">
          <a:xfrm>
            <a:off x="250825" y="550863"/>
            <a:ext cx="864235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2000" b="1">
                <a:solidFill>
                  <a:srgbClr val="FF0000"/>
                </a:solidFill>
                <a:latin typeface="Times New Roman" panose="02020603050405020304" pitchFamily="18" charset="0"/>
                <a:cs typeface="Times New Roman" panose="02020603050405020304" pitchFamily="18" charset="0"/>
              </a:rPr>
              <a:t>Multiple FSK (MFSK)</a:t>
            </a:r>
            <a:br>
              <a:rPr lang="en-US" altLang="en-US" sz="2000" b="1">
                <a:solidFill>
                  <a:srgbClr val="FF0000"/>
                </a:solidFill>
                <a:latin typeface="Times New Roman" panose="02020603050405020304" pitchFamily="18" charset="0"/>
                <a:cs typeface="Times New Roman" panose="02020603050405020304" pitchFamily="18" charset="0"/>
              </a:rPr>
            </a:br>
            <a:endParaRPr lang="en-US" altLang="en-US" sz="2000" b="1" baseline="-25000">
              <a:solidFill>
                <a:srgbClr val="FF0000"/>
              </a:solidFill>
            </a:endParaRPr>
          </a:p>
        </p:txBody>
      </p:sp>
      <p:sp>
        <p:nvSpPr>
          <p:cNvPr id="29701" name="Rectangle 1">
            <a:extLst>
              <a:ext uri="{FF2B5EF4-FFF2-40B4-BE49-F238E27FC236}">
                <a16:creationId xmlns:a16="http://schemas.microsoft.com/office/drawing/2014/main" id="{2F14A5D1-FA6D-050B-45A5-E638C9151190}"/>
              </a:ext>
            </a:extLst>
          </p:cNvPr>
          <p:cNvSpPr>
            <a:spLocks noChangeArrowheads="1"/>
          </p:cNvSpPr>
          <p:nvPr/>
        </p:nvSpPr>
        <p:spPr bwMode="auto">
          <a:xfrm>
            <a:off x="268288" y="1401763"/>
            <a:ext cx="29352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
                <a:srgbClr val="FF0000"/>
              </a:buClr>
              <a:buFontTx/>
              <a:buNone/>
            </a:pPr>
            <a:r>
              <a:rPr kumimoji="1" lang="en-GB" altLang="en-US" sz="2000"/>
              <a:t>Period of signal element</a:t>
            </a:r>
          </a:p>
        </p:txBody>
      </p:sp>
      <p:graphicFrame>
        <p:nvGraphicFramePr>
          <p:cNvPr id="29702" name="Object 7">
            <a:extLst>
              <a:ext uri="{FF2B5EF4-FFF2-40B4-BE49-F238E27FC236}">
                <a16:creationId xmlns:a16="http://schemas.microsoft.com/office/drawing/2014/main" id="{BFD11F54-7E74-D529-ADB6-F6B6573B0822}"/>
              </a:ext>
            </a:extLst>
          </p:cNvPr>
          <p:cNvGraphicFramePr>
            <a:graphicFrameLocks noChangeAspect="1"/>
          </p:cNvGraphicFramePr>
          <p:nvPr/>
        </p:nvGraphicFramePr>
        <p:xfrm>
          <a:off x="488950" y="2135188"/>
          <a:ext cx="7142163" cy="401637"/>
        </p:xfrm>
        <a:graphic>
          <a:graphicData uri="http://schemas.openxmlformats.org/presentationml/2006/ole">
            <mc:AlternateContent xmlns:mc="http://schemas.openxmlformats.org/markup-compatibility/2006">
              <mc:Choice xmlns:v="urn:schemas-microsoft-com:vml" Requires="v">
                <p:oleObj name="Equation" r:id="rId2" imgW="3556000" imgH="228600" progId="Equation.3">
                  <p:embed/>
                </p:oleObj>
              </mc:Choice>
              <mc:Fallback>
                <p:oleObj name="Equation" r:id="rId2" imgW="3556000" imgH="228600" progId="Equation.3">
                  <p:embed/>
                  <p:pic>
                    <p:nvPicPr>
                      <p:cNvPr id="29702" name="Object 7">
                        <a:extLst>
                          <a:ext uri="{FF2B5EF4-FFF2-40B4-BE49-F238E27FC236}">
                            <a16:creationId xmlns:a16="http://schemas.microsoft.com/office/drawing/2014/main" id="{BFD11F54-7E74-D529-ADB6-F6B6573B08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2135188"/>
                        <a:ext cx="7142163"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3" name="Rectangle 2">
            <a:extLst>
              <a:ext uri="{FF2B5EF4-FFF2-40B4-BE49-F238E27FC236}">
                <a16:creationId xmlns:a16="http://schemas.microsoft.com/office/drawing/2014/main" id="{A50D96A6-BE45-AA9A-92C6-F1049B3EDC9B}"/>
              </a:ext>
            </a:extLst>
          </p:cNvPr>
          <p:cNvSpPr>
            <a:spLocks noChangeArrowheads="1"/>
          </p:cNvSpPr>
          <p:nvPr/>
        </p:nvSpPr>
        <p:spPr bwMode="auto">
          <a:xfrm>
            <a:off x="268288" y="3178175"/>
            <a:ext cx="36877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
                <a:srgbClr val="FF0000"/>
              </a:buClr>
              <a:buFontTx/>
              <a:buNone/>
            </a:pPr>
            <a:r>
              <a:rPr kumimoji="1" lang="en-GB" altLang="en-US" sz="2000"/>
              <a:t>Minimum frequency separation</a:t>
            </a:r>
          </a:p>
        </p:txBody>
      </p:sp>
      <p:graphicFrame>
        <p:nvGraphicFramePr>
          <p:cNvPr id="29704" name="Object 9">
            <a:extLst>
              <a:ext uri="{FF2B5EF4-FFF2-40B4-BE49-F238E27FC236}">
                <a16:creationId xmlns:a16="http://schemas.microsoft.com/office/drawing/2014/main" id="{2478199D-985E-A707-419C-4AE6F4E94EB6}"/>
              </a:ext>
            </a:extLst>
          </p:cNvPr>
          <p:cNvGraphicFramePr>
            <a:graphicFrameLocks noChangeAspect="1"/>
          </p:cNvGraphicFramePr>
          <p:nvPr/>
        </p:nvGraphicFramePr>
        <p:xfrm>
          <a:off x="463550" y="3776663"/>
          <a:ext cx="7961313" cy="401637"/>
        </p:xfrm>
        <a:graphic>
          <a:graphicData uri="http://schemas.openxmlformats.org/presentationml/2006/ole">
            <mc:AlternateContent xmlns:mc="http://schemas.openxmlformats.org/markup-compatibility/2006">
              <mc:Choice xmlns:v="urn:schemas-microsoft-com:vml" Requires="v">
                <p:oleObj name="Equation" r:id="rId4" imgW="3962400" imgH="228600" progId="Equation.3">
                  <p:embed/>
                </p:oleObj>
              </mc:Choice>
              <mc:Fallback>
                <p:oleObj name="Equation" r:id="rId4" imgW="3962400" imgH="228600" progId="Equation.3">
                  <p:embed/>
                  <p:pic>
                    <p:nvPicPr>
                      <p:cNvPr id="29704" name="Object 9">
                        <a:extLst>
                          <a:ext uri="{FF2B5EF4-FFF2-40B4-BE49-F238E27FC236}">
                            <a16:creationId xmlns:a16="http://schemas.microsoft.com/office/drawing/2014/main" id="{2478199D-985E-A707-419C-4AE6F4E94E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3550" y="3776663"/>
                        <a:ext cx="7961313"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5" name="Rectangle 3">
            <a:extLst>
              <a:ext uri="{FF2B5EF4-FFF2-40B4-BE49-F238E27FC236}">
                <a16:creationId xmlns:a16="http://schemas.microsoft.com/office/drawing/2014/main" id="{DB5EB9B4-AFCE-D72D-798B-ABCDB380543A}"/>
              </a:ext>
            </a:extLst>
          </p:cNvPr>
          <p:cNvSpPr>
            <a:spLocks noChangeArrowheads="1"/>
          </p:cNvSpPr>
          <p:nvPr/>
        </p:nvSpPr>
        <p:spPr bwMode="auto">
          <a:xfrm>
            <a:off x="447675" y="5078413"/>
            <a:ext cx="2951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
                <a:srgbClr val="FF0000"/>
              </a:buClr>
              <a:buFontTx/>
              <a:buNone/>
            </a:pPr>
            <a:r>
              <a:rPr kumimoji="1" lang="en-GB" altLang="en-US" sz="2000"/>
              <a:t>MFSK signal bandwidth:</a:t>
            </a:r>
            <a:endParaRPr kumimoji="1" lang="en-GB" altLang="en-US" sz="2000" baseline="-25000"/>
          </a:p>
        </p:txBody>
      </p:sp>
      <p:graphicFrame>
        <p:nvGraphicFramePr>
          <p:cNvPr id="29706" name="Object 11">
            <a:extLst>
              <a:ext uri="{FF2B5EF4-FFF2-40B4-BE49-F238E27FC236}">
                <a16:creationId xmlns:a16="http://schemas.microsoft.com/office/drawing/2014/main" id="{73F8F410-8463-8792-CD38-472E115CADF3}"/>
              </a:ext>
            </a:extLst>
          </p:cNvPr>
          <p:cNvGraphicFramePr>
            <a:graphicFrameLocks noChangeAspect="1"/>
          </p:cNvGraphicFramePr>
          <p:nvPr/>
        </p:nvGraphicFramePr>
        <p:xfrm>
          <a:off x="722313" y="5799138"/>
          <a:ext cx="2779712" cy="400050"/>
        </p:xfrm>
        <a:graphic>
          <a:graphicData uri="http://schemas.openxmlformats.org/presentationml/2006/ole">
            <mc:AlternateContent xmlns:mc="http://schemas.openxmlformats.org/markup-compatibility/2006">
              <mc:Choice xmlns:v="urn:schemas-microsoft-com:vml" Requires="v">
                <p:oleObj name="Equation" r:id="rId6" imgW="1384300" imgH="228600" progId="Equation.3">
                  <p:embed/>
                </p:oleObj>
              </mc:Choice>
              <mc:Fallback>
                <p:oleObj name="Equation" r:id="rId6" imgW="1384300" imgH="228600" progId="Equation.3">
                  <p:embed/>
                  <p:pic>
                    <p:nvPicPr>
                      <p:cNvPr id="29706" name="Object 11">
                        <a:extLst>
                          <a:ext uri="{FF2B5EF4-FFF2-40B4-BE49-F238E27FC236}">
                            <a16:creationId xmlns:a16="http://schemas.microsoft.com/office/drawing/2014/main" id="{73F8F410-8463-8792-CD38-472E115CADF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2313" y="5799138"/>
                        <a:ext cx="2779712"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225D3212-EA9F-BADA-E0A1-988427B1566F}"/>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0723" name="Text Box 2">
            <a:extLst>
              <a:ext uri="{FF2B5EF4-FFF2-40B4-BE49-F238E27FC236}">
                <a16:creationId xmlns:a16="http://schemas.microsoft.com/office/drawing/2014/main" id="{D7189B4C-1377-0613-97B6-652BC813E144}"/>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0724" name="Rectangle 3">
            <a:extLst>
              <a:ext uri="{FF2B5EF4-FFF2-40B4-BE49-F238E27FC236}">
                <a16:creationId xmlns:a16="http://schemas.microsoft.com/office/drawing/2014/main" id="{A964CA45-6F82-8B41-5306-53ADF30D3C73}"/>
              </a:ext>
            </a:extLst>
          </p:cNvPr>
          <p:cNvSpPr>
            <a:spLocks noChangeArrowheads="1"/>
          </p:cNvSpPr>
          <p:nvPr/>
        </p:nvSpPr>
        <p:spPr bwMode="auto">
          <a:xfrm>
            <a:off x="250825" y="550863"/>
            <a:ext cx="8642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1800" b="1">
                <a:solidFill>
                  <a:srgbClr val="FF0000"/>
                </a:solidFill>
              </a:rPr>
              <a:t>Multiple Frequency Shift Keying</a:t>
            </a:r>
            <a:endParaRPr lang="en-US" altLang="en-US" sz="1800" baseline="-25000">
              <a:solidFill>
                <a:srgbClr val="FF0000"/>
              </a:solidFill>
            </a:endParaRPr>
          </a:p>
        </p:txBody>
      </p:sp>
      <p:pic>
        <p:nvPicPr>
          <p:cNvPr id="30725" name="Picture 3">
            <a:extLst>
              <a:ext uri="{FF2B5EF4-FFF2-40B4-BE49-F238E27FC236}">
                <a16:creationId xmlns:a16="http://schemas.microsoft.com/office/drawing/2014/main" id="{61A6478B-F971-4DCF-B7E0-B542ED8A90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1963" y="1508125"/>
            <a:ext cx="802798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0726" name="Object 7">
            <a:extLst>
              <a:ext uri="{FF2B5EF4-FFF2-40B4-BE49-F238E27FC236}">
                <a16:creationId xmlns:a16="http://schemas.microsoft.com/office/drawing/2014/main" id="{22963230-D568-C67E-B11B-7A2671DA473C}"/>
              </a:ext>
            </a:extLst>
          </p:cNvPr>
          <p:cNvGraphicFramePr>
            <a:graphicFrameLocks noChangeAspect="1"/>
          </p:cNvGraphicFramePr>
          <p:nvPr/>
        </p:nvGraphicFramePr>
        <p:xfrm>
          <a:off x="1077913" y="5905500"/>
          <a:ext cx="7142162" cy="401638"/>
        </p:xfrm>
        <a:graphic>
          <a:graphicData uri="http://schemas.openxmlformats.org/presentationml/2006/ole">
            <mc:AlternateContent xmlns:mc="http://schemas.openxmlformats.org/markup-compatibility/2006">
              <mc:Choice xmlns:v="urn:schemas-microsoft-com:vml" Requires="v">
                <p:oleObj name="Equation" r:id="rId3" imgW="3556000" imgH="228600" progId="Equation.3">
                  <p:embed/>
                </p:oleObj>
              </mc:Choice>
              <mc:Fallback>
                <p:oleObj name="Equation" r:id="rId3" imgW="3556000" imgH="228600" progId="Equation.3">
                  <p:embed/>
                  <p:pic>
                    <p:nvPicPr>
                      <p:cNvPr id="30726" name="Object 7">
                        <a:extLst>
                          <a:ext uri="{FF2B5EF4-FFF2-40B4-BE49-F238E27FC236}">
                            <a16:creationId xmlns:a16="http://schemas.microsoft.com/office/drawing/2014/main" id="{22963230-D568-C67E-B11B-7A2671DA47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913" y="5905500"/>
                        <a:ext cx="7142162"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43D8CB57-AD41-C7C7-17D7-FAF0861DB1C6}"/>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123" name="Text Box 2">
            <a:extLst>
              <a:ext uri="{FF2B5EF4-FFF2-40B4-BE49-F238E27FC236}">
                <a16:creationId xmlns:a16="http://schemas.microsoft.com/office/drawing/2014/main" id="{3891EB24-79B4-FF8A-BDC9-9CC8A087078A}"/>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124" name="Rectangle 3">
            <a:extLst>
              <a:ext uri="{FF2B5EF4-FFF2-40B4-BE49-F238E27FC236}">
                <a16:creationId xmlns:a16="http://schemas.microsoft.com/office/drawing/2014/main" id="{BDE99C58-AA87-E340-EDB9-F4C4627C310F}"/>
              </a:ext>
            </a:extLst>
          </p:cNvPr>
          <p:cNvSpPr>
            <a:spLocks noChangeArrowheads="1"/>
          </p:cNvSpPr>
          <p:nvPr/>
        </p:nvSpPr>
        <p:spPr bwMode="auto">
          <a:xfrm>
            <a:off x="423863" y="3697835"/>
            <a:ext cx="8294687"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buFontTx/>
              <a:buNone/>
            </a:pPr>
            <a:r>
              <a:rPr lang="en-US" altLang="en-US" sz="2000" b="1" dirty="0"/>
              <a:t>Digital-to-analog conversion </a:t>
            </a:r>
            <a:r>
              <a:rPr lang="en-US" altLang="en-US" sz="2000" dirty="0"/>
              <a:t>is the process of changing one of the characteristics of an analog signal based on the information in digital data</a:t>
            </a:r>
            <a:r>
              <a:rPr lang="en-US" altLang="en-US" sz="2400" dirty="0"/>
              <a:t>. </a:t>
            </a:r>
          </a:p>
        </p:txBody>
      </p:sp>
      <p:sp>
        <p:nvSpPr>
          <p:cNvPr id="5125" name="Rectangle 3">
            <a:extLst>
              <a:ext uri="{FF2B5EF4-FFF2-40B4-BE49-F238E27FC236}">
                <a16:creationId xmlns:a16="http://schemas.microsoft.com/office/drawing/2014/main" id="{BCA7A05A-FC45-3ECA-3792-D6944B1A5931}"/>
              </a:ext>
            </a:extLst>
          </p:cNvPr>
          <p:cNvSpPr>
            <a:spLocks noChangeArrowheads="1"/>
          </p:cNvSpPr>
          <p:nvPr/>
        </p:nvSpPr>
        <p:spPr bwMode="auto">
          <a:xfrm>
            <a:off x="1538005" y="2276850"/>
            <a:ext cx="5281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2400" b="1" dirty="0">
                <a:solidFill>
                  <a:srgbClr val="FF0000"/>
                </a:solidFill>
              </a:rPr>
              <a:t>DIGITAL DATA,  ANALOG SIGNALS</a:t>
            </a:r>
            <a:endParaRPr lang="en-US" altLang="en-US" sz="2400" baseline="-250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4E52FD3C-9B01-7CC9-B518-B6A41195506E}"/>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2771" name="Text Box 2">
            <a:extLst>
              <a:ext uri="{FF2B5EF4-FFF2-40B4-BE49-F238E27FC236}">
                <a16:creationId xmlns:a16="http://schemas.microsoft.com/office/drawing/2014/main" id="{A643E756-B1F1-A0CA-CAAF-EFD8C6775A9A}"/>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2772" name="Rectangle 3">
            <a:extLst>
              <a:ext uri="{FF2B5EF4-FFF2-40B4-BE49-F238E27FC236}">
                <a16:creationId xmlns:a16="http://schemas.microsoft.com/office/drawing/2014/main" id="{0E4713BF-9C4D-9DBC-078F-724FCF0E762A}"/>
              </a:ext>
            </a:extLst>
          </p:cNvPr>
          <p:cNvSpPr>
            <a:spLocks noChangeArrowheads="1"/>
          </p:cNvSpPr>
          <p:nvPr/>
        </p:nvSpPr>
        <p:spPr bwMode="auto">
          <a:xfrm>
            <a:off x="250825" y="550863"/>
            <a:ext cx="864235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2000" b="1">
                <a:solidFill>
                  <a:srgbClr val="FF0000"/>
                </a:solidFill>
                <a:latin typeface="Times New Roman" panose="02020603050405020304" pitchFamily="18" charset="0"/>
                <a:cs typeface="Times New Roman" panose="02020603050405020304" pitchFamily="18" charset="0"/>
              </a:rPr>
              <a:t>Multiple FSK (MFSK)</a:t>
            </a:r>
            <a:br>
              <a:rPr lang="en-US" altLang="en-US" sz="2000" b="1">
                <a:solidFill>
                  <a:srgbClr val="FF0000"/>
                </a:solidFill>
                <a:latin typeface="Times New Roman" panose="02020603050405020304" pitchFamily="18" charset="0"/>
                <a:cs typeface="Times New Roman" panose="02020603050405020304" pitchFamily="18" charset="0"/>
              </a:rPr>
            </a:br>
            <a:endParaRPr lang="en-US" altLang="en-US" sz="2000" b="1" baseline="-25000">
              <a:solidFill>
                <a:srgbClr val="FF0000"/>
              </a:solidFill>
            </a:endParaRPr>
          </a:p>
        </p:txBody>
      </p:sp>
      <p:sp>
        <p:nvSpPr>
          <p:cNvPr id="32773" name="Content Placeholder 2">
            <a:extLst>
              <a:ext uri="{FF2B5EF4-FFF2-40B4-BE49-F238E27FC236}">
                <a16:creationId xmlns:a16="http://schemas.microsoft.com/office/drawing/2014/main" id="{257E2299-CBA1-719C-6A2A-AADF768B5585}"/>
              </a:ext>
            </a:extLst>
          </p:cNvPr>
          <p:cNvSpPr txBox="1">
            <a:spLocks/>
          </p:cNvSpPr>
          <p:nvPr/>
        </p:nvSpPr>
        <p:spPr bwMode="auto">
          <a:xfrm>
            <a:off x="457200" y="1600200"/>
            <a:ext cx="822960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buFontTx/>
              <a:buNone/>
            </a:pPr>
            <a:r>
              <a:rPr kumimoji="1" lang="en-GB" altLang="en-US" sz="2000" dirty="0"/>
              <a:t>For  </a:t>
            </a:r>
            <a:r>
              <a:rPr kumimoji="1" lang="en-GB" altLang="en-US" sz="2000" i="1" dirty="0">
                <a:latin typeface="Times New Roman" panose="02020603050405020304" pitchFamily="18" charset="0"/>
                <a:cs typeface="Times New Roman" panose="02020603050405020304" pitchFamily="18" charset="0"/>
              </a:rPr>
              <a:t>f</a:t>
            </a:r>
            <a:r>
              <a:rPr kumimoji="1" lang="en-GB" altLang="en-US" sz="2000" i="1" baseline="-25000" dirty="0">
                <a:latin typeface="Times New Roman" panose="02020603050405020304" pitchFamily="18" charset="0"/>
                <a:cs typeface="Times New Roman" panose="02020603050405020304" pitchFamily="18" charset="0"/>
              </a:rPr>
              <a:t>c</a:t>
            </a:r>
            <a:r>
              <a:rPr kumimoji="1" lang="en-GB" altLang="en-US" sz="2000" i="1" dirty="0">
                <a:latin typeface="Times New Roman" panose="02020603050405020304" pitchFamily="18" charset="0"/>
                <a:cs typeface="Times New Roman" panose="02020603050405020304" pitchFamily="18" charset="0"/>
              </a:rPr>
              <a:t>=250KHz</a:t>
            </a:r>
            <a:r>
              <a:rPr kumimoji="1" lang="en-GB" altLang="en-US" sz="2000" dirty="0"/>
              <a:t>, </a:t>
            </a:r>
            <a:r>
              <a:rPr kumimoji="1" lang="en-GB" altLang="en-US" sz="2000" i="1" dirty="0" err="1">
                <a:latin typeface="Times New Roman" panose="02020603050405020304" pitchFamily="18" charset="0"/>
                <a:cs typeface="Times New Roman" panose="02020603050405020304" pitchFamily="18" charset="0"/>
              </a:rPr>
              <a:t>f</a:t>
            </a:r>
            <a:r>
              <a:rPr kumimoji="1" lang="en-GB" altLang="en-US" sz="2000" i="1" baseline="-25000" dirty="0" err="1">
                <a:latin typeface="Times New Roman" panose="02020603050405020304" pitchFamily="18" charset="0"/>
                <a:cs typeface="Times New Roman" panose="02020603050405020304" pitchFamily="18" charset="0"/>
              </a:rPr>
              <a:t>d</a:t>
            </a:r>
            <a:r>
              <a:rPr kumimoji="1" lang="en-GB" altLang="en-US" sz="2000" i="1" dirty="0">
                <a:latin typeface="Times New Roman" panose="02020603050405020304" pitchFamily="18" charset="0"/>
                <a:cs typeface="Times New Roman" panose="02020603050405020304" pitchFamily="18" charset="0"/>
              </a:rPr>
              <a:t>=25KHz</a:t>
            </a:r>
            <a:r>
              <a:rPr kumimoji="1" lang="en-GB" altLang="en-US" sz="2000" dirty="0"/>
              <a:t>, and </a:t>
            </a:r>
            <a:r>
              <a:rPr kumimoji="1" lang="en-GB" altLang="en-US" sz="2000" i="1" dirty="0">
                <a:latin typeface="Times New Roman" panose="02020603050405020304" pitchFamily="18" charset="0"/>
                <a:cs typeface="Times New Roman" panose="02020603050405020304" pitchFamily="18" charset="0"/>
              </a:rPr>
              <a:t>M=8</a:t>
            </a:r>
            <a:r>
              <a:rPr kumimoji="1" lang="en-GB" altLang="en-US" sz="2000" dirty="0"/>
              <a:t> (</a:t>
            </a:r>
            <a:r>
              <a:rPr kumimoji="1" lang="en-GB" altLang="en-US" sz="2000" i="1" dirty="0">
                <a:latin typeface="Times New Roman" panose="02020603050405020304" pitchFamily="18" charset="0"/>
                <a:cs typeface="Times New Roman" panose="02020603050405020304" pitchFamily="18" charset="0"/>
              </a:rPr>
              <a:t>L=3</a:t>
            </a:r>
            <a:r>
              <a:rPr kumimoji="1" lang="en-GB" altLang="en-US" sz="2000" dirty="0"/>
              <a:t> bits), find</a:t>
            </a:r>
          </a:p>
          <a:p>
            <a:pPr algn="just">
              <a:buFontTx/>
              <a:buAutoNum type="arabicPeriod"/>
            </a:pPr>
            <a:r>
              <a:rPr kumimoji="1" lang="en-GB" altLang="en-US" sz="2000" dirty="0"/>
              <a:t> The  frequency assignment for each of the 8 possible 3-bit data combinations.</a:t>
            </a:r>
          </a:p>
          <a:p>
            <a:pPr algn="just">
              <a:buFontTx/>
              <a:buAutoNum type="arabicPeriod"/>
            </a:pPr>
            <a:r>
              <a:rPr kumimoji="1" lang="en-GB" altLang="en-US" sz="2000" dirty="0"/>
              <a:t>Bandwidth</a:t>
            </a:r>
          </a:p>
          <a:p>
            <a:pPr algn="just">
              <a:buFontTx/>
              <a:buAutoNum type="arabicPeriod"/>
            </a:pPr>
            <a:r>
              <a:rPr kumimoji="1" lang="en-GB" altLang="en-US" sz="2000" dirty="0" err="1"/>
              <a:t>Datarate</a:t>
            </a:r>
            <a:endParaRPr lang="en-US" altLang="en-US" sz="2000" dirty="0"/>
          </a:p>
        </p:txBody>
      </p:sp>
      <p:graphicFrame>
        <p:nvGraphicFramePr>
          <p:cNvPr id="32774" name="Object 11">
            <a:extLst>
              <a:ext uri="{FF2B5EF4-FFF2-40B4-BE49-F238E27FC236}">
                <a16:creationId xmlns:a16="http://schemas.microsoft.com/office/drawing/2014/main" id="{C41F1C3B-AA7E-3748-E9EE-64BD1F75D686}"/>
              </a:ext>
            </a:extLst>
          </p:cNvPr>
          <p:cNvGraphicFramePr>
            <a:graphicFrameLocks noChangeAspect="1"/>
          </p:cNvGraphicFramePr>
          <p:nvPr/>
        </p:nvGraphicFramePr>
        <p:xfrm>
          <a:off x="731838" y="4684713"/>
          <a:ext cx="2779712" cy="400050"/>
        </p:xfrm>
        <a:graphic>
          <a:graphicData uri="http://schemas.openxmlformats.org/presentationml/2006/ole">
            <mc:AlternateContent xmlns:mc="http://schemas.openxmlformats.org/markup-compatibility/2006">
              <mc:Choice xmlns:v="urn:schemas-microsoft-com:vml" Requires="v">
                <p:oleObj name="Equation" r:id="rId2" imgW="1384300" imgH="228600" progId="Equation.3">
                  <p:embed/>
                </p:oleObj>
              </mc:Choice>
              <mc:Fallback>
                <p:oleObj name="Equation" r:id="rId2" imgW="1384300" imgH="228600" progId="Equation.3">
                  <p:embed/>
                  <p:pic>
                    <p:nvPicPr>
                      <p:cNvPr id="32774" name="Object 11">
                        <a:extLst>
                          <a:ext uri="{FF2B5EF4-FFF2-40B4-BE49-F238E27FC236}">
                            <a16:creationId xmlns:a16="http://schemas.microsoft.com/office/drawing/2014/main" id="{C41F1C3B-AA7E-3748-E9EE-64BD1F75D6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38" y="4684713"/>
                        <a:ext cx="2779712"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5" name="Object 9">
            <a:extLst>
              <a:ext uri="{FF2B5EF4-FFF2-40B4-BE49-F238E27FC236}">
                <a16:creationId xmlns:a16="http://schemas.microsoft.com/office/drawing/2014/main" id="{429DE97B-F48B-A356-0113-4C53DE83DF75}"/>
              </a:ext>
            </a:extLst>
          </p:cNvPr>
          <p:cNvGraphicFramePr>
            <a:graphicFrameLocks noChangeAspect="1"/>
          </p:cNvGraphicFramePr>
          <p:nvPr/>
        </p:nvGraphicFramePr>
        <p:xfrm>
          <a:off x="769938" y="6040438"/>
          <a:ext cx="7808912" cy="401637"/>
        </p:xfrm>
        <a:graphic>
          <a:graphicData uri="http://schemas.openxmlformats.org/presentationml/2006/ole">
            <mc:AlternateContent xmlns:mc="http://schemas.openxmlformats.org/markup-compatibility/2006">
              <mc:Choice xmlns:v="urn:schemas-microsoft-com:vml" Requires="v">
                <p:oleObj name="Equation" r:id="rId4" imgW="3886200" imgH="228600" progId="Equation.3">
                  <p:embed/>
                </p:oleObj>
              </mc:Choice>
              <mc:Fallback>
                <p:oleObj name="Equation" r:id="rId4" imgW="3886200" imgH="228600" progId="Equation.3">
                  <p:embed/>
                  <p:pic>
                    <p:nvPicPr>
                      <p:cNvPr id="32775" name="Object 9">
                        <a:extLst>
                          <a:ext uri="{FF2B5EF4-FFF2-40B4-BE49-F238E27FC236}">
                            <a16:creationId xmlns:a16="http://schemas.microsoft.com/office/drawing/2014/main" id="{429DE97B-F48B-A356-0113-4C53DE83DF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938" y="6040438"/>
                        <a:ext cx="7808912"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6" name="Object 7">
            <a:extLst>
              <a:ext uri="{FF2B5EF4-FFF2-40B4-BE49-F238E27FC236}">
                <a16:creationId xmlns:a16="http://schemas.microsoft.com/office/drawing/2014/main" id="{4739FD93-F759-7F13-60F7-DCE67D311486}"/>
              </a:ext>
            </a:extLst>
          </p:cNvPr>
          <p:cNvGraphicFramePr>
            <a:graphicFrameLocks noChangeAspect="1"/>
          </p:cNvGraphicFramePr>
          <p:nvPr/>
        </p:nvGraphicFramePr>
        <p:xfrm>
          <a:off x="769938" y="5367338"/>
          <a:ext cx="7040562" cy="401637"/>
        </p:xfrm>
        <a:graphic>
          <a:graphicData uri="http://schemas.openxmlformats.org/presentationml/2006/ole">
            <mc:AlternateContent xmlns:mc="http://schemas.openxmlformats.org/markup-compatibility/2006">
              <mc:Choice xmlns:v="urn:schemas-microsoft-com:vml" Requires="v">
                <p:oleObj name="Equation" r:id="rId6" imgW="3505200" imgH="228600" progId="Equation.3">
                  <p:embed/>
                </p:oleObj>
              </mc:Choice>
              <mc:Fallback>
                <p:oleObj name="Equation" r:id="rId6" imgW="3505200" imgH="228600" progId="Equation.3">
                  <p:embed/>
                  <p:pic>
                    <p:nvPicPr>
                      <p:cNvPr id="32776" name="Object 7">
                        <a:extLst>
                          <a:ext uri="{FF2B5EF4-FFF2-40B4-BE49-F238E27FC236}">
                            <a16:creationId xmlns:a16="http://schemas.microsoft.com/office/drawing/2014/main" id="{4739FD93-F759-7F13-60F7-DCE67D3114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938" y="5367338"/>
                        <a:ext cx="7040562"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7" name="Object 12">
            <a:extLst>
              <a:ext uri="{FF2B5EF4-FFF2-40B4-BE49-F238E27FC236}">
                <a16:creationId xmlns:a16="http://schemas.microsoft.com/office/drawing/2014/main" id="{D3E30940-3FAB-2A26-2A96-D2619439DBEA}"/>
              </a:ext>
            </a:extLst>
          </p:cNvPr>
          <p:cNvGraphicFramePr>
            <a:graphicFrameLocks noChangeAspect="1"/>
          </p:cNvGraphicFramePr>
          <p:nvPr/>
        </p:nvGraphicFramePr>
        <p:xfrm>
          <a:off x="769938" y="3906838"/>
          <a:ext cx="2722562" cy="449262"/>
        </p:xfrm>
        <a:graphic>
          <a:graphicData uri="http://schemas.openxmlformats.org/presentationml/2006/ole">
            <mc:AlternateContent xmlns:mc="http://schemas.openxmlformats.org/markup-compatibility/2006">
              <mc:Choice xmlns:v="urn:schemas-microsoft-com:vml" Requires="v">
                <p:oleObj name="Equation" r:id="rId8" imgW="1498600" imgH="228600" progId="Equation.3">
                  <p:embed/>
                </p:oleObj>
              </mc:Choice>
              <mc:Fallback>
                <p:oleObj name="Equation" r:id="rId8" imgW="1498600" imgH="228600" progId="Equation.3">
                  <p:embed/>
                  <p:pic>
                    <p:nvPicPr>
                      <p:cNvPr id="32777" name="Object 12">
                        <a:extLst>
                          <a:ext uri="{FF2B5EF4-FFF2-40B4-BE49-F238E27FC236}">
                            <a16:creationId xmlns:a16="http://schemas.microsoft.com/office/drawing/2014/main" id="{D3E30940-3FAB-2A26-2A96-D2619439DBE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9938" y="3906838"/>
                        <a:ext cx="2722562"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a:extLst>
              <a:ext uri="{FF2B5EF4-FFF2-40B4-BE49-F238E27FC236}">
                <a16:creationId xmlns:a16="http://schemas.microsoft.com/office/drawing/2014/main" id="{C5A5C362-5708-371B-5174-46D3328F4743}"/>
              </a:ext>
            </a:extLst>
          </p:cNvPr>
          <p:cNvSpPr txBox="1"/>
          <p:nvPr/>
        </p:nvSpPr>
        <p:spPr>
          <a:xfrm>
            <a:off x="250825" y="3582620"/>
            <a:ext cx="2170495" cy="338554"/>
          </a:xfrm>
          <a:prstGeom prst="rect">
            <a:avLst/>
          </a:prstGeom>
          <a:noFill/>
        </p:spPr>
        <p:txBody>
          <a:bodyPr wrap="square" rtlCol="0">
            <a:spAutoFit/>
          </a:bodyPr>
          <a:lstStyle/>
          <a:p>
            <a:r>
              <a:rPr lang="en-US" dirty="0">
                <a:solidFill>
                  <a:srgbClr val="FF0000"/>
                </a:solidFill>
              </a:rPr>
              <a:t>Solution :</a:t>
            </a:r>
            <a:endParaRPr lang="en-IN"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a:extLst>
              <a:ext uri="{FF2B5EF4-FFF2-40B4-BE49-F238E27FC236}">
                <a16:creationId xmlns:a16="http://schemas.microsoft.com/office/drawing/2014/main" id="{BF3442D5-F1A0-74F3-17FC-B3DC67B7FD05}"/>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3795" name="Text Box 2">
            <a:extLst>
              <a:ext uri="{FF2B5EF4-FFF2-40B4-BE49-F238E27FC236}">
                <a16:creationId xmlns:a16="http://schemas.microsoft.com/office/drawing/2014/main" id="{A29C5066-449F-E244-197C-6A2AC3AB0D45}"/>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3796" name="Rectangle 3">
            <a:extLst>
              <a:ext uri="{FF2B5EF4-FFF2-40B4-BE49-F238E27FC236}">
                <a16:creationId xmlns:a16="http://schemas.microsoft.com/office/drawing/2014/main" id="{4D3766FB-C0C0-A5BF-8E13-17D2D1111716}"/>
              </a:ext>
            </a:extLst>
          </p:cNvPr>
          <p:cNvSpPr>
            <a:spLocks noChangeArrowheads="1"/>
          </p:cNvSpPr>
          <p:nvPr/>
        </p:nvSpPr>
        <p:spPr bwMode="auto">
          <a:xfrm>
            <a:off x="250825" y="550863"/>
            <a:ext cx="864235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2000" b="1">
                <a:solidFill>
                  <a:srgbClr val="FF0000"/>
                </a:solidFill>
                <a:latin typeface="Times New Roman" panose="02020603050405020304" pitchFamily="18" charset="0"/>
                <a:cs typeface="Times New Roman" panose="02020603050405020304" pitchFamily="18" charset="0"/>
              </a:rPr>
              <a:t>Multiple FSK (MFSK)</a:t>
            </a:r>
            <a:br>
              <a:rPr lang="en-US" altLang="en-US" sz="2000" b="1">
                <a:solidFill>
                  <a:srgbClr val="FF0000"/>
                </a:solidFill>
                <a:latin typeface="Times New Roman" panose="02020603050405020304" pitchFamily="18" charset="0"/>
                <a:cs typeface="Times New Roman" panose="02020603050405020304" pitchFamily="18" charset="0"/>
              </a:rPr>
            </a:br>
            <a:endParaRPr lang="en-US" altLang="en-US" sz="2000" b="1" baseline="-25000">
              <a:solidFill>
                <a:srgbClr val="FF0000"/>
              </a:solidFill>
            </a:endParaRPr>
          </a:p>
        </p:txBody>
      </p:sp>
      <p:sp>
        <p:nvSpPr>
          <p:cNvPr id="11" name="Content Placeholder 2">
            <a:extLst>
              <a:ext uri="{FF2B5EF4-FFF2-40B4-BE49-F238E27FC236}">
                <a16:creationId xmlns:a16="http://schemas.microsoft.com/office/drawing/2014/main" id="{6A07EDF9-1427-D40C-9133-016A20C02432}"/>
              </a:ext>
            </a:extLst>
          </p:cNvPr>
          <p:cNvSpPr txBox="1">
            <a:spLocks/>
          </p:cNvSpPr>
          <p:nvPr/>
        </p:nvSpPr>
        <p:spPr bwMode="auto">
          <a:xfrm>
            <a:off x="454025" y="1143000"/>
            <a:ext cx="8229600" cy="630238"/>
          </a:xfrm>
          <a:prstGeom prst="rect">
            <a:avLst/>
          </a:prstGeom>
          <a:noFill/>
          <a:ln>
            <a:noFill/>
          </a:ln>
        </p:spPr>
        <p:txBody>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lgn="just">
              <a:defRPr/>
            </a:pPr>
            <a:r>
              <a:rPr kumimoji="1" lang="en-GB" sz="2000" kern="0" dirty="0"/>
              <a:t>With </a:t>
            </a:r>
            <a:r>
              <a:rPr kumimoji="1" lang="en-GB" sz="2000" i="1" kern="0" dirty="0">
                <a:latin typeface="Times New Roman" pitchFamily="18" charset="0"/>
                <a:cs typeface="Times New Roman" pitchFamily="18" charset="0"/>
              </a:rPr>
              <a:t>f</a:t>
            </a:r>
            <a:r>
              <a:rPr kumimoji="1" lang="en-GB" sz="2000" i="1" kern="0" baseline="-25000" dirty="0">
                <a:latin typeface="Times New Roman" pitchFamily="18" charset="0"/>
                <a:cs typeface="Times New Roman" pitchFamily="18" charset="0"/>
              </a:rPr>
              <a:t>c</a:t>
            </a:r>
            <a:r>
              <a:rPr kumimoji="1" lang="en-GB" sz="2000" i="1" kern="0" dirty="0">
                <a:latin typeface="Times New Roman" pitchFamily="18" charset="0"/>
                <a:cs typeface="Times New Roman" pitchFamily="18" charset="0"/>
              </a:rPr>
              <a:t>=250KHz</a:t>
            </a:r>
            <a:r>
              <a:rPr kumimoji="1" lang="en-GB" sz="2000" kern="0" dirty="0"/>
              <a:t>, </a:t>
            </a:r>
            <a:r>
              <a:rPr kumimoji="1" lang="en-GB" sz="2000" i="1" kern="0" dirty="0" err="1">
                <a:latin typeface="Times New Roman" pitchFamily="18" charset="0"/>
                <a:cs typeface="Times New Roman" pitchFamily="18" charset="0"/>
              </a:rPr>
              <a:t>f</a:t>
            </a:r>
            <a:r>
              <a:rPr kumimoji="1" lang="en-GB" sz="2000" i="1" kern="0" baseline="-25000" dirty="0" err="1">
                <a:latin typeface="Times New Roman" pitchFamily="18" charset="0"/>
                <a:cs typeface="Times New Roman" pitchFamily="18" charset="0"/>
              </a:rPr>
              <a:t>d</a:t>
            </a:r>
            <a:r>
              <a:rPr kumimoji="1" lang="en-GB" sz="2000" i="1" kern="0" dirty="0">
                <a:latin typeface="Times New Roman" pitchFamily="18" charset="0"/>
                <a:cs typeface="Times New Roman" pitchFamily="18" charset="0"/>
              </a:rPr>
              <a:t>=25KHz</a:t>
            </a:r>
            <a:r>
              <a:rPr kumimoji="1" lang="en-GB" sz="2000" kern="0" dirty="0"/>
              <a:t>, and </a:t>
            </a:r>
            <a:r>
              <a:rPr kumimoji="1" lang="en-GB" sz="2000" i="1" kern="0" dirty="0">
                <a:latin typeface="Times New Roman" pitchFamily="18" charset="0"/>
                <a:cs typeface="Times New Roman" pitchFamily="18" charset="0"/>
              </a:rPr>
              <a:t>M=8</a:t>
            </a:r>
            <a:r>
              <a:rPr kumimoji="1" lang="en-GB" sz="2000" kern="0" dirty="0"/>
              <a:t> (</a:t>
            </a:r>
            <a:r>
              <a:rPr kumimoji="1" lang="en-GB" sz="2000" i="1" kern="0" dirty="0">
                <a:latin typeface="Times New Roman" pitchFamily="18" charset="0"/>
                <a:cs typeface="Times New Roman" pitchFamily="18" charset="0"/>
              </a:rPr>
              <a:t>L=3</a:t>
            </a:r>
            <a:r>
              <a:rPr kumimoji="1" lang="en-GB" sz="2000" kern="0" dirty="0"/>
              <a:t> bits), what are  the  frequency assignment for each of the 8 possible 3-bit data combinations:</a:t>
            </a:r>
            <a:endParaRPr lang="en-US" sz="2000" kern="0" dirty="0"/>
          </a:p>
        </p:txBody>
      </p:sp>
      <p:graphicFrame>
        <p:nvGraphicFramePr>
          <p:cNvPr id="33798" name="Content Placeholder 3">
            <a:extLst>
              <a:ext uri="{FF2B5EF4-FFF2-40B4-BE49-F238E27FC236}">
                <a16:creationId xmlns:a16="http://schemas.microsoft.com/office/drawing/2014/main" id="{C44B4B00-D661-1BD1-6B23-6C6B68DE2DFC}"/>
              </a:ext>
            </a:extLst>
          </p:cNvPr>
          <p:cNvGraphicFramePr>
            <a:graphicFrameLocks noChangeAspect="1"/>
          </p:cNvGraphicFramePr>
          <p:nvPr/>
        </p:nvGraphicFramePr>
        <p:xfrm>
          <a:off x="769938" y="2162175"/>
          <a:ext cx="4916487" cy="2301875"/>
        </p:xfrm>
        <a:graphic>
          <a:graphicData uri="http://schemas.openxmlformats.org/presentationml/2006/ole">
            <mc:AlternateContent xmlns:mc="http://schemas.openxmlformats.org/markup-compatibility/2006">
              <mc:Choice xmlns:v="urn:schemas-microsoft-com:vml" Requires="v">
                <p:oleObj name="Equation" r:id="rId2" imgW="4000500" imgH="1854200" progId="Equation.3">
                  <p:embed/>
                </p:oleObj>
              </mc:Choice>
              <mc:Fallback>
                <p:oleObj name="Equation" r:id="rId2" imgW="4000500" imgH="1854200" progId="Equation.3">
                  <p:embed/>
                  <p:pic>
                    <p:nvPicPr>
                      <p:cNvPr id="33798" name="Content Placeholder 3">
                        <a:extLst>
                          <a:ext uri="{FF2B5EF4-FFF2-40B4-BE49-F238E27FC236}">
                            <a16:creationId xmlns:a16="http://schemas.microsoft.com/office/drawing/2014/main" id="{C44B4B00-D661-1BD1-6B23-6C6B68DE2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938" y="2162175"/>
                        <a:ext cx="4916487"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9" name="Rectangle 7">
            <a:extLst>
              <a:ext uri="{FF2B5EF4-FFF2-40B4-BE49-F238E27FC236}">
                <a16:creationId xmlns:a16="http://schemas.microsoft.com/office/drawing/2014/main" id="{AA687A4B-AAFB-2F90-040F-16907024DE0A}"/>
              </a:ext>
            </a:extLst>
          </p:cNvPr>
          <p:cNvSpPr>
            <a:spLocks noChangeArrowheads="1"/>
          </p:cNvSpPr>
          <p:nvPr/>
        </p:nvSpPr>
        <p:spPr bwMode="auto">
          <a:xfrm>
            <a:off x="719138" y="4914900"/>
            <a:ext cx="38496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Clr>
                <a:srgbClr val="FF0000"/>
              </a:buClr>
              <a:buFontTx/>
              <a:buNone/>
            </a:pPr>
            <a:r>
              <a:rPr kumimoji="1" lang="en-GB" altLang="en-US" sz="1600"/>
              <a:t>This scheme can support a data rate of:</a:t>
            </a:r>
          </a:p>
        </p:txBody>
      </p:sp>
      <p:graphicFrame>
        <p:nvGraphicFramePr>
          <p:cNvPr id="33800" name="Object 8">
            <a:extLst>
              <a:ext uri="{FF2B5EF4-FFF2-40B4-BE49-F238E27FC236}">
                <a16:creationId xmlns:a16="http://schemas.microsoft.com/office/drawing/2014/main" id="{012AA65D-89F8-D30A-C0EB-7E400B42E3DA}"/>
              </a:ext>
            </a:extLst>
          </p:cNvPr>
          <p:cNvGraphicFramePr>
            <a:graphicFrameLocks noChangeAspect="1"/>
          </p:cNvGraphicFramePr>
          <p:nvPr/>
        </p:nvGraphicFramePr>
        <p:xfrm>
          <a:off x="1038225" y="5500688"/>
          <a:ext cx="5078413" cy="401637"/>
        </p:xfrm>
        <a:graphic>
          <a:graphicData uri="http://schemas.openxmlformats.org/presentationml/2006/ole">
            <mc:AlternateContent xmlns:mc="http://schemas.openxmlformats.org/markup-compatibility/2006">
              <mc:Choice xmlns:v="urn:schemas-microsoft-com:vml" Requires="v">
                <p:oleObj name="Equation" r:id="rId4" imgW="2527300" imgH="228600" progId="Equation.3">
                  <p:embed/>
                </p:oleObj>
              </mc:Choice>
              <mc:Fallback>
                <p:oleObj name="Equation" r:id="rId4" imgW="2527300" imgH="228600" progId="Equation.3">
                  <p:embed/>
                  <p:pic>
                    <p:nvPicPr>
                      <p:cNvPr id="33800" name="Object 8">
                        <a:extLst>
                          <a:ext uri="{FF2B5EF4-FFF2-40B4-BE49-F238E27FC236}">
                            <a16:creationId xmlns:a16="http://schemas.microsoft.com/office/drawing/2014/main" id="{012AA65D-89F8-D30A-C0EB-7E400B42E3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225" y="5500688"/>
                        <a:ext cx="5078413"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7A65CE0D-7CF0-83BC-BC10-B82D27CB3851}"/>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5843" name="Text Box 2">
            <a:extLst>
              <a:ext uri="{FF2B5EF4-FFF2-40B4-BE49-F238E27FC236}">
                <a16:creationId xmlns:a16="http://schemas.microsoft.com/office/drawing/2014/main" id="{FD997CFA-B2D0-5C91-9B68-406EBD5DC9A9}"/>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0" name="Content Placeholder 2">
            <a:extLst>
              <a:ext uri="{FF2B5EF4-FFF2-40B4-BE49-F238E27FC236}">
                <a16:creationId xmlns:a16="http://schemas.microsoft.com/office/drawing/2014/main" id="{BDF9D3F4-9BC5-AED9-F717-8A6A05984349}"/>
              </a:ext>
            </a:extLst>
          </p:cNvPr>
          <p:cNvSpPr txBox="1">
            <a:spLocks/>
          </p:cNvSpPr>
          <p:nvPr/>
        </p:nvSpPr>
        <p:spPr bwMode="auto">
          <a:xfrm>
            <a:off x="539750" y="1201738"/>
            <a:ext cx="8229600" cy="1214437"/>
          </a:xfrm>
          <a:prstGeom prst="rect">
            <a:avLst/>
          </a:prstGeom>
          <a:noFill/>
          <a:ln>
            <a:noFill/>
          </a:ln>
        </p:spPr>
        <p:txBody>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lgn="just">
              <a:defRPr/>
            </a:pPr>
            <a:r>
              <a:rPr lang="en-US" sz="2000" kern="0" dirty="0">
                <a:latin typeface="Times New Roman" pitchFamily="18" charset="0"/>
              </a:rPr>
              <a:t>We need to send data 3 bits at a time at a bit rate of 3 Mbps. The carrier frequency is 10 </a:t>
            </a:r>
            <a:r>
              <a:rPr lang="en-US" sz="2000" kern="0" dirty="0" err="1">
                <a:latin typeface="Times New Roman" pitchFamily="18" charset="0"/>
              </a:rPr>
              <a:t>MHz.</a:t>
            </a:r>
            <a:r>
              <a:rPr lang="en-US" sz="2000" kern="0" dirty="0">
                <a:latin typeface="Times New Roman" pitchFamily="18" charset="0"/>
              </a:rPr>
              <a:t> Calculate the number of levels (different frequencies), the baud rate, and the bandwidth.</a:t>
            </a:r>
          </a:p>
          <a:p>
            <a:pPr algn="just">
              <a:defRPr/>
            </a:pPr>
            <a:r>
              <a:rPr lang="en-US" sz="2000" kern="0" dirty="0">
                <a:latin typeface="Times New Roman" pitchFamily="18" charset="0"/>
              </a:rPr>
              <a:t>Also find different frequencies.</a:t>
            </a:r>
          </a:p>
          <a:p>
            <a:pPr algn="just">
              <a:defRPr/>
            </a:pPr>
            <a:endParaRPr lang="en-US" sz="2000" kern="0" dirty="0"/>
          </a:p>
        </p:txBody>
      </p:sp>
      <p:graphicFrame>
        <p:nvGraphicFramePr>
          <p:cNvPr id="35845" name="Object 12">
            <a:extLst>
              <a:ext uri="{FF2B5EF4-FFF2-40B4-BE49-F238E27FC236}">
                <a16:creationId xmlns:a16="http://schemas.microsoft.com/office/drawing/2014/main" id="{DAC173E9-DDEC-BEED-DEC0-3D11CD7918B1}"/>
              </a:ext>
            </a:extLst>
          </p:cNvPr>
          <p:cNvGraphicFramePr>
            <a:graphicFrameLocks noChangeAspect="1"/>
          </p:cNvGraphicFramePr>
          <p:nvPr/>
        </p:nvGraphicFramePr>
        <p:xfrm>
          <a:off x="749300" y="3087688"/>
          <a:ext cx="2724150" cy="450850"/>
        </p:xfrm>
        <a:graphic>
          <a:graphicData uri="http://schemas.openxmlformats.org/presentationml/2006/ole">
            <mc:AlternateContent xmlns:mc="http://schemas.openxmlformats.org/markup-compatibility/2006">
              <mc:Choice xmlns:v="urn:schemas-microsoft-com:vml" Requires="v">
                <p:oleObj name="Equation" r:id="rId2" imgW="1498600" imgH="228600" progId="Equation.3">
                  <p:embed/>
                </p:oleObj>
              </mc:Choice>
              <mc:Fallback>
                <p:oleObj name="Equation" r:id="rId2" imgW="1498600" imgH="228600" progId="Equation.3">
                  <p:embed/>
                  <p:pic>
                    <p:nvPicPr>
                      <p:cNvPr id="35845" name="Object 12">
                        <a:extLst>
                          <a:ext uri="{FF2B5EF4-FFF2-40B4-BE49-F238E27FC236}">
                            <a16:creationId xmlns:a16="http://schemas.microsoft.com/office/drawing/2014/main" id="{DAC173E9-DDEC-BEED-DEC0-3D11CD791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300" y="3087688"/>
                        <a:ext cx="27241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46" name="Object 11">
            <a:extLst>
              <a:ext uri="{FF2B5EF4-FFF2-40B4-BE49-F238E27FC236}">
                <a16:creationId xmlns:a16="http://schemas.microsoft.com/office/drawing/2014/main" id="{916DF518-84F0-812F-93B2-C5E49E4DB114}"/>
              </a:ext>
            </a:extLst>
          </p:cNvPr>
          <p:cNvGraphicFramePr>
            <a:graphicFrameLocks noChangeAspect="1"/>
          </p:cNvGraphicFramePr>
          <p:nvPr/>
        </p:nvGraphicFramePr>
        <p:xfrm>
          <a:off x="760413" y="4076700"/>
          <a:ext cx="2703512" cy="400050"/>
        </p:xfrm>
        <a:graphic>
          <a:graphicData uri="http://schemas.openxmlformats.org/presentationml/2006/ole">
            <mc:AlternateContent xmlns:mc="http://schemas.openxmlformats.org/markup-compatibility/2006">
              <mc:Choice xmlns:v="urn:schemas-microsoft-com:vml" Requires="v">
                <p:oleObj name="Equation" r:id="rId4" imgW="1346200" imgH="228600" progId="Equation.3">
                  <p:embed/>
                </p:oleObj>
              </mc:Choice>
              <mc:Fallback>
                <p:oleObj name="Equation" r:id="rId4" imgW="1346200" imgH="228600" progId="Equation.3">
                  <p:embed/>
                  <p:pic>
                    <p:nvPicPr>
                      <p:cNvPr id="35846" name="Object 11">
                        <a:extLst>
                          <a:ext uri="{FF2B5EF4-FFF2-40B4-BE49-F238E27FC236}">
                            <a16:creationId xmlns:a16="http://schemas.microsoft.com/office/drawing/2014/main" id="{916DF518-84F0-812F-93B2-C5E49E4DB1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413" y="4076700"/>
                        <a:ext cx="2703512"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7" name="Object 9">
            <a:extLst>
              <a:ext uri="{FF2B5EF4-FFF2-40B4-BE49-F238E27FC236}">
                <a16:creationId xmlns:a16="http://schemas.microsoft.com/office/drawing/2014/main" id="{E3352BFA-DCC5-3827-7FCA-61C49EB5D65E}"/>
              </a:ext>
            </a:extLst>
          </p:cNvPr>
          <p:cNvGraphicFramePr>
            <a:graphicFrameLocks noChangeAspect="1"/>
          </p:cNvGraphicFramePr>
          <p:nvPr/>
        </p:nvGraphicFramePr>
        <p:xfrm>
          <a:off x="749300" y="5886450"/>
          <a:ext cx="7808913" cy="401638"/>
        </p:xfrm>
        <a:graphic>
          <a:graphicData uri="http://schemas.openxmlformats.org/presentationml/2006/ole">
            <mc:AlternateContent xmlns:mc="http://schemas.openxmlformats.org/markup-compatibility/2006">
              <mc:Choice xmlns:v="urn:schemas-microsoft-com:vml" Requires="v">
                <p:oleObj name="Equation" r:id="rId6" imgW="3886200" imgH="228600" progId="Equation.3">
                  <p:embed/>
                </p:oleObj>
              </mc:Choice>
              <mc:Fallback>
                <p:oleObj name="Equation" r:id="rId6" imgW="3886200" imgH="228600" progId="Equation.3">
                  <p:embed/>
                  <p:pic>
                    <p:nvPicPr>
                      <p:cNvPr id="35847" name="Object 9">
                        <a:extLst>
                          <a:ext uri="{FF2B5EF4-FFF2-40B4-BE49-F238E27FC236}">
                            <a16:creationId xmlns:a16="http://schemas.microsoft.com/office/drawing/2014/main" id="{E3352BFA-DCC5-3827-7FCA-61C49EB5D6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300" y="5886450"/>
                        <a:ext cx="7808913"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8" name="Object 7">
            <a:extLst>
              <a:ext uri="{FF2B5EF4-FFF2-40B4-BE49-F238E27FC236}">
                <a16:creationId xmlns:a16="http://schemas.microsoft.com/office/drawing/2014/main" id="{FDB7A775-2312-D752-3B5E-A2D36342D3A3}"/>
              </a:ext>
            </a:extLst>
          </p:cNvPr>
          <p:cNvGraphicFramePr>
            <a:graphicFrameLocks noChangeAspect="1"/>
          </p:cNvGraphicFramePr>
          <p:nvPr/>
        </p:nvGraphicFramePr>
        <p:xfrm>
          <a:off x="749300" y="5016500"/>
          <a:ext cx="7040563" cy="401638"/>
        </p:xfrm>
        <a:graphic>
          <a:graphicData uri="http://schemas.openxmlformats.org/presentationml/2006/ole">
            <mc:AlternateContent xmlns:mc="http://schemas.openxmlformats.org/markup-compatibility/2006">
              <mc:Choice xmlns:v="urn:schemas-microsoft-com:vml" Requires="v">
                <p:oleObj name="Equation" r:id="rId8" imgW="3505200" imgH="228600" progId="Equation.3">
                  <p:embed/>
                </p:oleObj>
              </mc:Choice>
              <mc:Fallback>
                <p:oleObj name="Equation" r:id="rId8" imgW="3505200" imgH="228600" progId="Equation.3">
                  <p:embed/>
                  <p:pic>
                    <p:nvPicPr>
                      <p:cNvPr id="35848" name="Object 7">
                        <a:extLst>
                          <a:ext uri="{FF2B5EF4-FFF2-40B4-BE49-F238E27FC236}">
                            <a16:creationId xmlns:a16="http://schemas.microsoft.com/office/drawing/2014/main" id="{FDB7A775-2312-D752-3B5E-A2D36342D3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9300" y="5016500"/>
                        <a:ext cx="7040563" cy="401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6AD2DBF6-2891-1433-917B-A18098A9D88D}"/>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6867" name="Text Box 2">
            <a:extLst>
              <a:ext uri="{FF2B5EF4-FFF2-40B4-BE49-F238E27FC236}">
                <a16:creationId xmlns:a16="http://schemas.microsoft.com/office/drawing/2014/main" id="{E403F15A-5A4A-FE25-235F-1436E18408BD}"/>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0" name="Content Placeholder 2">
            <a:extLst>
              <a:ext uri="{FF2B5EF4-FFF2-40B4-BE49-F238E27FC236}">
                <a16:creationId xmlns:a16="http://schemas.microsoft.com/office/drawing/2014/main" id="{E6E3A9F3-B82C-8F78-EAE8-F2292DD2BF14}"/>
              </a:ext>
            </a:extLst>
          </p:cNvPr>
          <p:cNvSpPr txBox="1">
            <a:spLocks/>
          </p:cNvSpPr>
          <p:nvPr/>
        </p:nvSpPr>
        <p:spPr bwMode="auto">
          <a:xfrm>
            <a:off x="457200" y="741363"/>
            <a:ext cx="8229600" cy="1212850"/>
          </a:xfrm>
          <a:prstGeom prst="rect">
            <a:avLst/>
          </a:prstGeom>
          <a:noFill/>
          <a:ln>
            <a:noFill/>
          </a:ln>
        </p:spPr>
        <p:txBody>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lgn="just">
              <a:defRPr/>
            </a:pPr>
            <a:r>
              <a:rPr lang="en-US" sz="2000" kern="0" dirty="0">
                <a:latin typeface="Times New Roman" pitchFamily="18" charset="0"/>
              </a:rPr>
              <a:t>We need to send data 3 bits at a time at a bit rate of 3 Mbps. The carrier frequency is 10 </a:t>
            </a:r>
            <a:r>
              <a:rPr lang="en-US" sz="2000" kern="0" dirty="0" err="1">
                <a:latin typeface="Times New Roman" pitchFamily="18" charset="0"/>
              </a:rPr>
              <a:t>MHz.</a:t>
            </a:r>
            <a:r>
              <a:rPr lang="en-US" sz="2000" kern="0" dirty="0">
                <a:latin typeface="Times New Roman" pitchFamily="18" charset="0"/>
              </a:rPr>
              <a:t> Calculate the number of levels (different frequencies), the baud rate, and the bandwidth.</a:t>
            </a:r>
          </a:p>
          <a:p>
            <a:pPr algn="just">
              <a:defRPr/>
            </a:pPr>
            <a:r>
              <a:rPr lang="en-US" sz="2000" kern="0" dirty="0">
                <a:latin typeface="Times New Roman" pitchFamily="18" charset="0"/>
              </a:rPr>
              <a:t>Also find different frequencies</a:t>
            </a:r>
          </a:p>
          <a:p>
            <a:pPr algn="just">
              <a:defRPr/>
            </a:pPr>
            <a:endParaRPr lang="en-US" sz="2000" kern="0" dirty="0">
              <a:latin typeface="Times New Roman" pitchFamily="18" charset="0"/>
            </a:endParaRPr>
          </a:p>
          <a:p>
            <a:pPr algn="just">
              <a:defRPr/>
            </a:pPr>
            <a:endParaRPr lang="en-US" sz="2000" kern="0" dirty="0">
              <a:latin typeface="Times New Roman" pitchFamily="18" charset="0"/>
            </a:endParaRPr>
          </a:p>
          <a:p>
            <a:pPr algn="just">
              <a:defRPr/>
            </a:pPr>
            <a:endParaRPr lang="en-US" sz="2000" kern="0" dirty="0"/>
          </a:p>
        </p:txBody>
      </p:sp>
      <p:sp>
        <p:nvSpPr>
          <p:cNvPr id="5" name="Content Placeholder 2">
            <a:extLst>
              <a:ext uri="{FF2B5EF4-FFF2-40B4-BE49-F238E27FC236}">
                <a16:creationId xmlns:a16="http://schemas.microsoft.com/office/drawing/2014/main" id="{1D28FBF8-D54D-078E-6603-FAAFA06F33D4}"/>
              </a:ext>
            </a:extLst>
          </p:cNvPr>
          <p:cNvSpPr txBox="1">
            <a:spLocks/>
          </p:cNvSpPr>
          <p:nvPr/>
        </p:nvSpPr>
        <p:spPr bwMode="auto">
          <a:xfrm>
            <a:off x="457200" y="2622550"/>
            <a:ext cx="6496050" cy="3714750"/>
          </a:xfrm>
          <a:prstGeom prst="rect">
            <a:avLst/>
          </a:prstGeom>
          <a:noFill/>
          <a:ln>
            <a:noFill/>
          </a:ln>
        </p:spPr>
        <p:txBody>
          <a:bodyPr>
            <a:normAutofit fontScale="92500" lnSpcReduction="10000"/>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lgn="l">
              <a:defRPr/>
            </a:pPr>
            <a:r>
              <a:rPr lang="en-US" sz="2600" i="1" kern="0" dirty="0">
                <a:latin typeface="Times" pitchFamily="18" charset="0"/>
              </a:rPr>
              <a:t>We can have L=3,M = 2</a:t>
            </a:r>
            <a:r>
              <a:rPr lang="en-US" sz="2600" i="1" kern="0" baseline="30000" dirty="0">
                <a:latin typeface="Times" pitchFamily="18" charset="0"/>
              </a:rPr>
              <a:t>3</a:t>
            </a:r>
            <a:r>
              <a:rPr lang="en-US" sz="2600" i="1" kern="0" dirty="0">
                <a:latin typeface="Times" pitchFamily="18" charset="0"/>
              </a:rPr>
              <a:t> = 8.</a:t>
            </a:r>
          </a:p>
          <a:p>
            <a:pPr algn="l">
              <a:defRPr/>
            </a:pPr>
            <a:r>
              <a:rPr lang="en-US" sz="2600" i="1" kern="0" dirty="0">
                <a:latin typeface="Times" pitchFamily="18" charset="0"/>
              </a:rPr>
              <a:t> The baud rate is D=R/L</a:t>
            </a:r>
          </a:p>
          <a:p>
            <a:pPr algn="l">
              <a:defRPr/>
            </a:pPr>
            <a:r>
              <a:rPr lang="en-US" sz="2600" i="1" kern="0" dirty="0">
                <a:latin typeface="Times" pitchFamily="18" charset="0"/>
              </a:rPr>
              <a:t> D= 3 Mbps/3 = 1 </a:t>
            </a:r>
            <a:r>
              <a:rPr lang="en-US" sz="2600" i="1" kern="0" dirty="0" err="1">
                <a:latin typeface="Times" pitchFamily="18" charset="0"/>
              </a:rPr>
              <a:t>Mbaud</a:t>
            </a:r>
            <a:r>
              <a:rPr lang="en-US" sz="2600" i="1" kern="0" dirty="0">
                <a:latin typeface="Times" pitchFamily="18" charset="0"/>
              </a:rPr>
              <a:t>.</a:t>
            </a:r>
          </a:p>
          <a:p>
            <a:pPr algn="l">
              <a:defRPr/>
            </a:pPr>
            <a:r>
              <a:rPr lang="en-US" sz="2600" i="1" kern="0" dirty="0">
                <a:latin typeface="Times" pitchFamily="18" charset="0"/>
              </a:rPr>
              <a:t> </a:t>
            </a:r>
          </a:p>
          <a:p>
            <a:pPr algn="l">
              <a:defRPr/>
            </a:pPr>
            <a:r>
              <a:rPr lang="en-US" sz="2600" i="1" kern="0" dirty="0">
                <a:latin typeface="Times" pitchFamily="18" charset="0"/>
              </a:rPr>
              <a:t>The bandwidth is :</a:t>
            </a:r>
          </a:p>
          <a:p>
            <a:pPr algn="l">
              <a:defRPr/>
            </a:pPr>
            <a:r>
              <a:rPr lang="en-US" sz="2600" i="1" kern="0" dirty="0">
                <a:latin typeface="Times" pitchFamily="18" charset="0"/>
              </a:rPr>
              <a:t>T=Bit period=1/3 micro sec</a:t>
            </a:r>
          </a:p>
          <a:p>
            <a:pPr algn="l">
              <a:defRPr/>
            </a:pPr>
            <a:r>
              <a:rPr lang="en-US" sz="2600" i="1" kern="0" dirty="0">
                <a:latin typeface="Times" pitchFamily="18" charset="0"/>
              </a:rPr>
              <a:t>T</a:t>
            </a:r>
            <a:r>
              <a:rPr lang="en-US" sz="2600" i="1" kern="0" baseline="-25000" dirty="0">
                <a:latin typeface="Times" pitchFamily="18" charset="0"/>
              </a:rPr>
              <a:t>S</a:t>
            </a:r>
            <a:r>
              <a:rPr lang="en-US" sz="2600" i="1" kern="0" dirty="0">
                <a:latin typeface="Times" pitchFamily="18" charset="0"/>
              </a:rPr>
              <a:t>=</a:t>
            </a:r>
            <a:r>
              <a:rPr lang="en-US" sz="2600" i="1" kern="0" dirty="0" err="1">
                <a:latin typeface="Times" pitchFamily="18" charset="0"/>
              </a:rPr>
              <a:t>LT</a:t>
            </a:r>
            <a:r>
              <a:rPr lang="en-US" sz="2600" i="1" kern="0" baseline="-25000" dirty="0" err="1">
                <a:latin typeface="Times" pitchFamily="18" charset="0"/>
              </a:rPr>
              <a:t>b</a:t>
            </a:r>
            <a:r>
              <a:rPr lang="en-US" sz="2600" i="1" kern="0" dirty="0">
                <a:latin typeface="Times" pitchFamily="18" charset="0"/>
              </a:rPr>
              <a:t>=3*(1/3) =1 micro sec</a:t>
            </a:r>
          </a:p>
          <a:p>
            <a:pPr algn="l">
              <a:defRPr/>
            </a:pPr>
            <a:r>
              <a:rPr lang="en-US" sz="2600" i="1" kern="0" dirty="0">
                <a:latin typeface="Times" pitchFamily="18" charset="0"/>
              </a:rPr>
              <a:t>2fd=1/T</a:t>
            </a:r>
            <a:r>
              <a:rPr lang="en-US" sz="2600" i="1" kern="0" baseline="-25000" dirty="0">
                <a:latin typeface="Times" pitchFamily="18" charset="0"/>
              </a:rPr>
              <a:t>S</a:t>
            </a:r>
            <a:r>
              <a:rPr lang="en-US" sz="2600" i="1" kern="0" dirty="0">
                <a:latin typeface="Times" pitchFamily="18" charset="0"/>
              </a:rPr>
              <a:t>  =1MHz</a:t>
            </a:r>
          </a:p>
          <a:p>
            <a:pPr algn="l">
              <a:defRPr/>
            </a:pPr>
            <a:r>
              <a:rPr lang="en-US" sz="2600" i="1" kern="0" dirty="0">
                <a:latin typeface="Times" pitchFamily="18" charset="0"/>
              </a:rPr>
              <a:t>Bandwidth=2Mfd= 8MHz</a:t>
            </a:r>
          </a:p>
          <a:p>
            <a:pPr>
              <a:defRPr/>
            </a:pPr>
            <a:endParaRPr lang="en-US" sz="1200" kern="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8CC2131A-6DF4-3F6E-AF46-E3C3246875F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7891" name="Text Box 2">
            <a:extLst>
              <a:ext uri="{FF2B5EF4-FFF2-40B4-BE49-F238E27FC236}">
                <a16:creationId xmlns:a16="http://schemas.microsoft.com/office/drawing/2014/main" id="{DFFD991D-585C-7E6C-D9F6-8EE070EC269E}"/>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pic>
        <p:nvPicPr>
          <p:cNvPr id="37892" name="Picture 6">
            <a:extLst>
              <a:ext uri="{FF2B5EF4-FFF2-40B4-BE49-F238E27FC236}">
                <a16:creationId xmlns:a16="http://schemas.microsoft.com/office/drawing/2014/main" id="{5B1C304C-8A98-D7B8-9C70-4732182E7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72263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7893" name="Object 6">
            <a:extLst>
              <a:ext uri="{FF2B5EF4-FFF2-40B4-BE49-F238E27FC236}">
                <a16:creationId xmlns:a16="http://schemas.microsoft.com/office/drawing/2014/main" id="{0BD1383F-008F-CEF0-3568-33995CC94A6A}"/>
              </a:ext>
            </a:extLst>
          </p:cNvPr>
          <p:cNvGraphicFramePr>
            <a:graphicFrameLocks noChangeAspect="1"/>
          </p:cNvGraphicFramePr>
          <p:nvPr/>
        </p:nvGraphicFramePr>
        <p:xfrm>
          <a:off x="2690813" y="5041900"/>
          <a:ext cx="3276600" cy="557213"/>
        </p:xfrm>
        <a:graphic>
          <a:graphicData uri="http://schemas.openxmlformats.org/presentationml/2006/ole">
            <mc:AlternateContent xmlns:mc="http://schemas.openxmlformats.org/markup-compatibility/2006">
              <mc:Choice xmlns:v="urn:schemas-microsoft-com:vml" Requires="v">
                <p:oleObj name="Equation" r:id="rId3" imgW="1435100" imgH="228600" progId="Equation.3">
                  <p:embed/>
                </p:oleObj>
              </mc:Choice>
              <mc:Fallback>
                <p:oleObj name="Equation" r:id="rId3" imgW="1435100" imgH="228600" progId="Equation.3">
                  <p:embed/>
                  <p:pic>
                    <p:nvPicPr>
                      <p:cNvPr id="37893" name="Object 6">
                        <a:extLst>
                          <a:ext uri="{FF2B5EF4-FFF2-40B4-BE49-F238E27FC236}">
                            <a16:creationId xmlns:a16="http://schemas.microsoft.com/office/drawing/2014/main" id="{0BD1383F-008F-CEF0-3568-33995CC94A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0813" y="5041900"/>
                        <a:ext cx="32766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5AFE048B-802F-AC96-A2A2-C8D6853D1826}"/>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8915" name="Text Box 2">
            <a:extLst>
              <a:ext uri="{FF2B5EF4-FFF2-40B4-BE49-F238E27FC236}">
                <a16:creationId xmlns:a16="http://schemas.microsoft.com/office/drawing/2014/main" id="{046F48BE-3AC8-294E-A6B6-DBCAD984F6AF}"/>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8916" name="Rectangle 3">
            <a:extLst>
              <a:ext uri="{FF2B5EF4-FFF2-40B4-BE49-F238E27FC236}">
                <a16:creationId xmlns:a16="http://schemas.microsoft.com/office/drawing/2014/main" id="{AAC76591-8685-52D9-3E48-8C912B128BA6}"/>
              </a:ext>
            </a:extLst>
          </p:cNvPr>
          <p:cNvSpPr>
            <a:spLocks noChangeArrowheads="1"/>
          </p:cNvSpPr>
          <p:nvPr/>
        </p:nvSpPr>
        <p:spPr bwMode="auto">
          <a:xfrm>
            <a:off x="250825" y="550863"/>
            <a:ext cx="8642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1800" b="1">
                <a:solidFill>
                  <a:srgbClr val="FF0000"/>
                </a:solidFill>
              </a:rPr>
              <a:t>Phase Shift Keying</a:t>
            </a:r>
            <a:endParaRPr lang="en-US" altLang="en-US" sz="1800" baseline="-25000">
              <a:solidFill>
                <a:srgbClr val="FF0000"/>
              </a:solidFill>
            </a:endParaRPr>
          </a:p>
        </p:txBody>
      </p:sp>
      <p:sp>
        <p:nvSpPr>
          <p:cNvPr id="38917" name="Rectangle 2">
            <a:extLst>
              <a:ext uri="{FF2B5EF4-FFF2-40B4-BE49-F238E27FC236}">
                <a16:creationId xmlns:a16="http://schemas.microsoft.com/office/drawing/2014/main" id="{5E35F42A-2606-F7D8-3CAE-DDE3D0957ABB}"/>
              </a:ext>
            </a:extLst>
          </p:cNvPr>
          <p:cNvSpPr>
            <a:spLocks noChangeArrowheads="1"/>
          </p:cNvSpPr>
          <p:nvPr/>
        </p:nvSpPr>
        <p:spPr bwMode="auto">
          <a:xfrm>
            <a:off x="296068" y="1029692"/>
            <a:ext cx="8456613"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2000" dirty="0">
                <a:latin typeface="TimesTen-Roman"/>
              </a:rPr>
              <a:t>The phase of the carrier signal is shifted to represent data.</a:t>
            </a:r>
          </a:p>
          <a:p>
            <a:pPr algn="just">
              <a:spcBef>
                <a:spcPct val="0"/>
              </a:spcBef>
            </a:pPr>
            <a:endParaRPr lang="en-US" altLang="en-US" sz="1600" dirty="0">
              <a:latin typeface="TimesTen-Roman"/>
            </a:endParaRPr>
          </a:p>
          <a:p>
            <a:pPr algn="just">
              <a:spcBef>
                <a:spcPct val="0"/>
              </a:spcBef>
            </a:pPr>
            <a:r>
              <a:rPr lang="en-US" altLang="en-US" sz="1800" b="1" dirty="0">
                <a:cs typeface="Arial" panose="020B0604020202020204" pitchFamily="34" charset="0"/>
              </a:rPr>
              <a:t>Two-Level PSK : </a:t>
            </a:r>
            <a:r>
              <a:rPr lang="en-US" altLang="en-US" sz="2000" dirty="0">
                <a:cs typeface="Arial" panose="020B0604020202020204" pitchFamily="34" charset="0"/>
              </a:rPr>
              <a:t>U</a:t>
            </a:r>
            <a:r>
              <a:rPr lang="en-US" altLang="en-US" sz="2000" dirty="0">
                <a:latin typeface="TimesTen-Roman"/>
              </a:rPr>
              <a:t>ses two phases to represent the two binary digits and is known as binary phase shift keying</a:t>
            </a:r>
            <a:r>
              <a:rPr lang="en-US" altLang="en-US" sz="1600" dirty="0">
                <a:latin typeface="TimesTen-Roman"/>
              </a:rPr>
              <a:t>.</a:t>
            </a:r>
            <a:endParaRPr lang="en-US" altLang="en-US" sz="1600" dirty="0"/>
          </a:p>
        </p:txBody>
      </p:sp>
      <p:pic>
        <p:nvPicPr>
          <p:cNvPr id="38918" name="Picture 3">
            <a:extLst>
              <a:ext uri="{FF2B5EF4-FFF2-40B4-BE49-F238E27FC236}">
                <a16:creationId xmlns:a16="http://schemas.microsoft.com/office/drawing/2014/main" id="{DB647887-B124-42C0-5D8C-500E95C692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0765" y="3433401"/>
            <a:ext cx="6288739" cy="1460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4">
            <a:extLst>
              <a:ext uri="{FF2B5EF4-FFF2-40B4-BE49-F238E27FC236}">
                <a16:creationId xmlns:a16="http://schemas.microsoft.com/office/drawing/2014/main" id="{F14CD5F5-130F-B8D4-EF51-0B53BF840A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3102" y="2415611"/>
            <a:ext cx="5509274" cy="100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3">
            <a:extLst>
              <a:ext uri="{FF2B5EF4-FFF2-40B4-BE49-F238E27FC236}">
                <a16:creationId xmlns:a16="http://schemas.microsoft.com/office/drawing/2014/main" id="{8A24DC8C-DF2D-D34A-513B-F1F2CED346EF}"/>
              </a:ext>
            </a:extLst>
          </p:cNvPr>
          <p:cNvSpPr>
            <a:spLocks noChangeArrowheads="1"/>
          </p:cNvSpPr>
          <p:nvPr/>
        </p:nvSpPr>
        <p:spPr bwMode="auto">
          <a:xfrm>
            <a:off x="303990" y="5573529"/>
            <a:ext cx="81422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dirty="0"/>
              <a:t>Phase of the carrier is varied to represent digital data (binary 0 or 1)</a:t>
            </a:r>
          </a:p>
          <a:p>
            <a:pPr algn="just">
              <a:spcBef>
                <a:spcPct val="0"/>
              </a:spcBef>
            </a:pPr>
            <a:r>
              <a:rPr lang="en-US" altLang="en-US" sz="1800" dirty="0"/>
              <a:t>Amplitude and frequency remains constant.</a:t>
            </a:r>
          </a:p>
          <a:p>
            <a:pPr algn="just">
              <a:spcBef>
                <a:spcPct val="0"/>
              </a:spcBef>
            </a:pPr>
            <a:r>
              <a:rPr lang="en-US" altLang="en-US" sz="1800" dirty="0"/>
              <a:t>If phase 0 deg to represent 0, 180 deg to represent 1. (2-PSK)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93E67EBB-EC4D-5A1F-7590-78EC4EC52094}"/>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0963" name="Text Box 2">
            <a:extLst>
              <a:ext uri="{FF2B5EF4-FFF2-40B4-BE49-F238E27FC236}">
                <a16:creationId xmlns:a16="http://schemas.microsoft.com/office/drawing/2014/main" id="{D9571350-331E-314A-047A-EA7347A5F5D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0964" name="Rectangle 3">
            <a:extLst>
              <a:ext uri="{FF2B5EF4-FFF2-40B4-BE49-F238E27FC236}">
                <a16:creationId xmlns:a16="http://schemas.microsoft.com/office/drawing/2014/main" id="{F8F2E7E4-027F-264D-923F-87000BDBCED9}"/>
              </a:ext>
            </a:extLst>
          </p:cNvPr>
          <p:cNvSpPr>
            <a:spLocks noChangeArrowheads="1"/>
          </p:cNvSpPr>
          <p:nvPr/>
        </p:nvSpPr>
        <p:spPr bwMode="auto">
          <a:xfrm>
            <a:off x="250825" y="550863"/>
            <a:ext cx="8642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1800" b="1">
                <a:solidFill>
                  <a:srgbClr val="FF0000"/>
                </a:solidFill>
              </a:rPr>
              <a:t>Phase Shift Keying</a:t>
            </a:r>
            <a:endParaRPr lang="en-US" altLang="en-US" sz="1800" baseline="-25000">
              <a:solidFill>
                <a:srgbClr val="FF0000"/>
              </a:solidFill>
            </a:endParaRPr>
          </a:p>
        </p:txBody>
      </p:sp>
      <p:sp>
        <p:nvSpPr>
          <p:cNvPr id="40965" name="Rectangle 2">
            <a:extLst>
              <a:ext uri="{FF2B5EF4-FFF2-40B4-BE49-F238E27FC236}">
                <a16:creationId xmlns:a16="http://schemas.microsoft.com/office/drawing/2014/main" id="{09329DF1-7AD4-E9D7-51D0-4242D1F33FCF}"/>
              </a:ext>
            </a:extLst>
          </p:cNvPr>
          <p:cNvSpPr>
            <a:spLocks noChangeArrowheads="1"/>
          </p:cNvSpPr>
          <p:nvPr/>
        </p:nvSpPr>
        <p:spPr bwMode="auto">
          <a:xfrm>
            <a:off x="263525" y="1165225"/>
            <a:ext cx="8258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1800"/>
              <a:t>The resulting transmitted signal is</a:t>
            </a:r>
          </a:p>
        </p:txBody>
      </p:sp>
      <p:pic>
        <p:nvPicPr>
          <p:cNvPr id="40966" name="Picture 1">
            <a:extLst>
              <a:ext uri="{FF2B5EF4-FFF2-40B4-BE49-F238E27FC236}">
                <a16:creationId xmlns:a16="http://schemas.microsoft.com/office/drawing/2014/main" id="{BC42C3AF-86C3-B2BA-25A2-0A7B64B9CF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89063" y="1906588"/>
            <a:ext cx="60039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465A749-C9F8-7AA5-AAA4-1677F3C54C06}"/>
              </a:ext>
            </a:extLst>
          </p:cNvPr>
          <p:cNvSpPr/>
          <p:nvPr/>
        </p:nvSpPr>
        <p:spPr>
          <a:xfrm>
            <a:off x="404813" y="3021013"/>
            <a:ext cx="8334375" cy="646112"/>
          </a:xfrm>
          <a:prstGeom prst="rect">
            <a:avLst/>
          </a:prstGeom>
        </p:spPr>
        <p:txBody>
          <a:bodyPr>
            <a:spAutoFit/>
          </a:bodyPr>
          <a:lstStyle/>
          <a:p>
            <a:pPr marL="285750" indent="-285750" algn="just">
              <a:buFont typeface="Arial" panose="020B0604020202020204" pitchFamily="34" charset="0"/>
              <a:buChar char="•"/>
              <a:defRPr/>
            </a:pPr>
            <a:r>
              <a:rPr lang="en-US" sz="1800" dirty="0">
                <a:latin typeface="+mn-lt"/>
              </a:rPr>
              <a:t>Because a phase shift of 180°       is equivalent to flipping the wave or multiplying it by -1. </a:t>
            </a:r>
          </a:p>
        </p:txBody>
      </p:sp>
      <p:pic>
        <p:nvPicPr>
          <p:cNvPr id="40968" name="Picture 6">
            <a:extLst>
              <a:ext uri="{FF2B5EF4-FFF2-40B4-BE49-F238E27FC236}">
                <a16:creationId xmlns:a16="http://schemas.microsoft.com/office/drawing/2014/main" id="{43E48E5E-FF07-D0E2-542F-A7E2251D2A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30650" y="3021013"/>
            <a:ext cx="46037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0B8D4931-B35F-AB80-7EB0-490D284A230B}"/>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1987" name="Text Box 2">
            <a:extLst>
              <a:ext uri="{FF2B5EF4-FFF2-40B4-BE49-F238E27FC236}">
                <a16:creationId xmlns:a16="http://schemas.microsoft.com/office/drawing/2014/main" id="{3A9E017F-3512-8952-EC91-EDEE5D9C4A12}"/>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6324" name="Rectangle 3">
            <a:extLst>
              <a:ext uri="{FF2B5EF4-FFF2-40B4-BE49-F238E27FC236}">
                <a16:creationId xmlns:a16="http://schemas.microsoft.com/office/drawing/2014/main" id="{38D3E657-4D5A-3056-131C-330A92BACDBF}"/>
              </a:ext>
            </a:extLst>
          </p:cNvPr>
          <p:cNvSpPr>
            <a:spLocks noChangeArrowheads="1"/>
          </p:cNvSpPr>
          <p:nvPr/>
        </p:nvSpPr>
        <p:spPr bwMode="auto">
          <a:xfrm>
            <a:off x="250825" y="550863"/>
            <a:ext cx="8642350" cy="677862"/>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defRPr/>
            </a:pPr>
            <a:r>
              <a:rPr lang="en-US" sz="2000" b="1" kern="0" dirty="0">
                <a:solidFill>
                  <a:srgbClr val="FF0000"/>
                </a:solidFill>
                <a:latin typeface="Times New Roman" pitchFamily="18" charset="0"/>
                <a:cs typeface="Times New Roman" pitchFamily="18" charset="0"/>
              </a:rPr>
              <a:t>Differential PSK (DPSK)</a:t>
            </a:r>
            <a:br>
              <a:rPr lang="en-US" sz="1800" b="1" i="1" kern="0" dirty="0">
                <a:latin typeface="Times New Roman" pitchFamily="18" charset="0"/>
                <a:cs typeface="Times New Roman" pitchFamily="18" charset="0"/>
              </a:rPr>
            </a:br>
            <a:endParaRPr lang="en-US" sz="1800" b="1" i="1" kern="0" dirty="0">
              <a:latin typeface="Times New Roman" pitchFamily="18" charset="0"/>
              <a:cs typeface="Times New Roman" pitchFamily="18" charset="0"/>
            </a:endParaRPr>
          </a:p>
        </p:txBody>
      </p:sp>
      <p:sp>
        <p:nvSpPr>
          <p:cNvPr id="41989" name="Rectangle 1">
            <a:extLst>
              <a:ext uri="{FF2B5EF4-FFF2-40B4-BE49-F238E27FC236}">
                <a16:creationId xmlns:a16="http://schemas.microsoft.com/office/drawing/2014/main" id="{7A960E7D-40A1-67F4-3AB8-AD23226F703A}"/>
              </a:ext>
            </a:extLst>
          </p:cNvPr>
          <p:cNvSpPr>
            <a:spLocks noChangeArrowheads="1"/>
          </p:cNvSpPr>
          <p:nvPr/>
        </p:nvSpPr>
        <p:spPr bwMode="auto">
          <a:xfrm>
            <a:off x="616285" y="1259682"/>
            <a:ext cx="8180387"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
                <a:srgbClr val="FF0000"/>
              </a:buClr>
            </a:pPr>
            <a:r>
              <a:rPr kumimoji="1" lang="en-US" altLang="en-US" sz="1800" dirty="0"/>
              <a:t>In DPSK, the </a:t>
            </a:r>
            <a:r>
              <a:rPr kumimoji="1" lang="en-US" altLang="en-US" sz="1800" dirty="0">
                <a:solidFill>
                  <a:srgbClr val="FF0000"/>
                </a:solidFill>
              </a:rPr>
              <a:t>phase shift is with reference to the previous bit transmitted rather than to some constant reference signal</a:t>
            </a:r>
          </a:p>
          <a:p>
            <a:pPr algn="just">
              <a:spcBef>
                <a:spcPct val="0"/>
              </a:spcBef>
              <a:buClr>
                <a:srgbClr val="FF0000"/>
              </a:buClr>
            </a:pPr>
            <a:endParaRPr kumimoji="1" lang="en-US" altLang="en-US" sz="1800" dirty="0">
              <a:solidFill>
                <a:srgbClr val="FF0000"/>
              </a:solidFill>
            </a:endParaRPr>
          </a:p>
          <a:p>
            <a:pPr algn="just">
              <a:spcBef>
                <a:spcPct val="0"/>
              </a:spcBef>
              <a:buClr>
                <a:srgbClr val="FF0000"/>
              </a:buClr>
            </a:pPr>
            <a:r>
              <a:rPr kumimoji="1" lang="en-US" altLang="en-US" sz="1800" dirty="0"/>
              <a:t>Binary </a:t>
            </a:r>
            <a:r>
              <a:rPr lang="en-US" altLang="en-US" sz="1800" dirty="0"/>
              <a:t>0:signal burst with the same phase as the previous one</a:t>
            </a:r>
          </a:p>
          <a:p>
            <a:pPr algn="just">
              <a:spcBef>
                <a:spcPct val="0"/>
              </a:spcBef>
              <a:buClr>
                <a:srgbClr val="FF0000"/>
              </a:buClr>
            </a:pPr>
            <a:endParaRPr lang="en-US" altLang="en-US" sz="1800" dirty="0"/>
          </a:p>
          <a:p>
            <a:pPr algn="just">
              <a:spcBef>
                <a:spcPct val="0"/>
              </a:spcBef>
              <a:buClr>
                <a:srgbClr val="FF0000"/>
              </a:buClr>
            </a:pPr>
            <a:r>
              <a:rPr lang="en-US" altLang="en-US" sz="1800" dirty="0"/>
              <a:t>Binary 1:signal burst of opposite phase to the preceding one</a:t>
            </a:r>
          </a:p>
        </p:txBody>
      </p:sp>
      <p:pic>
        <p:nvPicPr>
          <p:cNvPr id="2" name="Picture 3">
            <a:extLst>
              <a:ext uri="{FF2B5EF4-FFF2-40B4-BE49-F238E27FC236}">
                <a16:creationId xmlns:a16="http://schemas.microsoft.com/office/drawing/2014/main" id="{7E07795F-4807-FA4B-9829-4A768CAAE8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3955" y="3198570"/>
            <a:ext cx="6183845" cy="290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871D614C-7FBF-0A0B-06F6-A67DB858F07B}"/>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44035" name="Text Box 2">
            <a:extLst>
              <a:ext uri="{FF2B5EF4-FFF2-40B4-BE49-F238E27FC236}">
                <a16:creationId xmlns:a16="http://schemas.microsoft.com/office/drawing/2014/main" id="{9C847090-1C85-D739-2E23-66E617E06E1C}"/>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4036" name="Rectangle 3">
            <a:extLst>
              <a:ext uri="{FF2B5EF4-FFF2-40B4-BE49-F238E27FC236}">
                <a16:creationId xmlns:a16="http://schemas.microsoft.com/office/drawing/2014/main" id="{4C17619F-E2FE-CC95-A509-67020CB4F15F}"/>
              </a:ext>
            </a:extLst>
          </p:cNvPr>
          <p:cNvSpPr>
            <a:spLocks noChangeArrowheads="1"/>
          </p:cNvSpPr>
          <p:nvPr/>
        </p:nvSpPr>
        <p:spPr bwMode="auto">
          <a:xfrm>
            <a:off x="250825" y="550863"/>
            <a:ext cx="8642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1800" b="1">
                <a:solidFill>
                  <a:srgbClr val="FF0000"/>
                </a:solidFill>
              </a:rPr>
              <a:t>Phase Shift Keying</a:t>
            </a:r>
            <a:endParaRPr lang="en-US" altLang="en-US" sz="1800" baseline="-25000">
              <a:solidFill>
                <a:srgbClr val="FF0000"/>
              </a:solidFill>
            </a:endParaRPr>
          </a:p>
        </p:txBody>
      </p:sp>
      <p:sp>
        <p:nvSpPr>
          <p:cNvPr id="3" name="Rectangle 2">
            <a:extLst>
              <a:ext uri="{FF2B5EF4-FFF2-40B4-BE49-F238E27FC236}">
                <a16:creationId xmlns:a16="http://schemas.microsoft.com/office/drawing/2014/main" id="{76F11F37-CF45-8955-60F1-D0C2C71AED1D}"/>
              </a:ext>
            </a:extLst>
          </p:cNvPr>
          <p:cNvSpPr/>
          <p:nvPr/>
        </p:nvSpPr>
        <p:spPr>
          <a:xfrm>
            <a:off x="263525" y="1165225"/>
            <a:ext cx="8494713" cy="2308225"/>
          </a:xfrm>
          <a:prstGeom prst="rect">
            <a:avLst/>
          </a:prstGeom>
        </p:spPr>
        <p:txBody>
          <a:bodyPr>
            <a:spAutoFit/>
          </a:bodyPr>
          <a:lstStyle/>
          <a:p>
            <a:pPr>
              <a:defRPr/>
            </a:pPr>
            <a:r>
              <a:rPr lang="en-US" sz="1800" b="1" dirty="0">
                <a:solidFill>
                  <a:srgbClr val="FF0000"/>
                </a:solidFill>
              </a:rPr>
              <a:t>Four-Level PSK </a:t>
            </a:r>
          </a:p>
          <a:p>
            <a:pPr>
              <a:defRPr/>
            </a:pPr>
            <a:endParaRPr lang="en-US" sz="1800" b="1" dirty="0">
              <a:solidFill>
                <a:srgbClr val="FF0000"/>
              </a:solidFill>
            </a:endParaRPr>
          </a:p>
          <a:p>
            <a:pPr marL="285750" indent="-285750" algn="just">
              <a:buFont typeface="Arial" panose="020B0604020202020204" pitchFamily="34" charset="0"/>
              <a:buChar char="•"/>
              <a:defRPr/>
            </a:pPr>
            <a:r>
              <a:rPr lang="en-US" sz="1800" dirty="0"/>
              <a:t>More efficient use of bandwidth can be achieved if each signaling element represents more than one bit.</a:t>
            </a:r>
          </a:p>
          <a:p>
            <a:pPr marL="285750" indent="-285750">
              <a:buFont typeface="Arial" panose="020B0604020202020204" pitchFamily="34" charset="0"/>
              <a:buChar char="•"/>
              <a:defRPr/>
            </a:pPr>
            <a:endParaRPr lang="en-US" sz="1800" dirty="0"/>
          </a:p>
          <a:p>
            <a:pPr marL="285750" indent="-285750" algn="just">
              <a:buFont typeface="Arial" panose="020B0604020202020204" pitchFamily="34" charset="0"/>
              <a:buChar char="•"/>
              <a:defRPr/>
            </a:pPr>
            <a:r>
              <a:rPr lang="en-US" sz="1800" dirty="0"/>
              <a:t>Quadrature phase shift keying (QPSK), uses phase shifts separated by multiples of </a:t>
            </a:r>
            <a:endParaRPr lang="en-US" sz="1800" b="1" dirty="0"/>
          </a:p>
          <a:p>
            <a:pPr marL="285750" indent="-285750">
              <a:buFont typeface="Arial" panose="020B0604020202020204" pitchFamily="34" charset="0"/>
              <a:buChar char="•"/>
              <a:defRPr/>
            </a:pPr>
            <a:endParaRPr lang="en-US" sz="1800" b="1" dirty="0"/>
          </a:p>
        </p:txBody>
      </p:sp>
      <p:pic>
        <p:nvPicPr>
          <p:cNvPr id="44038" name="Picture 1">
            <a:extLst>
              <a:ext uri="{FF2B5EF4-FFF2-40B4-BE49-F238E27FC236}">
                <a16:creationId xmlns:a16="http://schemas.microsoft.com/office/drawing/2014/main" id="{C84E7785-F186-735D-FCE3-2CBDC6A196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8663" y="2911475"/>
            <a:ext cx="7302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3">
            <a:extLst>
              <a:ext uri="{FF2B5EF4-FFF2-40B4-BE49-F238E27FC236}">
                <a16:creationId xmlns:a16="http://schemas.microsoft.com/office/drawing/2014/main" id="{BD691537-20B3-C63F-7E63-7DEDA0758C6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44675" y="3384550"/>
            <a:ext cx="5165725"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Rectangle 4">
            <a:extLst>
              <a:ext uri="{FF2B5EF4-FFF2-40B4-BE49-F238E27FC236}">
                <a16:creationId xmlns:a16="http://schemas.microsoft.com/office/drawing/2014/main" id="{E66D60B1-C889-9C35-66D5-811BA926FB44}"/>
              </a:ext>
            </a:extLst>
          </p:cNvPr>
          <p:cNvSpPr>
            <a:spLocks noChangeArrowheads="1"/>
          </p:cNvSpPr>
          <p:nvPr/>
        </p:nvSpPr>
        <p:spPr bwMode="auto">
          <a:xfrm>
            <a:off x="1730375" y="6038850"/>
            <a:ext cx="58753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a:solidFill>
                  <a:srgbClr val="C00000"/>
                </a:solidFill>
                <a:latin typeface="TimesTen-Roman"/>
              </a:rPr>
              <a:t>Each signal element represents two bits rather than one.</a:t>
            </a:r>
            <a:endParaRPr lang="en-US" altLang="en-US" sz="1600">
              <a:solidFill>
                <a:srgbClr val="C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extLst>
              <a:ext uri="{FF2B5EF4-FFF2-40B4-BE49-F238E27FC236}">
                <a16:creationId xmlns:a16="http://schemas.microsoft.com/office/drawing/2014/main" id="{32F92837-F163-B68E-1AE8-C4AE39855169}"/>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5299" name="Text Box 2">
            <a:extLst>
              <a:ext uri="{FF2B5EF4-FFF2-40B4-BE49-F238E27FC236}">
                <a16:creationId xmlns:a16="http://schemas.microsoft.com/office/drawing/2014/main" id="{ED05C663-1CD8-E8A2-204C-943926E4B786}"/>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5300" name="Rectangle 3">
            <a:extLst>
              <a:ext uri="{FF2B5EF4-FFF2-40B4-BE49-F238E27FC236}">
                <a16:creationId xmlns:a16="http://schemas.microsoft.com/office/drawing/2014/main" id="{F0F684F4-617E-A2AF-01C1-A0AC54EBAC0F}"/>
              </a:ext>
            </a:extLst>
          </p:cNvPr>
          <p:cNvSpPr>
            <a:spLocks noChangeArrowheads="1"/>
          </p:cNvSpPr>
          <p:nvPr/>
        </p:nvSpPr>
        <p:spPr bwMode="auto">
          <a:xfrm>
            <a:off x="250825" y="550863"/>
            <a:ext cx="8642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1800" b="1">
                <a:solidFill>
                  <a:srgbClr val="FF0000"/>
                </a:solidFill>
              </a:rPr>
              <a:t>Quadrature Amplitude Modulation</a:t>
            </a:r>
            <a:endParaRPr lang="en-US" altLang="en-US" sz="1800" b="1" baseline="-25000">
              <a:solidFill>
                <a:srgbClr val="FF0000"/>
              </a:solidFill>
            </a:endParaRPr>
          </a:p>
        </p:txBody>
      </p:sp>
      <p:sp>
        <p:nvSpPr>
          <p:cNvPr id="55301" name="Rectangle 2">
            <a:extLst>
              <a:ext uri="{FF2B5EF4-FFF2-40B4-BE49-F238E27FC236}">
                <a16:creationId xmlns:a16="http://schemas.microsoft.com/office/drawing/2014/main" id="{9ADE4B8F-2F2C-F803-E5B4-67ED73E76BE1}"/>
              </a:ext>
            </a:extLst>
          </p:cNvPr>
          <p:cNvSpPr>
            <a:spLocks noChangeArrowheads="1"/>
          </p:cNvSpPr>
          <p:nvPr/>
        </p:nvSpPr>
        <p:spPr bwMode="auto">
          <a:xfrm>
            <a:off x="263525" y="1165225"/>
            <a:ext cx="86296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a:t>PSK is limited by the ability of the equipment to distinguish small differences in phase.</a:t>
            </a:r>
          </a:p>
          <a:p>
            <a:pPr algn="just">
              <a:spcBef>
                <a:spcPct val="0"/>
              </a:spcBef>
            </a:pPr>
            <a:endParaRPr lang="en-US" altLang="en-US" sz="1800"/>
          </a:p>
          <a:p>
            <a:pPr algn="just">
              <a:spcBef>
                <a:spcPct val="0"/>
              </a:spcBef>
            </a:pPr>
            <a:r>
              <a:rPr lang="en-US" altLang="en-US" sz="1800"/>
              <a:t>This factor limits its potential bit rate.</a:t>
            </a:r>
          </a:p>
          <a:p>
            <a:pPr algn="just">
              <a:spcBef>
                <a:spcPct val="0"/>
              </a:spcBef>
            </a:pPr>
            <a:endParaRPr lang="en-US" altLang="en-US" sz="1800"/>
          </a:p>
          <a:p>
            <a:pPr algn="just">
              <a:spcBef>
                <a:spcPct val="0"/>
              </a:spcBef>
            </a:pPr>
            <a:r>
              <a:rPr lang="en-US" altLang="en-US" sz="1800"/>
              <a:t>By combining  ASK and PSK it is possible to obtain higher data rate.</a:t>
            </a:r>
          </a:p>
          <a:p>
            <a:pPr algn="just">
              <a:spcBef>
                <a:spcPct val="0"/>
              </a:spcBef>
            </a:pPr>
            <a:endParaRPr lang="en-US" altLang="en-US" sz="1800" b="1"/>
          </a:p>
          <a:p>
            <a:pPr algn="just">
              <a:spcBef>
                <a:spcPct val="0"/>
              </a:spcBef>
            </a:pPr>
            <a:r>
              <a:rPr lang="en-US" altLang="en-US" sz="1800">
                <a:solidFill>
                  <a:srgbClr val="FF0000"/>
                </a:solidFill>
              </a:rPr>
              <a:t>Quadrature amplitude modulation is a combination of ASK and PSK.</a:t>
            </a:r>
            <a:endParaRPr lang="en-US" altLang="en-US" sz="1800" b="1">
              <a:solidFill>
                <a:srgbClr val="FF0000"/>
              </a:solidFill>
            </a:endParaRPr>
          </a:p>
        </p:txBody>
      </p:sp>
      <p:pic>
        <p:nvPicPr>
          <p:cNvPr id="55302" name="Picture 1">
            <a:extLst>
              <a:ext uri="{FF2B5EF4-FFF2-40B4-BE49-F238E27FC236}">
                <a16:creationId xmlns:a16="http://schemas.microsoft.com/office/drawing/2014/main" id="{66B00FD4-8883-CD2C-FAC2-0FB2A42EDC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4925" y="3717925"/>
            <a:ext cx="29845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117E062F-EE03-6A8B-83B5-663C50309657}"/>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147" name="Text Box 2">
            <a:extLst>
              <a:ext uri="{FF2B5EF4-FFF2-40B4-BE49-F238E27FC236}">
                <a16:creationId xmlns:a16="http://schemas.microsoft.com/office/drawing/2014/main" id="{15B4D856-82F0-264F-585A-F66FC1723BE5}"/>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27652" name="Rectangle 3">
            <a:extLst>
              <a:ext uri="{FF2B5EF4-FFF2-40B4-BE49-F238E27FC236}">
                <a16:creationId xmlns:a16="http://schemas.microsoft.com/office/drawing/2014/main" id="{6DC9CAEC-1DAC-AC7B-DFE1-43D1B74B10A1}"/>
              </a:ext>
            </a:extLst>
          </p:cNvPr>
          <p:cNvSpPr>
            <a:spLocks noChangeArrowheads="1"/>
          </p:cNvSpPr>
          <p:nvPr/>
        </p:nvSpPr>
        <p:spPr bwMode="auto">
          <a:xfrm>
            <a:off x="423863" y="1547813"/>
            <a:ext cx="8294687" cy="2586037"/>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285750" indent="-285750" algn="just">
              <a:spcBef>
                <a:spcPct val="0"/>
              </a:spcBef>
              <a:defRPr/>
            </a:pPr>
            <a:r>
              <a:rPr lang="en-US" sz="1800" dirty="0"/>
              <a:t>Transmitting digital data through the </a:t>
            </a:r>
            <a:r>
              <a:rPr lang="en-US" sz="1800" dirty="0">
                <a:solidFill>
                  <a:srgbClr val="C00000"/>
                </a:solidFill>
              </a:rPr>
              <a:t>public telephone network</a:t>
            </a:r>
            <a:r>
              <a:rPr lang="en-US" sz="1800" dirty="0"/>
              <a:t>.</a:t>
            </a:r>
          </a:p>
          <a:p>
            <a:pPr marL="285750" indent="-285750" algn="just">
              <a:spcBef>
                <a:spcPct val="0"/>
              </a:spcBef>
              <a:defRPr/>
            </a:pPr>
            <a:endParaRPr lang="en-US" sz="1800" dirty="0"/>
          </a:p>
          <a:p>
            <a:pPr algn="just">
              <a:spcBef>
                <a:spcPct val="0"/>
              </a:spcBef>
              <a:defRPr/>
            </a:pPr>
            <a:endParaRPr lang="en-US" sz="1800" dirty="0"/>
          </a:p>
          <a:p>
            <a:pPr marL="285750" indent="-285750" algn="just">
              <a:spcBef>
                <a:spcPct val="0"/>
              </a:spcBef>
              <a:defRPr/>
            </a:pPr>
            <a:r>
              <a:rPr lang="en-US" sz="1800" dirty="0"/>
              <a:t>Telephone network was designed to receive, switch, and transmit analog signals in the voice-frequency range of about 300 to 3400 Hz. </a:t>
            </a:r>
          </a:p>
          <a:p>
            <a:pPr marL="285750" indent="-285750" algn="just">
              <a:spcBef>
                <a:spcPct val="0"/>
              </a:spcBef>
              <a:defRPr/>
            </a:pPr>
            <a:endParaRPr lang="en-US" sz="1800" dirty="0"/>
          </a:p>
          <a:p>
            <a:pPr marL="285750" indent="-285750" algn="just">
              <a:spcBef>
                <a:spcPct val="0"/>
              </a:spcBef>
              <a:defRPr/>
            </a:pPr>
            <a:endParaRPr lang="en-US" sz="1800" dirty="0"/>
          </a:p>
          <a:p>
            <a:pPr marL="285750" indent="-285750" algn="just">
              <a:spcBef>
                <a:spcPct val="0"/>
              </a:spcBef>
              <a:defRPr/>
            </a:pPr>
            <a:r>
              <a:rPr lang="en-US" sz="1800" dirty="0"/>
              <a:t>Digital devices are attached to the network via a </a:t>
            </a:r>
            <a:r>
              <a:rPr lang="en-US" sz="1800" dirty="0">
                <a:solidFill>
                  <a:srgbClr val="C00000"/>
                </a:solidFill>
              </a:rPr>
              <a:t>modem</a:t>
            </a:r>
            <a:r>
              <a:rPr lang="en-US" sz="1800" dirty="0"/>
              <a:t> (modulator-demodulator), which converts digital data to analog signals, and vice versa </a:t>
            </a:r>
          </a:p>
        </p:txBody>
      </p:sp>
      <p:sp>
        <p:nvSpPr>
          <p:cNvPr id="6149" name="Rectangle 3">
            <a:extLst>
              <a:ext uri="{FF2B5EF4-FFF2-40B4-BE49-F238E27FC236}">
                <a16:creationId xmlns:a16="http://schemas.microsoft.com/office/drawing/2014/main" id="{A8CB75B0-EB1A-62E0-3C54-B40D6720F261}"/>
              </a:ext>
            </a:extLst>
          </p:cNvPr>
          <p:cNvSpPr>
            <a:spLocks noChangeArrowheads="1"/>
          </p:cNvSpPr>
          <p:nvPr/>
        </p:nvSpPr>
        <p:spPr bwMode="auto">
          <a:xfrm>
            <a:off x="250825" y="550863"/>
            <a:ext cx="8642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1800" b="1"/>
              <a:t>DIGITAL DATA,  ANALOG SIGNALS</a:t>
            </a:r>
            <a:endParaRPr lang="en-US" altLang="en-US" sz="1800" baseline="-25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a:extLst>
              <a:ext uri="{FF2B5EF4-FFF2-40B4-BE49-F238E27FC236}">
                <a16:creationId xmlns:a16="http://schemas.microsoft.com/office/drawing/2014/main" id="{5E988D9D-A59B-F8BF-A525-A81602D48854}"/>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6323" name="Text Box 2">
            <a:extLst>
              <a:ext uri="{FF2B5EF4-FFF2-40B4-BE49-F238E27FC236}">
                <a16:creationId xmlns:a16="http://schemas.microsoft.com/office/drawing/2014/main" id="{FAB0BAED-248D-220D-4372-C380292E7805}"/>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6324" name="Rectangle 3">
            <a:extLst>
              <a:ext uri="{FF2B5EF4-FFF2-40B4-BE49-F238E27FC236}">
                <a16:creationId xmlns:a16="http://schemas.microsoft.com/office/drawing/2014/main" id="{CDC60594-1D66-4B13-9362-2577A8AD7E02}"/>
              </a:ext>
            </a:extLst>
          </p:cNvPr>
          <p:cNvSpPr>
            <a:spLocks noChangeArrowheads="1"/>
          </p:cNvSpPr>
          <p:nvPr/>
        </p:nvSpPr>
        <p:spPr bwMode="auto">
          <a:xfrm>
            <a:off x="250825" y="550863"/>
            <a:ext cx="86423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1800" b="1">
                <a:solidFill>
                  <a:srgbClr val="FF0000"/>
                </a:solidFill>
              </a:rPr>
              <a:t>Performance</a:t>
            </a:r>
            <a:endParaRPr lang="en-US" altLang="en-US" sz="1800" b="1" baseline="-25000">
              <a:solidFill>
                <a:srgbClr val="FF0000"/>
              </a:solidFill>
            </a:endParaRPr>
          </a:p>
        </p:txBody>
      </p:sp>
      <p:pic>
        <p:nvPicPr>
          <p:cNvPr id="56325" name="Picture 1">
            <a:extLst>
              <a:ext uri="{FF2B5EF4-FFF2-40B4-BE49-F238E27FC236}">
                <a16:creationId xmlns:a16="http://schemas.microsoft.com/office/drawing/2014/main" id="{D665E447-4C1A-3D0A-3863-59B538454A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2588" y="1643063"/>
            <a:ext cx="2651125"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Rectangle 3">
            <a:extLst>
              <a:ext uri="{FF2B5EF4-FFF2-40B4-BE49-F238E27FC236}">
                <a16:creationId xmlns:a16="http://schemas.microsoft.com/office/drawing/2014/main" id="{5B0FC8C4-00B1-ACA2-1D9C-A3C15A41F88C}"/>
              </a:ext>
            </a:extLst>
          </p:cNvPr>
          <p:cNvSpPr>
            <a:spLocks noChangeArrowheads="1"/>
          </p:cNvSpPr>
          <p:nvPr/>
        </p:nvSpPr>
        <p:spPr bwMode="auto">
          <a:xfrm>
            <a:off x="385763" y="1098550"/>
            <a:ext cx="6681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a:latin typeface="TimesTen-Roman"/>
              </a:rPr>
              <a:t>The transmission bandwidth </a:t>
            </a:r>
            <a:endParaRPr lang="en-US" altLang="en-US" sz="2000"/>
          </a:p>
        </p:txBody>
      </p:sp>
      <p:pic>
        <p:nvPicPr>
          <p:cNvPr id="56327" name="Picture 4">
            <a:extLst>
              <a:ext uri="{FF2B5EF4-FFF2-40B4-BE49-F238E27FC236}">
                <a16:creationId xmlns:a16="http://schemas.microsoft.com/office/drawing/2014/main" id="{B617693C-2595-3268-676D-3D8A421648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85888" y="3365500"/>
            <a:ext cx="33099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8" name="Picture 6">
            <a:extLst>
              <a:ext uri="{FF2B5EF4-FFF2-40B4-BE49-F238E27FC236}">
                <a16:creationId xmlns:a16="http://schemas.microsoft.com/office/drawing/2014/main" id="{6DCBF197-3B65-62EA-7FF7-32CAA52222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22400" y="2193925"/>
            <a:ext cx="31496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47826081-45F0-7D85-06E7-9BB0887815AB}"/>
              </a:ext>
            </a:extLst>
          </p:cNvPr>
          <p:cNvSpPr txBox="1"/>
          <p:nvPr/>
        </p:nvSpPr>
        <p:spPr>
          <a:xfrm>
            <a:off x="3709988" y="4527550"/>
            <a:ext cx="4916487" cy="1323975"/>
          </a:xfrm>
          <a:prstGeom prst="rect">
            <a:avLst/>
          </a:prstGeom>
          <a:noFill/>
        </p:spPr>
        <p:txBody>
          <a:bodyPr>
            <a:spAutoFit/>
          </a:bodyPr>
          <a:lstStyle/>
          <a:p>
            <a:pPr marL="285750" indent="-285750">
              <a:buFont typeface="Arial" panose="020B0604020202020204" pitchFamily="34" charset="0"/>
              <a:buChar char="•"/>
              <a:defRPr/>
            </a:pPr>
            <a:r>
              <a:rPr lang="en-US" dirty="0"/>
              <a:t>r depends on  modulation and filtering process.</a:t>
            </a:r>
          </a:p>
          <a:p>
            <a:pPr>
              <a:defRPr/>
            </a:pPr>
            <a:r>
              <a:rPr lang="en-US" dirty="0"/>
              <a:t>                          0&lt;= r &lt;=1</a:t>
            </a:r>
          </a:p>
          <a:p>
            <a:pPr marL="285750" indent="-285750">
              <a:buFont typeface="Arial" panose="020B0604020202020204" pitchFamily="34" charset="0"/>
              <a:buChar char="•"/>
              <a:defRPr/>
            </a:pPr>
            <a:r>
              <a:rPr lang="en-US" dirty="0"/>
              <a:t>R is bit rate</a:t>
            </a:r>
          </a:p>
          <a:p>
            <a:pPr marL="285750" indent="-285750">
              <a:buFont typeface="Arial" panose="020B0604020202020204" pitchFamily="34" charset="0"/>
              <a:buChar char="•"/>
              <a:defRPr/>
            </a:pPr>
            <a:r>
              <a:rPr lang="en-US" dirty="0"/>
              <a:t>M is number of different signal element.</a:t>
            </a:r>
          </a:p>
          <a:p>
            <a:pPr marL="285750" indent="-285750">
              <a:buFont typeface="Arial" panose="020B0604020202020204" pitchFamily="34" charset="0"/>
              <a:buChar char="•"/>
              <a:defRPr/>
            </a:pPr>
            <a:r>
              <a:rPr lang="en-US" dirty="0"/>
              <a:t>L is number of bits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C6C78547-46AC-A6C5-5D3E-71BD78B1C5A3}"/>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C00000"/>
              </a:solidFill>
            </a:endParaRPr>
          </a:p>
        </p:txBody>
      </p:sp>
      <p:sp>
        <p:nvSpPr>
          <p:cNvPr id="4099" name="Text Box 4">
            <a:extLst>
              <a:ext uri="{FF2B5EF4-FFF2-40B4-BE49-F238E27FC236}">
                <a16:creationId xmlns:a16="http://schemas.microsoft.com/office/drawing/2014/main" id="{9BAE5C8D-A9C5-A862-6020-2F094261DD81}"/>
              </a:ext>
            </a:extLst>
          </p:cNvPr>
          <p:cNvSpPr txBox="1">
            <a:spLocks noChangeArrowheads="1"/>
          </p:cNvSpPr>
          <p:nvPr/>
        </p:nvSpPr>
        <p:spPr bwMode="auto">
          <a:xfrm>
            <a:off x="3048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4100" name="Text Box 2">
            <a:extLst>
              <a:ext uri="{FF2B5EF4-FFF2-40B4-BE49-F238E27FC236}">
                <a16:creationId xmlns:a16="http://schemas.microsoft.com/office/drawing/2014/main" id="{E4333C23-2487-6B4D-4C77-B856B85A716D}"/>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101" name="Rectangle 2">
            <a:extLst>
              <a:ext uri="{FF2B5EF4-FFF2-40B4-BE49-F238E27FC236}">
                <a16:creationId xmlns:a16="http://schemas.microsoft.com/office/drawing/2014/main" id="{ABB438C9-29BE-3B14-475C-E275F1564D1A}"/>
              </a:ext>
            </a:extLst>
          </p:cNvPr>
          <p:cNvSpPr>
            <a:spLocks noGrp="1" noChangeArrowheads="1"/>
          </p:cNvSpPr>
          <p:nvPr>
            <p:ph type="ctrTitle" sz="quarter"/>
          </p:nvPr>
        </p:nvSpPr>
        <p:spPr>
          <a:xfrm>
            <a:off x="2114080" y="2948719"/>
            <a:ext cx="4494025" cy="960562"/>
          </a:xfrm>
        </p:spPr>
        <p:txBody>
          <a:bodyPr/>
          <a:lstStyle/>
          <a:p>
            <a:r>
              <a:rPr lang="en-IN" altLang="en-US" sz="3600" b="1" dirty="0"/>
              <a:t>Multiplexing</a:t>
            </a:r>
            <a:endParaRPr lang="en-US" altLang="en-US" sz="3600" dirty="0">
              <a:solidFill>
                <a:srgbClr val="00206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F75DDDFB-80E2-319E-E94C-EABA92410572}"/>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123" name="Text Box 2">
            <a:extLst>
              <a:ext uri="{FF2B5EF4-FFF2-40B4-BE49-F238E27FC236}">
                <a16:creationId xmlns:a16="http://schemas.microsoft.com/office/drawing/2014/main" id="{EE3338C7-3861-F164-25E7-C79A3F56C9EE}"/>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124" name="Rectangle 2">
            <a:extLst>
              <a:ext uri="{FF2B5EF4-FFF2-40B4-BE49-F238E27FC236}">
                <a16:creationId xmlns:a16="http://schemas.microsoft.com/office/drawing/2014/main" id="{C4C33CA7-3CFF-64F9-493E-9AB7D55C5DDB}"/>
              </a:ext>
            </a:extLst>
          </p:cNvPr>
          <p:cNvSpPr>
            <a:spLocks noChangeArrowheads="1"/>
          </p:cNvSpPr>
          <p:nvPr/>
        </p:nvSpPr>
        <p:spPr bwMode="auto">
          <a:xfrm>
            <a:off x="155425" y="1393535"/>
            <a:ext cx="8602663" cy="464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r>
              <a:rPr lang="en-US" altLang="en-US" sz="2000" dirty="0"/>
              <a:t>The communication media usually have much higher bandwidth.</a:t>
            </a:r>
          </a:p>
          <a:p>
            <a:pPr marL="0" indent="0" algn="just">
              <a:buNone/>
            </a:pPr>
            <a:endParaRPr lang="en-US" altLang="en-US" sz="2000" dirty="0"/>
          </a:p>
          <a:p>
            <a:pPr algn="just"/>
            <a:r>
              <a:rPr lang="en-US" altLang="en-US" sz="2000" dirty="0"/>
              <a:t>On the other hand individual users have lesser data to send. </a:t>
            </a:r>
          </a:p>
          <a:p>
            <a:pPr marL="0" indent="0" algn="just">
              <a:buNone/>
            </a:pPr>
            <a:endParaRPr lang="en-US" altLang="en-US" sz="2000" dirty="0"/>
          </a:p>
          <a:p>
            <a:pPr algn="just"/>
            <a:r>
              <a:rPr lang="en-US" altLang="en-US" sz="2000" dirty="0"/>
              <a:t>The two communicating stations do not utilize the full capacity of a data link.</a:t>
            </a:r>
          </a:p>
          <a:p>
            <a:pPr algn="just"/>
            <a:endParaRPr lang="en-US" altLang="en-US" sz="2000" dirty="0"/>
          </a:p>
          <a:p>
            <a:pPr algn="just">
              <a:defRPr/>
            </a:pPr>
            <a:r>
              <a:rPr lang="en-US" sz="2000" b="1" dirty="0"/>
              <a:t>Multiplexing is the set of techniques </a:t>
            </a:r>
            <a:r>
              <a:rPr lang="en-US" sz="2000" dirty="0"/>
              <a:t>that allow the simultaneous transmission of multiple signals across a single data link.</a:t>
            </a:r>
          </a:p>
          <a:p>
            <a:pPr marL="0" indent="0" algn="just">
              <a:buNone/>
              <a:defRPr/>
            </a:pPr>
            <a:endParaRPr lang="en-US" sz="2000" dirty="0"/>
          </a:p>
          <a:p>
            <a:pPr algn="just">
              <a:defRPr/>
            </a:pPr>
            <a:r>
              <a:rPr lang="en-US" sz="2000" dirty="0"/>
              <a:t>Allows several transmission sources to share a larger transmission capacity. </a:t>
            </a:r>
          </a:p>
          <a:p>
            <a:pPr algn="just"/>
            <a:endParaRPr lang="en-US" altLang="en-US" sz="2000" dirty="0"/>
          </a:p>
        </p:txBody>
      </p:sp>
      <p:sp>
        <p:nvSpPr>
          <p:cNvPr id="2" name="Rectangle 2">
            <a:extLst>
              <a:ext uri="{FF2B5EF4-FFF2-40B4-BE49-F238E27FC236}">
                <a16:creationId xmlns:a16="http://schemas.microsoft.com/office/drawing/2014/main" id="{C15629D7-EFD4-0606-13D7-979FACCBC520}"/>
              </a:ext>
            </a:extLst>
          </p:cNvPr>
          <p:cNvSpPr>
            <a:spLocks noGrp="1" noChangeArrowheads="1"/>
          </p:cNvSpPr>
          <p:nvPr>
            <p:ph type="ctrTitle" sz="quarter"/>
          </p:nvPr>
        </p:nvSpPr>
        <p:spPr>
          <a:xfrm>
            <a:off x="2766965" y="565387"/>
            <a:ext cx="2534730" cy="499265"/>
          </a:xfrm>
        </p:spPr>
        <p:txBody>
          <a:bodyPr/>
          <a:lstStyle/>
          <a:p>
            <a:r>
              <a:rPr lang="en-IN" altLang="en-US" sz="2400" b="1" dirty="0"/>
              <a:t>Multiplexing</a:t>
            </a:r>
            <a:endParaRPr lang="en-US" altLang="en-US" sz="2400" dirty="0">
              <a:solidFill>
                <a:srgbClr val="00206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5A0662A3-2453-6CD4-AE9F-7C29D7FCAD5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8195" name="Text Box 2">
            <a:extLst>
              <a:ext uri="{FF2B5EF4-FFF2-40B4-BE49-F238E27FC236}">
                <a16:creationId xmlns:a16="http://schemas.microsoft.com/office/drawing/2014/main" id="{732AAEEF-061A-E860-59E9-CFE9FEFEEAFE}"/>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pic>
        <p:nvPicPr>
          <p:cNvPr id="8196" name="Picture 1">
            <a:extLst>
              <a:ext uri="{FF2B5EF4-FFF2-40B4-BE49-F238E27FC236}">
                <a16:creationId xmlns:a16="http://schemas.microsoft.com/office/drawing/2014/main" id="{A250A38E-F28A-2AC5-32D5-B163CF4044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8931" y="807674"/>
            <a:ext cx="7456488"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2">
            <a:extLst>
              <a:ext uri="{FF2B5EF4-FFF2-40B4-BE49-F238E27FC236}">
                <a16:creationId xmlns:a16="http://schemas.microsoft.com/office/drawing/2014/main" id="{1AAE551C-4EBB-05BB-FF07-4815C35B6584}"/>
              </a:ext>
            </a:extLst>
          </p:cNvPr>
          <p:cNvSpPr>
            <a:spLocks noChangeArrowheads="1"/>
          </p:cNvSpPr>
          <p:nvPr/>
        </p:nvSpPr>
        <p:spPr bwMode="auto">
          <a:xfrm>
            <a:off x="2921000" y="2886365"/>
            <a:ext cx="2292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dirty="0">
                <a:latin typeface="TimesTen-Bold"/>
              </a:rPr>
              <a:t>Figure 8.1 </a:t>
            </a:r>
            <a:r>
              <a:rPr lang="en-US" altLang="en-US" sz="1600" dirty="0">
                <a:latin typeface="TimesTen-Roman"/>
              </a:rPr>
              <a:t>Multiplexing</a:t>
            </a:r>
            <a:endParaRPr lang="en-US" altLang="en-US" sz="1600" dirty="0"/>
          </a:p>
        </p:txBody>
      </p:sp>
      <p:sp>
        <p:nvSpPr>
          <p:cNvPr id="9220" name="Rectangle 2">
            <a:extLst>
              <a:ext uri="{FF2B5EF4-FFF2-40B4-BE49-F238E27FC236}">
                <a16:creationId xmlns:a16="http://schemas.microsoft.com/office/drawing/2014/main" id="{85C99F00-A3C4-BA3C-7425-0F76B261EBA2}"/>
              </a:ext>
            </a:extLst>
          </p:cNvPr>
          <p:cNvSpPr>
            <a:spLocks noChangeArrowheads="1"/>
          </p:cNvSpPr>
          <p:nvPr/>
        </p:nvSpPr>
        <p:spPr bwMode="auto">
          <a:xfrm>
            <a:off x="155425" y="4787718"/>
            <a:ext cx="8602663"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defRPr/>
            </a:pPr>
            <a:r>
              <a:rPr lang="en-US" sz="1600" b="1" dirty="0"/>
              <a:t>Multiplexer : </a:t>
            </a:r>
            <a:r>
              <a:rPr lang="en-US" sz="1600" dirty="0"/>
              <a:t>Combines (multiplexes) data from the </a:t>
            </a:r>
            <a:r>
              <a:rPr lang="en-US" sz="1600" i="1" dirty="0"/>
              <a:t>n </a:t>
            </a:r>
            <a:r>
              <a:rPr lang="en-US" sz="1600" dirty="0"/>
              <a:t>input lines and transmits over a higher-capacity data link. </a:t>
            </a:r>
          </a:p>
          <a:p>
            <a:pPr marL="0" indent="0" algn="just">
              <a:buNone/>
              <a:defRPr/>
            </a:pPr>
            <a:endParaRPr lang="en-US" sz="1600" dirty="0"/>
          </a:p>
          <a:p>
            <a:pPr algn="just">
              <a:defRPr/>
            </a:pPr>
            <a:r>
              <a:rPr lang="en-US" sz="1600" b="1" dirty="0"/>
              <a:t>Demultiplexer : </a:t>
            </a:r>
            <a:r>
              <a:rPr lang="en-US" sz="1600" dirty="0"/>
              <a:t>Accepts the multiplexed data stream, separates (demultiplexes) the data according to channel, and delivers data to the appropriate output lines.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4E2F2F04-74F6-37C9-C5CF-52D0FE70108F}"/>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9219" name="Text Box 2">
            <a:extLst>
              <a:ext uri="{FF2B5EF4-FFF2-40B4-BE49-F238E27FC236}">
                <a16:creationId xmlns:a16="http://schemas.microsoft.com/office/drawing/2014/main" id="{E60ED7F8-F45C-ACF2-8B7A-109D3B8B0CE1}"/>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9220" name="Rectangle 2">
            <a:extLst>
              <a:ext uri="{FF2B5EF4-FFF2-40B4-BE49-F238E27FC236}">
                <a16:creationId xmlns:a16="http://schemas.microsoft.com/office/drawing/2014/main" id="{B0901620-9D18-A55B-967F-7D8330D52DBF}"/>
              </a:ext>
            </a:extLst>
          </p:cNvPr>
          <p:cNvSpPr>
            <a:spLocks noChangeArrowheads="1"/>
          </p:cNvSpPr>
          <p:nvPr/>
        </p:nvSpPr>
        <p:spPr bwMode="auto">
          <a:xfrm>
            <a:off x="117475" y="433388"/>
            <a:ext cx="8602663"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r>
              <a:rPr lang="en-US" altLang="en-US" sz="1800"/>
              <a:t>Three types of multiplexing techniques. </a:t>
            </a:r>
          </a:p>
          <a:p>
            <a:pPr algn="just"/>
            <a:endParaRPr lang="en-US" altLang="en-US" sz="1800"/>
          </a:p>
          <a:p>
            <a:pPr algn="just"/>
            <a:r>
              <a:rPr lang="en-US" altLang="en-US" sz="1800">
                <a:solidFill>
                  <a:srgbClr val="FF0000"/>
                </a:solidFill>
              </a:rPr>
              <a:t>Frequency division multiplexing</a:t>
            </a:r>
            <a:r>
              <a:rPr lang="en-US" altLang="en-US" sz="1800"/>
              <a:t> (FDM)</a:t>
            </a:r>
          </a:p>
          <a:p>
            <a:pPr lvl="1" algn="just"/>
            <a:r>
              <a:rPr lang="en-US" altLang="en-US" sz="1600"/>
              <a:t> The most heavily used</a:t>
            </a:r>
          </a:p>
          <a:p>
            <a:pPr lvl="1" algn="just"/>
            <a:r>
              <a:rPr lang="en-US" altLang="en-US" sz="1600"/>
              <a:t> Familiar to anyone who has ever used a </a:t>
            </a:r>
            <a:r>
              <a:rPr lang="en-US" altLang="en-US" sz="1600">
                <a:solidFill>
                  <a:srgbClr val="FF0000"/>
                </a:solidFill>
              </a:rPr>
              <a:t>radio or television set</a:t>
            </a:r>
            <a:r>
              <a:rPr lang="en-US" altLang="en-US" sz="1600"/>
              <a:t>. </a:t>
            </a:r>
          </a:p>
          <a:p>
            <a:pPr algn="just"/>
            <a:endParaRPr lang="en-US" altLang="en-US" sz="1600"/>
          </a:p>
          <a:p>
            <a:pPr algn="just"/>
            <a:r>
              <a:rPr lang="en-US" altLang="en-US" sz="1800"/>
              <a:t> </a:t>
            </a:r>
            <a:r>
              <a:rPr lang="en-US" altLang="en-US" sz="1800">
                <a:solidFill>
                  <a:srgbClr val="FF0000"/>
                </a:solidFill>
              </a:rPr>
              <a:t>Time division multiplexing (TDM) </a:t>
            </a:r>
          </a:p>
          <a:p>
            <a:pPr lvl="1" algn="just"/>
            <a:r>
              <a:rPr lang="en-US" altLang="en-US" sz="1600"/>
              <a:t>known as synchronous TDM. </a:t>
            </a:r>
          </a:p>
          <a:p>
            <a:pPr lvl="1" algn="just"/>
            <a:r>
              <a:rPr lang="en-US" altLang="en-US" sz="1600"/>
              <a:t>Commonly used for multiplexing digitized voice streams and data streams. </a:t>
            </a:r>
          </a:p>
          <a:p>
            <a:pPr algn="just"/>
            <a:endParaRPr lang="en-US" altLang="en-US" sz="1800"/>
          </a:p>
          <a:p>
            <a:pPr algn="just"/>
            <a:r>
              <a:rPr lang="en-US" altLang="en-US" sz="1800">
                <a:solidFill>
                  <a:srgbClr val="FF0000"/>
                </a:solidFill>
              </a:rPr>
              <a:t>Statistical TDM.</a:t>
            </a:r>
          </a:p>
          <a:p>
            <a:pPr lvl="1" algn="just"/>
            <a:r>
              <a:rPr lang="en-US" altLang="en-US" sz="1600"/>
              <a:t> To improve on the efficiency of synchronous TDM by adding complexity to the multiplexer. </a:t>
            </a:r>
          </a:p>
          <a:p>
            <a:pPr lvl="1" algn="just"/>
            <a:r>
              <a:rPr lang="en-US" altLang="en-US" sz="1600"/>
              <a:t>Also known as </a:t>
            </a:r>
            <a:r>
              <a:rPr lang="en-US" altLang="en-US" sz="1600">
                <a:solidFill>
                  <a:srgbClr val="FF0000"/>
                </a:solidFill>
              </a:rPr>
              <a:t> asynchronous TDM, and intelligent TDM</a:t>
            </a:r>
            <a:r>
              <a:rPr lang="en-US" altLang="en-US" sz="1600"/>
              <a:t>. </a:t>
            </a:r>
          </a:p>
          <a:p>
            <a:pPr algn="just"/>
            <a:endParaRPr lang="en-US" altLang="en-US" sz="1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A8872F7B-B615-4BAA-E71B-3A728DDAFF8D}"/>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0243" name="Text Box 2">
            <a:extLst>
              <a:ext uri="{FF2B5EF4-FFF2-40B4-BE49-F238E27FC236}">
                <a16:creationId xmlns:a16="http://schemas.microsoft.com/office/drawing/2014/main" id="{0E68FC6B-6D87-11C5-9254-30119C98D2A6}"/>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0244" name="Rectangle 1">
            <a:extLst>
              <a:ext uri="{FF2B5EF4-FFF2-40B4-BE49-F238E27FC236}">
                <a16:creationId xmlns:a16="http://schemas.microsoft.com/office/drawing/2014/main" id="{606D13D3-F286-156C-3798-816941B5289C}"/>
              </a:ext>
            </a:extLst>
          </p:cNvPr>
          <p:cNvSpPr>
            <a:spLocks noChangeArrowheads="1"/>
          </p:cNvSpPr>
          <p:nvPr/>
        </p:nvSpPr>
        <p:spPr bwMode="auto">
          <a:xfrm>
            <a:off x="347663" y="500063"/>
            <a:ext cx="59657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dirty="0">
                <a:solidFill>
                  <a:srgbClr val="FF0000"/>
                </a:solidFill>
                <a:latin typeface="Times New Roman" panose="02020603050405020304" pitchFamily="18" charset="0"/>
                <a:cs typeface="Times New Roman" panose="02020603050405020304" pitchFamily="18" charset="0"/>
              </a:rPr>
              <a:t>FREQUENCY DIVISION MULTIPLEXING (FDM)</a:t>
            </a:r>
            <a:endParaRPr lang="en-US" altLang="en-US" sz="2000"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1C8D30C-49D9-EDB7-461D-E1272CBABC40}"/>
              </a:ext>
            </a:extLst>
          </p:cNvPr>
          <p:cNvSpPr txBox="1"/>
          <p:nvPr/>
        </p:nvSpPr>
        <p:spPr>
          <a:xfrm>
            <a:off x="462664" y="1470345"/>
            <a:ext cx="8372291" cy="3785652"/>
          </a:xfrm>
          <a:prstGeom prst="rect">
            <a:avLst/>
          </a:prstGeom>
          <a:noFill/>
        </p:spPr>
        <p:txBody>
          <a:bodyPr wrap="square">
            <a:spAutoFit/>
          </a:bodyPr>
          <a:lstStyle/>
          <a:p>
            <a:r>
              <a:rPr lang="en-US" sz="2000" dirty="0"/>
              <a:t>used with analog signals.</a:t>
            </a:r>
          </a:p>
          <a:p>
            <a:endParaRPr lang="en-US" sz="2000" dirty="0"/>
          </a:p>
          <a:p>
            <a:pPr algn="just"/>
            <a:r>
              <a:rPr lang="en-US" sz="2000" dirty="0"/>
              <a:t>A number of signals are carried simultaneously on the same medium by allocating to each signal a different frequency band. </a:t>
            </a:r>
          </a:p>
          <a:p>
            <a:pPr algn="just"/>
            <a:endParaRPr lang="en-US" sz="2000" dirty="0"/>
          </a:p>
          <a:p>
            <a:pPr algn="just"/>
            <a:r>
              <a:rPr lang="en-US" sz="2000" dirty="0"/>
              <a:t>Modulation equipment is needed to move each signal to the required frequency band, and</a:t>
            </a:r>
          </a:p>
          <a:p>
            <a:pPr algn="just"/>
            <a:endParaRPr lang="en-US" sz="2000" dirty="0"/>
          </a:p>
          <a:p>
            <a:pPr algn="just"/>
            <a:r>
              <a:rPr lang="en-US" sz="2000" dirty="0"/>
              <a:t>Multiplexing equipment is needed to combine the modulated signals.</a:t>
            </a:r>
          </a:p>
          <a:p>
            <a:pPr algn="just"/>
            <a:endParaRPr lang="en-US" sz="2000" dirty="0"/>
          </a:p>
          <a:p>
            <a:pPr algn="just"/>
            <a:r>
              <a:rPr lang="en-US" altLang="en-US" sz="2000" dirty="0"/>
              <a:t>FDM is possible when the useful bandwidth of the transmission medium  exceeds the required bandwidth of signals to be transmitted.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3DE75BFE-96BD-0D5C-676B-95EB58D65B20}"/>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2291" name="Text Box 2">
            <a:extLst>
              <a:ext uri="{FF2B5EF4-FFF2-40B4-BE49-F238E27FC236}">
                <a16:creationId xmlns:a16="http://schemas.microsoft.com/office/drawing/2014/main" id="{5FC2DDC7-27BF-1537-A50D-24F26C47F02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pic>
        <p:nvPicPr>
          <p:cNvPr id="12293" name="Picture 2">
            <a:extLst>
              <a:ext uri="{FF2B5EF4-FFF2-40B4-BE49-F238E27FC236}">
                <a16:creationId xmlns:a16="http://schemas.microsoft.com/office/drawing/2014/main" id="{C787ED7F-D543-B059-F3D8-E1DF502FB9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4815" y="1063626"/>
            <a:ext cx="4080251" cy="3287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Rectangle 3">
            <a:extLst>
              <a:ext uri="{FF2B5EF4-FFF2-40B4-BE49-F238E27FC236}">
                <a16:creationId xmlns:a16="http://schemas.microsoft.com/office/drawing/2014/main" id="{05594716-7673-561B-57F4-39E8DE04B900}"/>
              </a:ext>
            </a:extLst>
          </p:cNvPr>
          <p:cNvSpPr>
            <a:spLocks noChangeArrowheads="1"/>
          </p:cNvSpPr>
          <p:nvPr/>
        </p:nvSpPr>
        <p:spPr bwMode="auto">
          <a:xfrm>
            <a:off x="2353469" y="4657960"/>
            <a:ext cx="29400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dirty="0">
                <a:latin typeface="Times-Bold"/>
              </a:rPr>
              <a:t>(a) Frequency division multiplexing</a:t>
            </a:r>
            <a:endParaRPr lang="en-US" altLang="en-US" sz="1400" dirty="0"/>
          </a:p>
        </p:txBody>
      </p:sp>
      <p:sp>
        <p:nvSpPr>
          <p:cNvPr id="2" name="Rectangle 2">
            <a:extLst>
              <a:ext uri="{FF2B5EF4-FFF2-40B4-BE49-F238E27FC236}">
                <a16:creationId xmlns:a16="http://schemas.microsoft.com/office/drawing/2014/main" id="{4CE9D9AD-9A02-D05E-BFFA-331450BF3ADB}"/>
              </a:ext>
            </a:extLst>
          </p:cNvPr>
          <p:cNvSpPr>
            <a:spLocks noChangeArrowheads="1"/>
          </p:cNvSpPr>
          <p:nvPr/>
        </p:nvSpPr>
        <p:spPr bwMode="auto">
          <a:xfrm>
            <a:off x="111564" y="5408874"/>
            <a:ext cx="86026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r>
              <a:rPr lang="en-US" altLang="en-US" sz="2000" dirty="0"/>
              <a:t> </a:t>
            </a:r>
            <a:r>
              <a:rPr lang="en-US" altLang="en-US" sz="1800" dirty="0"/>
              <a:t>A number of signals can be carried simultaneously if each signal is modulated onto a different carrier frequency and the carrier frequencies are sufficiently separated that the bandwidths of the signals do not significantly overlap.</a:t>
            </a:r>
          </a:p>
        </p:txBody>
      </p:sp>
      <p:sp>
        <p:nvSpPr>
          <p:cNvPr id="3" name="Rectangle 1">
            <a:extLst>
              <a:ext uri="{FF2B5EF4-FFF2-40B4-BE49-F238E27FC236}">
                <a16:creationId xmlns:a16="http://schemas.microsoft.com/office/drawing/2014/main" id="{66BDCC9C-0D91-7652-E7D7-71102AD706AA}"/>
              </a:ext>
            </a:extLst>
          </p:cNvPr>
          <p:cNvSpPr>
            <a:spLocks noChangeArrowheads="1"/>
          </p:cNvSpPr>
          <p:nvPr/>
        </p:nvSpPr>
        <p:spPr bwMode="auto">
          <a:xfrm>
            <a:off x="347450" y="495019"/>
            <a:ext cx="59657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dirty="0">
                <a:solidFill>
                  <a:srgbClr val="FF0000"/>
                </a:solidFill>
                <a:latin typeface="Times New Roman" panose="02020603050405020304" pitchFamily="18" charset="0"/>
                <a:cs typeface="Times New Roman" panose="02020603050405020304" pitchFamily="18" charset="0"/>
              </a:rPr>
              <a:t>FREQUENCY DIVISION MULTIPLEXING (FDM)</a:t>
            </a:r>
            <a:endParaRPr lang="en-US" altLang="en-US" sz="20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F509DFB2-342F-F81C-9427-E9D5D170B7D5}"/>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4339" name="Text Box 2">
            <a:extLst>
              <a:ext uri="{FF2B5EF4-FFF2-40B4-BE49-F238E27FC236}">
                <a16:creationId xmlns:a16="http://schemas.microsoft.com/office/drawing/2014/main" id="{CE492C45-914F-FCBF-7300-9B081AB9E185}"/>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4340" name="Rectangle 2">
            <a:extLst>
              <a:ext uri="{FF2B5EF4-FFF2-40B4-BE49-F238E27FC236}">
                <a16:creationId xmlns:a16="http://schemas.microsoft.com/office/drawing/2014/main" id="{14EC7B04-1EF7-EC0A-90B7-F974FD0EDB49}"/>
              </a:ext>
            </a:extLst>
          </p:cNvPr>
          <p:cNvSpPr>
            <a:spLocks noChangeArrowheads="1"/>
          </p:cNvSpPr>
          <p:nvPr/>
        </p:nvSpPr>
        <p:spPr bwMode="auto">
          <a:xfrm>
            <a:off x="338138" y="4037013"/>
            <a:ext cx="8602662" cy="147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r>
              <a:rPr lang="en-US" altLang="en-US" sz="1600"/>
              <a:t>The spectrum of signal   </a:t>
            </a:r>
            <a:r>
              <a:rPr lang="en-US" altLang="en-US" sz="1600">
                <a:solidFill>
                  <a:srgbClr val="FF0000"/>
                </a:solidFill>
              </a:rPr>
              <a:t>m</a:t>
            </a:r>
            <a:r>
              <a:rPr lang="en-US" altLang="en-US" sz="1600" baseline="-25000">
                <a:solidFill>
                  <a:srgbClr val="FF0000"/>
                </a:solidFill>
              </a:rPr>
              <a:t>i</a:t>
            </a:r>
            <a:r>
              <a:rPr lang="en-US" altLang="en-US" sz="1600">
                <a:solidFill>
                  <a:srgbClr val="FF0000"/>
                </a:solidFill>
              </a:rPr>
              <a:t>(t)  </a:t>
            </a:r>
            <a:r>
              <a:rPr lang="en-US" altLang="en-US" sz="1600"/>
              <a:t>is shifted to be centered on  </a:t>
            </a:r>
            <a:r>
              <a:rPr lang="en-US" altLang="en-US" sz="1600">
                <a:solidFill>
                  <a:srgbClr val="FF0000"/>
                </a:solidFill>
              </a:rPr>
              <a:t>f</a:t>
            </a:r>
            <a:r>
              <a:rPr lang="en-US" altLang="en-US" sz="1600" baseline="-25000">
                <a:solidFill>
                  <a:srgbClr val="FF0000"/>
                </a:solidFill>
              </a:rPr>
              <a:t>i</a:t>
            </a:r>
          </a:p>
          <a:p>
            <a:pPr algn="just"/>
            <a:endParaRPr lang="en-US" altLang="en-US" sz="1600"/>
          </a:p>
          <a:p>
            <a:pPr algn="just"/>
            <a:r>
              <a:rPr lang="en-US" altLang="en-US" sz="1600">
                <a:solidFill>
                  <a:srgbClr val="FF0000"/>
                </a:solidFill>
              </a:rPr>
              <a:t>f</a:t>
            </a:r>
            <a:r>
              <a:rPr lang="en-US" altLang="en-US" sz="1600" baseline="-25000">
                <a:solidFill>
                  <a:srgbClr val="FF0000"/>
                </a:solidFill>
              </a:rPr>
              <a:t>i</a:t>
            </a:r>
            <a:r>
              <a:rPr lang="en-US" altLang="en-US" sz="1600">
                <a:solidFill>
                  <a:srgbClr val="FF0000"/>
                </a:solidFill>
              </a:rPr>
              <a:t> </a:t>
            </a:r>
            <a:r>
              <a:rPr lang="en-US" altLang="en-US" sz="1600"/>
              <a:t>must be chosen so that the bandwidths of the various signals do not significantly overlap. </a:t>
            </a:r>
          </a:p>
          <a:p>
            <a:pPr algn="just"/>
            <a:endParaRPr lang="en-US" altLang="en-US" sz="1600"/>
          </a:p>
        </p:txBody>
      </p:sp>
      <p:pic>
        <p:nvPicPr>
          <p:cNvPr id="14342" name="Picture 7">
            <a:extLst>
              <a:ext uri="{FF2B5EF4-FFF2-40B4-BE49-F238E27FC236}">
                <a16:creationId xmlns:a16="http://schemas.microsoft.com/office/drawing/2014/main" id="{A30CC319-0FA8-A82F-1FAA-E8771A064E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74075" y="6302375"/>
            <a:ext cx="4540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3" name="Picture 1">
            <a:extLst>
              <a:ext uri="{FF2B5EF4-FFF2-40B4-BE49-F238E27FC236}">
                <a16:creationId xmlns:a16="http://schemas.microsoft.com/office/drawing/2014/main" id="{034C3DED-C63A-46E6-FF27-2514C9740C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4113" y="915988"/>
            <a:ext cx="56292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Rectangle 3">
            <a:extLst>
              <a:ext uri="{FF2B5EF4-FFF2-40B4-BE49-F238E27FC236}">
                <a16:creationId xmlns:a16="http://schemas.microsoft.com/office/drawing/2014/main" id="{2D495FB3-9D6F-9350-EE8E-D2AB9D3747F1}"/>
              </a:ext>
            </a:extLst>
          </p:cNvPr>
          <p:cNvSpPr>
            <a:spLocks noChangeArrowheads="1"/>
          </p:cNvSpPr>
          <p:nvPr/>
        </p:nvSpPr>
        <p:spPr bwMode="auto">
          <a:xfrm>
            <a:off x="2544763" y="3349625"/>
            <a:ext cx="2400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latin typeface="TimesTen-Bold"/>
              </a:rPr>
              <a:t>Figure 8.4 </a:t>
            </a:r>
            <a:r>
              <a:rPr lang="en-US" altLang="en-US" sz="1600">
                <a:latin typeface="TimesTen-Roman"/>
              </a:rPr>
              <a:t>FDM System</a:t>
            </a:r>
            <a:endParaRPr lang="en-US" altLang="en-US" sz="1600"/>
          </a:p>
        </p:txBody>
      </p:sp>
      <p:sp>
        <p:nvSpPr>
          <p:cNvPr id="2" name="Rectangle 1">
            <a:extLst>
              <a:ext uri="{FF2B5EF4-FFF2-40B4-BE49-F238E27FC236}">
                <a16:creationId xmlns:a16="http://schemas.microsoft.com/office/drawing/2014/main" id="{74F63982-C051-4045-731F-73FA8A170890}"/>
              </a:ext>
            </a:extLst>
          </p:cNvPr>
          <p:cNvSpPr>
            <a:spLocks noChangeArrowheads="1"/>
          </p:cNvSpPr>
          <p:nvPr/>
        </p:nvSpPr>
        <p:spPr bwMode="auto">
          <a:xfrm>
            <a:off x="347663" y="500063"/>
            <a:ext cx="59657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dirty="0">
                <a:solidFill>
                  <a:srgbClr val="FF0000"/>
                </a:solidFill>
                <a:latin typeface="Times New Roman" panose="02020603050405020304" pitchFamily="18" charset="0"/>
                <a:cs typeface="Times New Roman" panose="02020603050405020304" pitchFamily="18" charset="0"/>
              </a:rPr>
              <a:t>FREQUENCY DIVISION MULTIPLEXING (FDM)</a:t>
            </a:r>
            <a:endParaRPr lang="en-US" altLang="en-US" sz="2000"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CDABBD93-CF2A-6DAE-7001-3C659D4AD19F}"/>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6387" name="Text Box 2">
            <a:extLst>
              <a:ext uri="{FF2B5EF4-FFF2-40B4-BE49-F238E27FC236}">
                <a16:creationId xmlns:a16="http://schemas.microsoft.com/office/drawing/2014/main" id="{7D8A4E47-BFF5-DEDF-DAD6-8474DC7AA7FB}"/>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7" name="Content Placeholder 2">
            <a:extLst>
              <a:ext uri="{FF2B5EF4-FFF2-40B4-BE49-F238E27FC236}">
                <a16:creationId xmlns:a16="http://schemas.microsoft.com/office/drawing/2014/main" id="{62A83D5A-9B1E-3859-2956-FC78145F426B}"/>
              </a:ext>
            </a:extLst>
          </p:cNvPr>
          <p:cNvSpPr txBox="1">
            <a:spLocks/>
          </p:cNvSpPr>
          <p:nvPr/>
        </p:nvSpPr>
        <p:spPr bwMode="auto">
          <a:xfrm>
            <a:off x="269875" y="381000"/>
            <a:ext cx="8604250" cy="220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defRPr/>
            </a:pPr>
            <a:r>
              <a:rPr lang="en-US" sz="2400" b="1" kern="0" dirty="0"/>
              <a:t>Multiplexing Process</a:t>
            </a:r>
          </a:p>
          <a:p>
            <a:pPr algn="just">
              <a:defRPr/>
            </a:pPr>
            <a:r>
              <a:rPr lang="en-US" sz="2000" kern="0" dirty="0"/>
              <a:t>Each source generates a signal of a similar frequency range. </a:t>
            </a:r>
          </a:p>
          <a:p>
            <a:pPr algn="just">
              <a:defRPr/>
            </a:pPr>
            <a:r>
              <a:rPr lang="en-US" sz="2000" kern="0" dirty="0"/>
              <a:t>Inside the multiplexer, these similar signals modulate different carrier frequencies ( </a:t>
            </a:r>
            <a:r>
              <a:rPr lang="en-US" sz="2000" i="1" kern="0" dirty="0"/>
              <a:t>f1, f2, and f3).</a:t>
            </a:r>
          </a:p>
          <a:p>
            <a:pPr algn="just">
              <a:defRPr/>
            </a:pPr>
            <a:r>
              <a:rPr lang="en-US" sz="2000" i="1" kern="0" dirty="0"/>
              <a:t> The resulting modulated signals </a:t>
            </a:r>
            <a:r>
              <a:rPr lang="en-US" sz="2000" kern="0" dirty="0"/>
              <a:t>are then combined into a single composite signal that is sent out over a media link.</a:t>
            </a:r>
          </a:p>
        </p:txBody>
      </p:sp>
      <p:pic>
        <p:nvPicPr>
          <p:cNvPr id="16389" name="Picture 6">
            <a:extLst>
              <a:ext uri="{FF2B5EF4-FFF2-40B4-BE49-F238E27FC236}">
                <a16:creationId xmlns:a16="http://schemas.microsoft.com/office/drawing/2014/main" id="{BE4DD84B-6304-B5EC-5B26-9146698661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3429000"/>
            <a:ext cx="6683375" cy="277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4A205F4D-F86D-A734-50B3-021E3BC65F82}"/>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7411" name="Text Box 2">
            <a:extLst>
              <a:ext uri="{FF2B5EF4-FFF2-40B4-BE49-F238E27FC236}">
                <a16:creationId xmlns:a16="http://schemas.microsoft.com/office/drawing/2014/main" id="{22D59B55-1A14-C2FE-247B-FE30EB92EDE6}"/>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6" name="Content Placeholder 2">
            <a:extLst>
              <a:ext uri="{FF2B5EF4-FFF2-40B4-BE49-F238E27FC236}">
                <a16:creationId xmlns:a16="http://schemas.microsoft.com/office/drawing/2014/main" id="{49D6C8E3-B708-354C-D471-A394A6F98D3B}"/>
              </a:ext>
            </a:extLst>
          </p:cNvPr>
          <p:cNvSpPr txBox="1">
            <a:spLocks/>
          </p:cNvSpPr>
          <p:nvPr/>
        </p:nvSpPr>
        <p:spPr bwMode="auto">
          <a:xfrm>
            <a:off x="457200" y="304800"/>
            <a:ext cx="82296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defRPr/>
            </a:pPr>
            <a:r>
              <a:rPr lang="en-US" sz="2400" b="1" kern="0" dirty="0" err="1"/>
              <a:t>Demultiplexing</a:t>
            </a:r>
            <a:r>
              <a:rPr lang="en-US" sz="2400" b="1" kern="0" dirty="0"/>
              <a:t> Process</a:t>
            </a:r>
          </a:p>
          <a:p>
            <a:pPr algn="just">
              <a:defRPr/>
            </a:pPr>
            <a:r>
              <a:rPr lang="en-US" sz="2000" kern="0" dirty="0"/>
              <a:t>The </a:t>
            </a:r>
            <a:r>
              <a:rPr lang="en-US" sz="2000" kern="0" dirty="0" err="1"/>
              <a:t>demultiplexer</a:t>
            </a:r>
            <a:r>
              <a:rPr lang="en-US" sz="2000" kern="0" dirty="0"/>
              <a:t> uses a series of filters to decompose the multiplexed signal into its constituent component signals. </a:t>
            </a:r>
          </a:p>
          <a:p>
            <a:pPr algn="just">
              <a:defRPr/>
            </a:pPr>
            <a:r>
              <a:rPr lang="en-US" sz="2000" kern="0" dirty="0"/>
              <a:t>The individual signals are then passed to a demodulator that separates them from their carriers and passes them to the output lines.</a:t>
            </a:r>
          </a:p>
          <a:p>
            <a:pPr algn="just">
              <a:defRPr/>
            </a:pPr>
            <a:endParaRPr lang="en-US" sz="2400" kern="0" dirty="0"/>
          </a:p>
        </p:txBody>
      </p:sp>
      <p:pic>
        <p:nvPicPr>
          <p:cNvPr id="17413" name="Picture 6">
            <a:extLst>
              <a:ext uri="{FF2B5EF4-FFF2-40B4-BE49-F238E27FC236}">
                <a16:creationId xmlns:a16="http://schemas.microsoft.com/office/drawing/2014/main" id="{44ACBBC6-D3E1-FDB6-97F7-9945D60AB8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38" y="3236913"/>
            <a:ext cx="7262812" cy="254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4F35FF76-44AB-DBC6-EE05-A5D1F7E9038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8195" name="Text Box 2">
            <a:extLst>
              <a:ext uri="{FF2B5EF4-FFF2-40B4-BE49-F238E27FC236}">
                <a16:creationId xmlns:a16="http://schemas.microsoft.com/office/drawing/2014/main" id="{B0D4A0EE-112A-8D5D-C20E-B0F7F03FB65A}"/>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8196" name="Rectangle 3">
            <a:extLst>
              <a:ext uri="{FF2B5EF4-FFF2-40B4-BE49-F238E27FC236}">
                <a16:creationId xmlns:a16="http://schemas.microsoft.com/office/drawing/2014/main" id="{45E272CB-B801-E1EA-C59C-B0CA9152612F}"/>
              </a:ext>
            </a:extLst>
          </p:cNvPr>
          <p:cNvSpPr>
            <a:spLocks noChangeArrowheads="1"/>
          </p:cNvSpPr>
          <p:nvPr/>
        </p:nvSpPr>
        <p:spPr bwMode="auto">
          <a:xfrm>
            <a:off x="423863" y="1547813"/>
            <a:ext cx="8294687"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buFontTx/>
              <a:buNone/>
            </a:pPr>
            <a:r>
              <a:rPr lang="en-US" altLang="en-US" sz="2400"/>
              <a:t>An analog signal carries 4 bits per signal element. If 1000 signal elements are sent per second, find the bit rate.</a:t>
            </a:r>
          </a:p>
          <a:p>
            <a:pPr algn="just">
              <a:buFontTx/>
              <a:buNone/>
            </a:pPr>
            <a:endParaRPr lang="en-US" altLang="en-US" sz="2400"/>
          </a:p>
          <a:p>
            <a:pPr algn="just">
              <a:buFontTx/>
              <a:buNone/>
            </a:pPr>
            <a:endParaRPr lang="en-US" altLang="en-US" sz="2400"/>
          </a:p>
          <a:p>
            <a:pPr algn="just">
              <a:buFontTx/>
              <a:buNone/>
            </a:pPr>
            <a:r>
              <a:rPr lang="en-US" altLang="en-US" sz="2400"/>
              <a:t>4000bps</a:t>
            </a:r>
          </a:p>
        </p:txBody>
      </p:sp>
      <p:sp>
        <p:nvSpPr>
          <p:cNvPr id="8197" name="Rectangle 3">
            <a:extLst>
              <a:ext uri="{FF2B5EF4-FFF2-40B4-BE49-F238E27FC236}">
                <a16:creationId xmlns:a16="http://schemas.microsoft.com/office/drawing/2014/main" id="{F0F24061-FECB-F350-5234-5B456C5097E7}"/>
              </a:ext>
            </a:extLst>
          </p:cNvPr>
          <p:cNvSpPr>
            <a:spLocks noChangeArrowheads="1"/>
          </p:cNvSpPr>
          <p:nvPr/>
        </p:nvSpPr>
        <p:spPr bwMode="auto">
          <a:xfrm>
            <a:off x="250825" y="550863"/>
            <a:ext cx="8642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1800" b="1"/>
              <a:t>DIGITAL DATA,  ANALOG SIGNALS</a:t>
            </a:r>
            <a:endParaRPr lang="en-US" altLang="en-US" sz="1800" baseline="-250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42061825-16E4-52C4-2B29-5308544E03DB}"/>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9459" name="Text Box 2">
            <a:extLst>
              <a:ext uri="{FF2B5EF4-FFF2-40B4-BE49-F238E27FC236}">
                <a16:creationId xmlns:a16="http://schemas.microsoft.com/office/drawing/2014/main" id="{FEA8E66A-0C0A-65D9-9913-298A1FB77DAA}"/>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9460" name="Rectangle 10">
            <a:extLst>
              <a:ext uri="{FF2B5EF4-FFF2-40B4-BE49-F238E27FC236}">
                <a16:creationId xmlns:a16="http://schemas.microsoft.com/office/drawing/2014/main" id="{4B0D9E57-2E80-39CC-DD78-DA9385BDB3B1}"/>
              </a:ext>
            </a:extLst>
          </p:cNvPr>
          <p:cNvSpPr>
            <a:spLocks noChangeArrowheads="1"/>
          </p:cNvSpPr>
          <p:nvPr/>
        </p:nvSpPr>
        <p:spPr bwMode="auto">
          <a:xfrm>
            <a:off x="231775" y="855663"/>
            <a:ext cx="83756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2400">
                <a:latin typeface="Times New Roman" panose="02020603050405020304" pitchFamily="18" charset="0"/>
              </a:rPr>
              <a:t>Assume that a voice channel occupies a bandwidth of 4 kHz. We need to combine three voice channels into a link with a bandwidth of 12 kHz, from 20 to 32 kHz. Show the configuration, using the frequency domain. Assume there are no guard bands.</a:t>
            </a:r>
          </a:p>
        </p:txBody>
      </p:sp>
      <p:sp>
        <p:nvSpPr>
          <p:cNvPr id="19461" name="Rectangle 1">
            <a:extLst>
              <a:ext uri="{FF2B5EF4-FFF2-40B4-BE49-F238E27FC236}">
                <a16:creationId xmlns:a16="http://schemas.microsoft.com/office/drawing/2014/main" id="{6C891A6C-EFA8-4442-D61D-A47A36C64782}"/>
              </a:ext>
            </a:extLst>
          </p:cNvPr>
          <p:cNvSpPr>
            <a:spLocks noChangeArrowheads="1"/>
          </p:cNvSpPr>
          <p:nvPr/>
        </p:nvSpPr>
        <p:spPr bwMode="auto">
          <a:xfrm>
            <a:off x="465138" y="2976563"/>
            <a:ext cx="7910512"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2000">
                <a:solidFill>
                  <a:schemeClr val="hlink"/>
                </a:solidFill>
                <a:latin typeface="Times New Roman" panose="02020603050405020304" pitchFamily="18" charset="0"/>
              </a:rPr>
              <a:t>Solution</a:t>
            </a:r>
          </a:p>
          <a:p>
            <a:pPr algn="just">
              <a:spcBef>
                <a:spcPct val="0"/>
              </a:spcBef>
              <a:buFontTx/>
              <a:buNone/>
            </a:pPr>
            <a:r>
              <a:rPr lang="en-US" altLang="en-US" sz="2000">
                <a:latin typeface="Times" panose="02020603050405020304" pitchFamily="18" charset="0"/>
              </a:rPr>
              <a:t>modulate each of the three voice channels to a different bandwidth. </a:t>
            </a:r>
          </a:p>
          <a:p>
            <a:pPr algn="just">
              <a:spcBef>
                <a:spcPct val="0"/>
              </a:spcBef>
              <a:buFontTx/>
              <a:buNone/>
            </a:pPr>
            <a:endParaRPr lang="en-US" altLang="en-US" sz="2000">
              <a:latin typeface="Times" panose="02020603050405020304" pitchFamily="18" charset="0"/>
            </a:endParaRPr>
          </a:p>
          <a:p>
            <a:pPr algn="just">
              <a:spcBef>
                <a:spcPct val="0"/>
              </a:spcBef>
              <a:buFontTx/>
              <a:buNone/>
            </a:pPr>
            <a:r>
              <a:rPr lang="en-US" altLang="en-US" sz="2000">
                <a:latin typeface="Times" panose="02020603050405020304" pitchFamily="18" charset="0"/>
              </a:rPr>
              <a:t>Use the 20- to 24-kHz bandwidth for the first channel, the 24- to 28-kHz bandwidth for the second channel, and the 28- to 32-kHz bandwidth for the third one. Then we combine them .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6FCAC680-26A6-66FA-1C71-05336AEF1525}"/>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0483" name="Text Box 2">
            <a:extLst>
              <a:ext uri="{FF2B5EF4-FFF2-40B4-BE49-F238E27FC236}">
                <a16:creationId xmlns:a16="http://schemas.microsoft.com/office/drawing/2014/main" id="{590CB2B0-1B50-88FA-39F9-8E095D7201F8}"/>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pic>
        <p:nvPicPr>
          <p:cNvPr id="20484" name="Picture 6">
            <a:extLst>
              <a:ext uri="{FF2B5EF4-FFF2-40B4-BE49-F238E27FC236}">
                <a16:creationId xmlns:a16="http://schemas.microsoft.com/office/drawing/2014/main" id="{AE20B54B-4FB0-305E-AE3A-6A8B24178A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98525"/>
            <a:ext cx="7661275"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F9ACCCBA-D5C4-E465-D338-CA971E516831}"/>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2531" name="Text Box 2">
            <a:extLst>
              <a:ext uri="{FF2B5EF4-FFF2-40B4-BE49-F238E27FC236}">
                <a16:creationId xmlns:a16="http://schemas.microsoft.com/office/drawing/2014/main" id="{33748E7E-1EE0-4DA2-2CE3-04BE51FC8AC2}"/>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22532" name="Rectangle 10">
            <a:extLst>
              <a:ext uri="{FF2B5EF4-FFF2-40B4-BE49-F238E27FC236}">
                <a16:creationId xmlns:a16="http://schemas.microsoft.com/office/drawing/2014/main" id="{BA262FCA-CF1F-A414-69CA-6C169B08DBCE}"/>
              </a:ext>
            </a:extLst>
          </p:cNvPr>
          <p:cNvSpPr>
            <a:spLocks noChangeArrowheads="1"/>
          </p:cNvSpPr>
          <p:nvPr/>
        </p:nvSpPr>
        <p:spPr bwMode="auto">
          <a:xfrm>
            <a:off x="231775" y="855663"/>
            <a:ext cx="83756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2000">
                <a:latin typeface="Times New Roman" panose="02020603050405020304" pitchFamily="18" charset="0"/>
              </a:rPr>
              <a:t>Five channels, each with a 100-kHz bandwidth, are to be multiplexed together. What is the minimum bandwidth of the link if there is a need for a guard band of 10 kHz between the channels to prevent interference?</a:t>
            </a:r>
          </a:p>
        </p:txBody>
      </p:sp>
      <p:pic>
        <p:nvPicPr>
          <p:cNvPr id="22533" name="Picture 6">
            <a:extLst>
              <a:ext uri="{FF2B5EF4-FFF2-40B4-BE49-F238E27FC236}">
                <a16:creationId xmlns:a16="http://schemas.microsoft.com/office/drawing/2014/main" id="{2D6A1E3A-8EB0-13FB-698C-29248290F5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3817938"/>
            <a:ext cx="7696200" cy="233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Rectangle 1">
            <a:extLst>
              <a:ext uri="{FF2B5EF4-FFF2-40B4-BE49-F238E27FC236}">
                <a16:creationId xmlns:a16="http://schemas.microsoft.com/office/drawing/2014/main" id="{D6C408E4-BA39-95EB-E257-76D8247D37EE}"/>
              </a:ext>
            </a:extLst>
          </p:cNvPr>
          <p:cNvSpPr>
            <a:spLocks noChangeArrowheads="1"/>
          </p:cNvSpPr>
          <p:nvPr/>
        </p:nvSpPr>
        <p:spPr bwMode="auto">
          <a:xfrm>
            <a:off x="368300" y="2200275"/>
            <a:ext cx="8104188"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1800">
                <a:solidFill>
                  <a:schemeClr val="hlink"/>
                </a:solidFill>
                <a:latin typeface="Times New Roman" panose="02020603050405020304" pitchFamily="18" charset="0"/>
              </a:rPr>
              <a:t>Solution</a:t>
            </a:r>
          </a:p>
          <a:p>
            <a:pPr algn="just">
              <a:spcBef>
                <a:spcPct val="0"/>
              </a:spcBef>
              <a:buFontTx/>
              <a:buNone/>
            </a:pPr>
            <a:r>
              <a:rPr lang="en-US" altLang="en-US" sz="1800">
                <a:latin typeface="Times" panose="02020603050405020304" pitchFamily="18" charset="0"/>
              </a:rPr>
              <a:t>For five channels, we need at least four guard bands. This means that the required bandwidth is at least </a:t>
            </a:r>
          </a:p>
          <a:p>
            <a:pPr algn="ctr">
              <a:spcBef>
                <a:spcPct val="0"/>
              </a:spcBef>
              <a:buFontTx/>
              <a:buNone/>
            </a:pPr>
            <a:r>
              <a:rPr lang="en-US" altLang="en-US" sz="1800">
                <a:solidFill>
                  <a:schemeClr val="hlink"/>
                </a:solidFill>
                <a:latin typeface="Times" panose="02020603050405020304" pitchFamily="18" charset="0"/>
              </a:rPr>
              <a:t>5 × 100 + 4 × 10 = 540 kHz,</a:t>
            </a:r>
            <a:r>
              <a:rPr lang="en-US" altLang="en-US" sz="1800">
                <a:latin typeface="Times" panose="02020603050405020304" pitchFamily="18" charset="0"/>
              </a:rPr>
              <a:t> </a:t>
            </a:r>
          </a:p>
          <a:p>
            <a:pPr algn="just">
              <a:spcBef>
                <a:spcPct val="0"/>
              </a:spcBef>
              <a:buFontTx/>
              <a:buNone/>
            </a:pPr>
            <a:endParaRPr lang="en-US" altLang="en-US" sz="1600" i="1">
              <a:latin typeface="Times"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6AE8F198-C9EF-8458-552E-1D623F885E7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3555" name="Text Box 2">
            <a:extLst>
              <a:ext uri="{FF2B5EF4-FFF2-40B4-BE49-F238E27FC236}">
                <a16:creationId xmlns:a16="http://schemas.microsoft.com/office/drawing/2014/main" id="{46C8A41A-6370-CAC1-5264-B868EAB395D4}"/>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pic>
        <p:nvPicPr>
          <p:cNvPr id="23556" name="Picture 1">
            <a:extLst>
              <a:ext uri="{FF2B5EF4-FFF2-40B4-BE49-F238E27FC236}">
                <a16:creationId xmlns:a16="http://schemas.microsoft.com/office/drawing/2014/main" id="{6CC267B3-2A6D-DC71-5CD6-85E5F97214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350" y="2162175"/>
            <a:ext cx="8623300"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a:extLst>
              <a:ext uri="{FF2B5EF4-FFF2-40B4-BE49-F238E27FC236}">
                <a16:creationId xmlns:a16="http://schemas.microsoft.com/office/drawing/2014/main" id="{15FCB4CF-5F2E-B029-2490-6F3C1C961A25}"/>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5123" name="Text Box 2">
            <a:extLst>
              <a:ext uri="{FF2B5EF4-FFF2-40B4-BE49-F238E27FC236}">
                <a16:creationId xmlns:a16="http://schemas.microsoft.com/office/drawing/2014/main" id="{EE58C70C-9925-12BD-2AFC-A9A2825AC676}"/>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124" name="Rectangle 2">
            <a:extLst>
              <a:ext uri="{FF2B5EF4-FFF2-40B4-BE49-F238E27FC236}">
                <a16:creationId xmlns:a16="http://schemas.microsoft.com/office/drawing/2014/main" id="{6918B5F3-D5FA-FE59-A04B-4BCFD19EF905}"/>
              </a:ext>
            </a:extLst>
          </p:cNvPr>
          <p:cNvSpPr>
            <a:spLocks noChangeArrowheads="1"/>
          </p:cNvSpPr>
          <p:nvPr/>
        </p:nvSpPr>
        <p:spPr bwMode="auto">
          <a:xfrm>
            <a:off x="270668" y="1316725"/>
            <a:ext cx="8602663" cy="444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50000"/>
              </a:spcBef>
            </a:pPr>
            <a:r>
              <a:rPr lang="en-US" altLang="en-US" sz="1800" dirty="0">
                <a:solidFill>
                  <a:srgbClr val="C00000"/>
                </a:solidFill>
              </a:rPr>
              <a:t>Multiplexor accepts input from devices in a round-robin fashion and transmit the data.</a:t>
            </a:r>
            <a:endParaRPr lang="en-US" altLang="en-US" sz="1800" dirty="0"/>
          </a:p>
          <a:p>
            <a:pPr algn="just">
              <a:spcBef>
                <a:spcPct val="50000"/>
              </a:spcBef>
            </a:pPr>
            <a:r>
              <a:rPr lang="en-US" altLang="en-US" sz="1800" dirty="0"/>
              <a:t>Synchronous TDM is called synchronous because the time slots are pre assigned to sources and fixed.</a:t>
            </a:r>
          </a:p>
          <a:p>
            <a:pPr marL="0" indent="0" algn="just">
              <a:buNone/>
            </a:pPr>
            <a:endParaRPr lang="en-US" sz="1800" dirty="0"/>
          </a:p>
          <a:p>
            <a:pPr algn="just"/>
            <a:r>
              <a:rPr lang="en-US" sz="1800" dirty="0"/>
              <a:t>The slot length equals the transmitter buffer length, typically a bit or a byte (character).</a:t>
            </a:r>
          </a:p>
          <a:p>
            <a:pPr algn="just"/>
            <a:endParaRPr lang="en-US" sz="1800" dirty="0"/>
          </a:p>
          <a:p>
            <a:pPr algn="just"/>
            <a:r>
              <a:rPr lang="en-US" sz="1800" dirty="0"/>
              <a:t>The time slots for each source are transmitted whether or not the source has data to send</a:t>
            </a:r>
          </a:p>
          <a:p>
            <a:pPr algn="just"/>
            <a:endParaRPr lang="en-US" sz="1800" dirty="0"/>
          </a:p>
          <a:p>
            <a:pPr algn="just"/>
            <a:r>
              <a:rPr lang="en-US" sz="1800" dirty="0"/>
              <a:t>it is possible for a synchronous TDM device to handle sources of different data rates. For example, the slowest input device could be assigned one slot per cycle, while faster devices are assigned multiple slots per cycle</a:t>
            </a:r>
          </a:p>
        </p:txBody>
      </p:sp>
      <p:sp>
        <p:nvSpPr>
          <p:cNvPr id="5125" name="Rectangle 1">
            <a:extLst>
              <a:ext uri="{FF2B5EF4-FFF2-40B4-BE49-F238E27FC236}">
                <a16:creationId xmlns:a16="http://schemas.microsoft.com/office/drawing/2014/main" id="{C9539FE8-A891-7E91-FB23-06D0CB5CAF43}"/>
              </a:ext>
            </a:extLst>
          </p:cNvPr>
          <p:cNvSpPr>
            <a:spLocks noChangeArrowheads="1"/>
          </p:cNvSpPr>
          <p:nvPr/>
        </p:nvSpPr>
        <p:spPr bwMode="auto">
          <a:xfrm>
            <a:off x="309563" y="465138"/>
            <a:ext cx="5462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b="1">
                <a:solidFill>
                  <a:srgbClr val="FF0000"/>
                </a:solidFill>
              </a:rPr>
              <a:t>SYNCHRONOUS TIME DIVISION MULTIPLEXING</a:t>
            </a:r>
            <a:endParaRPr lang="en-US" altLang="en-US" sz="180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A1E70A50-F326-0A40-4416-EDD661CC41D7}"/>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7171" name="Text Box 2">
            <a:extLst>
              <a:ext uri="{FF2B5EF4-FFF2-40B4-BE49-F238E27FC236}">
                <a16:creationId xmlns:a16="http://schemas.microsoft.com/office/drawing/2014/main" id="{18B44163-39A3-1B16-D1BB-BEA201B79F06}"/>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7172" name="Rectangle 2">
            <a:extLst>
              <a:ext uri="{FF2B5EF4-FFF2-40B4-BE49-F238E27FC236}">
                <a16:creationId xmlns:a16="http://schemas.microsoft.com/office/drawing/2014/main" id="{A50081BC-42D0-0672-FE4E-B665AFC9A14F}"/>
              </a:ext>
            </a:extLst>
          </p:cNvPr>
          <p:cNvSpPr>
            <a:spLocks noChangeArrowheads="1"/>
          </p:cNvSpPr>
          <p:nvPr/>
        </p:nvSpPr>
        <p:spPr bwMode="auto">
          <a:xfrm>
            <a:off x="271462" y="4926795"/>
            <a:ext cx="860107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r>
              <a:rPr lang="en-US" altLang="en-US" sz="1800" dirty="0"/>
              <a:t>The multiplexer has </a:t>
            </a:r>
            <a:r>
              <a:rPr lang="en-US" altLang="en-US" sz="1800" dirty="0">
                <a:solidFill>
                  <a:srgbClr val="FF0000"/>
                </a:solidFill>
              </a:rPr>
              <a:t>six inputs </a:t>
            </a:r>
            <a:r>
              <a:rPr lang="en-US" altLang="en-US" sz="1800" dirty="0"/>
              <a:t>that might each be, say, </a:t>
            </a:r>
            <a:r>
              <a:rPr lang="en-US" altLang="en-US" sz="1800" dirty="0">
                <a:solidFill>
                  <a:srgbClr val="FF0000"/>
                </a:solidFill>
              </a:rPr>
              <a:t>9.6 kbps</a:t>
            </a:r>
            <a:r>
              <a:rPr lang="en-US" altLang="en-US" sz="1800" dirty="0"/>
              <a:t>. </a:t>
            </a:r>
          </a:p>
          <a:p>
            <a:pPr algn="just"/>
            <a:endParaRPr lang="en-US" altLang="en-US" sz="1800" dirty="0"/>
          </a:p>
          <a:p>
            <a:pPr algn="just"/>
            <a:r>
              <a:rPr lang="en-US" altLang="en-US" sz="1800" dirty="0"/>
              <a:t>A single line with a capacity of at least 57.6 kbps (plus overhead capacity) could accommodate all six sources.</a:t>
            </a:r>
          </a:p>
        </p:txBody>
      </p:sp>
      <p:sp>
        <p:nvSpPr>
          <p:cNvPr id="7173" name="Rectangle 1">
            <a:extLst>
              <a:ext uri="{FF2B5EF4-FFF2-40B4-BE49-F238E27FC236}">
                <a16:creationId xmlns:a16="http://schemas.microsoft.com/office/drawing/2014/main" id="{E81A1FDE-FD0A-2E77-B22C-3257CCA2659A}"/>
              </a:ext>
            </a:extLst>
          </p:cNvPr>
          <p:cNvSpPr>
            <a:spLocks noChangeArrowheads="1"/>
          </p:cNvSpPr>
          <p:nvPr/>
        </p:nvSpPr>
        <p:spPr bwMode="auto">
          <a:xfrm>
            <a:off x="309563" y="465138"/>
            <a:ext cx="5462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b="1">
                <a:solidFill>
                  <a:srgbClr val="FF0000"/>
                </a:solidFill>
              </a:rPr>
              <a:t>SYNCHRONOUS TIME DIVISION MULTIPLEXING</a:t>
            </a:r>
            <a:endParaRPr lang="en-US" altLang="en-US" sz="1800">
              <a:solidFill>
                <a:srgbClr val="FF0000"/>
              </a:solidFill>
            </a:endParaRPr>
          </a:p>
        </p:txBody>
      </p:sp>
      <p:pic>
        <p:nvPicPr>
          <p:cNvPr id="7174" name="Picture 2">
            <a:extLst>
              <a:ext uri="{FF2B5EF4-FFF2-40B4-BE49-F238E27FC236}">
                <a16:creationId xmlns:a16="http://schemas.microsoft.com/office/drawing/2014/main" id="{F50F6ABF-75E2-0F91-F55C-0E6FF5E020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5675" y="1150155"/>
            <a:ext cx="4301360" cy="3474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5DEF4464-CE0C-6D14-5ADA-53CCC451EEA1}"/>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8195" name="Text Box 2">
            <a:extLst>
              <a:ext uri="{FF2B5EF4-FFF2-40B4-BE49-F238E27FC236}">
                <a16:creationId xmlns:a16="http://schemas.microsoft.com/office/drawing/2014/main" id="{82CCDAF6-C05A-9EC1-7DCE-B84BF83E1C5F}"/>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8196" name="Rectangle 1">
            <a:extLst>
              <a:ext uri="{FF2B5EF4-FFF2-40B4-BE49-F238E27FC236}">
                <a16:creationId xmlns:a16="http://schemas.microsoft.com/office/drawing/2014/main" id="{A56DAC59-D3DB-8B9F-891E-72D2252EBA22}"/>
              </a:ext>
            </a:extLst>
          </p:cNvPr>
          <p:cNvSpPr>
            <a:spLocks noChangeArrowheads="1"/>
          </p:cNvSpPr>
          <p:nvPr/>
        </p:nvSpPr>
        <p:spPr bwMode="auto">
          <a:xfrm>
            <a:off x="309563" y="465138"/>
            <a:ext cx="5462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b="1">
                <a:solidFill>
                  <a:srgbClr val="FF0000"/>
                </a:solidFill>
              </a:rPr>
              <a:t>SYNCHRONOUS TIME DIVISION MULTIPLEXING</a:t>
            </a:r>
            <a:endParaRPr lang="en-US" altLang="en-US" sz="1800">
              <a:solidFill>
                <a:srgbClr val="FF0000"/>
              </a:solidFill>
            </a:endParaRPr>
          </a:p>
        </p:txBody>
      </p:sp>
      <p:pic>
        <p:nvPicPr>
          <p:cNvPr id="8197" name="Picture 7">
            <a:extLst>
              <a:ext uri="{FF2B5EF4-FFF2-40B4-BE49-F238E27FC236}">
                <a16:creationId xmlns:a16="http://schemas.microsoft.com/office/drawing/2014/main" id="{E2ACB6F7-A908-AF12-452A-303D05623C2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63725"/>
            <a:ext cx="8229600" cy="313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8128DD52-3CD6-A87F-7CD6-9664B5EE2EF9}"/>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9219" name="Text Box 2">
            <a:extLst>
              <a:ext uri="{FF2B5EF4-FFF2-40B4-BE49-F238E27FC236}">
                <a16:creationId xmlns:a16="http://schemas.microsoft.com/office/drawing/2014/main" id="{A1BAE36C-46B5-1923-EA7C-8BED38C23D2E}"/>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9221" name="Rectangle 1">
            <a:extLst>
              <a:ext uri="{FF2B5EF4-FFF2-40B4-BE49-F238E27FC236}">
                <a16:creationId xmlns:a16="http://schemas.microsoft.com/office/drawing/2014/main" id="{7B0128D9-B4DD-EB6D-412D-3A0948ED7990}"/>
              </a:ext>
            </a:extLst>
          </p:cNvPr>
          <p:cNvSpPr>
            <a:spLocks noChangeArrowheads="1"/>
          </p:cNvSpPr>
          <p:nvPr/>
        </p:nvSpPr>
        <p:spPr bwMode="auto">
          <a:xfrm>
            <a:off x="193675" y="369888"/>
            <a:ext cx="5462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b="1">
                <a:solidFill>
                  <a:srgbClr val="FF0000"/>
                </a:solidFill>
              </a:rPr>
              <a:t>SYNCHRONOUS TIME DIVISION MULTIPLEXING</a:t>
            </a:r>
            <a:endParaRPr lang="en-US" altLang="en-US" sz="1800">
              <a:solidFill>
                <a:srgbClr val="FF0000"/>
              </a:solidFill>
            </a:endParaRPr>
          </a:p>
        </p:txBody>
      </p:sp>
      <p:pic>
        <p:nvPicPr>
          <p:cNvPr id="9222" name="Picture 1">
            <a:extLst>
              <a:ext uri="{FF2B5EF4-FFF2-40B4-BE49-F238E27FC236}">
                <a16:creationId xmlns:a16="http://schemas.microsoft.com/office/drawing/2014/main" id="{EA733C98-3822-974A-B63C-F916D9D5F4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885" y="932719"/>
            <a:ext cx="3571665" cy="1444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Rectangle 3">
            <a:extLst>
              <a:ext uri="{FF2B5EF4-FFF2-40B4-BE49-F238E27FC236}">
                <a16:creationId xmlns:a16="http://schemas.microsoft.com/office/drawing/2014/main" id="{35EEC7B4-6830-7CD9-D417-C954815F6544}"/>
              </a:ext>
            </a:extLst>
          </p:cNvPr>
          <p:cNvSpPr>
            <a:spLocks noChangeArrowheads="1"/>
          </p:cNvSpPr>
          <p:nvPr/>
        </p:nvSpPr>
        <p:spPr bwMode="auto">
          <a:xfrm>
            <a:off x="796616" y="6149975"/>
            <a:ext cx="36480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dirty="0">
                <a:latin typeface="TimesTen-Bold"/>
              </a:rPr>
              <a:t>Figure 8.6 </a:t>
            </a:r>
            <a:r>
              <a:rPr lang="en-US" altLang="en-US" sz="1600" dirty="0">
                <a:latin typeface="TimesTen-Roman"/>
              </a:rPr>
              <a:t>Synchronous TDM System</a:t>
            </a:r>
            <a:endParaRPr lang="en-US" altLang="en-US" sz="1600" dirty="0"/>
          </a:p>
        </p:txBody>
      </p:sp>
      <p:pic>
        <p:nvPicPr>
          <p:cNvPr id="2" name="Picture 1">
            <a:extLst>
              <a:ext uri="{FF2B5EF4-FFF2-40B4-BE49-F238E27FC236}">
                <a16:creationId xmlns:a16="http://schemas.microsoft.com/office/drawing/2014/main" id="{57392DEB-0076-F324-1C50-A4A18B340E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9373" y="2820485"/>
            <a:ext cx="3486804" cy="1217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Rectangle 2">
            <a:extLst>
              <a:ext uri="{FF2B5EF4-FFF2-40B4-BE49-F238E27FC236}">
                <a16:creationId xmlns:a16="http://schemas.microsoft.com/office/drawing/2014/main" id="{B8FA4AAB-F2EA-8A22-3C3C-DF368265E2BE}"/>
              </a:ext>
            </a:extLst>
          </p:cNvPr>
          <p:cNvSpPr>
            <a:spLocks noChangeArrowheads="1"/>
          </p:cNvSpPr>
          <p:nvPr/>
        </p:nvSpPr>
        <p:spPr bwMode="auto">
          <a:xfrm>
            <a:off x="4444691" y="2594924"/>
            <a:ext cx="4493759"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r>
              <a:rPr lang="en-US" altLang="en-US" sz="1400" dirty="0"/>
              <a:t>The data are organized into </a:t>
            </a:r>
            <a:r>
              <a:rPr lang="en-US" altLang="en-US" sz="1400" b="1" dirty="0"/>
              <a:t>frames</a:t>
            </a:r>
            <a:r>
              <a:rPr lang="en-US" altLang="en-US" sz="1400" dirty="0"/>
              <a:t>.</a:t>
            </a:r>
          </a:p>
          <a:p>
            <a:pPr algn="just"/>
            <a:r>
              <a:rPr lang="en-US" altLang="en-US" sz="1400" dirty="0"/>
              <a:t> In each frame, one or more slots are dedicated to each data source. </a:t>
            </a:r>
          </a:p>
          <a:p>
            <a:pPr algn="just"/>
            <a:r>
              <a:rPr lang="en-US" altLang="en-US" sz="1400" dirty="0"/>
              <a:t>The sequence of slots dedicated to one source, from frame to frame, is called a </a:t>
            </a:r>
            <a:r>
              <a:rPr lang="en-US" altLang="en-US" sz="1400" b="1" dirty="0">
                <a:solidFill>
                  <a:srgbClr val="FF0000"/>
                </a:solidFill>
              </a:rPr>
              <a:t>channel</a:t>
            </a:r>
            <a:r>
              <a:rPr lang="en-US" altLang="en-US" sz="1400" dirty="0"/>
              <a:t>. </a:t>
            </a:r>
          </a:p>
        </p:txBody>
      </p:sp>
      <p:pic>
        <p:nvPicPr>
          <p:cNvPr id="12293" name="Picture 2">
            <a:extLst>
              <a:ext uri="{FF2B5EF4-FFF2-40B4-BE49-F238E27FC236}">
                <a16:creationId xmlns:a16="http://schemas.microsoft.com/office/drawing/2014/main" id="{DE09F20A-7700-58A2-3B34-3406B399D70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2759" y="4380251"/>
            <a:ext cx="3995790" cy="1547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FE830EB6-4410-2B8F-93A4-16480215CC0B}"/>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3315" name="Text Box 2">
            <a:extLst>
              <a:ext uri="{FF2B5EF4-FFF2-40B4-BE49-F238E27FC236}">
                <a16:creationId xmlns:a16="http://schemas.microsoft.com/office/drawing/2014/main" id="{99F15073-FDAF-8517-A89C-494480022EC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3316" name="Rectangle 1">
            <a:extLst>
              <a:ext uri="{FF2B5EF4-FFF2-40B4-BE49-F238E27FC236}">
                <a16:creationId xmlns:a16="http://schemas.microsoft.com/office/drawing/2014/main" id="{9AAE7DEF-D40A-24FD-5296-D4879C211C84}"/>
              </a:ext>
            </a:extLst>
          </p:cNvPr>
          <p:cNvSpPr>
            <a:spLocks noChangeArrowheads="1"/>
          </p:cNvSpPr>
          <p:nvPr/>
        </p:nvSpPr>
        <p:spPr bwMode="auto">
          <a:xfrm>
            <a:off x="309563" y="465138"/>
            <a:ext cx="5462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b="1">
                <a:solidFill>
                  <a:srgbClr val="FF0000"/>
                </a:solidFill>
              </a:rPr>
              <a:t>SYNCHRONOUS TIME DIVISION MULTIPLEXING</a:t>
            </a:r>
            <a:endParaRPr lang="en-US" altLang="en-US" sz="1800">
              <a:solidFill>
                <a:srgbClr val="FF0000"/>
              </a:solidFill>
            </a:endParaRPr>
          </a:p>
        </p:txBody>
      </p:sp>
      <p:pic>
        <p:nvPicPr>
          <p:cNvPr id="13317" name="Picture 6">
            <a:extLst>
              <a:ext uri="{FF2B5EF4-FFF2-40B4-BE49-F238E27FC236}">
                <a16:creationId xmlns:a16="http://schemas.microsoft.com/office/drawing/2014/main" id="{9E163365-5CB7-28E8-38D2-5172568FA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0772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5B6C7B53-E6A3-494F-9E92-FEA2E4975A1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4339" name="Text Box 2">
            <a:extLst>
              <a:ext uri="{FF2B5EF4-FFF2-40B4-BE49-F238E27FC236}">
                <a16:creationId xmlns:a16="http://schemas.microsoft.com/office/drawing/2014/main" id="{836F2BFD-8219-2340-8B14-925080A69479}"/>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4340" name="Rectangle 1">
            <a:extLst>
              <a:ext uri="{FF2B5EF4-FFF2-40B4-BE49-F238E27FC236}">
                <a16:creationId xmlns:a16="http://schemas.microsoft.com/office/drawing/2014/main" id="{50E9D4B4-ABE3-710F-0F74-5EA3B93DA28C}"/>
              </a:ext>
            </a:extLst>
          </p:cNvPr>
          <p:cNvSpPr>
            <a:spLocks noChangeArrowheads="1"/>
          </p:cNvSpPr>
          <p:nvPr/>
        </p:nvSpPr>
        <p:spPr bwMode="auto">
          <a:xfrm>
            <a:off x="309563" y="465138"/>
            <a:ext cx="5462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b="1">
                <a:solidFill>
                  <a:srgbClr val="FF0000"/>
                </a:solidFill>
              </a:rPr>
              <a:t>SYNCHRONOUS TIME DIVISION MULTIPLEXING</a:t>
            </a:r>
            <a:endParaRPr lang="en-US" altLang="en-US" sz="1800">
              <a:solidFill>
                <a:srgbClr val="FF0000"/>
              </a:solidFill>
            </a:endParaRPr>
          </a:p>
        </p:txBody>
      </p:sp>
      <p:pic>
        <p:nvPicPr>
          <p:cNvPr id="14341" name="Picture 5">
            <a:extLst>
              <a:ext uri="{FF2B5EF4-FFF2-40B4-BE49-F238E27FC236}">
                <a16:creationId xmlns:a16="http://schemas.microsoft.com/office/drawing/2014/main" id="{9A5EAF7B-C26C-806C-64DF-C530752E50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909763"/>
            <a:ext cx="8153400" cy="303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E9DB21C4-0766-63F7-20FD-A75046ACE9E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9219" name="Text Box 2">
            <a:extLst>
              <a:ext uri="{FF2B5EF4-FFF2-40B4-BE49-F238E27FC236}">
                <a16:creationId xmlns:a16="http://schemas.microsoft.com/office/drawing/2014/main" id="{D2B6D358-6623-9E8B-6123-38D25214819F}"/>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9220" name="Rectangle 3">
            <a:extLst>
              <a:ext uri="{FF2B5EF4-FFF2-40B4-BE49-F238E27FC236}">
                <a16:creationId xmlns:a16="http://schemas.microsoft.com/office/drawing/2014/main" id="{40983707-7CBF-6FE2-0A66-1BBC86B78563}"/>
              </a:ext>
            </a:extLst>
          </p:cNvPr>
          <p:cNvSpPr>
            <a:spLocks noChangeArrowheads="1"/>
          </p:cNvSpPr>
          <p:nvPr/>
        </p:nvSpPr>
        <p:spPr bwMode="auto">
          <a:xfrm>
            <a:off x="257175" y="1343025"/>
            <a:ext cx="8294688"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2000"/>
              <a:t>An analog signal has a bit rate of 8000 bps and a baud rate of 1000 baud.</a:t>
            </a:r>
          </a:p>
          <a:p>
            <a:pPr>
              <a:buFontTx/>
              <a:buNone/>
            </a:pPr>
            <a:r>
              <a:rPr lang="en-US" altLang="en-US" sz="2000"/>
              <a:t> How many data elements are carried by each signal element? </a:t>
            </a:r>
          </a:p>
          <a:p>
            <a:pPr>
              <a:buFontTx/>
              <a:buNone/>
            </a:pPr>
            <a:r>
              <a:rPr lang="en-US" altLang="en-US" sz="2000"/>
              <a:t>How many signal elements do we need?</a:t>
            </a:r>
          </a:p>
        </p:txBody>
      </p:sp>
      <p:sp>
        <p:nvSpPr>
          <p:cNvPr id="9221" name="Rectangle 3">
            <a:extLst>
              <a:ext uri="{FF2B5EF4-FFF2-40B4-BE49-F238E27FC236}">
                <a16:creationId xmlns:a16="http://schemas.microsoft.com/office/drawing/2014/main" id="{DE7A11D3-3A94-8F59-9BD1-7B665A3693A1}"/>
              </a:ext>
            </a:extLst>
          </p:cNvPr>
          <p:cNvSpPr>
            <a:spLocks noChangeArrowheads="1"/>
          </p:cNvSpPr>
          <p:nvPr/>
        </p:nvSpPr>
        <p:spPr bwMode="auto">
          <a:xfrm>
            <a:off x="250825" y="550863"/>
            <a:ext cx="8642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1800" b="1"/>
              <a:t>DIGITAL DATA,  ANALOG SIGNALS</a:t>
            </a:r>
            <a:endParaRPr lang="en-US" altLang="en-US" sz="1800" baseline="-25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9C57A3BD-6378-BFD6-965C-B61B5210AA7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5363" name="Text Box 2">
            <a:extLst>
              <a:ext uri="{FF2B5EF4-FFF2-40B4-BE49-F238E27FC236}">
                <a16:creationId xmlns:a16="http://schemas.microsoft.com/office/drawing/2014/main" id="{5AF3B463-B6BE-A7F7-7C4D-4F9EB94F98CC}"/>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5364" name="Rectangle 2">
            <a:extLst>
              <a:ext uri="{FF2B5EF4-FFF2-40B4-BE49-F238E27FC236}">
                <a16:creationId xmlns:a16="http://schemas.microsoft.com/office/drawing/2014/main" id="{E149D90D-442B-4D82-8F8D-5C50849A0F1C}"/>
              </a:ext>
            </a:extLst>
          </p:cNvPr>
          <p:cNvSpPr>
            <a:spLocks noChangeArrowheads="1"/>
          </p:cNvSpPr>
          <p:nvPr/>
        </p:nvSpPr>
        <p:spPr bwMode="auto">
          <a:xfrm>
            <a:off x="155575" y="995363"/>
            <a:ext cx="8756650"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endParaRPr lang="en-US" altLang="en-US" sz="1800">
              <a:solidFill>
                <a:srgbClr val="FF0000"/>
              </a:solidFill>
            </a:endParaRPr>
          </a:p>
          <a:p>
            <a:pPr algn="just"/>
            <a:r>
              <a:rPr lang="en-US" altLang="en-US" sz="1800"/>
              <a:t>The time slots for each source are transmitted whether or not the source has data to send. </a:t>
            </a:r>
          </a:p>
          <a:p>
            <a:pPr algn="just"/>
            <a:endParaRPr lang="en-US" altLang="en-US" sz="1800"/>
          </a:p>
          <a:p>
            <a:pPr algn="just"/>
            <a:r>
              <a:rPr lang="en-US" altLang="en-US" sz="1800">
                <a:solidFill>
                  <a:srgbClr val="FF0000"/>
                </a:solidFill>
              </a:rPr>
              <a:t>The capacity is wasted to achieve simplicity of implementation.</a:t>
            </a:r>
          </a:p>
          <a:p>
            <a:pPr algn="just"/>
            <a:endParaRPr lang="en-US" altLang="en-US" sz="1800"/>
          </a:p>
          <a:p>
            <a:pPr algn="just"/>
            <a:endParaRPr lang="en-US" altLang="en-US" sz="1800"/>
          </a:p>
          <a:p>
            <a:pPr algn="just"/>
            <a:endParaRPr lang="en-US" altLang="en-US" sz="1800"/>
          </a:p>
        </p:txBody>
      </p:sp>
      <p:sp>
        <p:nvSpPr>
          <p:cNvPr id="15365" name="Rectangle 1">
            <a:extLst>
              <a:ext uri="{FF2B5EF4-FFF2-40B4-BE49-F238E27FC236}">
                <a16:creationId xmlns:a16="http://schemas.microsoft.com/office/drawing/2014/main" id="{9D59703E-FC16-1BED-E178-25E08CE3A6FD}"/>
              </a:ext>
            </a:extLst>
          </p:cNvPr>
          <p:cNvSpPr>
            <a:spLocks noChangeArrowheads="1"/>
          </p:cNvSpPr>
          <p:nvPr/>
        </p:nvSpPr>
        <p:spPr bwMode="auto">
          <a:xfrm>
            <a:off x="309563" y="465138"/>
            <a:ext cx="5462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b="1">
                <a:solidFill>
                  <a:srgbClr val="FF0000"/>
                </a:solidFill>
              </a:rPr>
              <a:t>SYNCHRONOUS TIME DIVISION MULTIPLEXING</a:t>
            </a:r>
            <a:endParaRPr lang="en-US" altLang="en-US" sz="1800">
              <a:solidFill>
                <a:srgbClr val="FF0000"/>
              </a:solidFill>
            </a:endParaRPr>
          </a:p>
        </p:txBody>
      </p:sp>
      <p:pic>
        <p:nvPicPr>
          <p:cNvPr id="16389" name="Picture 5">
            <a:extLst>
              <a:ext uri="{FF2B5EF4-FFF2-40B4-BE49-F238E27FC236}">
                <a16:creationId xmlns:a16="http://schemas.microsoft.com/office/drawing/2014/main" id="{29D699D3-6059-CDA8-7A30-A6189C6362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19" y="3254829"/>
            <a:ext cx="6936191" cy="2014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D2DFB4F9-3848-A120-95B3-D1669E532004}"/>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7411" name="Text Box 2">
            <a:extLst>
              <a:ext uri="{FF2B5EF4-FFF2-40B4-BE49-F238E27FC236}">
                <a16:creationId xmlns:a16="http://schemas.microsoft.com/office/drawing/2014/main" id="{CC8B98A0-09A8-128C-840C-2912D5EEDB11}"/>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7412" name="Rectangle 1">
            <a:extLst>
              <a:ext uri="{FF2B5EF4-FFF2-40B4-BE49-F238E27FC236}">
                <a16:creationId xmlns:a16="http://schemas.microsoft.com/office/drawing/2014/main" id="{9E991683-724B-217B-8022-25AA35075C7B}"/>
              </a:ext>
            </a:extLst>
          </p:cNvPr>
          <p:cNvSpPr>
            <a:spLocks noChangeArrowheads="1"/>
          </p:cNvSpPr>
          <p:nvPr/>
        </p:nvSpPr>
        <p:spPr bwMode="auto">
          <a:xfrm>
            <a:off x="309563" y="465138"/>
            <a:ext cx="54625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b="1">
                <a:solidFill>
                  <a:srgbClr val="FF0000"/>
                </a:solidFill>
              </a:rPr>
              <a:t>SYNCHRONOUS TIME DIVISION MULTIPLEXING</a:t>
            </a:r>
            <a:endParaRPr lang="en-US" altLang="en-US" sz="1800">
              <a:solidFill>
                <a:srgbClr val="FF0000"/>
              </a:solidFill>
            </a:endParaRPr>
          </a:p>
        </p:txBody>
      </p:sp>
      <p:pic>
        <p:nvPicPr>
          <p:cNvPr id="17413" name="Picture 5">
            <a:extLst>
              <a:ext uri="{FF2B5EF4-FFF2-40B4-BE49-F238E27FC236}">
                <a16:creationId xmlns:a16="http://schemas.microsoft.com/office/drawing/2014/main" id="{F78A4428-128D-830E-16D2-BB483DF8A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980" y="1221997"/>
            <a:ext cx="5684275" cy="165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4" name="Picture 7">
            <a:extLst>
              <a:ext uri="{FF2B5EF4-FFF2-40B4-BE49-F238E27FC236}">
                <a16:creationId xmlns:a16="http://schemas.microsoft.com/office/drawing/2014/main" id="{31964105-E96E-3488-0BE9-8604BB45A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6410" y="3208831"/>
            <a:ext cx="5556844" cy="1651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3604CA5A-D2D3-7955-1984-9ADE23062017}"/>
              </a:ext>
            </a:extLst>
          </p:cNvPr>
          <p:cNvSpPr txBox="1"/>
          <p:nvPr/>
        </p:nvSpPr>
        <p:spPr>
          <a:xfrm>
            <a:off x="468402" y="5085025"/>
            <a:ext cx="7772859" cy="1323439"/>
          </a:xfrm>
          <a:prstGeom prst="rect">
            <a:avLst/>
          </a:prstGeom>
          <a:noFill/>
        </p:spPr>
        <p:txBody>
          <a:bodyPr wrap="square">
            <a:spAutoFit/>
          </a:bodyPr>
          <a:lstStyle/>
          <a:p>
            <a:pPr algn="just"/>
            <a:r>
              <a:rPr lang="en-US" altLang="en-US" sz="1600" dirty="0"/>
              <a:t>Even with fixed assignment it is possible for a synchronous TDM device to handle sources of different data rates. </a:t>
            </a:r>
          </a:p>
          <a:p>
            <a:pPr algn="just"/>
            <a:endParaRPr lang="en-US" altLang="en-US" sz="1600" dirty="0"/>
          </a:p>
          <a:p>
            <a:pPr algn="just"/>
            <a:r>
              <a:rPr lang="en-US" altLang="en-US" sz="1600" dirty="0"/>
              <a:t>For example, the slowest input device could be assigned </a:t>
            </a:r>
            <a:r>
              <a:rPr lang="en-US" altLang="en-US" sz="1600" dirty="0">
                <a:solidFill>
                  <a:srgbClr val="FF0000"/>
                </a:solidFill>
              </a:rPr>
              <a:t>one slot per cycle</a:t>
            </a:r>
            <a:r>
              <a:rPr lang="en-US" altLang="en-US" sz="1600" dirty="0"/>
              <a:t>, while faster devices are assigned </a:t>
            </a:r>
            <a:r>
              <a:rPr lang="en-US" altLang="en-US" sz="1600" dirty="0">
                <a:solidFill>
                  <a:srgbClr val="FF0000"/>
                </a:solidFill>
              </a:rPr>
              <a:t>multiple slots per cycle</a:t>
            </a:r>
            <a:r>
              <a:rPr lang="en-US" altLang="en-US" sz="1600"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8CA18B84-7D33-BD4A-4E1A-14BE87DFF412}"/>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2771" name="Text Box 2">
            <a:extLst>
              <a:ext uri="{FF2B5EF4-FFF2-40B4-BE49-F238E27FC236}">
                <a16:creationId xmlns:a16="http://schemas.microsoft.com/office/drawing/2014/main" id="{3017C5EA-CD9B-DB8C-63FD-315D551CFB0A}"/>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2772" name="Rectangle 1">
            <a:extLst>
              <a:ext uri="{FF2B5EF4-FFF2-40B4-BE49-F238E27FC236}">
                <a16:creationId xmlns:a16="http://schemas.microsoft.com/office/drawing/2014/main" id="{AFE4F1D7-991D-1510-3B88-09FE5E1D3F68}"/>
              </a:ext>
            </a:extLst>
          </p:cNvPr>
          <p:cNvSpPr>
            <a:spLocks noChangeArrowheads="1"/>
          </p:cNvSpPr>
          <p:nvPr/>
        </p:nvSpPr>
        <p:spPr bwMode="auto">
          <a:xfrm>
            <a:off x="315913" y="582613"/>
            <a:ext cx="5653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FF0000"/>
                </a:solidFill>
              </a:rPr>
              <a:t>STATISTICAL TIME DIVISION MULTIPLEXING</a:t>
            </a:r>
            <a:endParaRPr lang="en-US" altLang="en-US" sz="2000">
              <a:solidFill>
                <a:srgbClr val="FF0000"/>
              </a:solidFill>
            </a:endParaRPr>
          </a:p>
        </p:txBody>
      </p:sp>
      <p:sp>
        <p:nvSpPr>
          <p:cNvPr id="32773" name="Text Box 6">
            <a:extLst>
              <a:ext uri="{FF2B5EF4-FFF2-40B4-BE49-F238E27FC236}">
                <a16:creationId xmlns:a16="http://schemas.microsoft.com/office/drawing/2014/main" id="{BC69C462-7378-3990-4685-1FC41F4E7683}"/>
              </a:ext>
            </a:extLst>
          </p:cNvPr>
          <p:cNvSpPr txBox="1">
            <a:spLocks noChangeArrowheads="1"/>
          </p:cNvSpPr>
          <p:nvPr/>
        </p:nvSpPr>
        <p:spPr bwMode="auto">
          <a:xfrm>
            <a:off x="315913" y="1658938"/>
            <a:ext cx="8142287" cy="317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pPr>
            <a:r>
              <a:rPr lang="en-US" altLang="en-US" sz="2000"/>
              <a:t>A statistical multiplexor transmits only the data from active workstations.</a:t>
            </a:r>
          </a:p>
          <a:p>
            <a:pPr algn="just" eaLnBrk="1" hangingPunct="1">
              <a:spcBef>
                <a:spcPct val="50000"/>
              </a:spcBef>
            </a:pPr>
            <a:endParaRPr lang="en-US" altLang="en-US" sz="2000"/>
          </a:p>
          <a:p>
            <a:pPr algn="just" eaLnBrk="1" hangingPunct="1">
              <a:spcBef>
                <a:spcPct val="50000"/>
              </a:spcBef>
            </a:pPr>
            <a:r>
              <a:rPr lang="en-US" altLang="en-US" sz="2000"/>
              <a:t>If a workstation is not active, no space is wasted on the multiplexed stream.</a:t>
            </a:r>
          </a:p>
          <a:p>
            <a:pPr algn="just" eaLnBrk="1" hangingPunct="1">
              <a:spcBef>
                <a:spcPct val="50000"/>
              </a:spcBef>
            </a:pPr>
            <a:endParaRPr lang="en-US" altLang="en-US" sz="2000"/>
          </a:p>
          <a:p>
            <a:pPr algn="just" eaLnBrk="1" hangingPunct="1">
              <a:spcBef>
                <a:spcPct val="50000"/>
              </a:spcBef>
            </a:pPr>
            <a:r>
              <a:rPr lang="en-US" altLang="en-US" sz="2000"/>
              <a:t>A statistical multiplexor accepts the incoming data streams and creates a frame containing only the data to be transmitted.</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65C91746-CE8F-64A3-0D12-4343371520B8}"/>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5843" name="Text Box 2">
            <a:extLst>
              <a:ext uri="{FF2B5EF4-FFF2-40B4-BE49-F238E27FC236}">
                <a16:creationId xmlns:a16="http://schemas.microsoft.com/office/drawing/2014/main" id="{63B60C17-805E-6FC9-AFBB-E218FFE61C25}"/>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5844" name="Rectangle 1">
            <a:extLst>
              <a:ext uri="{FF2B5EF4-FFF2-40B4-BE49-F238E27FC236}">
                <a16:creationId xmlns:a16="http://schemas.microsoft.com/office/drawing/2014/main" id="{D15491B4-1ABA-0971-CB01-9C6F56187CE9}"/>
              </a:ext>
            </a:extLst>
          </p:cNvPr>
          <p:cNvSpPr>
            <a:spLocks noChangeArrowheads="1"/>
          </p:cNvSpPr>
          <p:nvPr/>
        </p:nvSpPr>
        <p:spPr bwMode="auto">
          <a:xfrm>
            <a:off x="315913" y="582613"/>
            <a:ext cx="5653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FF0000"/>
                </a:solidFill>
              </a:rPr>
              <a:t>STATISTICAL TIME DIVISION MULTIPLEXING</a:t>
            </a:r>
            <a:endParaRPr lang="en-US" altLang="en-US" sz="2000">
              <a:solidFill>
                <a:srgbClr val="FF0000"/>
              </a:solidFill>
            </a:endParaRPr>
          </a:p>
        </p:txBody>
      </p:sp>
      <p:sp>
        <p:nvSpPr>
          <p:cNvPr id="4" name="Rectangle 3">
            <a:extLst>
              <a:ext uri="{FF2B5EF4-FFF2-40B4-BE49-F238E27FC236}">
                <a16:creationId xmlns:a16="http://schemas.microsoft.com/office/drawing/2014/main" id="{02405616-618D-A470-567A-DACFF4D394FB}"/>
              </a:ext>
            </a:extLst>
          </p:cNvPr>
          <p:cNvSpPr/>
          <p:nvPr/>
        </p:nvSpPr>
        <p:spPr>
          <a:xfrm>
            <a:off x="328613" y="1033463"/>
            <a:ext cx="8486775" cy="369887"/>
          </a:xfrm>
          <a:prstGeom prst="rect">
            <a:avLst/>
          </a:prstGeom>
        </p:spPr>
        <p:txBody>
          <a:bodyPr>
            <a:spAutoFit/>
          </a:bodyPr>
          <a:lstStyle/>
          <a:p>
            <a:pPr algn="just">
              <a:defRPr/>
            </a:pPr>
            <a:r>
              <a:rPr lang="en-US" sz="1800" dirty="0"/>
              <a:t>Figure 8.12 contrasts statistical and synchronous TDM.</a:t>
            </a:r>
            <a:endParaRPr lang="en-US" sz="1800" dirty="0">
              <a:latin typeface="+mn-lt"/>
            </a:endParaRPr>
          </a:p>
        </p:txBody>
      </p:sp>
      <p:pic>
        <p:nvPicPr>
          <p:cNvPr id="35846" name="Picture 2">
            <a:extLst>
              <a:ext uri="{FF2B5EF4-FFF2-40B4-BE49-F238E27FC236}">
                <a16:creationId xmlns:a16="http://schemas.microsoft.com/office/drawing/2014/main" id="{B516596D-CD56-B5D2-5648-BFB427EED98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1938" y="1798638"/>
            <a:ext cx="5768975"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Rectangle 4">
            <a:extLst>
              <a:ext uri="{FF2B5EF4-FFF2-40B4-BE49-F238E27FC236}">
                <a16:creationId xmlns:a16="http://schemas.microsoft.com/office/drawing/2014/main" id="{0679B3CC-1939-AF91-0E77-C72CD67A3D85}"/>
              </a:ext>
            </a:extLst>
          </p:cNvPr>
          <p:cNvSpPr>
            <a:spLocks noChangeArrowheads="1"/>
          </p:cNvSpPr>
          <p:nvPr/>
        </p:nvSpPr>
        <p:spPr bwMode="auto">
          <a:xfrm>
            <a:off x="1531938" y="5803900"/>
            <a:ext cx="6797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latin typeface="TimesTen-Bold"/>
              </a:rPr>
              <a:t>Figure 8.12 </a:t>
            </a:r>
            <a:r>
              <a:rPr lang="en-US" altLang="en-US" sz="1600">
                <a:latin typeface="TimesTen-Roman"/>
              </a:rPr>
              <a:t>Synchronous TDM Compared with Statistical TDM</a:t>
            </a:r>
            <a:endParaRPr lang="en-US" altLang="en-US" sz="16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58B5736C-902F-E3D6-D705-190CB9D08313}"/>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6867" name="Text Box 2">
            <a:extLst>
              <a:ext uri="{FF2B5EF4-FFF2-40B4-BE49-F238E27FC236}">
                <a16:creationId xmlns:a16="http://schemas.microsoft.com/office/drawing/2014/main" id="{E02E1E54-83DB-F899-82D2-11A2C8E6E816}"/>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6868" name="Rectangle 1">
            <a:extLst>
              <a:ext uri="{FF2B5EF4-FFF2-40B4-BE49-F238E27FC236}">
                <a16:creationId xmlns:a16="http://schemas.microsoft.com/office/drawing/2014/main" id="{3AEBDD84-D0B5-4C28-B3DF-FBBE1F95810E}"/>
              </a:ext>
            </a:extLst>
          </p:cNvPr>
          <p:cNvSpPr>
            <a:spLocks noChangeArrowheads="1"/>
          </p:cNvSpPr>
          <p:nvPr/>
        </p:nvSpPr>
        <p:spPr bwMode="auto">
          <a:xfrm>
            <a:off x="315913" y="582613"/>
            <a:ext cx="5653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FF0000"/>
                </a:solidFill>
              </a:rPr>
              <a:t>STATISTICAL TIME DIVISION MULTIPLEXING</a:t>
            </a:r>
            <a:endParaRPr lang="en-US" altLang="en-US" sz="2000">
              <a:solidFill>
                <a:srgbClr val="FF0000"/>
              </a:solidFill>
            </a:endParaRPr>
          </a:p>
        </p:txBody>
      </p:sp>
      <p:sp>
        <p:nvSpPr>
          <p:cNvPr id="4" name="Rectangle 3">
            <a:extLst>
              <a:ext uri="{FF2B5EF4-FFF2-40B4-BE49-F238E27FC236}">
                <a16:creationId xmlns:a16="http://schemas.microsoft.com/office/drawing/2014/main" id="{7B38EB36-2C56-5D4D-2254-3AFF912D74B5}"/>
              </a:ext>
            </a:extLst>
          </p:cNvPr>
          <p:cNvSpPr/>
          <p:nvPr/>
        </p:nvSpPr>
        <p:spPr>
          <a:xfrm>
            <a:off x="327025" y="1074738"/>
            <a:ext cx="8486775" cy="3140075"/>
          </a:xfrm>
          <a:prstGeom prst="rect">
            <a:avLst/>
          </a:prstGeom>
        </p:spPr>
        <p:txBody>
          <a:bodyPr>
            <a:spAutoFit/>
          </a:bodyPr>
          <a:lstStyle/>
          <a:p>
            <a:pPr marL="342900" indent="-342900" algn="just">
              <a:buFont typeface="Arial" panose="020B0604020202020204" pitchFamily="34" charset="0"/>
              <a:buChar char="•"/>
              <a:defRPr/>
            </a:pPr>
            <a:r>
              <a:rPr lang="en-US" sz="1800" dirty="0"/>
              <a:t>The statistical multiplexer does not send empty slots if there are data to send. </a:t>
            </a:r>
          </a:p>
          <a:p>
            <a:pPr marL="342900" indent="-342900" algn="just">
              <a:buFont typeface="Arial" panose="020B0604020202020204" pitchFamily="34" charset="0"/>
              <a:buChar char="•"/>
              <a:defRPr/>
            </a:pPr>
            <a:endParaRPr lang="en-US" sz="1800" dirty="0"/>
          </a:p>
          <a:p>
            <a:pPr marL="342900" indent="-342900" algn="just">
              <a:buFont typeface="Arial" panose="020B0604020202020204" pitchFamily="34" charset="0"/>
              <a:buChar char="•"/>
              <a:defRPr/>
            </a:pPr>
            <a:endParaRPr lang="en-US" sz="1800" dirty="0"/>
          </a:p>
          <a:p>
            <a:pPr marL="342900" indent="-342900" algn="just">
              <a:buFont typeface="Arial" panose="020B0604020202020204" pitchFamily="34" charset="0"/>
              <a:buChar char="•"/>
              <a:defRPr/>
            </a:pPr>
            <a:r>
              <a:rPr lang="en-US" sz="1800" dirty="0"/>
              <a:t>However, the positional significance of the slots is lost. </a:t>
            </a:r>
          </a:p>
          <a:p>
            <a:pPr marL="342900" indent="-342900" algn="just">
              <a:buFont typeface="Arial" panose="020B0604020202020204" pitchFamily="34" charset="0"/>
              <a:buChar char="•"/>
              <a:defRPr/>
            </a:pPr>
            <a:endParaRPr lang="en-US" sz="1800" dirty="0"/>
          </a:p>
          <a:p>
            <a:pPr marL="342900" indent="-342900" algn="just">
              <a:buFont typeface="Arial" panose="020B0604020202020204" pitchFamily="34" charset="0"/>
              <a:buChar char="•"/>
              <a:defRPr/>
            </a:pPr>
            <a:endParaRPr lang="en-US" sz="1800" dirty="0"/>
          </a:p>
          <a:p>
            <a:pPr marL="342900" indent="-342900" algn="just">
              <a:buFont typeface="Arial" panose="020B0604020202020204" pitchFamily="34" charset="0"/>
              <a:buChar char="•"/>
              <a:defRPr/>
            </a:pPr>
            <a:r>
              <a:rPr lang="en-US" sz="1800" dirty="0"/>
              <a:t>Address information is required to assure proper delivery. </a:t>
            </a:r>
          </a:p>
          <a:p>
            <a:pPr marL="342900" indent="-342900" algn="just">
              <a:buFont typeface="Arial" panose="020B0604020202020204" pitchFamily="34" charset="0"/>
              <a:buChar char="•"/>
              <a:defRPr/>
            </a:pPr>
            <a:endParaRPr lang="en-US" sz="1800" dirty="0"/>
          </a:p>
          <a:p>
            <a:pPr marL="342900" indent="-342900" algn="just">
              <a:buFont typeface="Arial" panose="020B0604020202020204" pitchFamily="34" charset="0"/>
              <a:buChar char="•"/>
              <a:defRPr/>
            </a:pPr>
            <a:endParaRPr lang="en-US" sz="1800" dirty="0"/>
          </a:p>
          <a:p>
            <a:pPr marL="342900" indent="-342900" algn="just">
              <a:buFont typeface="Arial" panose="020B0604020202020204" pitchFamily="34" charset="0"/>
              <a:buChar char="•"/>
              <a:defRPr/>
            </a:pPr>
            <a:r>
              <a:rPr lang="en-US" sz="1800" dirty="0"/>
              <a:t>There is more overhead per slot for statistical TDM because each slot carries an address as well as data.</a:t>
            </a:r>
            <a:endParaRPr lang="en-US" sz="1800" dirty="0">
              <a:latin typeface="+mn-l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a16="http://schemas.microsoft.com/office/drawing/2014/main" id="{3FD54EF5-D5E8-1C00-4C72-D71B6AA8D1BE}"/>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7891" name="Text Box 2">
            <a:extLst>
              <a:ext uri="{FF2B5EF4-FFF2-40B4-BE49-F238E27FC236}">
                <a16:creationId xmlns:a16="http://schemas.microsoft.com/office/drawing/2014/main" id="{327C5745-C112-D444-4D5F-97852E61C69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7892" name="Rectangle 1">
            <a:extLst>
              <a:ext uri="{FF2B5EF4-FFF2-40B4-BE49-F238E27FC236}">
                <a16:creationId xmlns:a16="http://schemas.microsoft.com/office/drawing/2014/main" id="{39EC4D62-F772-7728-7FC0-B4F1F63FEE5F}"/>
              </a:ext>
            </a:extLst>
          </p:cNvPr>
          <p:cNvSpPr>
            <a:spLocks noChangeArrowheads="1"/>
          </p:cNvSpPr>
          <p:nvPr/>
        </p:nvSpPr>
        <p:spPr bwMode="auto">
          <a:xfrm>
            <a:off x="315913" y="582613"/>
            <a:ext cx="5653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a:solidFill>
                  <a:srgbClr val="FF0000"/>
                </a:solidFill>
              </a:rPr>
              <a:t>STATISTICAL TIME DIVISION MULTIPLEXING</a:t>
            </a:r>
            <a:endParaRPr lang="en-US" altLang="en-US" sz="2000">
              <a:solidFill>
                <a:srgbClr val="FF0000"/>
              </a:solidFill>
            </a:endParaRPr>
          </a:p>
        </p:txBody>
      </p:sp>
      <p:sp>
        <p:nvSpPr>
          <p:cNvPr id="4" name="Rectangle 3">
            <a:extLst>
              <a:ext uri="{FF2B5EF4-FFF2-40B4-BE49-F238E27FC236}">
                <a16:creationId xmlns:a16="http://schemas.microsoft.com/office/drawing/2014/main" id="{DA395FA8-19ED-7824-2BFB-CFE8D0D344ED}"/>
              </a:ext>
            </a:extLst>
          </p:cNvPr>
          <p:cNvSpPr/>
          <p:nvPr/>
        </p:nvSpPr>
        <p:spPr>
          <a:xfrm>
            <a:off x="315913" y="993775"/>
            <a:ext cx="8486775" cy="400050"/>
          </a:xfrm>
          <a:prstGeom prst="rect">
            <a:avLst/>
          </a:prstGeom>
        </p:spPr>
        <p:txBody>
          <a:bodyPr>
            <a:spAutoFit/>
          </a:bodyPr>
          <a:lstStyle/>
          <a:p>
            <a:pPr algn="just">
              <a:defRPr/>
            </a:pPr>
            <a:r>
              <a:rPr lang="en-US" sz="1800" dirty="0"/>
              <a:t>Figure 8.13 shows two possible formats</a:t>
            </a:r>
            <a:r>
              <a:rPr lang="en-US" sz="2000" dirty="0"/>
              <a:t>.</a:t>
            </a:r>
            <a:endParaRPr lang="en-US" sz="2000" dirty="0">
              <a:latin typeface="+mn-lt"/>
            </a:endParaRPr>
          </a:p>
        </p:txBody>
      </p:sp>
      <p:pic>
        <p:nvPicPr>
          <p:cNvPr id="37894" name="Picture 2">
            <a:extLst>
              <a:ext uri="{FF2B5EF4-FFF2-40B4-BE49-F238E27FC236}">
                <a16:creationId xmlns:a16="http://schemas.microsoft.com/office/drawing/2014/main" id="{DB92EE1A-9BBC-B00E-2C4F-2F0A5F53FA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6200" y="1709738"/>
            <a:ext cx="4622800" cy="196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Rectangle 4">
            <a:extLst>
              <a:ext uri="{FF2B5EF4-FFF2-40B4-BE49-F238E27FC236}">
                <a16:creationId xmlns:a16="http://schemas.microsoft.com/office/drawing/2014/main" id="{2A9EFCD1-0A54-4D6E-AAA8-25455176BAFF}"/>
              </a:ext>
            </a:extLst>
          </p:cNvPr>
          <p:cNvSpPr>
            <a:spLocks noChangeArrowheads="1"/>
          </p:cNvSpPr>
          <p:nvPr/>
        </p:nvSpPr>
        <p:spPr bwMode="auto">
          <a:xfrm>
            <a:off x="1574800" y="3692525"/>
            <a:ext cx="41640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600" b="1">
                <a:latin typeface="TimesTen-Bold"/>
              </a:rPr>
              <a:t>Figure 8.13 </a:t>
            </a:r>
            <a:r>
              <a:rPr lang="en-US" altLang="en-US" sz="1600">
                <a:latin typeface="TimesTen-Roman"/>
              </a:rPr>
              <a:t>Statistical TDM Frame Formats</a:t>
            </a:r>
            <a:endParaRPr lang="en-US" altLang="en-US" sz="1600"/>
          </a:p>
        </p:txBody>
      </p:sp>
      <p:sp>
        <p:nvSpPr>
          <p:cNvPr id="8" name="Rectangle 7">
            <a:extLst>
              <a:ext uri="{FF2B5EF4-FFF2-40B4-BE49-F238E27FC236}">
                <a16:creationId xmlns:a16="http://schemas.microsoft.com/office/drawing/2014/main" id="{D8095850-AF61-3D5D-1BC0-82B9298D7588}"/>
              </a:ext>
            </a:extLst>
          </p:cNvPr>
          <p:cNvSpPr/>
          <p:nvPr/>
        </p:nvSpPr>
        <p:spPr>
          <a:xfrm>
            <a:off x="136525" y="4322763"/>
            <a:ext cx="8870950" cy="1416050"/>
          </a:xfrm>
          <a:prstGeom prst="rect">
            <a:avLst/>
          </a:prstGeom>
        </p:spPr>
        <p:txBody>
          <a:bodyPr>
            <a:spAutoFit/>
          </a:bodyPr>
          <a:lstStyle/>
          <a:p>
            <a:pPr marL="342900" indent="-342900" algn="just">
              <a:buFont typeface="Arial" panose="020B0604020202020204" pitchFamily="34" charset="0"/>
              <a:buChar char="•"/>
              <a:defRPr/>
            </a:pPr>
            <a:r>
              <a:rPr lang="en-US" dirty="0"/>
              <a:t>only one source of data is included per frame. That source is identified by an address. </a:t>
            </a:r>
          </a:p>
          <a:p>
            <a:pPr marL="342900" indent="-342900" algn="just">
              <a:buFont typeface="Arial" panose="020B0604020202020204" pitchFamily="34" charset="0"/>
              <a:buChar char="•"/>
              <a:defRPr/>
            </a:pPr>
            <a:endParaRPr lang="en-US" sz="1800" dirty="0"/>
          </a:p>
          <a:p>
            <a:pPr marL="342900" indent="-342900" algn="just">
              <a:buFont typeface="Arial" panose="020B0604020202020204" pitchFamily="34" charset="0"/>
              <a:buChar char="•"/>
              <a:defRPr/>
            </a:pPr>
            <a:r>
              <a:rPr lang="en-US" dirty="0"/>
              <a:t>The length of the data field is variable, and its end is marked by the end of the overall frame.</a:t>
            </a:r>
          </a:p>
          <a:p>
            <a:pPr marL="342900" indent="-342900" algn="just">
              <a:buFont typeface="Arial" panose="020B0604020202020204" pitchFamily="34" charset="0"/>
              <a:buChar char="•"/>
              <a:defRPr/>
            </a:pPr>
            <a:endParaRPr lang="en-US" sz="1800" dirty="0"/>
          </a:p>
          <a:p>
            <a:pPr marL="342900" indent="-342900" algn="just">
              <a:buFont typeface="Arial" panose="020B0604020202020204" pitchFamily="34" charset="0"/>
              <a:buChar char="•"/>
              <a:defRPr/>
            </a:pPr>
            <a:r>
              <a:rPr lang="en-US" sz="1800" dirty="0"/>
              <a:t> This scheme work well under light load but is quite inefficient under heavy load.</a:t>
            </a:r>
            <a:endParaRPr lang="en-US" sz="1800" dirty="0">
              <a:latin typeface="+mn-l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EC1A2-7E2B-5662-199A-6E640ADA190C}"/>
            </a:ext>
          </a:extLst>
        </p:cNvPr>
        <p:cNvGrpSpPr/>
        <p:nvPr/>
      </p:nvGrpSpPr>
      <p:grpSpPr>
        <a:xfrm>
          <a:off x="0" y="0"/>
          <a:ext cx="0" cy="0"/>
          <a:chOff x="0" y="0"/>
          <a:chExt cx="0" cy="0"/>
        </a:xfrm>
      </p:grpSpPr>
      <p:sp>
        <p:nvSpPr>
          <p:cNvPr id="39938" name="Text Box 2">
            <a:extLst>
              <a:ext uri="{FF2B5EF4-FFF2-40B4-BE49-F238E27FC236}">
                <a16:creationId xmlns:a16="http://schemas.microsoft.com/office/drawing/2014/main" id="{0BC773C6-2591-7BF4-B864-DED67CD026A1}"/>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9939" name="Text Box 2">
            <a:extLst>
              <a:ext uri="{FF2B5EF4-FFF2-40B4-BE49-F238E27FC236}">
                <a16:creationId xmlns:a16="http://schemas.microsoft.com/office/drawing/2014/main" id="{0B6BE400-9D44-61AC-54A6-28F10374B221}"/>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9940" name="Rectangle 1">
            <a:extLst>
              <a:ext uri="{FF2B5EF4-FFF2-40B4-BE49-F238E27FC236}">
                <a16:creationId xmlns:a16="http://schemas.microsoft.com/office/drawing/2014/main" id="{FFD8559A-9EA3-3FD6-88FE-77B08801F71F}"/>
              </a:ext>
            </a:extLst>
          </p:cNvPr>
          <p:cNvSpPr>
            <a:spLocks noChangeArrowheads="1"/>
          </p:cNvSpPr>
          <p:nvPr/>
        </p:nvSpPr>
        <p:spPr bwMode="auto">
          <a:xfrm>
            <a:off x="2421320" y="2905780"/>
            <a:ext cx="362092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800" b="1" dirty="0">
                <a:solidFill>
                  <a:srgbClr val="FF0000"/>
                </a:solidFill>
              </a:rPr>
              <a:t>Transmission Media</a:t>
            </a:r>
            <a:endParaRPr lang="en-US" altLang="en-US" sz="2800" dirty="0">
              <a:solidFill>
                <a:srgbClr val="FF0000"/>
              </a:solidFill>
            </a:endParaRPr>
          </a:p>
        </p:txBody>
      </p:sp>
    </p:spTree>
    <p:extLst>
      <p:ext uri="{BB962C8B-B14F-4D97-AF65-F5344CB8AC3E}">
        <p14:creationId xmlns:p14="http://schemas.microsoft.com/office/powerpoint/2010/main" val="13092624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B064A122-3EC6-0942-2D2D-CE96C5361AC7}"/>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6147" name="Text Box 4">
            <a:extLst>
              <a:ext uri="{FF2B5EF4-FFF2-40B4-BE49-F238E27FC236}">
                <a16:creationId xmlns:a16="http://schemas.microsoft.com/office/drawing/2014/main" id="{855C0456-6AF3-C3EC-43D0-91EB31DC0686}"/>
              </a:ext>
            </a:extLst>
          </p:cNvPr>
          <p:cNvSpPr txBox="1">
            <a:spLocks noChangeArrowheads="1"/>
          </p:cNvSpPr>
          <p:nvPr/>
        </p:nvSpPr>
        <p:spPr bwMode="auto">
          <a:xfrm>
            <a:off x="3048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6148" name="Text Box 2">
            <a:extLst>
              <a:ext uri="{FF2B5EF4-FFF2-40B4-BE49-F238E27FC236}">
                <a16:creationId xmlns:a16="http://schemas.microsoft.com/office/drawing/2014/main" id="{78EAEC0B-95B9-FFCF-AB78-82DF725EA3B0}"/>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125" name="Rectangle 4">
            <a:extLst>
              <a:ext uri="{FF2B5EF4-FFF2-40B4-BE49-F238E27FC236}">
                <a16:creationId xmlns:a16="http://schemas.microsoft.com/office/drawing/2014/main" id="{CCA252A8-C046-3DE2-85B5-65D5612F9521}"/>
              </a:ext>
            </a:extLst>
          </p:cNvPr>
          <p:cNvSpPr>
            <a:spLocks noChangeArrowheads="1"/>
          </p:cNvSpPr>
          <p:nvPr/>
        </p:nvSpPr>
        <p:spPr bwMode="auto">
          <a:xfrm>
            <a:off x="13068" y="4640595"/>
            <a:ext cx="860742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indent="-342900" algn="just">
              <a:defRPr/>
            </a:pPr>
            <a:r>
              <a:rPr lang="en-US" sz="2000" dirty="0"/>
              <a:t>Path between transmitter and receiver in a data communication system.</a:t>
            </a:r>
          </a:p>
          <a:p>
            <a:pPr marL="342900" indent="-342900" algn="just">
              <a:defRPr/>
            </a:pPr>
            <a:endParaRPr lang="en-US" sz="2000" dirty="0"/>
          </a:p>
        </p:txBody>
      </p:sp>
      <p:pic>
        <p:nvPicPr>
          <p:cNvPr id="2" name="Picture 1">
            <a:extLst>
              <a:ext uri="{FF2B5EF4-FFF2-40B4-BE49-F238E27FC236}">
                <a16:creationId xmlns:a16="http://schemas.microsoft.com/office/drawing/2014/main" id="{8AF6829D-16BB-9864-8A85-50DAFF265F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925" y="917938"/>
            <a:ext cx="7511709" cy="3561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
            <a:extLst>
              <a:ext uri="{FF2B5EF4-FFF2-40B4-BE49-F238E27FC236}">
                <a16:creationId xmlns:a16="http://schemas.microsoft.com/office/drawing/2014/main" id="{EFC62DBC-0468-C6EF-96A2-E796B2696028}"/>
              </a:ext>
            </a:extLst>
          </p:cNvPr>
          <p:cNvSpPr>
            <a:spLocks noChangeArrowheads="1"/>
          </p:cNvSpPr>
          <p:nvPr/>
        </p:nvSpPr>
        <p:spPr bwMode="auto">
          <a:xfrm>
            <a:off x="2267700" y="411314"/>
            <a:ext cx="2634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2000" b="1" dirty="0">
                <a:solidFill>
                  <a:srgbClr val="FF0000"/>
                </a:solidFill>
              </a:rPr>
              <a:t>Transmission Media</a:t>
            </a:r>
            <a:endParaRPr lang="en-US" altLang="en-US" sz="2000" dirty="0">
              <a:solidFill>
                <a:srgbClr val="FF0000"/>
              </a:solidFill>
            </a:endParaRPr>
          </a:p>
        </p:txBody>
      </p:sp>
      <p:sp>
        <p:nvSpPr>
          <p:cNvPr id="5" name="TextBox 4">
            <a:extLst>
              <a:ext uri="{FF2B5EF4-FFF2-40B4-BE49-F238E27FC236}">
                <a16:creationId xmlns:a16="http://schemas.microsoft.com/office/drawing/2014/main" id="{C93CB45C-8823-44E4-DC46-7B10690577F5}"/>
              </a:ext>
            </a:extLst>
          </p:cNvPr>
          <p:cNvSpPr txBox="1"/>
          <p:nvPr/>
        </p:nvSpPr>
        <p:spPr>
          <a:xfrm>
            <a:off x="304800" y="5229487"/>
            <a:ext cx="8491750" cy="1323439"/>
          </a:xfrm>
          <a:prstGeom prst="rect">
            <a:avLst/>
          </a:prstGeom>
          <a:noFill/>
        </p:spPr>
        <p:txBody>
          <a:bodyPr wrap="square">
            <a:spAutoFit/>
          </a:bodyPr>
          <a:lstStyle/>
          <a:p>
            <a:pPr algn="just">
              <a:buFontTx/>
              <a:buNone/>
              <a:defRPr/>
            </a:pPr>
            <a:r>
              <a:rPr lang="en-US" sz="1600" b="1" dirty="0"/>
              <a:t>Guided  Media:  </a:t>
            </a:r>
            <a:r>
              <a:rPr lang="en-US" sz="1600" dirty="0"/>
              <a:t>Waves  are guided along the solid medium.</a:t>
            </a:r>
          </a:p>
          <a:p>
            <a:pPr algn="just">
              <a:buFontTx/>
              <a:buNone/>
              <a:defRPr/>
            </a:pPr>
            <a:endParaRPr lang="en-US" dirty="0"/>
          </a:p>
          <a:p>
            <a:pPr algn="just">
              <a:defRPr/>
            </a:pPr>
            <a:r>
              <a:rPr lang="en-US" b="1" dirty="0"/>
              <a:t>Unguided Media :  </a:t>
            </a:r>
            <a:r>
              <a:rPr lang="en-US" dirty="0"/>
              <a:t>Provides a means for transmitting electromagnetic signals through but do not guide them. Also called wireless transmission.  </a:t>
            </a:r>
          </a:p>
          <a:p>
            <a:pPr algn="just">
              <a:defRPr/>
            </a:pPr>
            <a:r>
              <a:rPr lang="en-US" dirty="0"/>
              <a:t>data rate  depends on bandwidth, signal to noise ratio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8658F0A7-1008-0EEA-CDCA-B02955C99DE5}"/>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9219" name="Text Box 4">
            <a:extLst>
              <a:ext uri="{FF2B5EF4-FFF2-40B4-BE49-F238E27FC236}">
                <a16:creationId xmlns:a16="http://schemas.microsoft.com/office/drawing/2014/main" id="{8F612C29-56FE-DBCB-9ADF-54E89CB35EF9}"/>
              </a:ext>
            </a:extLst>
          </p:cNvPr>
          <p:cNvSpPr txBox="1">
            <a:spLocks noChangeArrowheads="1"/>
          </p:cNvSpPr>
          <p:nvPr/>
        </p:nvSpPr>
        <p:spPr bwMode="auto">
          <a:xfrm>
            <a:off x="3048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9220" name="Text Box 2">
            <a:extLst>
              <a:ext uri="{FF2B5EF4-FFF2-40B4-BE49-F238E27FC236}">
                <a16:creationId xmlns:a16="http://schemas.microsoft.com/office/drawing/2014/main" id="{E290436A-5540-3F80-CB25-6125F03F14D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125" name="Rectangle 4">
            <a:extLst>
              <a:ext uri="{FF2B5EF4-FFF2-40B4-BE49-F238E27FC236}">
                <a16:creationId xmlns:a16="http://schemas.microsoft.com/office/drawing/2014/main" id="{B1EF89D6-33E1-6AE7-6B50-F83D3DF2F598}"/>
              </a:ext>
            </a:extLst>
          </p:cNvPr>
          <p:cNvSpPr>
            <a:spLocks noChangeArrowheads="1"/>
          </p:cNvSpPr>
          <p:nvPr/>
        </p:nvSpPr>
        <p:spPr bwMode="auto">
          <a:xfrm>
            <a:off x="304800" y="727075"/>
            <a:ext cx="8377238"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defRPr/>
            </a:pPr>
            <a:r>
              <a:rPr lang="en-US" sz="2000" b="1" dirty="0"/>
              <a:t>Quality of transmission</a:t>
            </a:r>
          </a:p>
          <a:p>
            <a:pPr algn="just">
              <a:spcBef>
                <a:spcPct val="0"/>
              </a:spcBef>
              <a:buFontTx/>
              <a:buNone/>
              <a:defRPr/>
            </a:pPr>
            <a:endParaRPr lang="en-US" sz="2000" b="1" dirty="0"/>
          </a:p>
          <a:p>
            <a:pPr marL="342900" indent="-342900" algn="just">
              <a:spcBef>
                <a:spcPct val="0"/>
              </a:spcBef>
              <a:defRPr/>
            </a:pPr>
            <a:r>
              <a:rPr lang="en-US" sz="2000" dirty="0"/>
              <a:t>Characteristics and quality of data transmission are determined by media and signal characteristics.</a:t>
            </a:r>
          </a:p>
          <a:p>
            <a:pPr marL="342900" indent="-342900" algn="just">
              <a:spcBef>
                <a:spcPct val="0"/>
              </a:spcBef>
              <a:defRPr/>
            </a:pPr>
            <a:endParaRPr lang="en-US" sz="2000" dirty="0"/>
          </a:p>
          <a:p>
            <a:pPr marL="342900" indent="-342900" algn="just">
              <a:spcBef>
                <a:spcPct val="0"/>
              </a:spcBef>
              <a:defRPr/>
            </a:pPr>
            <a:r>
              <a:rPr lang="en-US" sz="2000" dirty="0">
                <a:solidFill>
                  <a:srgbClr val="FF0000"/>
                </a:solidFill>
              </a:rPr>
              <a:t>For Guided media</a:t>
            </a:r>
            <a:r>
              <a:rPr lang="en-US" sz="2000" dirty="0"/>
              <a:t>, the medium is more important in determining the limitations of the transmission.</a:t>
            </a:r>
          </a:p>
          <a:p>
            <a:pPr marL="342900" indent="-342900" algn="just">
              <a:spcBef>
                <a:spcPct val="0"/>
              </a:spcBef>
              <a:defRPr/>
            </a:pPr>
            <a:endParaRPr lang="en-US" sz="2000" dirty="0"/>
          </a:p>
          <a:p>
            <a:pPr algn="just">
              <a:spcBef>
                <a:spcPct val="0"/>
              </a:spcBef>
              <a:buFontTx/>
              <a:buNone/>
              <a:defRPr/>
            </a:pPr>
            <a:r>
              <a:rPr lang="en-US" sz="2000" dirty="0"/>
              <a:t>     </a:t>
            </a:r>
            <a:r>
              <a:rPr lang="en-US" sz="2000" dirty="0" err="1"/>
              <a:t>ie</a:t>
            </a:r>
            <a:r>
              <a:rPr lang="en-US" sz="2000" dirty="0"/>
              <a:t> bandwidth, signal to noise ratio, attenuation.</a:t>
            </a:r>
          </a:p>
          <a:p>
            <a:pPr marL="342900" indent="-342900" algn="just">
              <a:spcBef>
                <a:spcPct val="0"/>
              </a:spcBef>
              <a:defRPr/>
            </a:pPr>
            <a:endParaRPr lang="en-US" sz="2000" dirty="0"/>
          </a:p>
          <a:p>
            <a:pPr marL="342900" indent="-342900" algn="just">
              <a:spcBef>
                <a:spcPct val="0"/>
              </a:spcBef>
              <a:defRPr/>
            </a:pPr>
            <a:endParaRPr lang="en-US" sz="2000" dirty="0"/>
          </a:p>
          <a:p>
            <a:pPr marL="342900" indent="-342900" algn="just">
              <a:spcBef>
                <a:spcPct val="0"/>
              </a:spcBef>
              <a:defRPr/>
            </a:pPr>
            <a:r>
              <a:rPr lang="en-US" sz="2000" dirty="0">
                <a:solidFill>
                  <a:srgbClr val="FF0000"/>
                </a:solidFill>
              </a:rPr>
              <a:t>For unguided media</a:t>
            </a:r>
            <a:r>
              <a:rPr lang="en-US" sz="2000" dirty="0"/>
              <a:t>, the bandwidth of the signal produced by the transmission antenna is more important than the medium.</a:t>
            </a:r>
          </a:p>
          <a:p>
            <a:pPr marL="342900" indent="-342900" algn="just">
              <a:spcBef>
                <a:spcPct val="0"/>
              </a:spcBef>
              <a:defRPr/>
            </a:pPr>
            <a:endParaRPr lang="en-US" sz="2000" dirty="0"/>
          </a:p>
          <a:p>
            <a:pPr algn="just">
              <a:spcBef>
                <a:spcPct val="0"/>
              </a:spcBef>
              <a:buFontTx/>
              <a:buNone/>
              <a:defRPr/>
            </a:pPr>
            <a:r>
              <a:rPr lang="en-US" sz="2000" dirty="0"/>
              <a:t>     </a:t>
            </a:r>
            <a:r>
              <a:rPr lang="en-US" sz="2000" dirty="0" err="1"/>
              <a:t>ie</a:t>
            </a:r>
            <a:r>
              <a:rPr lang="en-US" sz="2000" dirty="0"/>
              <a:t> antenna will play a key role.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D4118FA7-01D7-E377-0415-1B4AFF17E3A7}"/>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1267" name="Text Box 4">
            <a:extLst>
              <a:ext uri="{FF2B5EF4-FFF2-40B4-BE49-F238E27FC236}">
                <a16:creationId xmlns:a16="http://schemas.microsoft.com/office/drawing/2014/main" id="{65E76640-7E22-05EE-28CA-167DB4914F00}"/>
              </a:ext>
            </a:extLst>
          </p:cNvPr>
          <p:cNvSpPr txBox="1">
            <a:spLocks noChangeArrowheads="1"/>
          </p:cNvSpPr>
          <p:nvPr/>
        </p:nvSpPr>
        <p:spPr bwMode="auto">
          <a:xfrm>
            <a:off x="3048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11268" name="Text Box 2">
            <a:extLst>
              <a:ext uri="{FF2B5EF4-FFF2-40B4-BE49-F238E27FC236}">
                <a16:creationId xmlns:a16="http://schemas.microsoft.com/office/drawing/2014/main" id="{90B0C2D5-F742-0C6D-D145-4E1E7A6A3BF8}"/>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125" name="Rectangle 4">
            <a:extLst>
              <a:ext uri="{FF2B5EF4-FFF2-40B4-BE49-F238E27FC236}">
                <a16:creationId xmlns:a16="http://schemas.microsoft.com/office/drawing/2014/main" id="{6FCF9C75-4E7A-49E8-25E9-6671940571D1}"/>
              </a:ext>
            </a:extLst>
          </p:cNvPr>
          <p:cNvSpPr>
            <a:spLocks noChangeArrowheads="1"/>
          </p:cNvSpPr>
          <p:nvPr/>
        </p:nvSpPr>
        <p:spPr bwMode="auto">
          <a:xfrm>
            <a:off x="304800" y="727075"/>
            <a:ext cx="8529638"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defRPr/>
            </a:pPr>
            <a:r>
              <a:rPr lang="en-US" sz="2000" b="1" dirty="0"/>
              <a:t>Twisted pair</a:t>
            </a:r>
          </a:p>
          <a:p>
            <a:pPr algn="just">
              <a:spcBef>
                <a:spcPct val="0"/>
              </a:spcBef>
              <a:buFontTx/>
              <a:buNone/>
              <a:defRPr/>
            </a:pPr>
            <a:endParaRPr lang="en-US" sz="2000" b="1" dirty="0"/>
          </a:p>
          <a:p>
            <a:pPr marL="342900" indent="-342900" algn="just">
              <a:spcBef>
                <a:spcPct val="0"/>
              </a:spcBef>
              <a:defRPr/>
            </a:pPr>
            <a:r>
              <a:rPr lang="en-US" sz="1800" dirty="0"/>
              <a:t>Twisted pair consists of two insulated copper wires arranged in a regular spiral pattern.</a:t>
            </a:r>
          </a:p>
          <a:p>
            <a:pPr marL="342900" indent="-342900" algn="just">
              <a:spcBef>
                <a:spcPct val="0"/>
              </a:spcBef>
              <a:defRPr/>
            </a:pPr>
            <a:endParaRPr lang="en-US" sz="1800" dirty="0"/>
          </a:p>
          <a:p>
            <a:pPr marL="342900" indent="-342900" algn="just">
              <a:spcBef>
                <a:spcPct val="0"/>
              </a:spcBef>
              <a:defRPr/>
            </a:pPr>
            <a:r>
              <a:rPr lang="en-US" sz="1800" dirty="0"/>
              <a:t>Number of pairs are bundled together into a cable by wrapping them in a tough protective sheath</a:t>
            </a:r>
            <a:r>
              <a:rPr lang="en-US" sz="2000" dirty="0"/>
              <a:t>.</a:t>
            </a:r>
          </a:p>
          <a:p>
            <a:pPr marL="342900" indent="-342900" algn="just">
              <a:spcBef>
                <a:spcPct val="0"/>
              </a:spcBef>
              <a:defRPr/>
            </a:pPr>
            <a:endParaRPr lang="en-US" sz="2000" dirty="0"/>
          </a:p>
        </p:txBody>
      </p:sp>
      <p:pic>
        <p:nvPicPr>
          <p:cNvPr id="11271" name="Picture 7">
            <a:extLst>
              <a:ext uri="{FF2B5EF4-FFF2-40B4-BE49-F238E27FC236}">
                <a16:creationId xmlns:a16="http://schemas.microsoft.com/office/drawing/2014/main" id="{15993D22-5EE6-4315-B353-1AEF05F582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095" y="3158510"/>
            <a:ext cx="3286125" cy="128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67B648C1-1C6F-39E6-4768-26DF437E66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91335" y="2968140"/>
            <a:ext cx="367665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D1656A13-673F-43E3-FF22-3984E97A498B}"/>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1267" name="Text Box 2">
            <a:extLst>
              <a:ext uri="{FF2B5EF4-FFF2-40B4-BE49-F238E27FC236}">
                <a16:creationId xmlns:a16="http://schemas.microsoft.com/office/drawing/2014/main" id="{60C147C0-2F63-081E-06B6-3841DA24EE8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1268" name="Rectangle 3">
            <a:extLst>
              <a:ext uri="{FF2B5EF4-FFF2-40B4-BE49-F238E27FC236}">
                <a16:creationId xmlns:a16="http://schemas.microsoft.com/office/drawing/2014/main" id="{38EA463B-E504-5812-E1F3-7285CD4C9A48}"/>
              </a:ext>
            </a:extLst>
          </p:cNvPr>
          <p:cNvSpPr>
            <a:spLocks noChangeArrowheads="1"/>
          </p:cNvSpPr>
          <p:nvPr/>
        </p:nvSpPr>
        <p:spPr bwMode="auto">
          <a:xfrm>
            <a:off x="257175" y="1343025"/>
            <a:ext cx="8294688"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2000" dirty="0"/>
              <a:t>An analog signal has a bit rate of 8000 bps and a baud rate of 1000 baud.</a:t>
            </a:r>
          </a:p>
          <a:p>
            <a:pPr>
              <a:buFontTx/>
              <a:buAutoNum type="arabicPeriod"/>
            </a:pPr>
            <a:r>
              <a:rPr lang="en-US" altLang="en-US" sz="2000" dirty="0"/>
              <a:t> How many data elements are carried by each signal element? </a:t>
            </a:r>
          </a:p>
          <a:p>
            <a:pPr>
              <a:buFontTx/>
              <a:buAutoNum type="arabicPeriod"/>
            </a:pPr>
            <a:r>
              <a:rPr lang="en-US" altLang="en-US" sz="2000" dirty="0"/>
              <a:t>How many signal elements do we need?</a:t>
            </a:r>
          </a:p>
          <a:p>
            <a:pPr>
              <a:buFontTx/>
              <a:buNone/>
            </a:pPr>
            <a:endParaRPr lang="en-US" altLang="en-US" sz="2000" dirty="0"/>
          </a:p>
          <a:p>
            <a:pPr>
              <a:buFontTx/>
              <a:buNone/>
            </a:pPr>
            <a:r>
              <a:rPr lang="en-US" altLang="en-US" sz="2000" dirty="0"/>
              <a:t>Data elements = 8bit</a:t>
            </a:r>
          </a:p>
          <a:p>
            <a:pPr>
              <a:buFontTx/>
              <a:buNone/>
            </a:pPr>
            <a:r>
              <a:rPr lang="en-US" altLang="en-US" sz="2000" dirty="0"/>
              <a:t>Number of different Signal elements required : 256</a:t>
            </a:r>
          </a:p>
        </p:txBody>
      </p:sp>
      <p:sp>
        <p:nvSpPr>
          <p:cNvPr id="11269" name="Rectangle 3">
            <a:extLst>
              <a:ext uri="{FF2B5EF4-FFF2-40B4-BE49-F238E27FC236}">
                <a16:creationId xmlns:a16="http://schemas.microsoft.com/office/drawing/2014/main" id="{D654C377-1A32-81D3-5195-18A5E16DAEF0}"/>
              </a:ext>
            </a:extLst>
          </p:cNvPr>
          <p:cNvSpPr>
            <a:spLocks noChangeArrowheads="1"/>
          </p:cNvSpPr>
          <p:nvPr/>
        </p:nvSpPr>
        <p:spPr bwMode="auto">
          <a:xfrm>
            <a:off x="250825" y="550863"/>
            <a:ext cx="8642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1800" b="1"/>
              <a:t>DIGITAL DATA,  ANALOG SIGNALS</a:t>
            </a:r>
            <a:endParaRPr lang="en-US" altLang="en-US" sz="1800" baseline="-25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7EE4F278-5A07-BA15-368C-30F135631095}"/>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3315" name="Text Box 4">
            <a:extLst>
              <a:ext uri="{FF2B5EF4-FFF2-40B4-BE49-F238E27FC236}">
                <a16:creationId xmlns:a16="http://schemas.microsoft.com/office/drawing/2014/main" id="{2BC52634-5129-56CC-01C3-41C1B7867174}"/>
              </a:ext>
            </a:extLst>
          </p:cNvPr>
          <p:cNvSpPr txBox="1">
            <a:spLocks noChangeArrowheads="1"/>
          </p:cNvSpPr>
          <p:nvPr/>
        </p:nvSpPr>
        <p:spPr bwMode="auto">
          <a:xfrm>
            <a:off x="3048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13316" name="Text Box 2">
            <a:extLst>
              <a:ext uri="{FF2B5EF4-FFF2-40B4-BE49-F238E27FC236}">
                <a16:creationId xmlns:a16="http://schemas.microsoft.com/office/drawing/2014/main" id="{5EEF40B4-0330-48F6-BBA5-AAF629416B64}"/>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125" name="Rectangle 4">
            <a:extLst>
              <a:ext uri="{FF2B5EF4-FFF2-40B4-BE49-F238E27FC236}">
                <a16:creationId xmlns:a16="http://schemas.microsoft.com/office/drawing/2014/main" id="{9BFA0F84-810D-E29A-6AE5-7E5754227E74}"/>
              </a:ext>
            </a:extLst>
          </p:cNvPr>
          <p:cNvSpPr>
            <a:spLocks noChangeArrowheads="1"/>
          </p:cNvSpPr>
          <p:nvPr/>
        </p:nvSpPr>
        <p:spPr bwMode="auto">
          <a:xfrm>
            <a:off x="304800" y="727075"/>
            <a:ext cx="8377238"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defRPr/>
            </a:pPr>
            <a:r>
              <a:rPr lang="en-US" sz="2000" b="1" dirty="0">
                <a:solidFill>
                  <a:srgbClr val="FF0000"/>
                </a:solidFill>
              </a:rPr>
              <a:t>Why twisting</a:t>
            </a:r>
          </a:p>
          <a:p>
            <a:pPr algn="just">
              <a:spcBef>
                <a:spcPct val="0"/>
              </a:spcBef>
              <a:buFontTx/>
              <a:buNone/>
              <a:defRPr/>
            </a:pPr>
            <a:endParaRPr lang="en-US" sz="2000" b="1" dirty="0"/>
          </a:p>
          <a:p>
            <a:pPr marL="342900" indent="-342900" algn="just">
              <a:spcBef>
                <a:spcPct val="0"/>
              </a:spcBef>
              <a:defRPr/>
            </a:pPr>
            <a:r>
              <a:rPr lang="en-US" sz="1800" dirty="0"/>
              <a:t>Signal passing in one pair of wire may induce signal on another pair of wire.</a:t>
            </a:r>
          </a:p>
          <a:p>
            <a:pPr marL="342900" indent="-342900" algn="just">
              <a:spcBef>
                <a:spcPct val="0"/>
              </a:spcBef>
              <a:defRPr/>
            </a:pPr>
            <a:endParaRPr lang="en-US" sz="1800" dirty="0"/>
          </a:p>
          <a:p>
            <a:pPr marL="342900" indent="-342900" algn="just">
              <a:spcBef>
                <a:spcPct val="0"/>
              </a:spcBef>
              <a:defRPr/>
            </a:pPr>
            <a:r>
              <a:rPr lang="en-US" sz="1800" dirty="0"/>
              <a:t>Twisting decreases the cross talk interference between adjacent pairs in a cable.</a:t>
            </a:r>
          </a:p>
          <a:p>
            <a:pPr marL="342900" indent="-342900" algn="just">
              <a:spcBef>
                <a:spcPct val="0"/>
              </a:spcBef>
              <a:defRPr/>
            </a:pPr>
            <a:endParaRPr lang="en-US" sz="1800" dirty="0"/>
          </a:p>
          <a:p>
            <a:pPr marL="342900" indent="-342900" algn="just">
              <a:spcBef>
                <a:spcPct val="0"/>
              </a:spcBef>
              <a:defRPr/>
            </a:pPr>
            <a:r>
              <a:rPr lang="en-US" sz="1800" dirty="0"/>
              <a:t>Tighter twisting produce much better performance, but also increases the cost.</a:t>
            </a:r>
          </a:p>
          <a:p>
            <a:pPr marL="342900" indent="-342900" algn="just">
              <a:spcBef>
                <a:spcPct val="0"/>
              </a:spcBef>
              <a:defRPr/>
            </a:pPr>
            <a:endParaRPr lang="en-US" sz="2000" dirty="0"/>
          </a:p>
        </p:txBody>
      </p:sp>
      <p:pic>
        <p:nvPicPr>
          <p:cNvPr id="13318" name="Picture 2">
            <a:extLst>
              <a:ext uri="{FF2B5EF4-FFF2-40B4-BE49-F238E27FC236}">
                <a16:creationId xmlns:a16="http://schemas.microsoft.com/office/drawing/2014/main" id="{E812C7C3-2D9E-4179-FDFC-1570028902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07575" y="3257868"/>
            <a:ext cx="5744233" cy="144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4">
            <a:extLst>
              <a:ext uri="{FF2B5EF4-FFF2-40B4-BE49-F238E27FC236}">
                <a16:creationId xmlns:a16="http://schemas.microsoft.com/office/drawing/2014/main" id="{B497596A-6773-76EF-2219-22E3DA0A8136}"/>
              </a:ext>
            </a:extLst>
          </p:cNvPr>
          <p:cNvSpPr>
            <a:spLocks noChangeArrowheads="1"/>
          </p:cNvSpPr>
          <p:nvPr/>
        </p:nvSpPr>
        <p:spPr bwMode="auto">
          <a:xfrm>
            <a:off x="501070" y="5373390"/>
            <a:ext cx="4728060" cy="117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2000" b="1" dirty="0"/>
              <a:t>Twisted Pair Categories</a:t>
            </a:r>
          </a:p>
          <a:p>
            <a:pPr algn="just">
              <a:lnSpc>
                <a:spcPct val="150000"/>
              </a:lnSpc>
              <a:spcBef>
                <a:spcPct val="0"/>
              </a:spcBef>
              <a:buFontTx/>
              <a:buNone/>
            </a:pPr>
            <a:r>
              <a:rPr lang="en-US" altLang="en-US" sz="1800" dirty="0"/>
              <a:t>Category 3 : 3-4 twists per feet</a:t>
            </a:r>
          </a:p>
          <a:p>
            <a:pPr algn="just">
              <a:lnSpc>
                <a:spcPct val="150000"/>
              </a:lnSpc>
              <a:spcBef>
                <a:spcPct val="0"/>
              </a:spcBef>
              <a:buFontTx/>
              <a:buNone/>
            </a:pPr>
            <a:r>
              <a:rPr lang="en-US" altLang="en-US" sz="1800" dirty="0"/>
              <a:t>Category 5 : 3-4 twists per inch</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84020F05-28D1-C78B-E544-BBB09E2E7454}"/>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7411" name="Text Box 4">
            <a:extLst>
              <a:ext uri="{FF2B5EF4-FFF2-40B4-BE49-F238E27FC236}">
                <a16:creationId xmlns:a16="http://schemas.microsoft.com/office/drawing/2014/main" id="{CE653964-570B-34DE-F445-6EE56E4E6FFE}"/>
              </a:ext>
            </a:extLst>
          </p:cNvPr>
          <p:cNvSpPr txBox="1">
            <a:spLocks noChangeArrowheads="1"/>
          </p:cNvSpPr>
          <p:nvPr/>
        </p:nvSpPr>
        <p:spPr bwMode="auto">
          <a:xfrm>
            <a:off x="3048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17412" name="Text Box 2">
            <a:extLst>
              <a:ext uri="{FF2B5EF4-FFF2-40B4-BE49-F238E27FC236}">
                <a16:creationId xmlns:a16="http://schemas.microsoft.com/office/drawing/2014/main" id="{E6B0B5DF-710D-4AC3-3699-4B82A0EA701D}"/>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125" name="Rectangle 4">
            <a:extLst>
              <a:ext uri="{FF2B5EF4-FFF2-40B4-BE49-F238E27FC236}">
                <a16:creationId xmlns:a16="http://schemas.microsoft.com/office/drawing/2014/main" id="{1B44804D-9505-81F6-1883-20EFF2DBE156}"/>
              </a:ext>
            </a:extLst>
          </p:cNvPr>
          <p:cNvSpPr>
            <a:spLocks noChangeArrowheads="1"/>
          </p:cNvSpPr>
          <p:nvPr/>
        </p:nvSpPr>
        <p:spPr bwMode="auto">
          <a:xfrm>
            <a:off x="304800" y="727075"/>
            <a:ext cx="83772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defRPr/>
            </a:pPr>
            <a:r>
              <a:rPr lang="en-US" sz="2000" b="1" dirty="0"/>
              <a:t>Twisted Pair common types</a:t>
            </a:r>
          </a:p>
        </p:txBody>
      </p:sp>
      <p:sp>
        <p:nvSpPr>
          <p:cNvPr id="2" name="Rectangle 4">
            <a:extLst>
              <a:ext uri="{FF2B5EF4-FFF2-40B4-BE49-F238E27FC236}">
                <a16:creationId xmlns:a16="http://schemas.microsoft.com/office/drawing/2014/main" id="{2F6967A8-7E32-FF1E-AEE4-A914A9300D36}"/>
              </a:ext>
            </a:extLst>
          </p:cNvPr>
          <p:cNvSpPr>
            <a:spLocks noChangeArrowheads="1"/>
          </p:cNvSpPr>
          <p:nvPr/>
        </p:nvSpPr>
        <p:spPr bwMode="auto">
          <a:xfrm>
            <a:off x="254136" y="1340047"/>
            <a:ext cx="6836090" cy="1179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defRPr/>
            </a:pPr>
            <a:r>
              <a:rPr lang="en-US" sz="2000" b="1" dirty="0"/>
              <a:t>Unshielded Twisted Pair (UTP)</a:t>
            </a:r>
          </a:p>
          <a:p>
            <a:pPr marL="342900" indent="-342900" algn="just">
              <a:lnSpc>
                <a:spcPct val="150000"/>
              </a:lnSpc>
              <a:spcBef>
                <a:spcPct val="0"/>
              </a:spcBef>
              <a:defRPr/>
            </a:pPr>
            <a:r>
              <a:rPr lang="en-US" sz="1800" dirty="0"/>
              <a:t>Ordinary telephone lines</a:t>
            </a:r>
          </a:p>
          <a:p>
            <a:pPr marL="342900" indent="-342900" algn="just">
              <a:lnSpc>
                <a:spcPct val="150000"/>
              </a:lnSpc>
              <a:spcBef>
                <a:spcPct val="0"/>
              </a:spcBef>
              <a:defRPr/>
            </a:pPr>
            <a:r>
              <a:rPr lang="en-US" sz="1800" dirty="0"/>
              <a:t>Subject to electromagnetic </a:t>
            </a:r>
            <a:r>
              <a:rPr lang="en-US" sz="1800" dirty="0" err="1"/>
              <a:t>interfernce</a:t>
            </a:r>
            <a:r>
              <a:rPr lang="en-US" sz="1800" dirty="0"/>
              <a:t>. (spark, lightening)</a:t>
            </a:r>
          </a:p>
        </p:txBody>
      </p:sp>
      <p:pic>
        <p:nvPicPr>
          <p:cNvPr id="3" name="Picture 1">
            <a:extLst>
              <a:ext uri="{FF2B5EF4-FFF2-40B4-BE49-F238E27FC236}">
                <a16:creationId xmlns:a16="http://schemas.microsoft.com/office/drawing/2014/main" id="{4073D3C5-8DB5-F469-BE25-A4F10A3D17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67907" y="1250156"/>
            <a:ext cx="2271293" cy="1570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a:extLst>
              <a:ext uri="{FF2B5EF4-FFF2-40B4-BE49-F238E27FC236}">
                <a16:creationId xmlns:a16="http://schemas.microsoft.com/office/drawing/2014/main" id="{823A67B3-EF0B-7385-B966-736C8BA30740}"/>
              </a:ext>
            </a:extLst>
          </p:cNvPr>
          <p:cNvSpPr>
            <a:spLocks noChangeArrowheads="1"/>
          </p:cNvSpPr>
          <p:nvPr/>
        </p:nvSpPr>
        <p:spPr bwMode="auto">
          <a:xfrm>
            <a:off x="254136" y="3332739"/>
            <a:ext cx="5393204" cy="242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defRPr/>
            </a:pPr>
            <a:r>
              <a:rPr lang="en-US" sz="2000" b="1" dirty="0"/>
              <a:t>Shielded Twisted Pair (STP)</a:t>
            </a:r>
          </a:p>
          <a:p>
            <a:pPr marL="342900" indent="-342900" algn="just">
              <a:lnSpc>
                <a:spcPct val="150000"/>
              </a:lnSpc>
              <a:spcBef>
                <a:spcPct val="0"/>
              </a:spcBef>
              <a:defRPr/>
            </a:pPr>
            <a:r>
              <a:rPr lang="en-US" sz="1800" dirty="0"/>
              <a:t>Has a metal foil or braided mesh covering that encases each pair of insulated conductor.</a:t>
            </a:r>
          </a:p>
          <a:p>
            <a:pPr marL="342900" indent="-342900" algn="just">
              <a:lnSpc>
                <a:spcPct val="150000"/>
              </a:lnSpc>
              <a:spcBef>
                <a:spcPct val="0"/>
              </a:spcBef>
              <a:defRPr/>
            </a:pPr>
            <a:r>
              <a:rPr lang="en-US" sz="1800" dirty="0"/>
              <a:t>Expensive compare to UTP</a:t>
            </a:r>
          </a:p>
          <a:p>
            <a:pPr marL="342900" indent="-342900" algn="just">
              <a:lnSpc>
                <a:spcPct val="150000"/>
              </a:lnSpc>
              <a:spcBef>
                <a:spcPct val="0"/>
              </a:spcBef>
              <a:defRPr/>
            </a:pPr>
            <a:r>
              <a:rPr lang="en-US" sz="1800" dirty="0"/>
              <a:t>Not popular in our day to day applications like telephone, LAN </a:t>
            </a:r>
            <a:r>
              <a:rPr lang="en-US" sz="1800" dirty="0" err="1"/>
              <a:t>etc</a:t>
            </a:r>
            <a:endParaRPr lang="en-US" sz="1800" dirty="0"/>
          </a:p>
        </p:txBody>
      </p:sp>
      <p:pic>
        <p:nvPicPr>
          <p:cNvPr id="5" name="Picture 1">
            <a:extLst>
              <a:ext uri="{FF2B5EF4-FFF2-40B4-BE49-F238E27FC236}">
                <a16:creationId xmlns:a16="http://schemas.microsoft.com/office/drawing/2014/main" id="{C83DDA02-6858-A202-3171-BF39869CC0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66335" y="3573404"/>
            <a:ext cx="2109220" cy="172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a:extLst>
              <a:ext uri="{FF2B5EF4-FFF2-40B4-BE49-F238E27FC236}">
                <a16:creationId xmlns:a16="http://schemas.microsoft.com/office/drawing/2014/main" id="{2BD9F36A-F94C-27AA-B251-4A5F83D58CD5}"/>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3555" name="Text Box 4">
            <a:extLst>
              <a:ext uri="{FF2B5EF4-FFF2-40B4-BE49-F238E27FC236}">
                <a16:creationId xmlns:a16="http://schemas.microsoft.com/office/drawing/2014/main" id="{FD5B6450-19A9-954D-D89F-C69450E9C3A0}"/>
              </a:ext>
            </a:extLst>
          </p:cNvPr>
          <p:cNvSpPr txBox="1">
            <a:spLocks noChangeArrowheads="1"/>
          </p:cNvSpPr>
          <p:nvPr/>
        </p:nvSpPr>
        <p:spPr bwMode="auto">
          <a:xfrm>
            <a:off x="3048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23556" name="Text Box 2">
            <a:extLst>
              <a:ext uri="{FF2B5EF4-FFF2-40B4-BE49-F238E27FC236}">
                <a16:creationId xmlns:a16="http://schemas.microsoft.com/office/drawing/2014/main" id="{0FDAAD84-6119-482A-08CA-567DDF9827CB}"/>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5125" name="Rectangle 4">
            <a:extLst>
              <a:ext uri="{FF2B5EF4-FFF2-40B4-BE49-F238E27FC236}">
                <a16:creationId xmlns:a16="http://schemas.microsoft.com/office/drawing/2014/main" id="{0DECD548-CFA8-503C-2A8F-1C5AC1142C81}"/>
              </a:ext>
            </a:extLst>
          </p:cNvPr>
          <p:cNvSpPr>
            <a:spLocks noChangeArrowheads="1"/>
          </p:cNvSpPr>
          <p:nvPr/>
        </p:nvSpPr>
        <p:spPr bwMode="auto">
          <a:xfrm>
            <a:off x="287016" y="310642"/>
            <a:ext cx="8377238"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defRPr/>
            </a:pPr>
            <a:r>
              <a:rPr lang="en-US" sz="2000" b="1" dirty="0"/>
              <a:t>Coaxial cable</a:t>
            </a:r>
          </a:p>
          <a:p>
            <a:pPr algn="just">
              <a:spcBef>
                <a:spcPct val="0"/>
              </a:spcBef>
              <a:buFontTx/>
              <a:buNone/>
              <a:defRPr/>
            </a:pPr>
            <a:endParaRPr lang="en-US" sz="2000" b="1" dirty="0"/>
          </a:p>
          <a:p>
            <a:pPr marL="342900" indent="-342900" algn="just">
              <a:spcBef>
                <a:spcPct val="0"/>
              </a:spcBef>
              <a:defRPr/>
            </a:pPr>
            <a:r>
              <a:rPr lang="en-US" sz="1800" dirty="0"/>
              <a:t>Consists of outer cylindrical conductor that surrounds a single inner wire conductor</a:t>
            </a:r>
          </a:p>
          <a:p>
            <a:pPr marL="342900" indent="-342900" algn="just">
              <a:spcBef>
                <a:spcPct val="0"/>
              </a:spcBef>
              <a:defRPr/>
            </a:pPr>
            <a:endParaRPr lang="en-US" sz="1800" dirty="0"/>
          </a:p>
          <a:p>
            <a:pPr marL="342900" indent="-342900" algn="just">
              <a:spcBef>
                <a:spcPct val="0"/>
              </a:spcBef>
              <a:defRPr/>
            </a:pPr>
            <a:r>
              <a:rPr lang="en-US" sz="1800" dirty="0"/>
              <a:t>The inner conductor is held in place by either regularly spaced insulating rings or a solid dielectric materials.</a:t>
            </a:r>
          </a:p>
          <a:p>
            <a:pPr marL="342900" indent="-342900" algn="just">
              <a:spcBef>
                <a:spcPct val="0"/>
              </a:spcBef>
              <a:defRPr/>
            </a:pPr>
            <a:endParaRPr lang="en-US" sz="1800" dirty="0"/>
          </a:p>
          <a:p>
            <a:pPr marL="342900" indent="-342900" algn="just">
              <a:spcBef>
                <a:spcPct val="0"/>
              </a:spcBef>
              <a:defRPr/>
            </a:pPr>
            <a:r>
              <a:rPr lang="en-US" sz="1800" dirty="0"/>
              <a:t>The outer conductor is covered with a jacket.</a:t>
            </a:r>
          </a:p>
          <a:p>
            <a:pPr marL="342900" indent="-342900" algn="just">
              <a:spcBef>
                <a:spcPct val="0"/>
              </a:spcBef>
              <a:defRPr/>
            </a:pPr>
            <a:endParaRPr lang="en-US" sz="1800" dirty="0"/>
          </a:p>
          <a:p>
            <a:pPr marL="342900" indent="-342900" algn="just">
              <a:spcBef>
                <a:spcPct val="0"/>
              </a:spcBef>
              <a:defRPr/>
            </a:pPr>
            <a:r>
              <a:rPr lang="en-US" sz="1800" dirty="0"/>
              <a:t>Due to its shielding, coaxial cables are much less susceptible to interference or crosstalk than twisted pair.</a:t>
            </a:r>
          </a:p>
          <a:p>
            <a:pPr marL="342900" indent="-342900" algn="just">
              <a:spcBef>
                <a:spcPct val="0"/>
              </a:spcBef>
              <a:defRPr/>
            </a:pPr>
            <a:endParaRPr lang="en-US" sz="1800" dirty="0"/>
          </a:p>
          <a:p>
            <a:pPr algn="just">
              <a:spcBef>
                <a:spcPct val="0"/>
              </a:spcBef>
              <a:buFontTx/>
              <a:buNone/>
              <a:defRPr/>
            </a:pPr>
            <a:endParaRPr lang="en-US" sz="2000" dirty="0"/>
          </a:p>
        </p:txBody>
      </p:sp>
      <p:pic>
        <p:nvPicPr>
          <p:cNvPr id="23558" name="Picture 2">
            <a:extLst>
              <a:ext uri="{FF2B5EF4-FFF2-40B4-BE49-F238E27FC236}">
                <a16:creationId xmlns:a16="http://schemas.microsoft.com/office/drawing/2014/main" id="{287DCCC1-8200-8773-3392-35A4EAC5E5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779" y="4021623"/>
            <a:ext cx="4838442" cy="2215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6">
            <a:extLst>
              <a:ext uri="{FF2B5EF4-FFF2-40B4-BE49-F238E27FC236}">
                <a16:creationId xmlns:a16="http://schemas.microsoft.com/office/drawing/2014/main" id="{6AA1FCD7-2B7E-737D-5A81-854653B327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0334" y="4202583"/>
            <a:ext cx="3063157" cy="126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84A28873-4DE5-FBBC-5ADD-0AF903AE14A1}"/>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7651" name="Text Box 4">
            <a:extLst>
              <a:ext uri="{FF2B5EF4-FFF2-40B4-BE49-F238E27FC236}">
                <a16:creationId xmlns:a16="http://schemas.microsoft.com/office/drawing/2014/main" id="{2D14E330-8FDD-BABD-0E39-B77A6E48B779}"/>
              </a:ext>
            </a:extLst>
          </p:cNvPr>
          <p:cNvSpPr txBox="1">
            <a:spLocks noChangeArrowheads="1"/>
          </p:cNvSpPr>
          <p:nvPr/>
        </p:nvSpPr>
        <p:spPr bwMode="auto">
          <a:xfrm>
            <a:off x="304800" y="10668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1800"/>
          </a:p>
        </p:txBody>
      </p:sp>
      <p:sp>
        <p:nvSpPr>
          <p:cNvPr id="27652" name="Text Box 2">
            <a:extLst>
              <a:ext uri="{FF2B5EF4-FFF2-40B4-BE49-F238E27FC236}">
                <a16:creationId xmlns:a16="http://schemas.microsoft.com/office/drawing/2014/main" id="{2B7E73F7-DBA8-86EE-5EF6-2F8908B280BA}"/>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27653" name="Rectangle 4">
            <a:extLst>
              <a:ext uri="{FF2B5EF4-FFF2-40B4-BE49-F238E27FC236}">
                <a16:creationId xmlns:a16="http://schemas.microsoft.com/office/drawing/2014/main" id="{C67A17A2-43AB-F4B0-E964-8CFD676B0A1C}"/>
              </a:ext>
            </a:extLst>
          </p:cNvPr>
          <p:cNvSpPr>
            <a:spLocks noChangeArrowheads="1"/>
          </p:cNvSpPr>
          <p:nvPr/>
        </p:nvSpPr>
        <p:spPr bwMode="auto">
          <a:xfrm>
            <a:off x="304800" y="727075"/>
            <a:ext cx="8377238"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n-US" altLang="en-US" sz="2000" b="1" dirty="0">
                <a:solidFill>
                  <a:srgbClr val="FF0000"/>
                </a:solidFill>
              </a:rPr>
              <a:t>Optical fiber</a:t>
            </a:r>
          </a:p>
          <a:p>
            <a:pPr algn="just">
              <a:spcBef>
                <a:spcPct val="0"/>
              </a:spcBef>
              <a:buFontTx/>
              <a:buNone/>
            </a:pPr>
            <a:endParaRPr lang="en-US" altLang="en-US" sz="2000" dirty="0"/>
          </a:p>
          <a:p>
            <a:pPr algn="just">
              <a:spcBef>
                <a:spcPct val="0"/>
              </a:spcBef>
              <a:buFontTx/>
              <a:buNone/>
            </a:pPr>
            <a:r>
              <a:rPr lang="en-US" altLang="en-US" sz="2000" dirty="0"/>
              <a:t>A fiber-optic cable is made of glass or plastic and transmits signals in the form of light.</a:t>
            </a:r>
          </a:p>
          <a:p>
            <a:pPr>
              <a:spcBef>
                <a:spcPct val="0"/>
              </a:spcBef>
              <a:buFontTx/>
              <a:buNone/>
            </a:pPr>
            <a:endParaRPr lang="en-US" altLang="en-US" sz="2000" b="1" dirty="0"/>
          </a:p>
          <a:p>
            <a:pPr algn="just">
              <a:spcBef>
                <a:spcPct val="0"/>
              </a:spcBef>
              <a:buFontTx/>
              <a:buNone/>
            </a:pPr>
            <a:r>
              <a:rPr lang="en-US" altLang="en-US" sz="2000" dirty="0"/>
              <a:t>An optical fiber cable has a cylindrical shape and consists of three concentric sections: </a:t>
            </a:r>
            <a:r>
              <a:rPr lang="en-US" altLang="en-US" sz="2000" dirty="0">
                <a:solidFill>
                  <a:srgbClr val="FF0000"/>
                </a:solidFill>
              </a:rPr>
              <a:t>the core, the cladding, and the jacket .</a:t>
            </a:r>
          </a:p>
        </p:txBody>
      </p:sp>
      <p:pic>
        <p:nvPicPr>
          <p:cNvPr id="2" name="Picture 1">
            <a:extLst>
              <a:ext uri="{FF2B5EF4-FFF2-40B4-BE49-F238E27FC236}">
                <a16:creationId xmlns:a16="http://schemas.microsoft.com/office/drawing/2014/main" id="{251A77A4-A5D1-4A26-73C6-05CCD33431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9170" y="3313569"/>
            <a:ext cx="5722345" cy="2764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a:extLst>
              <a:ext uri="{FF2B5EF4-FFF2-40B4-BE49-F238E27FC236}">
                <a16:creationId xmlns:a16="http://schemas.microsoft.com/office/drawing/2014/main" id="{D52B212E-AE4B-8577-A193-5FBA612D0699}"/>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1747" name="Text Box 2">
            <a:extLst>
              <a:ext uri="{FF2B5EF4-FFF2-40B4-BE49-F238E27FC236}">
                <a16:creationId xmlns:a16="http://schemas.microsoft.com/office/drawing/2014/main" id="{F4121ECF-B046-FC7C-E9FF-4744733FCAC3}"/>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22532" name="Rectangle 1">
            <a:extLst>
              <a:ext uri="{FF2B5EF4-FFF2-40B4-BE49-F238E27FC236}">
                <a16:creationId xmlns:a16="http://schemas.microsoft.com/office/drawing/2014/main" id="{020E1E31-EFB7-411E-BED4-534CEF43BEA9}"/>
              </a:ext>
            </a:extLst>
          </p:cNvPr>
          <p:cNvSpPr>
            <a:spLocks noChangeArrowheads="1"/>
          </p:cNvSpPr>
          <p:nvPr/>
        </p:nvSpPr>
        <p:spPr bwMode="auto">
          <a:xfrm>
            <a:off x="155575" y="433388"/>
            <a:ext cx="87947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defRPr/>
            </a:pPr>
            <a:r>
              <a:rPr lang="en-US" sz="2000" b="1" dirty="0">
                <a:solidFill>
                  <a:srgbClr val="FF0000"/>
                </a:solidFill>
              </a:rPr>
              <a:t>Optical Fiber</a:t>
            </a:r>
          </a:p>
          <a:p>
            <a:pPr>
              <a:spcBef>
                <a:spcPct val="0"/>
              </a:spcBef>
              <a:buFontTx/>
              <a:buNone/>
              <a:defRPr/>
            </a:pPr>
            <a:endParaRPr lang="en-US" sz="2000" b="1" dirty="0"/>
          </a:p>
          <a:p>
            <a:pPr marL="285750" indent="-285750" algn="just">
              <a:spcBef>
                <a:spcPct val="0"/>
              </a:spcBef>
              <a:defRPr/>
            </a:pPr>
            <a:endParaRPr lang="en-US" sz="2000" dirty="0"/>
          </a:p>
        </p:txBody>
      </p:sp>
      <p:sp>
        <p:nvSpPr>
          <p:cNvPr id="31749" name="Rectangle 12">
            <a:extLst>
              <a:ext uri="{FF2B5EF4-FFF2-40B4-BE49-F238E27FC236}">
                <a16:creationId xmlns:a16="http://schemas.microsoft.com/office/drawing/2014/main" id="{3F5A57A4-4EB1-122D-9A9D-2094F5886C0E}"/>
              </a:ext>
            </a:extLst>
          </p:cNvPr>
          <p:cNvSpPr txBox="1">
            <a:spLocks noChangeArrowheads="1"/>
          </p:cNvSpPr>
          <p:nvPr/>
        </p:nvSpPr>
        <p:spPr bwMode="auto">
          <a:xfrm>
            <a:off x="769905" y="2731757"/>
            <a:ext cx="5525525" cy="146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800" b="1" dirty="0"/>
              <a:t>An optical fiber is made of three sections</a:t>
            </a:r>
            <a:r>
              <a:rPr lang="en-US" altLang="en-US" sz="1800" dirty="0"/>
              <a:t>:</a:t>
            </a:r>
          </a:p>
          <a:p>
            <a:pPr eaLnBrk="1" hangingPunct="1"/>
            <a:r>
              <a:rPr lang="en-US" altLang="en-US" sz="1800" dirty="0"/>
              <a:t>The core carries the light signals</a:t>
            </a:r>
          </a:p>
          <a:p>
            <a:pPr eaLnBrk="1" hangingPunct="1"/>
            <a:r>
              <a:rPr lang="en-US" altLang="en-US" sz="1800" dirty="0"/>
              <a:t>The cladding keeps the light in the core</a:t>
            </a:r>
          </a:p>
          <a:p>
            <a:pPr eaLnBrk="1" hangingPunct="1"/>
            <a:r>
              <a:rPr lang="en-US" altLang="en-US" sz="1800" dirty="0"/>
              <a:t>The coating protects the glass</a:t>
            </a:r>
          </a:p>
        </p:txBody>
      </p:sp>
      <p:pic>
        <p:nvPicPr>
          <p:cNvPr id="31750" name="Picture 13">
            <a:extLst>
              <a:ext uri="{FF2B5EF4-FFF2-40B4-BE49-F238E27FC236}">
                <a16:creationId xmlns:a16="http://schemas.microsoft.com/office/drawing/2014/main" id="{D80E3CBD-36F0-1DF0-57BB-78B31C6A5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45" y="1169745"/>
            <a:ext cx="5645385" cy="1091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0F450B7B-BAF7-95E8-F8C1-E73FD7161934}"/>
              </a:ext>
            </a:extLst>
          </p:cNvPr>
          <p:cNvPicPr>
            <a:picLocks noChangeAspect="1"/>
          </p:cNvPicPr>
          <p:nvPr/>
        </p:nvPicPr>
        <p:blipFill>
          <a:blip r:embed="rId3"/>
          <a:stretch>
            <a:fillRect/>
          </a:stretch>
        </p:blipFill>
        <p:spPr>
          <a:xfrm>
            <a:off x="6079099" y="1086295"/>
            <a:ext cx="2064565" cy="2184250"/>
          </a:xfrm>
          <a:prstGeom prst="rect">
            <a:avLst/>
          </a:prstGeom>
        </p:spPr>
      </p:pic>
      <p:sp>
        <p:nvSpPr>
          <p:cNvPr id="5" name="TextBox 4">
            <a:extLst>
              <a:ext uri="{FF2B5EF4-FFF2-40B4-BE49-F238E27FC236}">
                <a16:creationId xmlns:a16="http://schemas.microsoft.com/office/drawing/2014/main" id="{0C1F4EF6-0391-69DC-750E-6218D0CBF289}"/>
              </a:ext>
            </a:extLst>
          </p:cNvPr>
          <p:cNvSpPr txBox="1"/>
          <p:nvPr/>
        </p:nvSpPr>
        <p:spPr>
          <a:xfrm>
            <a:off x="155575" y="4497987"/>
            <a:ext cx="8372140" cy="584775"/>
          </a:xfrm>
          <a:prstGeom prst="rect">
            <a:avLst/>
          </a:prstGeom>
          <a:noFill/>
        </p:spPr>
        <p:txBody>
          <a:bodyPr wrap="square">
            <a:spAutoFit/>
          </a:bodyPr>
          <a:lstStyle/>
          <a:p>
            <a:pPr algn="just">
              <a:spcBef>
                <a:spcPct val="0"/>
              </a:spcBef>
              <a:buFontTx/>
              <a:buNone/>
            </a:pPr>
            <a:r>
              <a:rPr lang="en-US" altLang="en-US" sz="1600" dirty="0"/>
              <a:t>Optical fiber transmits a signal-encoded beam of light by means of </a:t>
            </a:r>
            <a:r>
              <a:rPr lang="en-US" altLang="en-US" sz="1600" b="1" dirty="0"/>
              <a:t>total internal reflection</a:t>
            </a:r>
            <a:r>
              <a:rPr lang="en-US" altLang="en-US" sz="1600" b="1" dirty="0">
                <a:solidFill>
                  <a:srgbClr val="FF0000"/>
                </a:solidFill>
              </a:rPr>
              <a:t> </a:t>
            </a:r>
          </a:p>
        </p:txBody>
      </p:sp>
      <p:sp>
        <p:nvSpPr>
          <p:cNvPr id="6" name="TextBox 5">
            <a:extLst>
              <a:ext uri="{FF2B5EF4-FFF2-40B4-BE49-F238E27FC236}">
                <a16:creationId xmlns:a16="http://schemas.microsoft.com/office/drawing/2014/main" id="{2EC33224-AB20-5B28-8009-82BC213A75BB}"/>
              </a:ext>
            </a:extLst>
          </p:cNvPr>
          <p:cNvSpPr txBox="1"/>
          <p:nvPr/>
        </p:nvSpPr>
        <p:spPr>
          <a:xfrm>
            <a:off x="304800" y="5466357"/>
            <a:ext cx="4620984" cy="923330"/>
          </a:xfrm>
          <a:prstGeom prst="rect">
            <a:avLst/>
          </a:prstGeom>
          <a:noFill/>
        </p:spPr>
        <p:txBody>
          <a:bodyPr wrap="square">
            <a:spAutoFit/>
          </a:bodyPr>
          <a:lstStyle/>
          <a:p>
            <a:pPr marL="285750" indent="-285750" algn="just">
              <a:defRPr/>
            </a:pPr>
            <a:r>
              <a:rPr lang="en-US" sz="1800" dirty="0"/>
              <a:t>Two different types of light source are used:</a:t>
            </a:r>
          </a:p>
          <a:p>
            <a:pPr marL="1028700" lvl="1" algn="just">
              <a:defRPr/>
            </a:pPr>
            <a:r>
              <a:rPr lang="en-US" sz="1400" dirty="0"/>
              <a:t> </a:t>
            </a:r>
            <a:r>
              <a:rPr lang="en-US" sz="1800" dirty="0"/>
              <a:t> light emitting diode (LED) and </a:t>
            </a:r>
          </a:p>
          <a:p>
            <a:pPr marL="1028700" lvl="1" algn="just">
              <a:defRPr/>
            </a:pPr>
            <a:r>
              <a:rPr lang="en-US" sz="1800" dirty="0"/>
              <a:t>  injection laser diode (ILD).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a:extLst>
              <a:ext uri="{FF2B5EF4-FFF2-40B4-BE49-F238E27FC236}">
                <a16:creationId xmlns:a16="http://schemas.microsoft.com/office/drawing/2014/main" id="{1F052036-6E7A-5A27-CB58-0BC50DA4F382}"/>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32771" name="Text Box 2">
            <a:extLst>
              <a:ext uri="{FF2B5EF4-FFF2-40B4-BE49-F238E27FC236}">
                <a16:creationId xmlns:a16="http://schemas.microsoft.com/office/drawing/2014/main" id="{5C522628-464B-3146-E9DD-DFB37A911C05}"/>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22532" name="Rectangle 1">
            <a:extLst>
              <a:ext uri="{FF2B5EF4-FFF2-40B4-BE49-F238E27FC236}">
                <a16:creationId xmlns:a16="http://schemas.microsoft.com/office/drawing/2014/main" id="{99858C28-808E-C3A2-487F-618063696993}"/>
              </a:ext>
            </a:extLst>
          </p:cNvPr>
          <p:cNvSpPr>
            <a:spLocks noChangeArrowheads="1"/>
          </p:cNvSpPr>
          <p:nvPr/>
        </p:nvSpPr>
        <p:spPr bwMode="auto">
          <a:xfrm>
            <a:off x="155575" y="433388"/>
            <a:ext cx="8580438" cy="553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defRPr/>
            </a:pPr>
            <a:r>
              <a:rPr lang="en-US" sz="1800" b="1" dirty="0">
                <a:solidFill>
                  <a:srgbClr val="FF0000"/>
                </a:solidFill>
              </a:rPr>
              <a:t>Characteristics of  Optical Fiber</a:t>
            </a:r>
          </a:p>
          <a:p>
            <a:pPr algn="just">
              <a:spcBef>
                <a:spcPct val="0"/>
              </a:spcBef>
              <a:buFontTx/>
              <a:buNone/>
              <a:defRPr/>
            </a:pPr>
            <a:endParaRPr lang="en-US" sz="1800" b="1" dirty="0">
              <a:solidFill>
                <a:srgbClr val="FF0000"/>
              </a:solidFill>
            </a:endParaRPr>
          </a:p>
          <a:p>
            <a:pPr algn="just">
              <a:spcBef>
                <a:spcPct val="0"/>
              </a:spcBef>
              <a:buFontTx/>
              <a:buNone/>
              <a:defRPr/>
            </a:pPr>
            <a:endParaRPr lang="en-US" sz="1800" b="1" dirty="0"/>
          </a:p>
          <a:p>
            <a:pPr marL="285750" indent="-285750" algn="just">
              <a:spcBef>
                <a:spcPct val="0"/>
              </a:spcBef>
              <a:defRPr/>
            </a:pPr>
            <a:r>
              <a:rPr lang="en-US" sz="1800" b="1" dirty="0">
                <a:solidFill>
                  <a:srgbClr val="FF0000"/>
                </a:solidFill>
              </a:rPr>
              <a:t>Greater capacity: </a:t>
            </a:r>
          </a:p>
          <a:p>
            <a:pPr marL="1028700" lvl="1" algn="just">
              <a:spcBef>
                <a:spcPct val="0"/>
              </a:spcBef>
              <a:defRPr/>
            </a:pPr>
            <a:r>
              <a:rPr lang="en-US" sz="1600" dirty="0"/>
              <a:t>Data rate is high compared to twisted pair and coaxial cable.</a:t>
            </a:r>
          </a:p>
          <a:p>
            <a:pPr marL="1028700" lvl="1" algn="just">
              <a:spcBef>
                <a:spcPct val="0"/>
              </a:spcBef>
              <a:defRPr/>
            </a:pPr>
            <a:r>
              <a:rPr lang="en-US" sz="1600" dirty="0"/>
              <a:t>Data rates of hundreds of </a:t>
            </a:r>
            <a:r>
              <a:rPr lang="en-US" sz="1600" dirty="0" err="1"/>
              <a:t>Gbps</a:t>
            </a:r>
            <a:r>
              <a:rPr lang="en-US" sz="1600" dirty="0"/>
              <a:t> over tens of kilometers. </a:t>
            </a:r>
          </a:p>
          <a:p>
            <a:pPr marL="1028700" lvl="1" algn="just">
              <a:spcBef>
                <a:spcPct val="0"/>
              </a:spcBef>
              <a:defRPr/>
            </a:pPr>
            <a:endParaRPr lang="en-US" sz="1600" dirty="0"/>
          </a:p>
          <a:p>
            <a:pPr marL="1028700" lvl="1" algn="just">
              <a:spcBef>
                <a:spcPct val="0"/>
              </a:spcBef>
              <a:defRPr/>
            </a:pPr>
            <a:endParaRPr lang="en-US" sz="1600" b="1" dirty="0"/>
          </a:p>
          <a:p>
            <a:pPr marL="285750" indent="-285750" algn="just">
              <a:spcBef>
                <a:spcPct val="0"/>
              </a:spcBef>
              <a:defRPr/>
            </a:pPr>
            <a:r>
              <a:rPr lang="en-US" sz="1800" b="1" dirty="0">
                <a:solidFill>
                  <a:srgbClr val="FF0000"/>
                </a:solidFill>
              </a:rPr>
              <a:t>Smaller size and lighter weight: </a:t>
            </a:r>
          </a:p>
          <a:p>
            <a:pPr marL="1028700" lvl="1" algn="just">
              <a:spcBef>
                <a:spcPct val="0"/>
              </a:spcBef>
              <a:defRPr/>
            </a:pPr>
            <a:r>
              <a:rPr lang="en-US" sz="1600" dirty="0"/>
              <a:t>Thinner than coaxial cable or bundled twisted-pair cable</a:t>
            </a:r>
          </a:p>
          <a:p>
            <a:pPr algn="just">
              <a:spcBef>
                <a:spcPct val="0"/>
              </a:spcBef>
              <a:buNone/>
              <a:defRPr/>
            </a:pPr>
            <a:endParaRPr lang="en-US" sz="1800" dirty="0"/>
          </a:p>
          <a:p>
            <a:pPr marL="285750" indent="-285750" algn="just">
              <a:spcBef>
                <a:spcPct val="0"/>
              </a:spcBef>
              <a:defRPr/>
            </a:pPr>
            <a:r>
              <a:rPr lang="en-US" sz="1800" b="1" dirty="0">
                <a:solidFill>
                  <a:srgbClr val="FF0000"/>
                </a:solidFill>
              </a:rPr>
              <a:t>Lower attenuation: </a:t>
            </a:r>
          </a:p>
          <a:p>
            <a:pPr marL="1028700" lvl="1" algn="just">
              <a:spcBef>
                <a:spcPct val="0"/>
              </a:spcBef>
              <a:defRPr/>
            </a:pPr>
            <a:r>
              <a:rPr lang="en-US" sz="1600" dirty="0"/>
              <a:t>Attenuation is lower for optical fiber than for coaxial cable or twisted pair.</a:t>
            </a:r>
          </a:p>
          <a:p>
            <a:pPr lvl="1" indent="0" algn="just">
              <a:spcBef>
                <a:spcPct val="0"/>
              </a:spcBef>
              <a:buNone/>
              <a:defRPr/>
            </a:pPr>
            <a:endParaRPr lang="en-US" sz="1600" dirty="0"/>
          </a:p>
          <a:p>
            <a:pPr lvl="1" indent="0" algn="just">
              <a:spcBef>
                <a:spcPct val="0"/>
              </a:spcBef>
              <a:buNone/>
              <a:defRPr/>
            </a:pPr>
            <a:endParaRPr lang="en-US" sz="1600" dirty="0"/>
          </a:p>
          <a:p>
            <a:pPr marL="285750" indent="-285750" algn="just">
              <a:spcBef>
                <a:spcPct val="0"/>
              </a:spcBef>
              <a:defRPr/>
            </a:pPr>
            <a:r>
              <a:rPr lang="en-US" sz="1800" b="1" dirty="0">
                <a:solidFill>
                  <a:srgbClr val="FF0000"/>
                </a:solidFill>
              </a:rPr>
              <a:t>Electromagnetic isolation: </a:t>
            </a:r>
          </a:p>
          <a:p>
            <a:pPr marL="1028700" lvl="1" algn="just">
              <a:spcBef>
                <a:spcPct val="0"/>
              </a:spcBef>
              <a:defRPr/>
            </a:pPr>
            <a:r>
              <a:rPr lang="en-US" sz="1600" dirty="0"/>
              <a:t>Optical fiber systems are not affected by external electromagnetic fields.</a:t>
            </a:r>
          </a:p>
          <a:p>
            <a:pPr marL="1028700" lvl="1" algn="just">
              <a:spcBef>
                <a:spcPct val="0"/>
              </a:spcBef>
              <a:defRPr/>
            </a:pPr>
            <a:endParaRPr lang="en-US" sz="1600" dirty="0"/>
          </a:p>
          <a:p>
            <a:pPr lvl="1" indent="0" algn="just">
              <a:spcBef>
                <a:spcPct val="0"/>
              </a:spcBef>
              <a:buNone/>
              <a:defRPr/>
            </a:pPr>
            <a:endParaRPr lang="en-US" sz="1600" dirty="0"/>
          </a:p>
          <a:p>
            <a:pPr marL="285750" indent="-285750" algn="just">
              <a:spcBef>
                <a:spcPct val="0"/>
              </a:spcBef>
              <a:defRPr/>
            </a:pPr>
            <a:r>
              <a:rPr lang="en-US" sz="1800" b="1" dirty="0">
                <a:solidFill>
                  <a:srgbClr val="FF0000"/>
                </a:solidFill>
              </a:rPr>
              <a:t>Greater repeater spacing: </a:t>
            </a:r>
          </a:p>
          <a:p>
            <a:pPr marL="1028700" lvl="1" algn="just">
              <a:spcBef>
                <a:spcPct val="0"/>
              </a:spcBef>
              <a:defRPr/>
            </a:pPr>
            <a:r>
              <a:rPr lang="en-US" sz="1600" dirty="0"/>
              <a:t>Fewer repeaters mean lower cost and fewer sources of error.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B1AE4-2C25-332B-9E1F-235DE7A01686}"/>
            </a:ext>
          </a:extLst>
        </p:cNvPr>
        <p:cNvGrpSpPr/>
        <p:nvPr/>
      </p:nvGrpSpPr>
      <p:grpSpPr>
        <a:xfrm>
          <a:off x="0" y="0"/>
          <a:ext cx="0" cy="0"/>
          <a:chOff x="0" y="0"/>
          <a:chExt cx="0" cy="0"/>
        </a:xfrm>
      </p:grpSpPr>
      <p:sp>
        <p:nvSpPr>
          <p:cNvPr id="27650" name="Text Box 2">
            <a:extLst>
              <a:ext uri="{FF2B5EF4-FFF2-40B4-BE49-F238E27FC236}">
                <a16:creationId xmlns:a16="http://schemas.microsoft.com/office/drawing/2014/main" id="{CBB4B2D6-0CF9-806A-AA37-F6A32F5E821A}"/>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7651" name="Text Box 2">
            <a:extLst>
              <a:ext uri="{FF2B5EF4-FFF2-40B4-BE49-F238E27FC236}">
                <a16:creationId xmlns:a16="http://schemas.microsoft.com/office/drawing/2014/main" id="{D20D57B9-21AE-5E36-14AC-7F1542E01814}"/>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 name="TextBox 3">
            <a:extLst>
              <a:ext uri="{FF2B5EF4-FFF2-40B4-BE49-F238E27FC236}">
                <a16:creationId xmlns:a16="http://schemas.microsoft.com/office/drawing/2014/main" id="{3CA5D992-1F66-6364-1510-1ABBD98F5CC9}"/>
              </a:ext>
            </a:extLst>
          </p:cNvPr>
          <p:cNvSpPr txBox="1"/>
          <p:nvPr/>
        </p:nvSpPr>
        <p:spPr>
          <a:xfrm>
            <a:off x="2421320" y="663840"/>
            <a:ext cx="3648075" cy="400050"/>
          </a:xfrm>
          <a:prstGeom prst="rect">
            <a:avLst/>
          </a:prstGeom>
          <a:noFill/>
        </p:spPr>
        <p:txBody>
          <a:bodyPr>
            <a:spAutoFit/>
          </a:bodyPr>
          <a:lstStyle/>
          <a:p>
            <a:pPr>
              <a:defRPr/>
            </a:pPr>
            <a:r>
              <a:rPr lang="en-US" sz="2000" b="1" dirty="0">
                <a:solidFill>
                  <a:srgbClr val="FF0000"/>
                </a:solidFill>
              </a:rPr>
              <a:t>Wireless Transmission </a:t>
            </a:r>
            <a:endParaRPr lang="en-US" sz="2000" b="1" dirty="0">
              <a:solidFill>
                <a:srgbClr val="FF0000"/>
              </a:solidFill>
              <a:latin typeface="+mn-lt"/>
            </a:endParaRPr>
          </a:p>
        </p:txBody>
      </p:sp>
      <p:sp>
        <p:nvSpPr>
          <p:cNvPr id="3" name="TextBox 2">
            <a:extLst>
              <a:ext uri="{FF2B5EF4-FFF2-40B4-BE49-F238E27FC236}">
                <a16:creationId xmlns:a16="http://schemas.microsoft.com/office/drawing/2014/main" id="{488B825A-B9CC-FA6B-5FFA-B99967990696}"/>
              </a:ext>
            </a:extLst>
          </p:cNvPr>
          <p:cNvSpPr txBox="1"/>
          <p:nvPr/>
        </p:nvSpPr>
        <p:spPr>
          <a:xfrm>
            <a:off x="193830" y="1422930"/>
            <a:ext cx="8525910" cy="4524315"/>
          </a:xfrm>
          <a:prstGeom prst="rect">
            <a:avLst/>
          </a:prstGeom>
          <a:noFill/>
        </p:spPr>
        <p:txBody>
          <a:bodyPr wrap="square">
            <a:spAutoFit/>
          </a:bodyPr>
          <a:lstStyle/>
          <a:p>
            <a:pPr algn="just"/>
            <a:r>
              <a:rPr lang="en-US" sz="1800" dirty="0"/>
              <a:t>Communication of data through the air without the use of physical conductors like cables or wires. </a:t>
            </a:r>
          </a:p>
          <a:p>
            <a:pPr algn="just"/>
            <a:endParaRPr lang="en-US" sz="1800" dirty="0"/>
          </a:p>
          <a:p>
            <a:pPr algn="just"/>
            <a:r>
              <a:rPr lang="en-US" sz="1800" dirty="0"/>
              <a:t>Uses electromagnetic waves such as radio waves, microwaves, and infrared waves to transmit signals over the air.</a:t>
            </a:r>
          </a:p>
          <a:p>
            <a:pPr algn="just"/>
            <a:endParaRPr lang="en-US" sz="1800" dirty="0"/>
          </a:p>
          <a:p>
            <a:pPr algn="just"/>
            <a:r>
              <a:rPr lang="en-US" sz="1800" dirty="0"/>
              <a:t>There are three major categories of wireless transmission:</a:t>
            </a:r>
          </a:p>
          <a:p>
            <a:pPr algn="just"/>
            <a:endParaRPr lang="en-US" sz="1800" dirty="0"/>
          </a:p>
          <a:p>
            <a:pPr algn="just"/>
            <a:r>
              <a:rPr lang="en-US" sz="1800" b="1" dirty="0"/>
              <a:t>Radio Waves </a:t>
            </a:r>
            <a:r>
              <a:rPr lang="en-US" sz="1800" dirty="0"/>
              <a:t>: Used for long-distance communication like AM/FM radio, TV broadcasts, and mobile phones.</a:t>
            </a:r>
          </a:p>
          <a:p>
            <a:pPr algn="just"/>
            <a:endParaRPr lang="en-US" sz="1800" dirty="0"/>
          </a:p>
          <a:p>
            <a:pPr algn="just"/>
            <a:r>
              <a:rPr lang="en-US" sz="1800" b="1" dirty="0"/>
              <a:t>Microwaves</a:t>
            </a:r>
            <a:r>
              <a:rPr lang="en-US" sz="1800" dirty="0"/>
              <a:t> : Used in satellite communication and point-to-point links such as microwave towers.</a:t>
            </a:r>
          </a:p>
          <a:p>
            <a:pPr algn="just"/>
            <a:endParaRPr lang="en-US" sz="1800" dirty="0"/>
          </a:p>
          <a:p>
            <a:pPr algn="just"/>
            <a:r>
              <a:rPr lang="en-US" sz="1800" b="1" dirty="0"/>
              <a:t>Infrared</a:t>
            </a:r>
            <a:r>
              <a:rPr lang="en-US" sz="1800" dirty="0"/>
              <a:t> :  Used in short-range communication like remote controls and wireless keyboards.</a:t>
            </a:r>
            <a:endParaRPr lang="en-IN" sz="1800" dirty="0"/>
          </a:p>
        </p:txBody>
      </p:sp>
    </p:spTree>
    <p:extLst>
      <p:ext uri="{BB962C8B-B14F-4D97-AF65-F5344CB8AC3E}">
        <p14:creationId xmlns:p14="http://schemas.microsoft.com/office/powerpoint/2010/main" val="16661182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FB77E-125C-1B4D-BA5B-FE94E7F4C3C8}"/>
            </a:ext>
          </a:extLst>
        </p:cNvPr>
        <p:cNvGrpSpPr/>
        <p:nvPr/>
      </p:nvGrpSpPr>
      <p:grpSpPr>
        <a:xfrm>
          <a:off x="0" y="0"/>
          <a:ext cx="0" cy="0"/>
          <a:chOff x="0" y="0"/>
          <a:chExt cx="0" cy="0"/>
        </a:xfrm>
      </p:grpSpPr>
      <p:sp>
        <p:nvSpPr>
          <p:cNvPr id="27650" name="Text Box 2">
            <a:extLst>
              <a:ext uri="{FF2B5EF4-FFF2-40B4-BE49-F238E27FC236}">
                <a16:creationId xmlns:a16="http://schemas.microsoft.com/office/drawing/2014/main" id="{221AB3B8-E980-7DA2-E6F4-7B137D676C58}"/>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7651" name="Text Box 2">
            <a:extLst>
              <a:ext uri="{FF2B5EF4-FFF2-40B4-BE49-F238E27FC236}">
                <a16:creationId xmlns:a16="http://schemas.microsoft.com/office/drawing/2014/main" id="{663AF3CA-FF0A-20E4-CCF8-8A8A1B9DB57F}"/>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 name="TextBox 3">
            <a:extLst>
              <a:ext uri="{FF2B5EF4-FFF2-40B4-BE49-F238E27FC236}">
                <a16:creationId xmlns:a16="http://schemas.microsoft.com/office/drawing/2014/main" id="{2FC6D684-28A2-EA99-69D5-1A93BA21DC3B}"/>
              </a:ext>
            </a:extLst>
          </p:cNvPr>
          <p:cNvSpPr txBox="1"/>
          <p:nvPr/>
        </p:nvSpPr>
        <p:spPr>
          <a:xfrm>
            <a:off x="2421320" y="663840"/>
            <a:ext cx="3648075" cy="400050"/>
          </a:xfrm>
          <a:prstGeom prst="rect">
            <a:avLst/>
          </a:prstGeom>
          <a:noFill/>
        </p:spPr>
        <p:txBody>
          <a:bodyPr>
            <a:spAutoFit/>
          </a:bodyPr>
          <a:lstStyle/>
          <a:p>
            <a:pPr>
              <a:defRPr/>
            </a:pPr>
            <a:r>
              <a:rPr lang="en-US" sz="2000" b="1" dirty="0">
                <a:solidFill>
                  <a:srgbClr val="FF0000"/>
                </a:solidFill>
              </a:rPr>
              <a:t>Wireless Transmission </a:t>
            </a:r>
            <a:endParaRPr lang="en-US" sz="2000" b="1" dirty="0">
              <a:solidFill>
                <a:srgbClr val="FF0000"/>
              </a:solidFill>
              <a:latin typeface="+mn-lt"/>
            </a:endParaRPr>
          </a:p>
        </p:txBody>
      </p:sp>
      <p:sp>
        <p:nvSpPr>
          <p:cNvPr id="5" name="TextBox 4">
            <a:extLst>
              <a:ext uri="{FF2B5EF4-FFF2-40B4-BE49-F238E27FC236}">
                <a16:creationId xmlns:a16="http://schemas.microsoft.com/office/drawing/2014/main" id="{18577E47-50E2-8DEC-09E3-8DE7A50758DB}"/>
              </a:ext>
            </a:extLst>
          </p:cNvPr>
          <p:cNvSpPr txBox="1"/>
          <p:nvPr/>
        </p:nvSpPr>
        <p:spPr>
          <a:xfrm>
            <a:off x="347450" y="1451164"/>
            <a:ext cx="7681000" cy="3420873"/>
          </a:xfrm>
          <a:prstGeom prst="rect">
            <a:avLst/>
          </a:prstGeom>
          <a:noFill/>
        </p:spPr>
        <p:txBody>
          <a:bodyPr wrap="square">
            <a:spAutoFit/>
          </a:bodyPr>
          <a:lstStyle/>
          <a:p>
            <a:r>
              <a:rPr lang="en-US" sz="2000" b="1" dirty="0"/>
              <a:t>Advantages:</a:t>
            </a:r>
          </a:p>
          <a:p>
            <a:pPr marL="342900" indent="-342900">
              <a:lnSpc>
                <a:spcPct val="150000"/>
              </a:lnSpc>
              <a:buFont typeface="Arial" panose="020B0604020202020204" pitchFamily="34" charset="0"/>
              <a:buChar char="•"/>
            </a:pPr>
            <a:r>
              <a:rPr lang="en-US" sz="2000" dirty="0"/>
              <a:t>Enables mobility and remote access.</a:t>
            </a:r>
          </a:p>
          <a:p>
            <a:pPr marL="342900" indent="-342900">
              <a:lnSpc>
                <a:spcPct val="150000"/>
              </a:lnSpc>
              <a:buFont typeface="Arial" panose="020B0604020202020204" pitchFamily="34" charset="0"/>
              <a:buChar char="•"/>
            </a:pPr>
            <a:r>
              <a:rPr lang="en-US" sz="2000" dirty="0"/>
              <a:t>Easy and fast deployment.</a:t>
            </a:r>
          </a:p>
          <a:p>
            <a:pPr marL="342900" indent="-342900">
              <a:lnSpc>
                <a:spcPct val="150000"/>
              </a:lnSpc>
              <a:buFont typeface="Arial" panose="020B0604020202020204" pitchFamily="34" charset="0"/>
              <a:buChar char="•"/>
            </a:pPr>
            <a:r>
              <a:rPr lang="en-US" sz="2000" dirty="0"/>
              <a:t>Useful in areas where wired infrastructure is impractical.</a:t>
            </a:r>
          </a:p>
          <a:p>
            <a:pPr marL="342900" indent="-342900">
              <a:lnSpc>
                <a:spcPct val="150000"/>
              </a:lnSpc>
              <a:buFont typeface="Arial" panose="020B0604020202020204" pitchFamily="34" charset="0"/>
              <a:buChar char="•"/>
            </a:pPr>
            <a:endParaRPr lang="en-US" sz="2000" dirty="0"/>
          </a:p>
          <a:p>
            <a:r>
              <a:rPr lang="en-US" sz="2000" b="1" dirty="0"/>
              <a:t>Disadvantages:</a:t>
            </a:r>
            <a:endParaRPr lang="en-US" sz="2000" dirty="0"/>
          </a:p>
          <a:p>
            <a:pPr marL="342900" indent="-342900">
              <a:lnSpc>
                <a:spcPct val="150000"/>
              </a:lnSpc>
              <a:buFont typeface="Arial" panose="020B0604020202020204" pitchFamily="34" charset="0"/>
              <a:buChar char="•"/>
            </a:pPr>
            <a:r>
              <a:rPr lang="en-US" sz="2000" dirty="0"/>
              <a:t>More prone to interference and signal degradation.</a:t>
            </a:r>
          </a:p>
          <a:p>
            <a:pPr marL="342900" indent="-342900">
              <a:lnSpc>
                <a:spcPct val="150000"/>
              </a:lnSpc>
              <a:buFont typeface="Arial" panose="020B0604020202020204" pitchFamily="34" charset="0"/>
              <a:buChar char="•"/>
            </a:pPr>
            <a:r>
              <a:rPr lang="en-US" sz="2000" dirty="0"/>
              <a:t>Security risks due to open transmission medium.</a:t>
            </a:r>
            <a:endParaRPr lang="en-IN" sz="2000" dirty="0"/>
          </a:p>
        </p:txBody>
      </p:sp>
    </p:spTree>
    <p:extLst>
      <p:ext uri="{BB962C8B-B14F-4D97-AF65-F5344CB8AC3E}">
        <p14:creationId xmlns:p14="http://schemas.microsoft.com/office/powerpoint/2010/main" val="19449961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EC5F8-8AA8-1CC7-9C7A-9FCE1E7441F0}"/>
            </a:ext>
          </a:extLst>
        </p:cNvPr>
        <p:cNvGrpSpPr/>
        <p:nvPr/>
      </p:nvGrpSpPr>
      <p:grpSpPr>
        <a:xfrm>
          <a:off x="0" y="0"/>
          <a:ext cx="0" cy="0"/>
          <a:chOff x="0" y="0"/>
          <a:chExt cx="0" cy="0"/>
        </a:xfrm>
      </p:grpSpPr>
      <p:sp>
        <p:nvSpPr>
          <p:cNvPr id="27650" name="Text Box 2">
            <a:extLst>
              <a:ext uri="{FF2B5EF4-FFF2-40B4-BE49-F238E27FC236}">
                <a16:creationId xmlns:a16="http://schemas.microsoft.com/office/drawing/2014/main" id="{F17129A9-6F89-2CB2-2ACD-058E59AA0F34}"/>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7651" name="Text Box 2">
            <a:extLst>
              <a:ext uri="{FF2B5EF4-FFF2-40B4-BE49-F238E27FC236}">
                <a16:creationId xmlns:a16="http://schemas.microsoft.com/office/drawing/2014/main" id="{60DE8A6A-F8F3-B1C5-C0A9-28CBE24A0EA7}"/>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 name="TextBox 3">
            <a:extLst>
              <a:ext uri="{FF2B5EF4-FFF2-40B4-BE49-F238E27FC236}">
                <a16:creationId xmlns:a16="http://schemas.microsoft.com/office/drawing/2014/main" id="{CAFBAD6B-7A0C-F7CF-1048-5047D8C4116A}"/>
              </a:ext>
            </a:extLst>
          </p:cNvPr>
          <p:cNvSpPr txBox="1"/>
          <p:nvPr/>
        </p:nvSpPr>
        <p:spPr>
          <a:xfrm>
            <a:off x="2421320" y="663840"/>
            <a:ext cx="3648075" cy="400050"/>
          </a:xfrm>
          <a:prstGeom prst="rect">
            <a:avLst/>
          </a:prstGeom>
          <a:noFill/>
        </p:spPr>
        <p:txBody>
          <a:bodyPr>
            <a:spAutoFit/>
          </a:bodyPr>
          <a:lstStyle/>
          <a:p>
            <a:r>
              <a:rPr lang="en-US" sz="2000" b="1" dirty="0">
                <a:solidFill>
                  <a:srgbClr val="FF0000"/>
                </a:solidFill>
              </a:rPr>
              <a:t>Antennas</a:t>
            </a:r>
            <a:endParaRPr lang="en-US" sz="2000" dirty="0">
              <a:solidFill>
                <a:srgbClr val="FF0000"/>
              </a:solidFill>
            </a:endParaRPr>
          </a:p>
        </p:txBody>
      </p:sp>
      <p:sp>
        <p:nvSpPr>
          <p:cNvPr id="5" name="TextBox 4">
            <a:extLst>
              <a:ext uri="{FF2B5EF4-FFF2-40B4-BE49-F238E27FC236}">
                <a16:creationId xmlns:a16="http://schemas.microsoft.com/office/drawing/2014/main" id="{783620E3-ED6E-AC91-A951-DD2FCF6FCC5F}"/>
              </a:ext>
            </a:extLst>
          </p:cNvPr>
          <p:cNvSpPr txBox="1"/>
          <p:nvPr/>
        </p:nvSpPr>
        <p:spPr>
          <a:xfrm>
            <a:off x="270640" y="1177402"/>
            <a:ext cx="8372290" cy="5016758"/>
          </a:xfrm>
          <a:prstGeom prst="rect">
            <a:avLst/>
          </a:prstGeom>
          <a:noFill/>
        </p:spPr>
        <p:txBody>
          <a:bodyPr wrap="square">
            <a:spAutoFit/>
          </a:bodyPr>
          <a:lstStyle/>
          <a:p>
            <a:pPr algn="just"/>
            <a:r>
              <a:rPr lang="en-US" sz="2000" dirty="0"/>
              <a:t>Device used to </a:t>
            </a:r>
            <a:r>
              <a:rPr lang="en-US" sz="2000" b="1" dirty="0"/>
              <a:t>transmit or receive electromagnetic waves</a:t>
            </a:r>
            <a:r>
              <a:rPr lang="en-US" sz="2000" dirty="0"/>
              <a:t>. </a:t>
            </a:r>
          </a:p>
          <a:p>
            <a:pPr algn="just"/>
            <a:endParaRPr lang="en-US" sz="2000" dirty="0"/>
          </a:p>
          <a:p>
            <a:pPr algn="just"/>
            <a:r>
              <a:rPr lang="en-US" sz="2000" dirty="0"/>
              <a:t>Acts as a bridge between a wired communication system (like a transmitter or receiver) and the air through which wireless signals travel.</a:t>
            </a:r>
          </a:p>
          <a:p>
            <a:pPr algn="just"/>
            <a:endParaRPr lang="en-US" sz="2000" dirty="0"/>
          </a:p>
          <a:p>
            <a:pPr algn="just"/>
            <a:r>
              <a:rPr lang="en-US" sz="2000" b="1" dirty="0"/>
              <a:t>Types of Antennas:</a:t>
            </a:r>
            <a:endParaRPr lang="en-US" sz="2000" dirty="0"/>
          </a:p>
          <a:p>
            <a:pPr algn="just"/>
            <a:r>
              <a:rPr lang="en-US" sz="2000" b="1" dirty="0"/>
              <a:t>Omnidirectional Antennas</a:t>
            </a:r>
            <a:r>
              <a:rPr lang="en-US" sz="2000" dirty="0"/>
              <a:t> : Radiate signals in all directions (e.g., Wi-Fi routers).</a:t>
            </a:r>
          </a:p>
          <a:p>
            <a:pPr algn="just"/>
            <a:r>
              <a:rPr lang="en-US" sz="2000" b="1" dirty="0"/>
              <a:t>Directional Antennas :</a:t>
            </a:r>
            <a:r>
              <a:rPr lang="en-US" sz="2000" dirty="0"/>
              <a:t> Focus signals in a specific direction (e.g., satellite dishes).</a:t>
            </a:r>
          </a:p>
          <a:p>
            <a:pPr algn="just"/>
            <a:endParaRPr lang="en-US" sz="2000" dirty="0"/>
          </a:p>
          <a:p>
            <a:pPr algn="just"/>
            <a:r>
              <a:rPr lang="en-US" sz="2000" b="1" dirty="0"/>
              <a:t>Functions of an Antenna:</a:t>
            </a:r>
            <a:endParaRPr lang="en-US" sz="2000" dirty="0"/>
          </a:p>
          <a:p>
            <a:pPr algn="just"/>
            <a:r>
              <a:rPr lang="en-US" sz="2000" dirty="0"/>
              <a:t>Converts electrical signals into electromagnetic waves during transmission.</a:t>
            </a:r>
          </a:p>
          <a:p>
            <a:pPr algn="just"/>
            <a:r>
              <a:rPr lang="en-US" sz="2000" dirty="0"/>
              <a:t>Converts received electromagnetic waves into electrical signals during reception.</a:t>
            </a:r>
          </a:p>
        </p:txBody>
      </p:sp>
    </p:spTree>
    <p:extLst>
      <p:ext uri="{BB962C8B-B14F-4D97-AF65-F5344CB8AC3E}">
        <p14:creationId xmlns:p14="http://schemas.microsoft.com/office/powerpoint/2010/main" val="9945818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a:extLst>
              <a:ext uri="{FF2B5EF4-FFF2-40B4-BE49-F238E27FC236}">
                <a16:creationId xmlns:a16="http://schemas.microsoft.com/office/drawing/2014/main" id="{7718B1D2-28F1-80F7-56F6-0919B0EE00A4}"/>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7651" name="Text Box 2">
            <a:extLst>
              <a:ext uri="{FF2B5EF4-FFF2-40B4-BE49-F238E27FC236}">
                <a16:creationId xmlns:a16="http://schemas.microsoft.com/office/drawing/2014/main" id="{E2BA0AF1-5600-8350-1650-35A005DAB8C8}"/>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 name="TextBox 3">
            <a:extLst>
              <a:ext uri="{FF2B5EF4-FFF2-40B4-BE49-F238E27FC236}">
                <a16:creationId xmlns:a16="http://schemas.microsoft.com/office/drawing/2014/main" id="{CCF5A279-9E4D-CFA3-A8A2-0A23C5F53829}"/>
              </a:ext>
            </a:extLst>
          </p:cNvPr>
          <p:cNvSpPr txBox="1"/>
          <p:nvPr/>
        </p:nvSpPr>
        <p:spPr>
          <a:xfrm>
            <a:off x="1384300" y="439738"/>
            <a:ext cx="3648075" cy="400050"/>
          </a:xfrm>
          <a:prstGeom prst="rect">
            <a:avLst/>
          </a:prstGeom>
          <a:noFill/>
        </p:spPr>
        <p:txBody>
          <a:bodyPr>
            <a:spAutoFit/>
          </a:bodyPr>
          <a:lstStyle/>
          <a:p>
            <a:pPr>
              <a:defRPr/>
            </a:pPr>
            <a:r>
              <a:rPr lang="en-US" sz="2000" b="1" dirty="0">
                <a:solidFill>
                  <a:srgbClr val="FF0000"/>
                </a:solidFill>
              </a:rPr>
              <a:t>Wireless Propagation</a:t>
            </a:r>
            <a:endParaRPr lang="en-US" sz="2000" b="1" dirty="0">
              <a:solidFill>
                <a:srgbClr val="FF0000"/>
              </a:solidFill>
              <a:latin typeface="+mn-lt"/>
            </a:endParaRPr>
          </a:p>
        </p:txBody>
      </p:sp>
      <p:sp>
        <p:nvSpPr>
          <p:cNvPr id="92165" name="Rectangle 1">
            <a:extLst>
              <a:ext uri="{FF2B5EF4-FFF2-40B4-BE49-F238E27FC236}">
                <a16:creationId xmlns:a16="http://schemas.microsoft.com/office/drawing/2014/main" id="{6A3F15E4-BA84-0A41-A1B4-7CCC054B4F6B}"/>
              </a:ext>
            </a:extLst>
          </p:cNvPr>
          <p:cNvSpPr>
            <a:spLocks noChangeArrowheads="1"/>
          </p:cNvSpPr>
          <p:nvPr/>
        </p:nvSpPr>
        <p:spPr bwMode="auto">
          <a:xfrm>
            <a:off x="379413" y="976313"/>
            <a:ext cx="8385175" cy="2170112"/>
          </a:xfrm>
          <a:prstGeom prst="rect">
            <a:avLst/>
          </a:prstGeom>
          <a:noFill/>
          <a:ln>
            <a:noFill/>
          </a:ln>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defRPr/>
            </a:pPr>
            <a:r>
              <a:rPr lang="en-US" sz="1800" dirty="0"/>
              <a:t>A signal radiated from an antenna travels along one of three routes:</a:t>
            </a:r>
          </a:p>
          <a:p>
            <a:pPr algn="just">
              <a:spcBef>
                <a:spcPct val="0"/>
              </a:spcBef>
              <a:defRPr/>
            </a:pPr>
            <a:endParaRPr lang="en-US" sz="1800" dirty="0"/>
          </a:p>
          <a:p>
            <a:pPr lvl="1" algn="just">
              <a:lnSpc>
                <a:spcPct val="150000"/>
              </a:lnSpc>
              <a:spcBef>
                <a:spcPct val="0"/>
              </a:spcBef>
              <a:defRPr/>
            </a:pPr>
            <a:r>
              <a:rPr lang="en-US" sz="1400" dirty="0"/>
              <a:t> </a:t>
            </a:r>
            <a:r>
              <a:rPr lang="en-US" sz="1800" dirty="0"/>
              <a:t>Ground wave, </a:t>
            </a:r>
          </a:p>
          <a:p>
            <a:pPr lvl="1" algn="just">
              <a:lnSpc>
                <a:spcPct val="150000"/>
              </a:lnSpc>
              <a:spcBef>
                <a:spcPct val="0"/>
              </a:spcBef>
              <a:defRPr/>
            </a:pPr>
            <a:r>
              <a:rPr lang="en-US" sz="1800" dirty="0"/>
              <a:t>Sky wave, </a:t>
            </a:r>
          </a:p>
          <a:p>
            <a:pPr lvl="1" algn="just">
              <a:lnSpc>
                <a:spcPct val="150000"/>
              </a:lnSpc>
              <a:spcBef>
                <a:spcPct val="0"/>
              </a:spcBef>
              <a:defRPr/>
            </a:pPr>
            <a:r>
              <a:rPr lang="en-US" sz="1800" dirty="0"/>
              <a:t> Line of sight (LOS). </a:t>
            </a:r>
          </a:p>
          <a:p>
            <a:pPr marL="0" indent="0" algn="just">
              <a:spcBef>
                <a:spcPct val="0"/>
              </a:spcBef>
              <a:buFontTx/>
              <a:buNone/>
              <a:defRPr/>
            </a:pPr>
            <a:r>
              <a:rPr lang="en-US" sz="18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a:extLst>
              <a:ext uri="{FF2B5EF4-FFF2-40B4-BE49-F238E27FC236}">
                <a16:creationId xmlns:a16="http://schemas.microsoft.com/office/drawing/2014/main" id="{F8E7F47C-026E-8DE0-835B-4607371CB422}"/>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2291" name="Text Box 2">
            <a:extLst>
              <a:ext uri="{FF2B5EF4-FFF2-40B4-BE49-F238E27FC236}">
                <a16:creationId xmlns:a16="http://schemas.microsoft.com/office/drawing/2014/main" id="{CA6F9AE0-3FC6-2C13-EC11-B8BDF045A131}"/>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29700" name="Rectangle 3">
            <a:extLst>
              <a:ext uri="{FF2B5EF4-FFF2-40B4-BE49-F238E27FC236}">
                <a16:creationId xmlns:a16="http://schemas.microsoft.com/office/drawing/2014/main" id="{4D364E84-9B9B-4FB4-ECC3-4383377E30FC}"/>
              </a:ext>
            </a:extLst>
          </p:cNvPr>
          <p:cNvSpPr>
            <a:spLocks noChangeArrowheads="1"/>
          </p:cNvSpPr>
          <p:nvPr/>
        </p:nvSpPr>
        <p:spPr bwMode="auto">
          <a:xfrm>
            <a:off x="261938" y="1192213"/>
            <a:ext cx="8294687" cy="2695575"/>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defRPr/>
            </a:pPr>
            <a:r>
              <a:rPr lang="en-US" sz="1800" b="1" dirty="0"/>
              <a:t>Carrier Signal (Modulated signal)  : </a:t>
            </a:r>
            <a:r>
              <a:rPr lang="en-US" sz="1800" dirty="0"/>
              <a:t>High-frequency signal. </a:t>
            </a:r>
          </a:p>
          <a:p>
            <a:pPr>
              <a:buFontTx/>
              <a:buNone/>
              <a:defRPr/>
            </a:pPr>
            <a:endParaRPr lang="en-US" sz="1800" dirty="0"/>
          </a:p>
          <a:p>
            <a:pPr marL="285750" indent="-285750" algn="just">
              <a:defRPr/>
            </a:pPr>
            <a:endParaRPr lang="en-US" sz="1800" dirty="0"/>
          </a:p>
          <a:p>
            <a:pPr algn="just">
              <a:buFontTx/>
              <a:buNone/>
              <a:defRPr/>
            </a:pPr>
            <a:r>
              <a:rPr lang="en-US" sz="1800" b="1" dirty="0"/>
              <a:t>Message signal (Modulating signal) </a:t>
            </a:r>
            <a:r>
              <a:rPr lang="en-US" sz="1800" i="1" dirty="0"/>
              <a:t>:</a:t>
            </a:r>
          </a:p>
          <a:p>
            <a:pPr marL="285750" indent="-285750" algn="just">
              <a:defRPr/>
            </a:pPr>
            <a:endParaRPr lang="en-US" sz="1800" i="1" dirty="0"/>
          </a:p>
          <a:p>
            <a:pPr marL="285750" indent="-285750" algn="just">
              <a:defRPr/>
            </a:pPr>
            <a:endParaRPr lang="en-US" sz="1800" i="1" dirty="0"/>
          </a:p>
          <a:p>
            <a:pPr marL="285750" indent="-285750" algn="just">
              <a:defRPr/>
            </a:pPr>
            <a:endParaRPr lang="en-US" sz="1800" i="1" dirty="0"/>
          </a:p>
          <a:p>
            <a:pPr algn="just">
              <a:buFontTx/>
              <a:buNone/>
              <a:defRPr/>
            </a:pPr>
            <a:endParaRPr lang="en-US" sz="1800" i="1" dirty="0"/>
          </a:p>
        </p:txBody>
      </p:sp>
      <p:sp>
        <p:nvSpPr>
          <p:cNvPr id="12293" name="Rectangle 3">
            <a:extLst>
              <a:ext uri="{FF2B5EF4-FFF2-40B4-BE49-F238E27FC236}">
                <a16:creationId xmlns:a16="http://schemas.microsoft.com/office/drawing/2014/main" id="{731FF726-FED8-BAED-62F7-77BF7283BFED}"/>
              </a:ext>
            </a:extLst>
          </p:cNvPr>
          <p:cNvSpPr>
            <a:spLocks noChangeArrowheads="1"/>
          </p:cNvSpPr>
          <p:nvPr/>
        </p:nvSpPr>
        <p:spPr bwMode="auto">
          <a:xfrm>
            <a:off x="250825" y="550863"/>
            <a:ext cx="8642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1800" b="1"/>
              <a:t>DIGITAL DATA,  ANALOG SIGNALS</a:t>
            </a:r>
            <a:endParaRPr lang="en-US" altLang="en-US" sz="1800" baseline="-250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7C288-4687-9520-7304-104B4D3BC440}"/>
            </a:ext>
          </a:extLst>
        </p:cNvPr>
        <p:cNvGrpSpPr/>
        <p:nvPr/>
      </p:nvGrpSpPr>
      <p:grpSpPr>
        <a:xfrm>
          <a:off x="0" y="0"/>
          <a:ext cx="0" cy="0"/>
          <a:chOff x="0" y="0"/>
          <a:chExt cx="0" cy="0"/>
        </a:xfrm>
      </p:grpSpPr>
      <p:sp>
        <p:nvSpPr>
          <p:cNvPr id="27650" name="Text Box 2">
            <a:extLst>
              <a:ext uri="{FF2B5EF4-FFF2-40B4-BE49-F238E27FC236}">
                <a16:creationId xmlns:a16="http://schemas.microsoft.com/office/drawing/2014/main" id="{3E6EB980-3E79-AA2D-2CC9-35E234FD2E83}"/>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27651" name="Text Box 2">
            <a:extLst>
              <a:ext uri="{FF2B5EF4-FFF2-40B4-BE49-F238E27FC236}">
                <a16:creationId xmlns:a16="http://schemas.microsoft.com/office/drawing/2014/main" id="{FCC7C728-3AF5-693D-62C8-AD1AC070E214}"/>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4" name="TextBox 3">
            <a:extLst>
              <a:ext uri="{FF2B5EF4-FFF2-40B4-BE49-F238E27FC236}">
                <a16:creationId xmlns:a16="http://schemas.microsoft.com/office/drawing/2014/main" id="{6D37B4B9-95AA-9F90-2D0B-67A29C44FA65}"/>
              </a:ext>
            </a:extLst>
          </p:cNvPr>
          <p:cNvSpPr txBox="1"/>
          <p:nvPr/>
        </p:nvSpPr>
        <p:spPr>
          <a:xfrm>
            <a:off x="2613346" y="2819681"/>
            <a:ext cx="1843440" cy="400110"/>
          </a:xfrm>
          <a:prstGeom prst="rect">
            <a:avLst/>
          </a:prstGeom>
          <a:noFill/>
        </p:spPr>
        <p:txBody>
          <a:bodyPr wrap="square">
            <a:spAutoFit/>
          </a:bodyPr>
          <a:lstStyle/>
          <a:p>
            <a:pPr>
              <a:defRPr/>
            </a:pPr>
            <a:r>
              <a:rPr lang="en-US" sz="2000" b="1" dirty="0">
                <a:solidFill>
                  <a:srgbClr val="FF0000"/>
                </a:solidFill>
              </a:rPr>
              <a:t>Tutorial 2</a:t>
            </a:r>
            <a:endParaRPr lang="en-US" sz="2000" b="1" dirty="0">
              <a:solidFill>
                <a:srgbClr val="FF0000"/>
              </a:solidFill>
              <a:latin typeface="+mn-lt"/>
            </a:endParaRPr>
          </a:p>
        </p:txBody>
      </p:sp>
    </p:spTree>
    <p:extLst>
      <p:ext uri="{BB962C8B-B14F-4D97-AF65-F5344CB8AC3E}">
        <p14:creationId xmlns:p14="http://schemas.microsoft.com/office/powerpoint/2010/main" val="24788439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a:t>We need to use synchronous TDM and combine 20 digital sources, each of 100 Kbps. Each output slot carries 2 bit from each digital source, but one extra bit is added to each frame for synchronization. Answer the following questions:</a:t>
            </a:r>
          </a:p>
          <a:p>
            <a:pPr marL="400050" lvl="1" indent="0">
              <a:buNone/>
            </a:pPr>
            <a:r>
              <a:rPr lang="en-US" dirty="0"/>
              <a:t>a. What is the size of an output frame in bits?</a:t>
            </a:r>
          </a:p>
          <a:p>
            <a:pPr marL="400050" lvl="1" indent="0">
              <a:buNone/>
            </a:pPr>
            <a:r>
              <a:rPr lang="en-US" dirty="0"/>
              <a:t>b. What is the output frame rate?</a:t>
            </a:r>
          </a:p>
          <a:p>
            <a:pPr marL="400050" lvl="1" indent="0">
              <a:buNone/>
            </a:pPr>
            <a:r>
              <a:rPr lang="en-US" dirty="0"/>
              <a:t>c. What is the duration of an output frame?</a:t>
            </a:r>
          </a:p>
          <a:p>
            <a:pPr marL="400050" lvl="1" indent="0">
              <a:buNone/>
            </a:pPr>
            <a:r>
              <a:rPr lang="en-US" dirty="0"/>
              <a:t>d. What is the output data rate?</a:t>
            </a:r>
          </a:p>
          <a:p>
            <a:pPr marL="400050" lvl="1" indent="0">
              <a:buNone/>
            </a:pPr>
            <a:r>
              <a:rPr lang="en-US" dirty="0"/>
              <a:t>e. What is the efficiency of the system (ratio of useful bits to the total bits).</a:t>
            </a:r>
          </a:p>
        </p:txBody>
      </p:sp>
    </p:spTree>
    <p:extLst>
      <p:ext uri="{BB962C8B-B14F-4D97-AF65-F5344CB8AC3E}">
        <p14:creationId xmlns:p14="http://schemas.microsoft.com/office/powerpoint/2010/main" val="3745884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92500" lnSpcReduction="10000"/>
          </a:bodyPr>
          <a:lstStyle/>
          <a:p>
            <a:r>
              <a:rPr lang="en-US" dirty="0"/>
              <a:t>Each output frame carries 2 bits from each source plus one extra bit for synchronization.</a:t>
            </a:r>
          </a:p>
          <a:p>
            <a:pPr marL="514350" indent="-514350">
              <a:buFont typeface="+mj-lt"/>
              <a:buAutoNum type="alphaLcParenR"/>
            </a:pPr>
            <a:r>
              <a:rPr lang="en-US" dirty="0"/>
              <a:t>Frame size = 20 × 2 + 1 = </a:t>
            </a:r>
            <a:r>
              <a:rPr lang="en-US" b="1" dirty="0"/>
              <a:t>41 bits.</a:t>
            </a:r>
          </a:p>
          <a:p>
            <a:pPr marL="514350" indent="-514350">
              <a:buFont typeface="+mj-lt"/>
              <a:buAutoNum type="alphaLcParenR"/>
            </a:pPr>
            <a:r>
              <a:rPr lang="en-US" dirty="0"/>
              <a:t>Each frame carries 2 bit from each source. Frame rate = 100,000/2 </a:t>
            </a:r>
            <a:r>
              <a:rPr lang="en-US" b="1" dirty="0"/>
              <a:t>= 50,000 frames/s.</a:t>
            </a:r>
          </a:p>
          <a:p>
            <a:pPr marL="514350" indent="-514350">
              <a:buFont typeface="+mj-lt"/>
              <a:buAutoNum type="alphaLcParenR"/>
            </a:pPr>
            <a:r>
              <a:rPr lang="en-US" dirty="0"/>
              <a:t>Frame duration = 1 /(frame rate) = 1 /50,000 = </a:t>
            </a:r>
            <a:r>
              <a:rPr lang="en-US" b="1" dirty="0"/>
              <a:t>20 </a:t>
            </a:r>
            <a:r>
              <a:rPr lang="el-GR" dirty="0"/>
              <a:t>μ</a:t>
            </a:r>
            <a:r>
              <a:rPr lang="en-US" b="1" dirty="0"/>
              <a:t>s</a:t>
            </a:r>
            <a:r>
              <a:rPr lang="en-US" dirty="0"/>
              <a:t>.</a:t>
            </a:r>
          </a:p>
          <a:p>
            <a:pPr marL="514350" indent="-514350">
              <a:buFont typeface="+mj-lt"/>
              <a:buAutoNum type="alphaLcParenR"/>
            </a:pPr>
            <a:r>
              <a:rPr lang="en-US" dirty="0"/>
              <a:t>Data rate = (50,000 frames/s) × (41 bits/frame) = </a:t>
            </a:r>
            <a:r>
              <a:rPr lang="en-US" b="1" dirty="0"/>
              <a:t>2.05 Mbps. </a:t>
            </a:r>
          </a:p>
          <a:p>
            <a:pPr marL="514350" indent="-514350">
              <a:buFont typeface="+mj-lt"/>
              <a:buAutoNum type="alphaLcParenR"/>
            </a:pPr>
            <a:r>
              <a:rPr lang="en-US" dirty="0"/>
              <a:t>In each frame 40 bits out of 41 are useful. Efficiency = 40/41= </a:t>
            </a:r>
            <a:r>
              <a:rPr lang="en-US" b="1" dirty="0"/>
              <a:t>97.5%</a:t>
            </a:r>
            <a:r>
              <a:rPr lang="en-US" dirty="0"/>
              <a:t>.</a:t>
            </a:r>
          </a:p>
        </p:txBody>
      </p:sp>
    </p:spTree>
    <p:extLst>
      <p:ext uri="{BB962C8B-B14F-4D97-AF65-F5344CB8AC3E}">
        <p14:creationId xmlns:p14="http://schemas.microsoft.com/office/powerpoint/2010/main" val="15334149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3" name="Content Placeholder 2"/>
          <p:cNvSpPr>
            <a:spLocks noGrp="1"/>
          </p:cNvSpPr>
          <p:nvPr>
            <p:ph idx="1"/>
          </p:nvPr>
        </p:nvSpPr>
        <p:spPr/>
        <p:txBody>
          <a:bodyPr>
            <a:normAutofit fontScale="92500" lnSpcReduction="20000"/>
          </a:bodyPr>
          <a:lstStyle/>
          <a:p>
            <a:pPr algn="just"/>
            <a:r>
              <a:rPr lang="en-US" dirty="0"/>
              <a:t>Ten sources, six with a bit rate of 200 kbps and four with a bit rate of 400 kbps are to be combined using TDM with no synchronizing bits. Answer the following questions about the final stage of the multiplexing:</a:t>
            </a:r>
          </a:p>
          <a:p>
            <a:pPr marL="971550" lvl="1" indent="-514350">
              <a:buFont typeface="+mj-lt"/>
              <a:buAutoNum type="alphaLcParenR"/>
            </a:pPr>
            <a:r>
              <a:rPr lang="en-US" dirty="0"/>
              <a:t>What is the size of a frame in bits?</a:t>
            </a:r>
          </a:p>
          <a:p>
            <a:pPr marL="971550" lvl="1" indent="-514350">
              <a:buFont typeface="+mj-lt"/>
              <a:buAutoNum type="alphaLcParenR"/>
            </a:pPr>
            <a:r>
              <a:rPr lang="en-US" dirty="0"/>
              <a:t>What is the frame rate?</a:t>
            </a:r>
          </a:p>
          <a:p>
            <a:pPr marL="971550" lvl="1" indent="-514350">
              <a:buFont typeface="+mj-lt"/>
              <a:buAutoNum type="alphaLcParenR"/>
            </a:pPr>
            <a:r>
              <a:rPr lang="en-US" dirty="0"/>
              <a:t>What is the duration of a frame?</a:t>
            </a:r>
          </a:p>
          <a:p>
            <a:pPr marL="971550" lvl="1" indent="-514350">
              <a:buFont typeface="+mj-lt"/>
              <a:buAutoNum type="alphaLcParenR"/>
            </a:pPr>
            <a:r>
              <a:rPr lang="en-US" dirty="0"/>
              <a:t>What is the data rate?</a:t>
            </a:r>
          </a:p>
          <a:p>
            <a:pPr marL="457200" lvl="1" indent="0">
              <a:buNone/>
            </a:pPr>
            <a:r>
              <a:rPr lang="en-US" dirty="0"/>
              <a:t>[Each output slot carries 1 bit from each digital source]</a:t>
            </a:r>
          </a:p>
        </p:txBody>
      </p:sp>
    </p:spTree>
    <p:extLst>
      <p:ext uri="{BB962C8B-B14F-4D97-AF65-F5344CB8AC3E}">
        <p14:creationId xmlns:p14="http://schemas.microsoft.com/office/powerpoint/2010/main" val="4031120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85000" lnSpcReduction="10000"/>
          </a:bodyPr>
          <a:lstStyle/>
          <a:p>
            <a:r>
              <a:rPr lang="en-US" dirty="0"/>
              <a:t>We combine six 200-kbps sources into three 400-kbps. Now we have seven 400-kbps channel.</a:t>
            </a:r>
          </a:p>
          <a:p>
            <a:pPr marL="514350" indent="-514350" algn="just">
              <a:buFont typeface="+mj-lt"/>
              <a:buAutoNum type="alphaLcParenR"/>
            </a:pPr>
            <a:r>
              <a:rPr lang="en-US" dirty="0"/>
              <a:t>Each output frame carries 1 bit from each of the seven 400-kbps line. Frame size = 7 × 1 = </a:t>
            </a:r>
            <a:r>
              <a:rPr lang="en-US" b="1" dirty="0"/>
              <a:t>7 bits.</a:t>
            </a:r>
          </a:p>
          <a:p>
            <a:pPr marL="514350" indent="-514350" algn="just">
              <a:buFont typeface="+mj-lt"/>
              <a:buAutoNum type="alphaLcParenR"/>
            </a:pPr>
            <a:r>
              <a:rPr lang="en-US" dirty="0"/>
              <a:t>Each frame carries 1 bit from each 400-kbps source. Frame rate = </a:t>
            </a:r>
            <a:r>
              <a:rPr lang="en-US" b="1" dirty="0"/>
              <a:t>400,000 frames/s.</a:t>
            </a:r>
          </a:p>
          <a:p>
            <a:pPr marL="514350" indent="-514350" algn="just">
              <a:buFont typeface="+mj-lt"/>
              <a:buAutoNum type="alphaLcParenR"/>
            </a:pPr>
            <a:r>
              <a:rPr lang="en-US" dirty="0"/>
              <a:t>Frame duration = 1 /(frame rate) = 1 /400,000 = </a:t>
            </a:r>
            <a:r>
              <a:rPr lang="en-US" b="1" dirty="0"/>
              <a:t>2.5 </a:t>
            </a:r>
            <a:r>
              <a:rPr lang="el-GR" dirty="0"/>
              <a:t>μ</a:t>
            </a:r>
            <a:r>
              <a:rPr lang="en-US" b="1" dirty="0"/>
              <a:t>s</a:t>
            </a:r>
            <a:r>
              <a:rPr lang="en-US" dirty="0"/>
              <a:t>.</a:t>
            </a:r>
          </a:p>
          <a:p>
            <a:pPr marL="514350" indent="-514350" algn="just">
              <a:buFont typeface="+mj-lt"/>
              <a:buAutoNum type="alphaLcParenR"/>
            </a:pPr>
            <a:r>
              <a:rPr lang="en-US" dirty="0"/>
              <a:t>Output data rate = (400,000 frames/s) × (7 bits/frame) = </a:t>
            </a:r>
            <a:r>
              <a:rPr lang="en-US" b="1" dirty="0"/>
              <a:t>2.8 Mbps. </a:t>
            </a:r>
            <a:r>
              <a:rPr lang="en-US" dirty="0"/>
              <a:t>We can also calculate the output data rate as the sum of input data rate because there is no synchronizing bits. Output data rate = 6 × 200 + 4 × 400 = </a:t>
            </a:r>
            <a:r>
              <a:rPr lang="en-US" b="1" dirty="0"/>
              <a:t>2.8 Mbps</a:t>
            </a:r>
            <a:r>
              <a:rPr lang="en-US" dirty="0"/>
              <a:t>.</a:t>
            </a:r>
          </a:p>
        </p:txBody>
      </p:sp>
    </p:spTree>
    <p:extLst>
      <p:ext uri="{BB962C8B-B14F-4D97-AF65-F5344CB8AC3E}">
        <p14:creationId xmlns:p14="http://schemas.microsoft.com/office/powerpoint/2010/main" val="6922658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3" name="Content Placeholder 2"/>
          <p:cNvSpPr>
            <a:spLocks noGrp="1"/>
          </p:cNvSpPr>
          <p:nvPr>
            <p:ph idx="1"/>
          </p:nvPr>
        </p:nvSpPr>
        <p:spPr/>
        <p:txBody>
          <a:bodyPr>
            <a:normAutofit fontScale="92500" lnSpcReduction="10000"/>
          </a:bodyPr>
          <a:lstStyle/>
          <a:p>
            <a:pPr algn="just"/>
            <a:r>
              <a:rPr lang="en-US" dirty="0"/>
              <a:t>Show the contents of the five output frames for a synchronous TDM multiplexer that combines four sources sending the following characters. Note that the characters are sent in the same order that they are typed. The third source is silent.</a:t>
            </a:r>
          </a:p>
          <a:p>
            <a:pPr marL="971550" lvl="1" indent="-514350">
              <a:buFont typeface="+mj-lt"/>
              <a:buAutoNum type="alphaLcParenR"/>
            </a:pPr>
            <a:r>
              <a:rPr lang="en-US" dirty="0"/>
              <a:t>Source 1 message: HELLO</a:t>
            </a:r>
          </a:p>
          <a:p>
            <a:pPr marL="971550" lvl="1" indent="-514350">
              <a:buFont typeface="+mj-lt"/>
              <a:buAutoNum type="alphaLcParenR"/>
            </a:pPr>
            <a:r>
              <a:rPr lang="fr-FR" dirty="0"/>
              <a:t>Source 2 message: HI</a:t>
            </a:r>
          </a:p>
          <a:p>
            <a:pPr marL="971550" lvl="1" indent="-514350">
              <a:buFont typeface="+mj-lt"/>
              <a:buAutoNum type="alphaLcParenR"/>
            </a:pPr>
            <a:r>
              <a:rPr lang="en-US" dirty="0"/>
              <a:t>Source 3 message:</a:t>
            </a:r>
          </a:p>
          <a:p>
            <a:pPr marL="971550" lvl="1" indent="-514350">
              <a:buFont typeface="+mj-lt"/>
              <a:buAutoNum type="alphaLcParenR"/>
            </a:pPr>
            <a:r>
              <a:rPr lang="en-US" dirty="0"/>
              <a:t>Source 4 message: BYE</a:t>
            </a:r>
          </a:p>
        </p:txBody>
      </p:sp>
    </p:spTree>
    <p:extLst>
      <p:ext uri="{BB962C8B-B14F-4D97-AF65-F5344CB8AC3E}">
        <p14:creationId xmlns:p14="http://schemas.microsoft.com/office/powerpoint/2010/main" val="13075071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0" y="2390775"/>
            <a:ext cx="819150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49472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3" name="Content Placeholder 2"/>
          <p:cNvSpPr>
            <a:spLocks noGrp="1"/>
          </p:cNvSpPr>
          <p:nvPr>
            <p:ph idx="1"/>
          </p:nvPr>
        </p:nvSpPr>
        <p:spPr/>
        <p:txBody>
          <a:bodyPr>
            <a:normAutofit fontScale="85000" lnSpcReduction="20000"/>
          </a:bodyPr>
          <a:lstStyle/>
          <a:p>
            <a:pPr algn="just"/>
            <a:r>
              <a:rPr lang="en-US" dirty="0"/>
              <a:t>A character-interleaved time division multiplexer is used to combine the data streams of a number of 110-bps asynchronous terminals for data transmission over a 2400-bps digital line. Each terminal sends asynchronous characters consisting of 7 data bits, 1 parity bit, 1 start bit, and 2 stop bits. At least 3% of the line capacity is reserved for pulse stuffing to accommodate speed variations from the various terminals.</a:t>
            </a:r>
          </a:p>
          <a:p>
            <a:pPr marL="971550" lvl="1" indent="-514350" algn="just">
              <a:buFont typeface="+mj-lt"/>
              <a:buAutoNum type="alphaLcParenR"/>
            </a:pPr>
            <a:r>
              <a:rPr lang="en-US" dirty="0"/>
              <a:t>Determine the number of bits per character.</a:t>
            </a:r>
          </a:p>
          <a:p>
            <a:pPr marL="971550" lvl="1" indent="-514350" algn="just">
              <a:buFont typeface="+mj-lt"/>
              <a:buAutoNum type="alphaLcParenR"/>
            </a:pPr>
            <a:r>
              <a:rPr lang="en-US" dirty="0"/>
              <a:t>Determine the number of terminals that can be accommodated by the multiplexer.</a:t>
            </a:r>
          </a:p>
        </p:txBody>
      </p:sp>
    </p:spTree>
    <p:extLst>
      <p:ext uri="{BB962C8B-B14F-4D97-AF65-F5344CB8AC3E}">
        <p14:creationId xmlns:p14="http://schemas.microsoft.com/office/powerpoint/2010/main" val="3755935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lgn="just">
              <a:buFont typeface="+mj-lt"/>
              <a:buAutoNum type="alphaLcParenR"/>
            </a:pPr>
            <a:r>
              <a:rPr lang="en-US" dirty="0"/>
              <a:t>n = 7 + 1 + 1 + 2 = 11 bits/character</a:t>
            </a:r>
          </a:p>
          <a:p>
            <a:pPr marL="514350" indent="-514350" algn="just">
              <a:buFont typeface="+mj-lt"/>
              <a:buAutoNum type="alphaLcParenR"/>
            </a:pPr>
            <a:r>
              <a:rPr lang="en-US" dirty="0"/>
              <a:t>Available capacity = 2400 × 0.97 = 2328 bps</a:t>
            </a:r>
          </a:p>
          <a:p>
            <a:pPr marL="0" indent="0" algn="just">
              <a:buNone/>
            </a:pPr>
            <a:r>
              <a:rPr lang="en-US" dirty="0"/>
              <a:t>If we use 20 terminals sending one character at a time in TDM, the total capacity used is:</a:t>
            </a:r>
          </a:p>
          <a:p>
            <a:pPr marL="0" indent="0" algn="just">
              <a:buNone/>
            </a:pPr>
            <a:r>
              <a:rPr lang="en-US" dirty="0">
                <a:solidFill>
                  <a:srgbClr val="FF0000"/>
                </a:solidFill>
              </a:rPr>
              <a:t>20x110 bps=220bps&lt;2328</a:t>
            </a:r>
          </a:p>
          <a:p>
            <a:pPr marL="0" indent="0" algn="just">
              <a:buNone/>
            </a:pPr>
            <a:r>
              <a:rPr lang="en-US" dirty="0"/>
              <a:t> 21 × 110 bps = 2310 bps available capacity</a:t>
            </a:r>
          </a:p>
          <a:p>
            <a:pPr marL="0" indent="0" algn="just">
              <a:buNone/>
            </a:pPr>
            <a:r>
              <a:rPr lang="en-US" dirty="0">
                <a:solidFill>
                  <a:srgbClr val="FF0000"/>
                </a:solidFill>
              </a:rPr>
              <a:t>22 x 110bps=2420&gt;2328</a:t>
            </a:r>
          </a:p>
        </p:txBody>
      </p:sp>
    </p:spTree>
    <p:extLst>
      <p:ext uri="{BB962C8B-B14F-4D97-AF65-F5344CB8AC3E}">
        <p14:creationId xmlns:p14="http://schemas.microsoft.com/office/powerpoint/2010/main" val="3685854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a:extLst>
              <a:ext uri="{FF2B5EF4-FFF2-40B4-BE49-F238E27FC236}">
                <a16:creationId xmlns:a16="http://schemas.microsoft.com/office/drawing/2014/main" id="{24705C20-1BCE-D7CD-DB2C-2FB2B84622E2}"/>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3315" name="Text Box 2">
            <a:extLst>
              <a:ext uri="{FF2B5EF4-FFF2-40B4-BE49-F238E27FC236}">
                <a16:creationId xmlns:a16="http://schemas.microsoft.com/office/drawing/2014/main" id="{7A97D93C-E53B-F71B-DC8C-CAC6C174FABB}"/>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30724" name="Rectangle 3">
            <a:extLst>
              <a:ext uri="{FF2B5EF4-FFF2-40B4-BE49-F238E27FC236}">
                <a16:creationId xmlns:a16="http://schemas.microsoft.com/office/drawing/2014/main" id="{2EF1330C-30BB-B56C-EBD1-F39248A81CD8}"/>
              </a:ext>
            </a:extLst>
          </p:cNvPr>
          <p:cNvSpPr>
            <a:spLocks noChangeArrowheads="1"/>
          </p:cNvSpPr>
          <p:nvPr/>
        </p:nvSpPr>
        <p:spPr bwMode="auto">
          <a:xfrm>
            <a:off x="423863" y="1547813"/>
            <a:ext cx="8294687" cy="4357687"/>
          </a:xfrm>
          <a:prstGeom prst="rect">
            <a:avLst/>
          </a:prstGeom>
          <a:noFill/>
          <a:ln>
            <a:noFill/>
          </a:ln>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defRPr/>
            </a:pPr>
            <a:r>
              <a:rPr lang="en-US" sz="1800" dirty="0"/>
              <a:t>Digital information changes the carrier signal by modifying one or more of its characteristics (amplitude, frequency, or phase). </a:t>
            </a:r>
          </a:p>
          <a:p>
            <a:pPr algn="just">
              <a:defRPr/>
            </a:pPr>
            <a:endParaRPr lang="en-US" sz="1800" dirty="0"/>
          </a:p>
          <a:p>
            <a:pPr algn="just">
              <a:defRPr/>
            </a:pPr>
            <a:r>
              <a:rPr lang="en-US" sz="1800" dirty="0"/>
              <a:t>This kind of modification is called modulation (shift keying)</a:t>
            </a:r>
          </a:p>
          <a:p>
            <a:pPr algn="just">
              <a:spcBef>
                <a:spcPct val="0"/>
              </a:spcBef>
              <a:defRPr/>
            </a:pPr>
            <a:endParaRPr lang="en-US" sz="1800" dirty="0"/>
          </a:p>
          <a:p>
            <a:pPr marL="0" indent="0" algn="just">
              <a:spcBef>
                <a:spcPct val="0"/>
              </a:spcBef>
              <a:buFontTx/>
              <a:buNone/>
              <a:defRPr/>
            </a:pPr>
            <a:endParaRPr lang="en-US" sz="1800" dirty="0"/>
          </a:p>
          <a:p>
            <a:pPr algn="just">
              <a:lnSpc>
                <a:spcPct val="150000"/>
              </a:lnSpc>
              <a:spcBef>
                <a:spcPct val="0"/>
              </a:spcBef>
              <a:defRPr/>
            </a:pPr>
            <a:r>
              <a:rPr lang="en-US" sz="1800" dirty="0"/>
              <a:t>Modulation techniques :</a:t>
            </a:r>
          </a:p>
          <a:p>
            <a:pPr marL="0" indent="0" algn="just">
              <a:lnSpc>
                <a:spcPct val="150000"/>
              </a:lnSpc>
              <a:spcBef>
                <a:spcPct val="0"/>
              </a:spcBef>
              <a:buFontTx/>
              <a:buNone/>
              <a:defRPr/>
            </a:pPr>
            <a:r>
              <a:rPr lang="en-US" sz="1800" dirty="0"/>
              <a:t>                 </a:t>
            </a:r>
            <a:r>
              <a:rPr lang="en-US" sz="1800" dirty="0">
                <a:solidFill>
                  <a:srgbClr val="FF0000"/>
                </a:solidFill>
              </a:rPr>
              <a:t>Amplitude shift keying (ASK), </a:t>
            </a:r>
          </a:p>
          <a:p>
            <a:pPr marL="0" indent="0" algn="just">
              <a:lnSpc>
                <a:spcPct val="150000"/>
              </a:lnSpc>
              <a:spcBef>
                <a:spcPct val="0"/>
              </a:spcBef>
              <a:buFontTx/>
              <a:buNone/>
              <a:defRPr/>
            </a:pPr>
            <a:r>
              <a:rPr lang="en-US" sz="1800" dirty="0">
                <a:solidFill>
                  <a:srgbClr val="FF0000"/>
                </a:solidFill>
              </a:rPr>
              <a:t>                 Frequency shift keying (FSK), </a:t>
            </a:r>
          </a:p>
          <a:p>
            <a:pPr marL="0" indent="0" algn="just">
              <a:lnSpc>
                <a:spcPct val="150000"/>
              </a:lnSpc>
              <a:spcBef>
                <a:spcPct val="0"/>
              </a:spcBef>
              <a:buFontTx/>
              <a:buNone/>
              <a:defRPr/>
            </a:pPr>
            <a:r>
              <a:rPr lang="en-US" sz="1800" dirty="0">
                <a:solidFill>
                  <a:srgbClr val="FF0000"/>
                </a:solidFill>
              </a:rPr>
              <a:t>                 Phase shift keying (PSK).</a:t>
            </a:r>
          </a:p>
          <a:p>
            <a:pPr marL="0" indent="0" algn="just">
              <a:lnSpc>
                <a:spcPct val="150000"/>
              </a:lnSpc>
              <a:spcBef>
                <a:spcPct val="0"/>
              </a:spcBef>
              <a:buFontTx/>
              <a:buNone/>
              <a:defRPr/>
            </a:pPr>
            <a:r>
              <a:rPr lang="en-US" sz="1800" b="1" dirty="0">
                <a:solidFill>
                  <a:srgbClr val="FF0000"/>
                </a:solidFill>
              </a:rPr>
              <a:t>                 </a:t>
            </a:r>
            <a:r>
              <a:rPr lang="en-US" sz="1800" dirty="0">
                <a:solidFill>
                  <a:srgbClr val="FF0000"/>
                </a:solidFill>
              </a:rPr>
              <a:t>Quadrature Amplitude Modulation (QAM)</a:t>
            </a:r>
            <a:endParaRPr lang="en-US" sz="1800" baseline="-25000" dirty="0">
              <a:solidFill>
                <a:srgbClr val="FF0000"/>
              </a:solidFill>
            </a:endParaRPr>
          </a:p>
          <a:p>
            <a:pPr marL="0" indent="0" algn="just">
              <a:lnSpc>
                <a:spcPct val="150000"/>
              </a:lnSpc>
              <a:spcBef>
                <a:spcPct val="0"/>
              </a:spcBef>
              <a:buFontTx/>
              <a:buNone/>
              <a:defRPr/>
            </a:pPr>
            <a:r>
              <a:rPr lang="en-US" sz="1800" dirty="0">
                <a:solidFill>
                  <a:srgbClr val="FF0000"/>
                </a:solidFill>
              </a:rPr>
              <a:t> </a:t>
            </a:r>
          </a:p>
        </p:txBody>
      </p:sp>
      <p:sp>
        <p:nvSpPr>
          <p:cNvPr id="13317" name="Rectangle 3">
            <a:extLst>
              <a:ext uri="{FF2B5EF4-FFF2-40B4-BE49-F238E27FC236}">
                <a16:creationId xmlns:a16="http://schemas.microsoft.com/office/drawing/2014/main" id="{189FE8BE-4CD5-44E4-2C4F-A8B6A2F82691}"/>
              </a:ext>
            </a:extLst>
          </p:cNvPr>
          <p:cNvSpPr>
            <a:spLocks noChangeArrowheads="1"/>
          </p:cNvSpPr>
          <p:nvPr/>
        </p:nvSpPr>
        <p:spPr bwMode="auto">
          <a:xfrm>
            <a:off x="250825" y="550863"/>
            <a:ext cx="8642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1800" b="1"/>
              <a:t>DIGITAL DATA,  ANALOG SIGNALS</a:t>
            </a:r>
            <a:endParaRPr lang="en-US" altLang="en-US" sz="1800" baseline="-25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a16="http://schemas.microsoft.com/office/drawing/2014/main" id="{6CDE390E-C402-FAD2-EE17-913415295DAC}"/>
              </a:ext>
            </a:extLst>
          </p:cNvPr>
          <p:cNvSpPr txBox="1">
            <a:spLocks noChangeArrowheads="1"/>
          </p:cNvSpPr>
          <p:nvPr/>
        </p:nvSpPr>
        <p:spPr bwMode="auto">
          <a:xfrm>
            <a:off x="0" y="655320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1400" b="1">
                <a:solidFill>
                  <a:srgbClr val="3333CC"/>
                </a:solidFill>
              </a:rPr>
              <a:t>.</a:t>
            </a:r>
          </a:p>
        </p:txBody>
      </p:sp>
      <p:sp>
        <p:nvSpPr>
          <p:cNvPr id="14339" name="Text Box 2">
            <a:extLst>
              <a:ext uri="{FF2B5EF4-FFF2-40B4-BE49-F238E27FC236}">
                <a16:creationId xmlns:a16="http://schemas.microsoft.com/office/drawing/2014/main" id="{03735F3E-BC37-E6BE-2683-432D05F4CB69}"/>
              </a:ext>
            </a:extLst>
          </p:cNvPr>
          <p:cNvSpPr txBox="1">
            <a:spLocks noChangeArrowheads="1"/>
          </p:cNvSpPr>
          <p:nvPr/>
        </p:nvSpPr>
        <p:spPr bwMode="auto">
          <a:xfrm>
            <a:off x="0" y="0"/>
            <a:ext cx="9144000" cy="3048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endParaRPr lang="en-US" altLang="en-US" sz="1400" b="1">
              <a:solidFill>
                <a:srgbClr val="3333CC"/>
              </a:solidFill>
            </a:endParaRPr>
          </a:p>
        </p:txBody>
      </p:sp>
      <p:sp>
        <p:nvSpPr>
          <p:cNvPr id="14340" name="Rectangle 3">
            <a:extLst>
              <a:ext uri="{FF2B5EF4-FFF2-40B4-BE49-F238E27FC236}">
                <a16:creationId xmlns:a16="http://schemas.microsoft.com/office/drawing/2014/main" id="{BC249EF8-92CA-AA00-FB29-51BBE15D0488}"/>
              </a:ext>
            </a:extLst>
          </p:cNvPr>
          <p:cNvSpPr>
            <a:spLocks noChangeArrowheads="1"/>
          </p:cNvSpPr>
          <p:nvPr/>
        </p:nvSpPr>
        <p:spPr bwMode="auto">
          <a:xfrm>
            <a:off x="423863" y="1219200"/>
            <a:ext cx="829468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r>
              <a:rPr lang="en-US" altLang="en-US" sz="1800" dirty="0"/>
              <a:t>In amplitude shift keying, the amplitude of the carrier signal is varied to create signal elements. </a:t>
            </a:r>
          </a:p>
          <a:p>
            <a:pPr algn="just"/>
            <a:endParaRPr lang="en-US" altLang="en-US" sz="1800" dirty="0"/>
          </a:p>
          <a:p>
            <a:pPr algn="just"/>
            <a:r>
              <a:rPr lang="en-US" altLang="en-US" sz="1800" dirty="0"/>
              <a:t>Both frequency and phase remain constant while the amplitude changes.</a:t>
            </a:r>
          </a:p>
        </p:txBody>
      </p:sp>
      <p:sp>
        <p:nvSpPr>
          <p:cNvPr id="14341" name="Rectangle 3">
            <a:extLst>
              <a:ext uri="{FF2B5EF4-FFF2-40B4-BE49-F238E27FC236}">
                <a16:creationId xmlns:a16="http://schemas.microsoft.com/office/drawing/2014/main" id="{B46CC81F-8636-5CF2-26BA-A3EF7396BD67}"/>
              </a:ext>
            </a:extLst>
          </p:cNvPr>
          <p:cNvSpPr>
            <a:spLocks noChangeArrowheads="1"/>
          </p:cNvSpPr>
          <p:nvPr/>
        </p:nvSpPr>
        <p:spPr bwMode="auto">
          <a:xfrm>
            <a:off x="487363" y="741363"/>
            <a:ext cx="5045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1800" b="1" dirty="0">
                <a:solidFill>
                  <a:srgbClr val="FF0000"/>
                </a:solidFill>
              </a:rPr>
              <a:t>Amplitude Shift Keying</a:t>
            </a:r>
            <a:endParaRPr lang="en-US" altLang="en-US" sz="1800" baseline="-25000" dirty="0">
              <a:solidFill>
                <a:srgbClr val="FF0000"/>
              </a:solidFill>
            </a:endParaRPr>
          </a:p>
        </p:txBody>
      </p:sp>
      <p:sp>
        <p:nvSpPr>
          <p:cNvPr id="15365" name="Rectangle 3">
            <a:extLst>
              <a:ext uri="{FF2B5EF4-FFF2-40B4-BE49-F238E27FC236}">
                <a16:creationId xmlns:a16="http://schemas.microsoft.com/office/drawing/2014/main" id="{9B2A06AD-BCBA-64F0-6AC2-08C2A198F405}"/>
              </a:ext>
            </a:extLst>
          </p:cNvPr>
          <p:cNvSpPr>
            <a:spLocks noChangeArrowheads="1"/>
          </p:cNvSpPr>
          <p:nvPr/>
        </p:nvSpPr>
        <p:spPr bwMode="auto">
          <a:xfrm>
            <a:off x="577880" y="3051456"/>
            <a:ext cx="5045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altLang="en-US" sz="1800" b="1" dirty="0">
                <a:solidFill>
                  <a:srgbClr val="FF0000"/>
                </a:solidFill>
              </a:rPr>
              <a:t>Binary Amplitude Shift Keying</a:t>
            </a:r>
            <a:endParaRPr lang="en-US" altLang="en-US" sz="1800" baseline="-25000" dirty="0">
              <a:solidFill>
                <a:srgbClr val="FF0000"/>
              </a:solidFill>
            </a:endParaRPr>
          </a:p>
        </p:txBody>
      </p:sp>
      <p:sp>
        <p:nvSpPr>
          <p:cNvPr id="15364" name="Rectangle 3">
            <a:extLst>
              <a:ext uri="{FF2B5EF4-FFF2-40B4-BE49-F238E27FC236}">
                <a16:creationId xmlns:a16="http://schemas.microsoft.com/office/drawing/2014/main" id="{4487A605-1D75-F4AD-7FDB-E80E3C4CAB86}"/>
              </a:ext>
            </a:extLst>
          </p:cNvPr>
          <p:cNvSpPr>
            <a:spLocks noChangeArrowheads="1"/>
          </p:cNvSpPr>
          <p:nvPr/>
        </p:nvSpPr>
        <p:spPr bwMode="auto">
          <a:xfrm>
            <a:off x="423862" y="3572669"/>
            <a:ext cx="82946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pPr>
            <a:r>
              <a:rPr lang="en-US" altLang="en-US" sz="1800" dirty="0"/>
              <a:t>The peak amplitude of one signal level is 0; the other is the same as the amplitude of the carrier frequency</a:t>
            </a:r>
          </a:p>
        </p:txBody>
      </p:sp>
      <p:pic>
        <p:nvPicPr>
          <p:cNvPr id="15366" name="Picture 2">
            <a:extLst>
              <a:ext uri="{FF2B5EF4-FFF2-40B4-BE49-F238E27FC236}">
                <a16:creationId xmlns:a16="http://schemas.microsoft.com/office/drawing/2014/main" id="{2329A5B3-1B79-5A50-FC48-3D29EA7E46E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0030" y="4497499"/>
            <a:ext cx="4915840" cy="1809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26151</TotalTime>
  <Words>4001</Words>
  <Application>Microsoft Office PowerPoint</Application>
  <PresentationFormat>On-screen Show (4:3)</PresentationFormat>
  <Paragraphs>520</Paragraphs>
  <Slides>78</Slides>
  <Notes>1</Notes>
  <HiddenSlides>1</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6" baseType="lpstr">
      <vt:lpstr>Arial</vt:lpstr>
      <vt:lpstr>Times</vt:lpstr>
      <vt:lpstr>Times New Roman</vt:lpstr>
      <vt:lpstr>Times-Bold</vt:lpstr>
      <vt:lpstr>TimesTen-Bold</vt:lpstr>
      <vt:lpstr>TimesTen-Roman</vt:lpstr>
      <vt:lpstr>default</vt:lpstr>
      <vt:lpstr>Equation</vt:lpstr>
      <vt:lpstr> Data Communications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Multiplexing</vt:lpstr>
      <vt:lpstr>Multiplexing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vt:lpstr>
      <vt:lpstr>PowerPoint Presentation</vt:lpstr>
      <vt:lpstr>Example </vt:lpstr>
      <vt:lpstr>PowerPoint Presentation</vt:lpstr>
      <vt:lpstr>Example </vt:lpstr>
      <vt:lpstr>PowerPoint Presentation</vt:lpstr>
      <vt:lpstr>Example </vt:lpstr>
      <vt:lpstr>PowerPoint Presentation</vt:lpstr>
    </vt:vector>
  </TitlesOfParts>
  <Company>SJEC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DEMIAN</dc:creator>
  <cp:lastModifiedBy>Jayashree [MAHE-MIT]</cp:lastModifiedBy>
  <cp:revision>2057</cp:revision>
  <dcterms:created xsi:type="dcterms:W3CDTF">2009-06-28T04:21:19Z</dcterms:created>
  <dcterms:modified xsi:type="dcterms:W3CDTF">2025-08-01T05:39:36Z</dcterms:modified>
</cp:coreProperties>
</file>