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1" r:id="rId5"/>
    <p:sldId id="267" r:id="rId6"/>
    <p:sldId id="268" r:id="rId7"/>
    <p:sldId id="269" r:id="rId8"/>
    <p:sldId id="262" r:id="rId9"/>
    <p:sldId id="263" r:id="rId10"/>
    <p:sldId id="264" r:id="rId11"/>
    <p:sldId id="265" r:id="rId12"/>
    <p:sldId id="273" r:id="rId13"/>
    <p:sldId id="270" r:id="rId14"/>
    <p:sldId id="272" r:id="rId15"/>
    <p:sldId id="259" r:id="rId16"/>
    <p:sldId id="274" r:id="rId17"/>
    <p:sldId id="271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9" autoAdjust="0"/>
    <p:restoredTop sz="94660"/>
  </p:normalViewPr>
  <p:slideViewPr>
    <p:cSldViewPr>
      <p:cViewPr varScale="1">
        <p:scale>
          <a:sx n="69" d="100"/>
          <a:sy n="69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1098-A97E-49F8-9C74-6BE800510E73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DBB-2D17-4A89-8073-9FCF3311A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11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1098-A97E-49F8-9C74-6BE800510E73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DBB-2D17-4A89-8073-9FCF3311A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74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1098-A97E-49F8-9C74-6BE800510E73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DBB-2D17-4A89-8073-9FCF3311A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25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1098-A97E-49F8-9C74-6BE800510E73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DBB-2D17-4A89-8073-9FCF3311A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68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1098-A97E-49F8-9C74-6BE800510E73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DBB-2D17-4A89-8073-9FCF3311A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77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1098-A97E-49F8-9C74-6BE800510E73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DBB-2D17-4A89-8073-9FCF3311A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37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1098-A97E-49F8-9C74-6BE800510E73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DBB-2D17-4A89-8073-9FCF3311A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34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1098-A97E-49F8-9C74-6BE800510E73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DBB-2D17-4A89-8073-9FCF3311A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0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1098-A97E-49F8-9C74-6BE800510E73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DBB-2D17-4A89-8073-9FCF3311A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80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1098-A97E-49F8-9C74-6BE800510E73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DBB-2D17-4A89-8073-9FCF3311A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90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1098-A97E-49F8-9C74-6BE800510E73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DBB-2D17-4A89-8073-9FCF3311A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4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31098-A97E-49F8-9C74-6BE800510E73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4EDBB-2D17-4A89-8073-9FCF3311A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9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en-IN" b="1" u="sng" dirty="0" smtClean="0">
                <a:solidFill>
                  <a:srgbClr val="FF0000"/>
                </a:solidFill>
              </a:rPr>
              <a:t>Design Of Radial Feed For Gear </a:t>
            </a:r>
            <a:r>
              <a:rPr lang="en-IN" b="1" u="sng" dirty="0" err="1" smtClean="0">
                <a:solidFill>
                  <a:srgbClr val="FF0000"/>
                </a:solidFill>
              </a:rPr>
              <a:t>Hobbing</a:t>
            </a:r>
            <a:r>
              <a:rPr lang="en-IN" b="1" u="sng" dirty="0" smtClean="0">
                <a:solidFill>
                  <a:srgbClr val="FF0000"/>
                </a:solidFill>
              </a:rPr>
              <a:t> Machine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31368"/>
            <a:ext cx="6400800" cy="3001888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IN" u="sng" dirty="0" smtClean="0"/>
              <a:t>Presented By</a:t>
            </a:r>
            <a:r>
              <a:rPr lang="en-IN" u="sng" dirty="0" smtClean="0"/>
              <a:t>:</a:t>
            </a:r>
          </a:p>
          <a:p>
            <a:pPr algn="just"/>
            <a:endParaRPr lang="en-IN" u="sng" dirty="0" smtClean="0"/>
          </a:p>
          <a:p>
            <a:pPr algn="just"/>
            <a:r>
              <a:rPr lang="en-IN" dirty="0" err="1" smtClean="0"/>
              <a:t>Prajwal</a:t>
            </a:r>
            <a:r>
              <a:rPr lang="en-IN" dirty="0" smtClean="0"/>
              <a:t> </a:t>
            </a:r>
            <a:r>
              <a:rPr lang="en-IN" dirty="0" err="1" smtClean="0"/>
              <a:t>Nayak</a:t>
            </a:r>
            <a:r>
              <a:rPr lang="en-IN" dirty="0"/>
              <a:t> </a:t>
            </a:r>
            <a:r>
              <a:rPr lang="en-IN" dirty="0" smtClean="0"/>
              <a:t>               :             </a:t>
            </a:r>
            <a:r>
              <a:rPr lang="en-IN" dirty="0"/>
              <a:t>Roll No. 50</a:t>
            </a:r>
          </a:p>
          <a:p>
            <a:pPr algn="just"/>
            <a:r>
              <a:rPr lang="en-IN" dirty="0" err="1" smtClean="0"/>
              <a:t>Abhijeet</a:t>
            </a:r>
            <a:r>
              <a:rPr lang="en-IN" dirty="0" smtClean="0"/>
              <a:t> </a:t>
            </a:r>
            <a:r>
              <a:rPr lang="en-IN" dirty="0" err="1" smtClean="0"/>
              <a:t>Mandavgane</a:t>
            </a:r>
            <a:r>
              <a:rPr lang="en-IN" dirty="0" smtClean="0"/>
              <a:t>  </a:t>
            </a:r>
            <a:r>
              <a:rPr lang="en-IN" dirty="0"/>
              <a:t>:             Roll No. </a:t>
            </a:r>
            <a:r>
              <a:rPr lang="en-IN" dirty="0" smtClean="0"/>
              <a:t>42</a:t>
            </a:r>
            <a:endParaRPr lang="en-IN" dirty="0"/>
          </a:p>
          <a:p>
            <a:pPr algn="just"/>
            <a:r>
              <a:rPr lang="en-IN" dirty="0" err="1" smtClean="0"/>
              <a:t>Susmit</a:t>
            </a:r>
            <a:r>
              <a:rPr lang="en-IN" dirty="0" smtClean="0"/>
              <a:t> </a:t>
            </a:r>
            <a:r>
              <a:rPr lang="en-IN" dirty="0" err="1" smtClean="0"/>
              <a:t>Nichat</a:t>
            </a:r>
            <a:r>
              <a:rPr lang="en-IN" dirty="0" smtClean="0"/>
              <a:t> </a:t>
            </a:r>
            <a:r>
              <a:rPr lang="en-IN" dirty="0"/>
              <a:t>                :             Roll No. </a:t>
            </a:r>
            <a:r>
              <a:rPr lang="en-IN" dirty="0" smtClean="0"/>
              <a:t>51</a:t>
            </a:r>
            <a:endParaRPr lang="en-IN" dirty="0" smtClean="0"/>
          </a:p>
          <a:p>
            <a:pPr algn="just"/>
            <a:r>
              <a:rPr lang="en-IN" dirty="0" err="1" smtClean="0"/>
              <a:t>Pawan</a:t>
            </a:r>
            <a:r>
              <a:rPr lang="en-IN" dirty="0" smtClean="0"/>
              <a:t> </a:t>
            </a:r>
            <a:r>
              <a:rPr lang="en-IN" dirty="0" err="1" smtClean="0"/>
              <a:t>Kulkarni</a:t>
            </a:r>
            <a:r>
              <a:rPr lang="en-IN" dirty="0"/>
              <a:t>              :             Roll No. </a:t>
            </a:r>
            <a:r>
              <a:rPr lang="en-IN" dirty="0" smtClean="0"/>
              <a:t>39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Project </a:t>
            </a:r>
            <a:r>
              <a:rPr lang="en-IN" dirty="0" smtClean="0"/>
              <a:t>Guide : Mrs </a:t>
            </a:r>
            <a:r>
              <a:rPr lang="en-IN" dirty="0" err="1" smtClean="0"/>
              <a:t>Bhavana</a:t>
            </a:r>
            <a:r>
              <a:rPr lang="en-IN" dirty="0" smtClean="0"/>
              <a:t> M.M</a:t>
            </a:r>
            <a:r>
              <a:rPr lang="en-IN" dirty="0" smtClean="0"/>
              <a:t>.</a:t>
            </a:r>
          </a:p>
          <a:p>
            <a:r>
              <a:rPr lang="en-IN" dirty="0" smtClean="0"/>
              <a:t>Sponsorship Credits: ARK MAKTEK PVT. LTD., CHAKAN.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944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solidFill>
                  <a:srgbClr val="FF0000"/>
                </a:solidFill>
              </a:rPr>
              <a:t>Validation Of Selected Bearing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1600" dirty="0" smtClean="0"/>
              <a:t>In Order To Obtain A Bearing For Our assembly, we Performed A Market research and obtained information about IBC and </a:t>
            </a:r>
            <a:r>
              <a:rPr lang="en-IN" sz="1600" dirty="0" err="1" smtClean="0"/>
              <a:t>Temkin</a:t>
            </a:r>
            <a:r>
              <a:rPr lang="en-IN" sz="1600" dirty="0" smtClean="0"/>
              <a:t> </a:t>
            </a:r>
            <a:r>
              <a:rPr lang="en-IN" sz="1600" dirty="0" smtClean="0"/>
              <a:t>Bearing</a:t>
            </a:r>
          </a:p>
          <a:p>
            <a:endParaRPr lang="en-IN" sz="1600" dirty="0" smtClean="0"/>
          </a:p>
          <a:p>
            <a:r>
              <a:rPr lang="en-IN" sz="1600" dirty="0" smtClean="0"/>
              <a:t>Hence, We Compared BS40M72 And BS40M90 Bearing</a:t>
            </a:r>
            <a:r>
              <a:rPr lang="en-IN" sz="1600" dirty="0" smtClean="0"/>
              <a:t>.</a:t>
            </a:r>
          </a:p>
          <a:p>
            <a:endParaRPr lang="en-IN" sz="1600" dirty="0" smtClean="0"/>
          </a:p>
          <a:p>
            <a:r>
              <a:rPr lang="en-IN" sz="1600" dirty="0" smtClean="0"/>
              <a:t>We Performed Various Calculations And Validations And Finally Selected The BS40M90 Type Of Bearing</a:t>
            </a:r>
            <a:r>
              <a:rPr lang="en-IN" sz="1600" dirty="0" smtClean="0"/>
              <a:t>.</a:t>
            </a:r>
          </a:p>
          <a:p>
            <a:endParaRPr lang="en-IN" sz="1600" dirty="0" smtClean="0"/>
          </a:p>
          <a:p>
            <a:r>
              <a:rPr lang="en-US" sz="1600" dirty="0"/>
              <a:t>INNER DIAMETER (d) = 40 mm</a:t>
            </a:r>
            <a:endParaRPr lang="en-IN" sz="1600" dirty="0"/>
          </a:p>
          <a:p>
            <a:r>
              <a:rPr lang="en-US" sz="1600" dirty="0"/>
              <a:t> OUTER DIAMETER(D) = 90 </a:t>
            </a:r>
            <a:r>
              <a:rPr lang="en-US" sz="1600" dirty="0" smtClean="0"/>
              <a:t>mm</a:t>
            </a:r>
          </a:p>
          <a:p>
            <a:endParaRPr lang="en-IN" sz="1600" dirty="0" smtClean="0"/>
          </a:p>
          <a:p>
            <a:r>
              <a:rPr lang="en-US" sz="1600" dirty="0"/>
              <a:t>Basic dynamic load capacity(C)</a:t>
            </a:r>
            <a:r>
              <a:rPr lang="en-US" sz="1600" b="1" dirty="0"/>
              <a:t> </a:t>
            </a:r>
            <a:r>
              <a:rPr lang="en-US" sz="1600" dirty="0"/>
              <a:t> = 59000 </a:t>
            </a:r>
            <a:r>
              <a:rPr lang="en-US" sz="1600" dirty="0" smtClean="0"/>
              <a:t>N</a:t>
            </a:r>
            <a:endParaRPr lang="en-IN" sz="1600" dirty="0" smtClean="0"/>
          </a:p>
          <a:p>
            <a:r>
              <a:rPr lang="en-US" sz="1600" dirty="0"/>
              <a:t>C</a:t>
            </a:r>
            <a:r>
              <a:rPr lang="en-US" sz="1600" baseline="-25000" dirty="0"/>
              <a:t>r</a:t>
            </a:r>
            <a:r>
              <a:rPr lang="en-US" sz="1600" dirty="0"/>
              <a:t>= 58155.46  N </a:t>
            </a:r>
            <a:endParaRPr lang="en-US" sz="1600" dirty="0" smtClean="0"/>
          </a:p>
          <a:p>
            <a:r>
              <a:rPr lang="en-US" sz="1600" dirty="0"/>
              <a:t>L</a:t>
            </a:r>
            <a:r>
              <a:rPr lang="en-US" sz="1600" baseline="-25000" dirty="0"/>
              <a:t>10</a:t>
            </a:r>
            <a:r>
              <a:rPr lang="en-US" sz="1600" dirty="0"/>
              <a:t> = 1500 Million Revolution 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/>
              <a:t>HERE C&gt;C</a:t>
            </a:r>
            <a:r>
              <a:rPr lang="en-US" sz="1600" baseline="-25000" dirty="0"/>
              <a:t>r. </a:t>
            </a:r>
            <a:r>
              <a:rPr lang="en-US" sz="1600" dirty="0"/>
              <a:t>THUS THE BEARING SELECTED IS SUITABLE.</a:t>
            </a:r>
            <a:endParaRPr lang="en-IN" sz="1600" dirty="0"/>
          </a:p>
          <a:p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367231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rgbClr val="FF0000"/>
                </a:solidFill>
              </a:rPr>
              <a:t>D</a:t>
            </a:r>
            <a:r>
              <a:rPr lang="en-IN" u="sng" dirty="0" smtClean="0">
                <a:solidFill>
                  <a:srgbClr val="FF0000"/>
                </a:solidFill>
              </a:rPr>
              <a:t>esign Of Bearing Housing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800" dirty="0" smtClean="0"/>
              <a:t>We had to restrict our design thinking and modeling due to the assigned area for bearing house mount.</a:t>
            </a:r>
          </a:p>
          <a:p>
            <a:pPr marL="0" lvl="0" indent="0">
              <a:buNone/>
            </a:pPr>
            <a:endParaRPr lang="en-US" sz="1800" dirty="0" smtClean="0"/>
          </a:p>
          <a:p>
            <a:pPr lvl="0"/>
            <a:r>
              <a:rPr lang="en-US" sz="1800" dirty="0" smtClean="0"/>
              <a:t>On the basis of this area we started our design iterations</a:t>
            </a:r>
            <a:r>
              <a:rPr lang="en-US" sz="1800" b="1" dirty="0" smtClean="0"/>
              <a:t>.</a:t>
            </a:r>
            <a:endParaRPr lang="en-IN" sz="1800" dirty="0"/>
          </a:p>
          <a:p>
            <a:endParaRPr lang="en-IN" sz="1800" dirty="0"/>
          </a:p>
          <a:p>
            <a:pPr lvl="0"/>
            <a:r>
              <a:rPr lang="en-US" sz="1800" dirty="0"/>
              <a:t> Basic background check for the housing is that we need to convert the rotary motion of the shaft to linear motion. </a:t>
            </a:r>
            <a:endParaRPr lang="en-IN" sz="1800" dirty="0"/>
          </a:p>
          <a:p>
            <a:endParaRPr lang="en-IN" sz="1800" dirty="0"/>
          </a:p>
          <a:p>
            <a:pPr lvl="0"/>
            <a:r>
              <a:rPr lang="en-US" sz="1800" dirty="0"/>
              <a:t>Along with this we need to hold the shaft so as it does not move along with the column giving rise to any back lash error. </a:t>
            </a:r>
            <a:endParaRPr lang="en-IN" sz="1800" dirty="0"/>
          </a:p>
          <a:p>
            <a:endParaRPr lang="en-IN" sz="1800" dirty="0"/>
          </a:p>
          <a:p>
            <a:pPr lvl="0"/>
            <a:r>
              <a:rPr lang="en-US" sz="1800" dirty="0"/>
              <a:t>We </a:t>
            </a:r>
            <a:r>
              <a:rPr lang="en-US" sz="1800" dirty="0" smtClean="0"/>
              <a:t>inserted three </a:t>
            </a:r>
            <a:r>
              <a:rPr lang="en-US" sz="1800" dirty="0"/>
              <a:t>BS40M90 bearings within the housing to hold the shaft .</a:t>
            </a:r>
            <a:endParaRPr lang="en-IN" sz="18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5773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rgbClr val="FF0000"/>
                </a:solidFill>
              </a:rPr>
              <a:t>DRAFT OF DESIGNED BEARING HOUSING</a:t>
            </a:r>
            <a:endParaRPr lang="en-IN" sz="3600" u="sng" dirty="0">
              <a:solidFill>
                <a:srgbClr val="FF0000"/>
              </a:solidFill>
            </a:endParaRPr>
          </a:p>
        </p:txBody>
      </p:sp>
      <p:pic>
        <p:nvPicPr>
          <p:cNvPr id="2050" name="Picture 2" descr="D:\new ball screw desiign\bearing drafts\snaps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340768"/>
            <a:ext cx="8424937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41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solidFill>
                  <a:srgbClr val="FF0000"/>
                </a:solidFill>
              </a:rPr>
              <a:t>Machining Processes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/>
          </a:p>
          <a:p>
            <a:r>
              <a:rPr lang="en-IN" sz="1800" dirty="0" smtClean="0"/>
              <a:t>We used EN36 For Bearing Housing model.</a:t>
            </a:r>
          </a:p>
          <a:p>
            <a:endParaRPr lang="en-IN" sz="1800" dirty="0" smtClean="0"/>
          </a:p>
          <a:p>
            <a:r>
              <a:rPr lang="en-IN" sz="1800" dirty="0" smtClean="0"/>
              <a:t>Later we Got It Machined From the Dealer.</a:t>
            </a:r>
          </a:p>
          <a:p>
            <a:endParaRPr lang="en-IN" sz="1800" dirty="0" smtClean="0"/>
          </a:p>
          <a:p>
            <a:r>
              <a:rPr lang="en-IN" sz="1800" dirty="0" smtClean="0"/>
              <a:t>We Got Our Shaft Designed As Per Our Calculations And Design Conditions From Dealer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45963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solidFill>
                  <a:srgbClr val="FF0000"/>
                </a:solidFill>
              </a:rPr>
              <a:t>Machining Processes Used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600" dirty="0"/>
              <a:t>Scrapping</a:t>
            </a:r>
            <a:r>
              <a:rPr lang="en-US" sz="2600" dirty="0" smtClean="0"/>
              <a:t>:</a:t>
            </a:r>
          </a:p>
          <a:p>
            <a:pPr lvl="0"/>
            <a:endParaRPr lang="en-IN" sz="1900" dirty="0"/>
          </a:p>
          <a:p>
            <a:pPr marL="0" indent="0">
              <a:buNone/>
            </a:pPr>
            <a:r>
              <a:rPr lang="en-US" sz="1900" dirty="0"/>
              <a:t>The guide ways was applied with a certain amount of glue and was then scrapped out with the help of a chisel. These processes helped in filling up minute gaps present over the surface and provide a flat surface. This same procedure was carried out over the column strip</a:t>
            </a:r>
            <a:r>
              <a:rPr lang="en-US" sz="1900" dirty="0" smtClean="0"/>
              <a:t>.</a:t>
            </a:r>
            <a:endParaRPr lang="en-IN" sz="1900" dirty="0"/>
          </a:p>
          <a:p>
            <a:pPr marL="0" indent="0">
              <a:buNone/>
            </a:pPr>
            <a:endParaRPr lang="en-IN" dirty="0"/>
          </a:p>
          <a:p>
            <a:pPr lvl="0"/>
            <a:r>
              <a:rPr lang="en-US" sz="2400" dirty="0"/>
              <a:t>Lapping</a:t>
            </a:r>
            <a:r>
              <a:rPr lang="en-US" sz="2400" dirty="0" smtClean="0"/>
              <a:t>:</a:t>
            </a:r>
          </a:p>
          <a:p>
            <a:pPr lvl="0"/>
            <a:endParaRPr lang="en-IN" dirty="0"/>
          </a:p>
          <a:p>
            <a:pPr marL="0" indent="0">
              <a:buNone/>
            </a:pPr>
            <a:r>
              <a:rPr lang="en-US" sz="1900" dirty="0"/>
              <a:t>Lapping is a machining process in which two surfaces are rubbed together with an abrasive between them, by hand movement or using a machine. This can take two forms. The lap is then used to cut a harder material the work piece. </a:t>
            </a:r>
            <a:endParaRPr lang="en-IN" sz="19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8738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solidFill>
                  <a:srgbClr val="FF0000"/>
                </a:solidFill>
              </a:rPr>
              <a:t>Schematic of </a:t>
            </a:r>
            <a:r>
              <a:rPr lang="en-IN" u="sng" dirty="0" err="1" smtClean="0">
                <a:solidFill>
                  <a:srgbClr val="FF0000"/>
                </a:solidFill>
              </a:rPr>
              <a:t>hobbing</a:t>
            </a:r>
            <a:r>
              <a:rPr lang="en-IN" u="sng" dirty="0" smtClean="0">
                <a:solidFill>
                  <a:srgbClr val="FF0000"/>
                </a:solidFill>
              </a:rPr>
              <a:t> machine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338437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00808"/>
            <a:ext cx="3856285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11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ll\Documents\IMG-20180118-WA00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84" y="3962669"/>
            <a:ext cx="3678288" cy="279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ell\Documents\IMG-20180118-WA00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804" y="3861048"/>
            <a:ext cx="4464496" cy="289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ell\Documents\IMG-20180118-WA001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14032"/>
            <a:ext cx="4464496" cy="360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Dell\Documents\IMG-20180118-WA001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24" y="114033"/>
            <a:ext cx="3671748" cy="360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4584" y="3359362"/>
            <a:ext cx="36782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ACTUAL BALL SCREW USED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215648" y="3374673"/>
            <a:ext cx="44626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BEARING HOUSING ASSEMBLY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84584" y="6381328"/>
            <a:ext cx="36782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REAR VIEW OF RADIAL FEED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215648" y="6387047"/>
            <a:ext cx="446080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BEARING HOUSING CASING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811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solidFill>
                  <a:srgbClr val="FF0000"/>
                </a:solidFill>
              </a:rPr>
              <a:t>COST ESTIMATION</a:t>
            </a:r>
            <a:endParaRPr lang="en-IN" u="sng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31620" y="2369661"/>
          <a:ext cx="6080760" cy="2987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9225"/>
                <a:gridCol w="2634615"/>
                <a:gridCol w="2026920"/>
              </a:tblGrid>
              <a:tr h="0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400" u="sng">
                          <a:effectLst/>
                        </a:rPr>
                        <a:t>SR. NO.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400" u="sng">
                          <a:effectLst/>
                        </a:rPr>
                        <a:t>Particulars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400" u="sng">
                          <a:effectLst/>
                        </a:rPr>
                        <a:t>Cost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Material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1,00,000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Machining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15,000(approx.)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Labour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20,000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Finishing &amp; Testing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15,000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Coding Unit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1,00,000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TOTAL COST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2,50,000 (approx.)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39693" y="1534235"/>
            <a:ext cx="55035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286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 ABOVE COST IS APPROXIMATE . The Actual Cost May Vary!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286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 Entire Project Amount Is Sponsored By ARC MACHTECH PVT. LTD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290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solidFill>
                  <a:srgbClr val="FF0000"/>
                </a:solidFill>
              </a:rPr>
              <a:t>CONCLUSION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800" dirty="0" smtClean="0"/>
          </a:p>
          <a:p>
            <a:r>
              <a:rPr lang="en-IN" sz="1800" dirty="0" smtClean="0"/>
              <a:t>Thus, our design project has covered the complete design and modelling of the radial feed of a CNC Gear </a:t>
            </a:r>
            <a:r>
              <a:rPr lang="en-IN" sz="1800" dirty="0" err="1" smtClean="0"/>
              <a:t>Gear</a:t>
            </a:r>
            <a:r>
              <a:rPr lang="en-IN" sz="1800" dirty="0" smtClean="0"/>
              <a:t> </a:t>
            </a:r>
            <a:r>
              <a:rPr lang="en-IN" sz="1800" dirty="0" err="1" smtClean="0"/>
              <a:t>Hobbing</a:t>
            </a:r>
            <a:r>
              <a:rPr lang="en-IN" sz="1800" dirty="0" smtClean="0"/>
              <a:t> Machine.</a:t>
            </a:r>
          </a:p>
          <a:p>
            <a:endParaRPr lang="en-IN" sz="1800" dirty="0"/>
          </a:p>
          <a:p>
            <a:r>
              <a:rPr lang="en-IN" sz="1800" dirty="0" smtClean="0"/>
              <a:t>We also covered the various machining processes carried out during the conversion of a simple gear </a:t>
            </a:r>
            <a:r>
              <a:rPr lang="en-IN" sz="1800" dirty="0" err="1" smtClean="0"/>
              <a:t>hobbing</a:t>
            </a:r>
            <a:r>
              <a:rPr lang="en-IN" sz="1800" dirty="0" smtClean="0"/>
              <a:t> machine into a CNC Gear </a:t>
            </a:r>
            <a:r>
              <a:rPr lang="en-IN" sz="1800" dirty="0" err="1" smtClean="0"/>
              <a:t>Hobbing</a:t>
            </a:r>
            <a:r>
              <a:rPr lang="en-IN" sz="1800" dirty="0" smtClean="0"/>
              <a:t> Machine.</a:t>
            </a:r>
          </a:p>
          <a:p>
            <a:endParaRPr lang="en-IN" sz="1800" dirty="0"/>
          </a:p>
          <a:p>
            <a:r>
              <a:rPr lang="en-IN" sz="1800" dirty="0" smtClean="0"/>
              <a:t>The Various Design Validation And Calculations carried out by us match with the design specifications of the company.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70753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dirty="0" smtClean="0">
                <a:solidFill>
                  <a:srgbClr val="FFFF00"/>
                </a:solidFill>
              </a:rPr>
              <a:t>THANKYOU!</a:t>
            </a:r>
            <a:endParaRPr lang="en-IN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37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err="1" smtClean="0">
                <a:solidFill>
                  <a:srgbClr val="FF0000"/>
                </a:solidFill>
              </a:rPr>
              <a:t>Hobbing</a:t>
            </a:r>
            <a:r>
              <a:rPr lang="en-IN" u="sng" dirty="0" smtClean="0">
                <a:solidFill>
                  <a:srgbClr val="FF0000"/>
                </a:solidFill>
              </a:rPr>
              <a:t> machine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000" b="1" dirty="0" smtClean="0"/>
          </a:p>
          <a:p>
            <a:r>
              <a:rPr lang="en-IN" sz="2000" b="1" dirty="0" err="1" smtClean="0"/>
              <a:t>Hobbing</a:t>
            </a:r>
            <a:r>
              <a:rPr lang="en-IN" sz="2000" dirty="0"/>
              <a:t> is a machining process for gear cutting, cutting splines, </a:t>
            </a:r>
            <a:r>
              <a:rPr lang="en-IN" sz="2000" dirty="0" smtClean="0"/>
              <a:t>and  </a:t>
            </a:r>
            <a:r>
              <a:rPr lang="en-IN" sz="2000" dirty="0"/>
              <a:t>cutting sprockets on a </a:t>
            </a:r>
            <a:r>
              <a:rPr lang="en-IN" sz="2000" b="1" dirty="0" err="1"/>
              <a:t>hobbing</a:t>
            </a:r>
            <a:r>
              <a:rPr lang="en-IN" sz="2000" b="1" dirty="0"/>
              <a:t> machine</a:t>
            </a:r>
            <a:r>
              <a:rPr lang="en-IN" sz="2000" dirty="0"/>
              <a:t>, which is a special type of milling machine</a:t>
            </a:r>
            <a:r>
              <a:rPr lang="en-IN" sz="2000" dirty="0" smtClean="0"/>
              <a:t>.</a:t>
            </a:r>
          </a:p>
          <a:p>
            <a:endParaRPr lang="en-IN" sz="2000" dirty="0" smtClean="0"/>
          </a:p>
          <a:p>
            <a:r>
              <a:rPr lang="en-IN" sz="2000" dirty="0" smtClean="0"/>
              <a:t>Uses </a:t>
            </a:r>
            <a:r>
              <a:rPr lang="en-IN" sz="2000" dirty="0"/>
              <a:t>a </a:t>
            </a:r>
            <a:r>
              <a:rPr lang="en-IN" sz="2000" dirty="0" err="1"/>
              <a:t>hobbing</a:t>
            </a:r>
            <a:r>
              <a:rPr lang="en-IN" sz="2000" dirty="0"/>
              <a:t> machine with two skew spindles, one mounted with a blank </a:t>
            </a:r>
            <a:r>
              <a:rPr lang="en-IN" sz="2000" dirty="0" smtClean="0"/>
              <a:t>work piece </a:t>
            </a:r>
            <a:r>
              <a:rPr lang="en-IN" sz="2000" dirty="0"/>
              <a:t>and the other with the hob</a:t>
            </a:r>
            <a:r>
              <a:rPr lang="en-IN" sz="2000" dirty="0" smtClean="0"/>
              <a:t>.</a:t>
            </a:r>
          </a:p>
          <a:p>
            <a:endParaRPr lang="en-IN" sz="2000" dirty="0" smtClean="0"/>
          </a:p>
          <a:p>
            <a:r>
              <a:rPr lang="en-IN" sz="2000" dirty="0" smtClean="0"/>
              <a:t>The</a:t>
            </a:r>
            <a:r>
              <a:rPr lang="en-IN" sz="2000" dirty="0"/>
              <a:t> </a:t>
            </a:r>
            <a:r>
              <a:rPr lang="en-IN" sz="2000" i="1" dirty="0"/>
              <a:t>hob</a:t>
            </a:r>
            <a:r>
              <a:rPr lang="en-IN" sz="2000" dirty="0"/>
              <a:t> is a cutting tool used to cut the teeth into the </a:t>
            </a:r>
            <a:r>
              <a:rPr lang="en-IN" sz="2000" dirty="0" err="1"/>
              <a:t>workpiece</a:t>
            </a:r>
            <a:r>
              <a:rPr lang="en-IN" sz="2000" dirty="0"/>
              <a:t>.</a:t>
            </a:r>
            <a:endParaRPr lang="en-IN" sz="20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2363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solidFill>
                  <a:srgbClr val="FF0000"/>
                </a:solidFill>
              </a:rPr>
              <a:t>Scope of project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800" dirty="0" smtClean="0"/>
          </a:p>
          <a:p>
            <a:r>
              <a:rPr lang="en-IN" sz="1800" dirty="0" smtClean="0"/>
              <a:t>Design </a:t>
            </a:r>
            <a:r>
              <a:rPr lang="en-IN" sz="1800" dirty="0" smtClean="0"/>
              <a:t>of mechanism used in </a:t>
            </a:r>
            <a:r>
              <a:rPr lang="en-IN" sz="1800" dirty="0" err="1" smtClean="0"/>
              <a:t>hobbing</a:t>
            </a:r>
            <a:r>
              <a:rPr lang="en-IN" sz="1800" dirty="0" smtClean="0"/>
              <a:t> machine: We Are designing the radial feed of a CNC gear </a:t>
            </a:r>
            <a:r>
              <a:rPr lang="en-IN" sz="1800" dirty="0" err="1" smtClean="0"/>
              <a:t>Hobbing</a:t>
            </a:r>
            <a:r>
              <a:rPr lang="en-IN" sz="1800" dirty="0" smtClean="0"/>
              <a:t> Machine. The Feed Is Driven By </a:t>
            </a:r>
            <a:r>
              <a:rPr lang="en-IN" sz="1800" dirty="0" smtClean="0"/>
              <a:t>a </a:t>
            </a:r>
            <a:r>
              <a:rPr lang="en-IN" sz="1800" dirty="0" smtClean="0"/>
              <a:t>recirculating ball screw.</a:t>
            </a:r>
          </a:p>
          <a:p>
            <a:endParaRPr lang="en-IN" sz="1800" dirty="0"/>
          </a:p>
          <a:p>
            <a:r>
              <a:rPr lang="en-IN" sz="1800" dirty="0" smtClean="0"/>
              <a:t>The Main Advantage Of ball screw over lead screw is that it eliminates backlash error which is not the case with lead screw.</a:t>
            </a:r>
          </a:p>
          <a:p>
            <a:endParaRPr lang="en-IN" sz="1800" dirty="0"/>
          </a:p>
          <a:p>
            <a:r>
              <a:rPr lang="en-IN" sz="1800" dirty="0" smtClean="0"/>
              <a:t>The various design steps performed to manufacture Gear </a:t>
            </a:r>
            <a:r>
              <a:rPr lang="en-IN" sz="1800" dirty="0" err="1" smtClean="0"/>
              <a:t>Hobbing</a:t>
            </a:r>
            <a:r>
              <a:rPr lang="en-IN" sz="1800" dirty="0" smtClean="0"/>
              <a:t> Machine </a:t>
            </a:r>
            <a:r>
              <a:rPr lang="en-IN" sz="1800" dirty="0" smtClean="0"/>
              <a:t>are </a:t>
            </a:r>
            <a:r>
              <a:rPr lang="en-IN" sz="1800" dirty="0" smtClean="0"/>
              <a:t>Also Covered.</a:t>
            </a:r>
          </a:p>
          <a:p>
            <a:pPr marL="0" indent="0">
              <a:buNone/>
            </a:pPr>
            <a:endParaRPr lang="en-IN" sz="26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70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solidFill>
                  <a:srgbClr val="FF0000"/>
                </a:solidFill>
              </a:rPr>
              <a:t>Schematic Of Ball Screw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12776"/>
            <a:ext cx="328612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77072"/>
            <a:ext cx="61626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201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solidFill>
                  <a:srgbClr val="FF0000"/>
                </a:solidFill>
              </a:rPr>
              <a:t>Reasons</a:t>
            </a:r>
            <a:r>
              <a:rPr lang="en-IN" u="sng" dirty="0" smtClean="0">
                <a:solidFill>
                  <a:srgbClr val="FF0000"/>
                </a:solidFill>
              </a:rPr>
              <a:t> for Using </a:t>
            </a:r>
            <a:r>
              <a:rPr lang="en-IN" u="sng" dirty="0" smtClean="0">
                <a:solidFill>
                  <a:srgbClr val="FF0000"/>
                </a:solidFill>
              </a:rPr>
              <a:t>Ball Screw 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Higher </a:t>
            </a:r>
            <a:r>
              <a:rPr lang="en-IN" sz="1800" dirty="0" smtClean="0"/>
              <a:t>Efficiency</a:t>
            </a:r>
          </a:p>
          <a:p>
            <a:endParaRPr lang="en-IN" sz="1800" dirty="0" smtClean="0"/>
          </a:p>
          <a:p>
            <a:r>
              <a:rPr lang="en-IN" sz="1800" dirty="0"/>
              <a:t>Lesser Heat </a:t>
            </a:r>
            <a:r>
              <a:rPr lang="en-IN" sz="1800" dirty="0" smtClean="0"/>
              <a:t>Generation</a:t>
            </a:r>
          </a:p>
          <a:p>
            <a:endParaRPr lang="en-IN" sz="1800" dirty="0" smtClean="0"/>
          </a:p>
          <a:p>
            <a:r>
              <a:rPr lang="en-IN" sz="1800" dirty="0"/>
              <a:t>No </a:t>
            </a:r>
            <a:r>
              <a:rPr lang="en-IN" sz="1800" dirty="0" smtClean="0"/>
              <a:t>Stick-slip</a:t>
            </a:r>
          </a:p>
          <a:p>
            <a:endParaRPr lang="en-IN" sz="1800" dirty="0" smtClean="0"/>
          </a:p>
          <a:p>
            <a:r>
              <a:rPr lang="en-IN" sz="1800" dirty="0"/>
              <a:t>Higher Service </a:t>
            </a:r>
            <a:r>
              <a:rPr lang="en-IN" sz="1800" dirty="0" smtClean="0"/>
              <a:t>Life</a:t>
            </a:r>
          </a:p>
          <a:p>
            <a:endParaRPr lang="en-IN" sz="1800" dirty="0" smtClean="0"/>
          </a:p>
          <a:p>
            <a:r>
              <a:rPr lang="en-IN" sz="1800" dirty="0"/>
              <a:t>High Precision &amp; </a:t>
            </a:r>
            <a:r>
              <a:rPr lang="en-IN" sz="1800" dirty="0" err="1" smtClean="0"/>
              <a:t>Rellability</a:t>
            </a:r>
            <a:endParaRPr lang="en-IN" sz="1800" dirty="0" smtClean="0"/>
          </a:p>
          <a:p>
            <a:endParaRPr lang="en-IN" sz="1800" dirty="0" smtClean="0"/>
          </a:p>
          <a:p>
            <a:r>
              <a:rPr lang="en-IN" sz="1800" dirty="0"/>
              <a:t>Precise </a:t>
            </a:r>
            <a:r>
              <a:rPr lang="en-IN" sz="1800" dirty="0" smtClean="0"/>
              <a:t>Positioning</a:t>
            </a:r>
          </a:p>
          <a:p>
            <a:endParaRPr lang="en-IN" sz="1800" dirty="0" smtClean="0"/>
          </a:p>
          <a:p>
            <a:r>
              <a:rPr lang="en-IN" sz="1800" dirty="0"/>
              <a:t>High Power Transmission</a:t>
            </a:r>
          </a:p>
        </p:txBody>
      </p:sp>
    </p:spTree>
    <p:extLst>
      <p:ext uri="{BB962C8B-B14F-4D97-AF65-F5344CB8AC3E}">
        <p14:creationId xmlns:p14="http://schemas.microsoft.com/office/powerpoint/2010/main" val="54675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 smtClean="0">
                <a:solidFill>
                  <a:srgbClr val="FF0000"/>
                </a:solidFill>
              </a:rPr>
              <a:t>Kinematics Of Gear </a:t>
            </a:r>
            <a:r>
              <a:rPr lang="en-IN" u="sng" dirty="0" err="1" smtClean="0">
                <a:solidFill>
                  <a:srgbClr val="FF0000"/>
                </a:solidFill>
              </a:rPr>
              <a:t>hobbing</a:t>
            </a:r>
            <a:r>
              <a:rPr lang="en-IN" u="sng" dirty="0" smtClean="0">
                <a:solidFill>
                  <a:srgbClr val="FF0000"/>
                </a:solidFill>
              </a:rPr>
              <a:t> Machine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Dell\Documents\P_20180118_17583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4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2305"/>
            <a:ext cx="8229600" cy="1143000"/>
          </a:xfrm>
        </p:spPr>
        <p:txBody>
          <a:bodyPr/>
          <a:lstStyle/>
          <a:p>
            <a:r>
              <a:rPr lang="en-IN" u="sng" dirty="0" smtClean="0">
                <a:solidFill>
                  <a:srgbClr val="FF0000"/>
                </a:solidFill>
              </a:rPr>
              <a:t>Model Of PA320 In </a:t>
            </a:r>
            <a:r>
              <a:rPr lang="en-IN" u="sng" dirty="0" smtClean="0">
                <a:solidFill>
                  <a:srgbClr val="FF0000"/>
                </a:solidFill>
              </a:rPr>
              <a:t>CATIA V5R20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1026" name="Picture 2" descr="D:\new ball screw desiign\bearing drafts\snaps\Capture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7272808" cy="306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new ball screw desiign\bearing drafts\snaps\fro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36" y="980728"/>
            <a:ext cx="4225164" cy="252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new ball screw desiign\bearing drafts\snaps\1234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289570" cy="252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93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 smtClean="0">
                <a:solidFill>
                  <a:srgbClr val="FF0000"/>
                </a:solidFill>
              </a:rPr>
              <a:t>Steps In Design Of </a:t>
            </a:r>
            <a:r>
              <a:rPr lang="en-IN" u="sng" dirty="0" err="1" smtClean="0">
                <a:solidFill>
                  <a:srgbClr val="FF0000"/>
                </a:solidFill>
              </a:rPr>
              <a:t>Hobbing</a:t>
            </a:r>
            <a:r>
              <a:rPr lang="en-IN" u="sng" dirty="0" smtClean="0">
                <a:solidFill>
                  <a:srgbClr val="FF0000"/>
                </a:solidFill>
              </a:rPr>
              <a:t> Machine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900" u="sng" dirty="0" smtClean="0"/>
          </a:p>
          <a:p>
            <a:r>
              <a:rPr lang="en-IN" sz="1900" u="sng" dirty="0" smtClean="0"/>
              <a:t>Selection </a:t>
            </a:r>
            <a:r>
              <a:rPr lang="en-IN" sz="1900" u="sng" dirty="0" smtClean="0"/>
              <a:t>Of Shaft And Nut:</a:t>
            </a:r>
            <a:r>
              <a:rPr lang="en-IN" sz="1900" dirty="0" smtClean="0"/>
              <a:t> Based on The Given Parameters suitable calculations for the length and diameter of shaft are made.</a:t>
            </a:r>
          </a:p>
          <a:p>
            <a:endParaRPr lang="en-IN" sz="1900" dirty="0" smtClean="0"/>
          </a:p>
          <a:p>
            <a:r>
              <a:rPr lang="en-IN" sz="1900" u="sng" dirty="0" smtClean="0"/>
              <a:t>Validation Of Selected Bearing:</a:t>
            </a:r>
            <a:r>
              <a:rPr lang="en-IN" sz="1900" dirty="0" smtClean="0"/>
              <a:t> The Manufacturer Has recommended a certain type of bearing. Using The Basic Calculations, Validity and Suitability Of the Bearing Is Confirmed.</a:t>
            </a:r>
          </a:p>
          <a:p>
            <a:endParaRPr lang="en-IN" sz="1900" dirty="0" smtClean="0"/>
          </a:p>
          <a:p>
            <a:r>
              <a:rPr lang="en-IN" sz="1900" u="sng" dirty="0" smtClean="0"/>
              <a:t>Design Of Bearing Housing: </a:t>
            </a:r>
            <a:r>
              <a:rPr lang="en-IN" sz="1900" dirty="0" smtClean="0"/>
              <a:t>Based On The obtained Bearing , a Suitable Type Of Bearing housing is designed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57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solidFill>
                  <a:srgbClr val="FF0000"/>
                </a:solidFill>
              </a:rPr>
              <a:t>Selection Of Screw Shaft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 smtClean="0"/>
              <a:t>The Following Calculations Were Made For Selection Of Screw Shaft</a:t>
            </a:r>
          </a:p>
          <a:p>
            <a:endParaRPr lang="en-US" sz="1600" u="sng" dirty="0" smtClean="0"/>
          </a:p>
          <a:p>
            <a:r>
              <a:rPr lang="en-US" sz="1600" u="sng" dirty="0" smtClean="0"/>
              <a:t>Maximum </a:t>
            </a:r>
            <a:r>
              <a:rPr lang="en-US" sz="1600" u="sng" dirty="0"/>
              <a:t>stroke of column</a:t>
            </a:r>
            <a:r>
              <a:rPr lang="en-US" sz="1600" dirty="0"/>
              <a:t> :  270 mm</a:t>
            </a:r>
            <a:endParaRPr lang="en-IN" sz="1600" dirty="0"/>
          </a:p>
          <a:p>
            <a:r>
              <a:rPr lang="en-US" sz="1600" u="sng" dirty="0"/>
              <a:t>Minimum stroke of column</a:t>
            </a:r>
            <a:r>
              <a:rPr lang="en-US" sz="1600" dirty="0"/>
              <a:t>  :   30 mm</a:t>
            </a:r>
            <a:endParaRPr lang="en-IN" sz="1600" dirty="0"/>
          </a:p>
          <a:p>
            <a:r>
              <a:rPr lang="en-US" sz="1600" u="sng" dirty="0"/>
              <a:t>Total effective stroke of the column</a:t>
            </a:r>
            <a:r>
              <a:rPr lang="en-US" sz="1600" dirty="0"/>
              <a:t>: 270 – 30 = 240 mm </a:t>
            </a:r>
            <a:endParaRPr lang="en-IN" sz="1600" dirty="0"/>
          </a:p>
          <a:p>
            <a:r>
              <a:rPr lang="en-US" sz="1600" u="sng" dirty="0"/>
              <a:t>Nut length</a:t>
            </a:r>
            <a:r>
              <a:rPr lang="en-US" sz="1600" dirty="0"/>
              <a:t> :  161 + 19 =  180 mm </a:t>
            </a:r>
            <a:endParaRPr lang="en-IN" sz="1600" dirty="0"/>
          </a:p>
          <a:p>
            <a:r>
              <a:rPr lang="en-US" sz="1600" u="sng" dirty="0"/>
              <a:t>Clearance distance</a:t>
            </a:r>
            <a:r>
              <a:rPr lang="en-US" sz="1600" dirty="0"/>
              <a:t> = 10 mm </a:t>
            </a:r>
            <a:endParaRPr lang="en-IN" sz="1600" dirty="0"/>
          </a:p>
          <a:p>
            <a:r>
              <a:rPr lang="en-US" sz="1600" u="sng" dirty="0"/>
              <a:t>Total length of Ball screw</a:t>
            </a:r>
            <a:r>
              <a:rPr lang="en-US" sz="1600" dirty="0"/>
              <a:t> = 240 + 180 + 10  = 430 mm </a:t>
            </a:r>
            <a:endParaRPr lang="en-IN" sz="1600" dirty="0"/>
          </a:p>
          <a:p>
            <a:r>
              <a:rPr lang="en-US" sz="1600" u="sng" dirty="0"/>
              <a:t>Take total Safe length</a:t>
            </a:r>
            <a:r>
              <a:rPr lang="en-US" sz="1600" dirty="0"/>
              <a:t> = 440 mm </a:t>
            </a:r>
            <a:endParaRPr lang="en-US" sz="1600" dirty="0" smtClean="0"/>
          </a:p>
          <a:p>
            <a:endParaRPr lang="en-IN" sz="16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3" r="38658"/>
          <a:stretch/>
        </p:blipFill>
        <p:spPr bwMode="auto">
          <a:xfrm>
            <a:off x="1835696" y="4365104"/>
            <a:ext cx="5832648" cy="2160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4460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806</Words>
  <Application>Microsoft Office PowerPoint</Application>
  <PresentationFormat>On-screen Show (4:3)</PresentationFormat>
  <Paragraphs>155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Design Of Radial Feed For Gear Hobbing Machine</vt:lpstr>
      <vt:lpstr>Hobbing machine</vt:lpstr>
      <vt:lpstr>Scope of project</vt:lpstr>
      <vt:lpstr>Schematic Of Ball Screw</vt:lpstr>
      <vt:lpstr>Reasons for Using Ball Screw </vt:lpstr>
      <vt:lpstr>Kinematics Of Gear hobbing Machine</vt:lpstr>
      <vt:lpstr>Model Of PA320 In CATIA V5R20</vt:lpstr>
      <vt:lpstr>Steps In Design Of Hobbing Machine</vt:lpstr>
      <vt:lpstr>Selection Of Screw Shaft</vt:lpstr>
      <vt:lpstr>Validation Of Selected Bearing</vt:lpstr>
      <vt:lpstr>Design Of Bearing Housing</vt:lpstr>
      <vt:lpstr>DRAFT OF DESIGNED BEARING HOUSING</vt:lpstr>
      <vt:lpstr>Machining Processes</vt:lpstr>
      <vt:lpstr>Machining Processes Used</vt:lpstr>
      <vt:lpstr>Schematic of hobbing machine</vt:lpstr>
      <vt:lpstr>PowerPoint Presentation</vt:lpstr>
      <vt:lpstr>COST ESTIMATION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30</cp:revision>
  <dcterms:created xsi:type="dcterms:W3CDTF">2017-08-16T13:33:18Z</dcterms:created>
  <dcterms:modified xsi:type="dcterms:W3CDTF">2018-02-25T15:09:27Z</dcterms:modified>
</cp:coreProperties>
</file>