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9" r:id="rId4"/>
    <p:sldId id="258" r:id="rId5"/>
    <p:sldId id="262" r:id="rId6"/>
    <p:sldId id="263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6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1147" autoAdjust="0"/>
  </p:normalViewPr>
  <p:slideViewPr>
    <p:cSldViewPr snapToGrid="0">
      <p:cViewPr varScale="1">
        <p:scale>
          <a:sx n="79" d="100"/>
          <a:sy n="79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2A2391-ED82-48EF-AD8F-9E3C30FAB824}" type="datetimeFigureOut">
              <a:rPr lang="en-IN" smtClean="0"/>
              <a:t>13-12-2018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649B64-D017-43F6-A634-1C77BF47B9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9322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two most critical questions in the lending industry are: </a:t>
            </a:r>
          </a:p>
          <a:p>
            <a:pPr marL="228600" indent="-228600">
              <a:buAutoNum type="arabicParenR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risky is the borrower? i.e. if the lender lends money to the borrower what is the likelihood that he will repay it.</a:t>
            </a:r>
          </a:p>
          <a:p>
            <a:pPr marL="228600" indent="-228600">
              <a:buAutoNum type="arabicParenR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Given the borrower’s risk, should the loan be provided to him?</a:t>
            </a:r>
          </a:p>
          <a:p>
            <a:pPr marL="228600" indent="-228600">
              <a:buAutoNum type="arabicParenR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traditionally this work of approving the loans was done by the employees of the lending firm, (NEXT)</a:t>
            </a:r>
          </a:p>
          <a:p>
            <a:pPr marL="0" indent="0">
              <a:buNone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 the Customer, to apply for a loan would first submit his/her documents to the Lending firm, </a:t>
            </a:r>
          </a:p>
          <a:p>
            <a:pPr marL="0" indent="0">
              <a:buNone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 the employee after going through the applicant’s documents decided whether to approve the loan or not.</a:t>
            </a:r>
          </a:p>
          <a:p>
            <a:pPr marL="0" indent="0">
              <a:buNone/>
            </a:pPr>
            <a:endParaRPr lang="en-I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since this process of loan approval required a lot of human time and effort, </a:t>
            </a:r>
          </a:p>
          <a:p>
            <a:pPr marL="0" indent="0">
              <a:buNone/>
            </a:pP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moreover the process of loan approval was not that accurate, the companies decided to automate the lending process,</a:t>
            </a:r>
          </a:p>
          <a:p>
            <a:pPr marL="0" indent="0">
              <a:buNone/>
            </a:pP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which the customer would just need to fill an Online Form and get to know in real time whether he is eligible for loan or NOT.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649B64-D017-43F6-A634-1C77BF47B9D6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0225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649B64-D017-43F6-A634-1C77BF47B9D6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1287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="1" dirty="0"/>
              <a:t>Approval:</a:t>
            </a:r>
            <a:r>
              <a:rPr lang="en-IN" dirty="0"/>
              <a:t> Whether the Loan was approved or not.</a:t>
            </a:r>
          </a:p>
          <a:p>
            <a:r>
              <a:rPr lang="en-IN" b="1" dirty="0"/>
              <a:t>Debt To Income Ratio: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is a personal finance measure that compares an individual’s debt payment to his or her overall income. </a:t>
            </a: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debt-to-income ratio is one way lenders, including mortgage lenders, measure an individual’s ability to manage monthly payment and repay debts.</a:t>
            </a: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DTI is calculated by dividing total recurring monthly debt by gross monthly income,</a:t>
            </a: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it is expressed as a percentage.</a:t>
            </a: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debt-to-income ratio smaller than 36%, however, is preferable, with no more than 28% of that debt going towards servicing a mortgage.</a:t>
            </a: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 the maximum DTI will vary by lender, the lower the number, the better the chances</a:t>
            </a: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an individual will be able to get the loan or line of credit he or she wants.</a:t>
            </a:r>
          </a:p>
          <a:p>
            <a:r>
              <a:rPr lang="en-IN" b="1" dirty="0"/>
              <a:t>Fico Score: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FICO score is a type of credit score created by the Fair Isaac Corporation.</a:t>
            </a: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Lenders use borrowers' FICO scores along with other details on borrowers' credit reports to assess credit risk and determine whether to extend credit.</a:t>
            </a: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FICO scores take into account various factors in five areas to determine credit worthiness: payment history, current level of indebtedness, types of credit used, length of credit history and new credit accounts.</a:t>
            </a: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FICO scores range between 300 and 850. </a:t>
            </a: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general, scores above 650 indicate a very good credit history.</a:t>
            </a: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contrast, individuals with scores below 620 often find it difficult to obtain financing at 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favorable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rates.</a:t>
            </a: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determine credit worthiness, lenders take a borrower's FICO score into account but also consider other details such as income, how long the borrower has been at his job and type of credit requested.</a:t>
            </a:r>
          </a:p>
          <a:p>
            <a:r>
              <a:rPr lang="en-IN" b="1" dirty="0"/>
              <a:t>Request Amount: </a:t>
            </a:r>
            <a:r>
              <a:rPr lang="en-IN" b="0" dirty="0"/>
              <a:t>The amount requested by the Borrower.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/>
              <a:t>Interest:</a:t>
            </a:r>
            <a:r>
              <a:rPr lang="en-IN" b="0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interest represents a flat rate of 15% times the request amount, times 3 years, and should not be used to build prediction models.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649B64-D017-43F6-A634-1C77BF47B9D6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94691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FICO Score only from 300 to 850 but here 869: Therefore We need to remove the values above 850.</a:t>
            </a:r>
          </a:p>
          <a:p>
            <a:endParaRPr lang="en-I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649B64-D017-43F6-A634-1C77BF47B9D6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52776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/>
              <a:t>Debt to Income Ratio: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/>
              <a:t>If the customer has a Ratio lower than 0.36 or 36% then only he is eligible for a loan.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/>
              <a:t>So in the above histogram we can see that the customers having ratio more than 36% are less likely to get loans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/>
              <a:t>FICO Score:</a:t>
            </a:r>
          </a:p>
          <a:p>
            <a:endParaRPr lang="en-I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649B64-D017-43F6-A634-1C77BF47B9D6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19518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649B64-D017-43F6-A634-1C77BF47B9D6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62816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649B64-D017-43F6-A634-1C77BF47B9D6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38479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649B64-D017-43F6-A634-1C77BF47B9D6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11177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649B64-D017-43F6-A634-1C77BF47B9D6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80134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649B64-D017-43F6-A634-1C77BF47B9D6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5184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2DF14-A503-44A5-B01B-CF01A22554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F62A6C-E095-42FF-B2E4-CF78897A2B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74DBE-B6A9-4442-8406-7BE703E3F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57D5E-DDCA-4EC4-9C21-58F8347E24D3}" type="datetimeFigureOut">
              <a:rPr lang="en-IN" smtClean="0"/>
              <a:t>13-12-2018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7CA727-6153-4C16-A934-8A24A344B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18F61E-81AD-4C91-827F-2923E540E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0AA72-EA50-4F7F-A7CB-AD00F395DA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55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9FCC1-557D-46D7-ACBF-B1F9D7D28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3271E8-8AF1-4BB8-A568-09765562F4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A5AFB7-D98B-4767-B933-3EFBC9834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57D5E-DDCA-4EC4-9C21-58F8347E24D3}" type="datetimeFigureOut">
              <a:rPr lang="en-IN" smtClean="0"/>
              <a:t>13-12-2018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F475A-EE30-4B56-9028-B27B3DED4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18237-069B-40D5-A1ED-2292CBB02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0AA72-EA50-4F7F-A7CB-AD00F395DA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4229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A2DF55-D1A5-4A64-AFC9-0DD8EC0AE3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7A81F6-90E1-4EFC-9172-36E7045520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B2EF0-73DE-4E7E-8C6D-7C32E7AA2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57D5E-DDCA-4EC4-9C21-58F8347E24D3}" type="datetimeFigureOut">
              <a:rPr lang="en-IN" smtClean="0"/>
              <a:t>13-12-2018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948B9-E5E2-4D6B-8FA0-1EA859D99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651A0-617E-4C3F-8E44-CC721C3D6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0AA72-EA50-4F7F-A7CB-AD00F395DA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2984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E94EA-EA24-4861-96CB-1D3FB61F6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031EE-781F-45D9-9160-CF1FCF6EC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4A5689-D4B5-4D93-9438-94B7FE01E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57D5E-DDCA-4EC4-9C21-58F8347E24D3}" type="datetimeFigureOut">
              <a:rPr lang="en-IN" smtClean="0"/>
              <a:t>13-12-2018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1B54E-986E-400F-A9D4-697FA3611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33B49-8CF5-449D-8191-92073B87D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0AA72-EA50-4F7F-A7CB-AD00F395DA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3003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B8B45-53A6-4EDB-A328-4E5732FA0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853DF-2DB2-4B49-B696-34B8DC188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1D675-4B09-4277-B1BC-60E73A74A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57D5E-DDCA-4EC4-9C21-58F8347E24D3}" type="datetimeFigureOut">
              <a:rPr lang="en-IN" smtClean="0"/>
              <a:t>13-12-2018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7C7AC4-EFD7-4483-86BD-51AD3DD1D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A8143-5C2F-4252-814F-A731A8002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0AA72-EA50-4F7F-A7CB-AD00F395DA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9826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6CC97-0A08-401D-9E63-9F67EBD89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01465-0B85-4CEB-AEB1-678C07FB13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36958F-BDB7-4E68-8A58-014F320B4B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22506-52E1-492C-B1A2-BE4A0027B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57D5E-DDCA-4EC4-9C21-58F8347E24D3}" type="datetimeFigureOut">
              <a:rPr lang="en-IN" smtClean="0"/>
              <a:t>13-12-2018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7665D9-8AD8-43CE-B7A0-B6657CBF6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88ACED-6044-41E4-B2F7-573787F07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0AA72-EA50-4F7F-A7CB-AD00F395DA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8574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916B1-C8FE-4240-A214-0972CE3B6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05095F-6C3F-4AEB-A9F2-ECB0314BCA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1E5F4A-E5B1-4A06-A91B-B78851C4BE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025BCB-EEA3-4E16-9B40-EF4CB2C51E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F31188-8DC1-42F0-B0DC-DA5841939F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126781-12E8-44C4-A380-90BA19013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57D5E-DDCA-4EC4-9C21-58F8347E24D3}" type="datetimeFigureOut">
              <a:rPr lang="en-IN" smtClean="0"/>
              <a:t>13-12-2018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A4883B-3BEB-45A7-86F9-B0914289D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2531E1-8092-4096-91A8-CAD4FF6CF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0AA72-EA50-4F7F-A7CB-AD00F395DA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8010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B1D3E-EB42-4504-8762-E69B7B335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32458B-B03F-44CA-8605-6AC9B6215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57D5E-DDCA-4EC4-9C21-58F8347E24D3}" type="datetimeFigureOut">
              <a:rPr lang="en-IN" smtClean="0"/>
              <a:t>13-12-2018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31D225-2911-41AE-8B73-66DB88C15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1F8D4E-0ABD-4AC0-AE26-932E62615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0AA72-EA50-4F7F-A7CB-AD00F395DA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1908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4E21FD-C10C-451C-A3B0-A013099BF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57D5E-DDCA-4EC4-9C21-58F8347E24D3}" type="datetimeFigureOut">
              <a:rPr lang="en-IN" smtClean="0"/>
              <a:t>13-12-2018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5CF0B0-2F3D-4FD5-8732-A39C032C6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530985-E1D6-4618-BD1D-0BAB3FCA9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0AA72-EA50-4F7F-A7CB-AD00F395DA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1225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B9A21-8FFF-498D-90BB-A497CF292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0D5BA-1E83-421E-A600-92C381D13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38C2AD-A795-46CF-8318-5B8B81A665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2E1F31-C24D-47B8-8FDA-FA2379C21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57D5E-DDCA-4EC4-9C21-58F8347E24D3}" type="datetimeFigureOut">
              <a:rPr lang="en-IN" smtClean="0"/>
              <a:t>13-12-2018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D973D6-59B4-476D-BCA6-E2FCF2F28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249657-22D0-488A-A728-39554C99D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0AA72-EA50-4F7F-A7CB-AD00F395DA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7975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142CA-5BE1-41D9-999F-23BBB4265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0032FC-F89D-458B-A25E-F251E61ED9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4EA668-340D-478C-966D-D42B2F5018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51A94D-B9FF-4487-8633-1B3F6E8D0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57D5E-DDCA-4EC4-9C21-58F8347E24D3}" type="datetimeFigureOut">
              <a:rPr lang="en-IN" smtClean="0"/>
              <a:t>13-12-2018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EFEC27-3B4B-4C80-9B56-84258A759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51D373-9883-46E1-B551-8AF82AC74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0AA72-EA50-4F7F-A7CB-AD00F395DA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6515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B731C6-24F5-47B5-A6F5-200BAC7DF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88595-72DC-486D-B01B-D917C1745F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DC654D-03BB-475A-BBA3-24110C2EE8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57D5E-DDCA-4EC4-9C21-58F8347E24D3}" type="datetimeFigureOut">
              <a:rPr lang="en-IN" smtClean="0"/>
              <a:t>13-12-2018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FAEEE0-3101-4980-A85F-8AB42885E2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DBD49-8CDB-44A4-8CEB-CA7A8B6DA0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0AA72-EA50-4F7F-A7CB-AD00F395DA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9926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0FFE14D-8D42-4D0E-8646-7C8283CEFF34}"/>
              </a:ext>
            </a:extLst>
          </p:cNvPr>
          <p:cNvSpPr txBox="1"/>
          <p:nvPr/>
        </p:nvSpPr>
        <p:spPr>
          <a:xfrm>
            <a:off x="3521614" y="527386"/>
            <a:ext cx="5148772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Predicting Loan Repayment </a:t>
            </a:r>
          </a:p>
          <a:p>
            <a:pPr algn="ctr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</a:p>
          <a:p>
            <a:pPr algn="ctr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 Classification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926A4A-1198-49AD-B6C8-CFB7411B2803}"/>
              </a:ext>
            </a:extLst>
          </p:cNvPr>
          <p:cNvSpPr txBox="1"/>
          <p:nvPr/>
        </p:nvSpPr>
        <p:spPr>
          <a:xfrm>
            <a:off x="8469630" y="5314951"/>
            <a:ext cx="3309706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defTabSz="457200"/>
            <a:r>
              <a:rPr lang="en-IN" sz="2000" dirty="0">
                <a:solidFill>
                  <a:prstClr val="black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Aastha Agrawal			01</a:t>
            </a:r>
          </a:p>
          <a:p>
            <a:pPr defTabSz="457200"/>
            <a:r>
              <a:rPr lang="en-IN" sz="2000" dirty="0">
                <a:solidFill>
                  <a:prstClr val="black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Abhijeet </a:t>
            </a:r>
            <a:r>
              <a:rPr lang="en-IN" sz="2000" dirty="0" err="1">
                <a:solidFill>
                  <a:prstClr val="black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Katiyar</a:t>
            </a:r>
            <a:r>
              <a:rPr lang="en-IN" sz="2000" dirty="0">
                <a:solidFill>
                  <a:prstClr val="black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			02</a:t>
            </a:r>
          </a:p>
          <a:p>
            <a:pPr defTabSz="457200"/>
            <a:r>
              <a:rPr lang="en-IN" sz="2000" dirty="0">
                <a:solidFill>
                  <a:prstClr val="black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Shivaansh Agarwal		24</a:t>
            </a:r>
          </a:p>
        </p:txBody>
      </p:sp>
      <p:pic>
        <p:nvPicPr>
          <p:cNvPr id="14" name="Picture 4" descr="https://cdn-images-1.medium.com/max/1600/0*8YE6hEXyYBjF5bei.jpg">
            <a:extLst>
              <a:ext uri="{FF2B5EF4-FFF2-40B4-BE49-F238E27FC236}">
                <a16:creationId xmlns:a16="http://schemas.microsoft.com/office/drawing/2014/main" id="{B471AAF2-1A26-43F8-9937-9EE7B0C657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930" y="2616429"/>
            <a:ext cx="3812140" cy="2144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05296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0AAEB93-3E32-450E-85C4-719C30C68AA9}"/>
              </a:ext>
            </a:extLst>
          </p:cNvPr>
          <p:cNvSpPr txBox="1"/>
          <p:nvPr/>
        </p:nvSpPr>
        <p:spPr>
          <a:xfrm>
            <a:off x="548639" y="419548"/>
            <a:ext cx="97669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Graphical Evaluation and Comparison of Models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0B2774-FF4F-464D-9A85-EDEC23CC6264}"/>
              </a:ext>
            </a:extLst>
          </p:cNvPr>
          <p:cNvSpPr txBox="1"/>
          <p:nvPr/>
        </p:nvSpPr>
        <p:spPr>
          <a:xfrm>
            <a:off x="548639" y="1285875"/>
            <a:ext cx="3871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Response Chart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C01AD2C-2F1C-4949-8BFC-9529C60FE63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85"/>
          <a:stretch/>
        </p:blipFill>
        <p:spPr>
          <a:xfrm>
            <a:off x="1247481" y="2452450"/>
            <a:ext cx="4267796" cy="32768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E246E79-F6D3-4B1B-A528-6AE1E06A33E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96"/>
          <a:stretch/>
        </p:blipFill>
        <p:spPr>
          <a:xfrm>
            <a:off x="6705302" y="2461976"/>
            <a:ext cx="4239217" cy="32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466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0AAEB93-3E32-450E-85C4-719C30C68AA9}"/>
              </a:ext>
            </a:extLst>
          </p:cNvPr>
          <p:cNvSpPr txBox="1"/>
          <p:nvPr/>
        </p:nvSpPr>
        <p:spPr>
          <a:xfrm>
            <a:off x="548639" y="419548"/>
            <a:ext cx="97669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Graphical Evaluation and Comparison of Models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0B2774-FF4F-464D-9A85-EDEC23CC6264}"/>
              </a:ext>
            </a:extLst>
          </p:cNvPr>
          <p:cNvSpPr txBox="1"/>
          <p:nvPr/>
        </p:nvSpPr>
        <p:spPr>
          <a:xfrm>
            <a:off x="548639" y="1285875"/>
            <a:ext cx="3871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Profit Chart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FEDC015-E847-4B59-B3D2-1A7E586000B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40" b="3412"/>
          <a:stretch/>
        </p:blipFill>
        <p:spPr>
          <a:xfrm>
            <a:off x="1171274" y="2361959"/>
            <a:ext cx="4334480" cy="337685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EA092AA-46D1-425A-805A-18FED82B677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48"/>
          <a:stretch/>
        </p:blipFill>
        <p:spPr>
          <a:xfrm>
            <a:off x="6686248" y="2361958"/>
            <a:ext cx="4334480" cy="3376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305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0AAEB93-3E32-450E-85C4-719C30C68AA9}"/>
              </a:ext>
            </a:extLst>
          </p:cNvPr>
          <p:cNvSpPr txBox="1"/>
          <p:nvPr/>
        </p:nvSpPr>
        <p:spPr>
          <a:xfrm>
            <a:off x="548639" y="419548"/>
            <a:ext cx="97669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Graphical Evaluation and Comparison of Models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0B2774-FF4F-464D-9A85-EDEC23CC6264}"/>
              </a:ext>
            </a:extLst>
          </p:cNvPr>
          <p:cNvSpPr txBox="1"/>
          <p:nvPr/>
        </p:nvSpPr>
        <p:spPr>
          <a:xfrm>
            <a:off x="548639" y="1285875"/>
            <a:ext cx="3871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ROI Chart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91D445-5D95-4CEB-9C3C-6FFAD515E5B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03" b="3183"/>
          <a:stretch/>
        </p:blipFill>
        <p:spPr>
          <a:xfrm>
            <a:off x="1097626" y="2490547"/>
            <a:ext cx="4217324" cy="33387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F85CCA3-195D-4F60-B9BE-4A3538CBAD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7052" y="2638426"/>
            <a:ext cx="4105275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909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9841AF-FAD3-49B3-9D9C-D5CA0C54C69D}"/>
              </a:ext>
            </a:extLst>
          </p:cNvPr>
          <p:cNvSpPr txBox="1"/>
          <p:nvPr/>
        </p:nvSpPr>
        <p:spPr>
          <a:xfrm>
            <a:off x="648511" y="471234"/>
            <a:ext cx="24319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33125291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FA2878-B8F2-4A72-9BCE-7437FD156D99}"/>
              </a:ext>
            </a:extLst>
          </p:cNvPr>
          <p:cNvSpPr txBox="1"/>
          <p:nvPr/>
        </p:nvSpPr>
        <p:spPr>
          <a:xfrm>
            <a:off x="3979069" y="2875002"/>
            <a:ext cx="423386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500081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F28CA-58E0-4C52-BD78-AE8E0BEE0656}"/>
              </a:ext>
            </a:extLst>
          </p:cNvPr>
          <p:cNvSpPr txBox="1"/>
          <p:nvPr/>
        </p:nvSpPr>
        <p:spPr>
          <a:xfrm>
            <a:off x="541538" y="418582"/>
            <a:ext cx="51135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Contents: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434F4B-EED6-4543-9F73-EFFF5512FF59}"/>
              </a:ext>
            </a:extLst>
          </p:cNvPr>
          <p:cNvSpPr txBox="1"/>
          <p:nvPr/>
        </p:nvSpPr>
        <p:spPr>
          <a:xfrm>
            <a:off x="815858" y="1373708"/>
            <a:ext cx="789224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2000" dirty="0">
                <a:cs typeface="Times New Roman" panose="02020603050405020304" pitchFamily="18" charset="0"/>
              </a:rPr>
              <a:t>Business Problem Understanding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 dirty="0">
                <a:cs typeface="Times New Roman" panose="02020603050405020304" pitchFamily="18" charset="0"/>
              </a:rPr>
              <a:t>An Overview of Dataset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 dirty="0">
                <a:cs typeface="Times New Roman" panose="02020603050405020304" pitchFamily="18" charset="0"/>
              </a:rPr>
              <a:t>Data Pre-Processing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 dirty="0">
                <a:cs typeface="Times New Roman" panose="02020603050405020304" pitchFamily="18" charset="0"/>
              </a:rPr>
              <a:t>Exploratory Data Analysis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 dirty="0">
                <a:cs typeface="Times New Roman" panose="02020603050405020304" pitchFamily="18" charset="0"/>
              </a:rPr>
              <a:t>Model Building &amp; Evaluation (CART &amp; C5.0)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 dirty="0">
                <a:cs typeface="Times New Roman" panose="02020603050405020304" pitchFamily="18" charset="0"/>
              </a:rPr>
              <a:t>Graphical Evaluation of Models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 dirty="0">
                <a:cs typeface="Times New Roman" panose="02020603050405020304" pitchFamily="18" charset="0"/>
              </a:rPr>
              <a:t>Conclusions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7EA8C9-AEB0-4F1F-A922-114932A13341}"/>
              </a:ext>
            </a:extLst>
          </p:cNvPr>
          <p:cNvSpPr txBox="1"/>
          <p:nvPr/>
        </p:nvSpPr>
        <p:spPr>
          <a:xfrm>
            <a:off x="541538" y="5895191"/>
            <a:ext cx="65477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Language Used: R</a:t>
            </a:r>
          </a:p>
        </p:txBody>
      </p:sp>
    </p:spTree>
    <p:extLst>
      <p:ext uri="{BB962C8B-B14F-4D97-AF65-F5344CB8AC3E}">
        <p14:creationId xmlns:p14="http://schemas.microsoft.com/office/powerpoint/2010/main" val="3250288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F40F4-F8AC-4A64-9EF3-CC16E91F0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223" y="534661"/>
            <a:ext cx="6031215" cy="609963"/>
          </a:xfrm>
        </p:spPr>
        <p:txBody>
          <a:bodyPr>
            <a:no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Problem Understanding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46BCF7-E58F-4094-8EAD-19FE27196252}"/>
              </a:ext>
            </a:extLst>
          </p:cNvPr>
          <p:cNvSpPr txBox="1"/>
          <p:nvPr/>
        </p:nvSpPr>
        <p:spPr>
          <a:xfrm>
            <a:off x="563223" y="2001888"/>
            <a:ext cx="44429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How risky is the borrower?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Given the borrower’s risk should the loan be provided to him?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61C9729-385C-4AEF-AC90-B3E798A13DE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342"/>
          <a:stretch/>
        </p:blipFill>
        <p:spPr>
          <a:xfrm>
            <a:off x="563223" y="4297680"/>
            <a:ext cx="3148900" cy="210566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00A3E72-F2F1-4ADF-AF51-EEE58CA782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407" y="4261282"/>
            <a:ext cx="3257759" cy="217846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CFD4A93-F195-4627-95BC-ECC34569DD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6450" y="4297681"/>
            <a:ext cx="3492327" cy="2105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090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AB1767A-F78C-482D-9DA2-F0310BCC5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0019" y="1615956"/>
            <a:ext cx="4940058" cy="401336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0AAEB93-3E32-450E-85C4-719C30C68AA9}"/>
              </a:ext>
            </a:extLst>
          </p:cNvPr>
          <p:cNvSpPr txBox="1"/>
          <p:nvPr/>
        </p:nvSpPr>
        <p:spPr>
          <a:xfrm>
            <a:off x="548640" y="419548"/>
            <a:ext cx="62664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Overview of the Dataset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B859FA-D579-495B-8DEC-154CEABC3802}"/>
              </a:ext>
            </a:extLst>
          </p:cNvPr>
          <p:cNvSpPr txBox="1"/>
          <p:nvPr/>
        </p:nvSpPr>
        <p:spPr>
          <a:xfrm>
            <a:off x="699247" y="1615956"/>
            <a:ext cx="447518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Set of 150,302 bank loan applications for a 3-year term.</a:t>
            </a:r>
          </a:p>
          <a:p>
            <a:endParaRPr lang="en-I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5 variables: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IN" sz="2000" dirty="0"/>
              <a:t>Approval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IN" sz="2000" dirty="0"/>
              <a:t>Debt To Income Ratio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IN" sz="2000" dirty="0"/>
              <a:t>FICO Score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IN" sz="2000" dirty="0"/>
              <a:t>Request Amount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IN" sz="2000" dirty="0"/>
              <a:t>Interest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88789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0AAEB93-3E32-450E-85C4-719C30C68AA9}"/>
              </a:ext>
            </a:extLst>
          </p:cNvPr>
          <p:cNvSpPr txBox="1"/>
          <p:nvPr/>
        </p:nvSpPr>
        <p:spPr>
          <a:xfrm>
            <a:off x="548640" y="419548"/>
            <a:ext cx="49400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I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B43088E-B8E0-4FEC-AD38-1E4DF9417A30}"/>
              </a:ext>
            </a:extLst>
          </p:cNvPr>
          <p:cNvSpPr/>
          <p:nvPr/>
        </p:nvSpPr>
        <p:spPr>
          <a:xfrm>
            <a:off x="1235645" y="1527237"/>
            <a:ext cx="32304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No Missing values in the Dataset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7AC3931-A890-428B-9AC9-4BD3C0D120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368636"/>
              </p:ext>
            </p:extLst>
          </p:nvPr>
        </p:nvGraphicFramePr>
        <p:xfrm>
          <a:off x="6096000" y="1985320"/>
          <a:ext cx="458597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2985">
                  <a:extLst>
                    <a:ext uri="{9D8B030D-6E8A-4147-A177-3AD203B41FA5}">
                      <a16:colId xmlns:a16="http://schemas.microsoft.com/office/drawing/2014/main" val="1525711652"/>
                    </a:ext>
                  </a:extLst>
                </a:gridCol>
                <a:gridCol w="2292985">
                  <a:extLst>
                    <a:ext uri="{9D8B030D-6E8A-4147-A177-3AD203B41FA5}">
                      <a16:colId xmlns:a16="http://schemas.microsoft.com/office/drawing/2014/main" val="24709969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Descriptive Statistics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777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Minimum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8057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  <a:r>
                        <a:rPr lang="en-IN" baseline="30000" dirty="0"/>
                        <a:t>st</a:t>
                      </a:r>
                      <a:r>
                        <a:rPr lang="en-IN" dirty="0"/>
                        <a:t> Quartile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1473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956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6976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  <a:r>
                        <a:rPr lang="en-IN" baseline="30000" dirty="0"/>
                        <a:t>rd</a:t>
                      </a:r>
                      <a:r>
                        <a:rPr lang="en-IN" dirty="0"/>
                        <a:t> Quartile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585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Maximum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4971641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713A8BC-FD11-440F-A13C-9E15BD011935}"/>
              </a:ext>
            </a:extLst>
          </p:cNvPr>
          <p:cNvSpPr txBox="1"/>
          <p:nvPr/>
        </p:nvSpPr>
        <p:spPr>
          <a:xfrm>
            <a:off x="6322060" y="1527237"/>
            <a:ext cx="4133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Summary Statistics of FICO Score Attribute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186D1F96-D024-4828-9307-C2ED4D12E4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7337010"/>
              </p:ext>
            </p:extLst>
          </p:nvPr>
        </p:nvGraphicFramePr>
        <p:xfrm>
          <a:off x="548640" y="1985320"/>
          <a:ext cx="458597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2985">
                  <a:extLst>
                    <a:ext uri="{9D8B030D-6E8A-4147-A177-3AD203B41FA5}">
                      <a16:colId xmlns:a16="http://schemas.microsoft.com/office/drawing/2014/main" val="140919106"/>
                    </a:ext>
                  </a:extLst>
                </a:gridCol>
                <a:gridCol w="2292985">
                  <a:extLst>
                    <a:ext uri="{9D8B030D-6E8A-4147-A177-3AD203B41FA5}">
                      <a16:colId xmlns:a16="http://schemas.microsoft.com/office/drawing/2014/main" val="31064475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No. of NULL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422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Approval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069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Debt To Income 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466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FICO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2105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Request 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299078"/>
                  </a:ext>
                </a:extLst>
              </a:tr>
            </a:tbl>
          </a:graphicData>
        </a:graphic>
      </p:graphicFrame>
      <p:sp>
        <p:nvSpPr>
          <p:cNvPr id="16" name="Oval 15">
            <a:extLst>
              <a:ext uri="{FF2B5EF4-FFF2-40B4-BE49-F238E27FC236}">
                <a16:creationId xmlns:a16="http://schemas.microsoft.com/office/drawing/2014/main" id="{007DA05B-B706-42AB-8AF6-677F14A2B375}"/>
              </a:ext>
            </a:extLst>
          </p:cNvPr>
          <p:cNvSpPr/>
          <p:nvPr/>
        </p:nvSpPr>
        <p:spPr>
          <a:xfrm>
            <a:off x="9235440" y="4206240"/>
            <a:ext cx="640080" cy="46371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9011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0AAEB93-3E32-450E-85C4-719C30C68AA9}"/>
              </a:ext>
            </a:extLst>
          </p:cNvPr>
          <p:cNvSpPr txBox="1"/>
          <p:nvPr/>
        </p:nvSpPr>
        <p:spPr>
          <a:xfrm>
            <a:off x="548640" y="419548"/>
            <a:ext cx="49400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31D678-5240-4E8B-BC5B-19351A2EDC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3062" y="1390464"/>
            <a:ext cx="8085876" cy="4656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665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0AAEB93-3E32-450E-85C4-719C30C68AA9}"/>
              </a:ext>
            </a:extLst>
          </p:cNvPr>
          <p:cNvSpPr txBox="1"/>
          <p:nvPr/>
        </p:nvSpPr>
        <p:spPr>
          <a:xfrm>
            <a:off x="548640" y="419548"/>
            <a:ext cx="93383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Building &amp; Evaluation (CART Model)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14DF34C-A3CD-4CD1-80CA-7735282D9D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6659"/>
          <a:stretch/>
        </p:blipFill>
        <p:spPr>
          <a:xfrm>
            <a:off x="1460742" y="1287594"/>
            <a:ext cx="4023683" cy="53458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F4F5D07-D426-49D1-A9EA-E22D6D6522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3285" y="1891659"/>
            <a:ext cx="1619250" cy="2000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9331537-B224-4D25-9C8D-16C214F108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3285" y="2052638"/>
            <a:ext cx="2181225" cy="8477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3E9352-2037-40E4-95C8-7BC16749F2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33285" y="3044191"/>
            <a:ext cx="1695450" cy="2381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E789D30-C1C7-4746-9F3D-EC15C21935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33285" y="3443295"/>
            <a:ext cx="2828925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350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0AAEB93-3E32-450E-85C4-719C30C68AA9}"/>
              </a:ext>
            </a:extLst>
          </p:cNvPr>
          <p:cNvSpPr txBox="1"/>
          <p:nvPr/>
        </p:nvSpPr>
        <p:spPr>
          <a:xfrm>
            <a:off x="548639" y="419548"/>
            <a:ext cx="89325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Building &amp; Evaluation (C5.0 Model)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4F5D07-D426-49D1-A9EA-E22D6D6522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9485" y="1532500"/>
            <a:ext cx="1619250" cy="2000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B6C53A1-B540-4D0F-8385-A044D33453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330" y="1632513"/>
            <a:ext cx="5311359" cy="35929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A3FC838-D0FC-4C56-ACBE-D208B626D5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9485" y="1736034"/>
            <a:ext cx="2171700" cy="8191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FA2BE83-12F1-4B58-A34B-8923998858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09485" y="2829691"/>
            <a:ext cx="1704975" cy="2476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068B637-45E9-4711-BCBA-57D666D45E8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09485" y="3206115"/>
            <a:ext cx="2867025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384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0AAEB93-3E32-450E-85C4-719C30C68AA9}"/>
              </a:ext>
            </a:extLst>
          </p:cNvPr>
          <p:cNvSpPr txBox="1"/>
          <p:nvPr/>
        </p:nvSpPr>
        <p:spPr>
          <a:xfrm>
            <a:off x="548639" y="419548"/>
            <a:ext cx="97669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Graphical Evaluation and Comparison of Models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0B2774-FF4F-464D-9A85-EDEC23CC6264}"/>
              </a:ext>
            </a:extLst>
          </p:cNvPr>
          <p:cNvSpPr txBox="1"/>
          <p:nvPr/>
        </p:nvSpPr>
        <p:spPr>
          <a:xfrm>
            <a:off x="548639" y="1285875"/>
            <a:ext cx="3871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Lift Chart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B3DF919-7026-4A00-8F99-98C633C95D7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28" b="2778"/>
          <a:stretch/>
        </p:blipFill>
        <p:spPr>
          <a:xfrm>
            <a:off x="1276050" y="2423886"/>
            <a:ext cx="4296376" cy="33342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61398E4-3EDF-49CD-8911-81A15AC65A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575" y="2423887"/>
            <a:ext cx="4296375" cy="333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195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798</Words>
  <Application>Microsoft Office PowerPoint</Application>
  <PresentationFormat>Widescreen</PresentationFormat>
  <Paragraphs>111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Business Problem Understanding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Shivaansh Agarwal</dc:creator>
  <cp:lastModifiedBy>Shivaansh Agarwal</cp:lastModifiedBy>
  <cp:revision>30</cp:revision>
  <dcterms:created xsi:type="dcterms:W3CDTF">2018-12-08T03:28:03Z</dcterms:created>
  <dcterms:modified xsi:type="dcterms:W3CDTF">2018-12-13T16:31:50Z</dcterms:modified>
</cp:coreProperties>
</file>