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63" r:id="rId7"/>
    <p:sldId id="265" r:id="rId8"/>
    <p:sldId id="266" r:id="rId9"/>
    <p:sldId id="264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930" autoAdjust="0"/>
  </p:normalViewPr>
  <p:slideViewPr>
    <p:cSldViewPr snapToGrid="0">
      <p:cViewPr varScale="1">
        <p:scale>
          <a:sx n="56" d="100"/>
          <a:sy n="56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A2391-ED82-48EF-AD8F-9E3C30FAB824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49B64-D017-43F6-A634-1C77BF47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2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most critical questions in the lending industry are: 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risky is the borrower? i.e. if the lender lends money to the borrower what is the likelihood that he will repay it.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borrower’s risk, should the loan be provided to him?</a:t>
            </a:r>
          </a:p>
          <a:p>
            <a:pPr marL="228600" indent="-228600">
              <a:buAutoNum type="arabi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traditionally this work of approving the loans was done by the employees of the lending firm, (NEXT)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 Customer, to apply for a loan would first submit his/her documents to the Lending firm,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 employee after going through the applicant’s documents decided whether to approve the loan or not.</a:t>
            </a:r>
          </a:p>
          <a:p>
            <a:pPr marL="0" indent="0">
              <a:buNone/>
            </a:pP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since this process of loan approval required a lot of human time and effort, </a:t>
            </a:r>
          </a:p>
          <a:p>
            <a:pPr marL="0" indent="0"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moreover the process of loan approval was not that accurate, the companies decided to automate the lending process,</a:t>
            </a:r>
          </a:p>
          <a:p>
            <a:pPr marL="0" indent="0"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which the customer would just needs to fill an Online Form and get to know in real time whether he is eligible for loan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Approval:</a:t>
            </a:r>
            <a:r>
              <a:rPr lang="en-IN" dirty="0"/>
              <a:t> Whether the Loan was approved or not.</a:t>
            </a:r>
          </a:p>
          <a:p>
            <a:r>
              <a:rPr lang="en-IN" b="1" dirty="0"/>
              <a:t>Debt To Income Ratio: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personal finance measure that compares an individual’s debt payment to his or her overall income.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debt-to-income ratio is one way lenders, including mortgage lenders, measure an individual’s ability to manage monthly payment and repay debts.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DTI is calculated by dividing total recurring monthly debt by gross monthly income,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is expressed as a percentage.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debt-to-income ratio smaller than 36%, however, is preferable, with no more than 28% of that debt going towards servicing a mortgage.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maximum DTI will vary by lender, the lower the number, the better the chances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an individual will be able to get the loan or line of credit he or she wants.</a:t>
            </a:r>
          </a:p>
          <a:p>
            <a:r>
              <a:rPr lang="en-IN" b="1" dirty="0"/>
              <a:t>Fico Score: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FICO score is a type of credit score created by the Fair Isaac Corporation.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Lenders use borrowers' FICO scores along with other details on borrowers' credit reports to assess credit risk and determine whether to extend credit.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FICO scores take into account various factors in five areas to determine credit worthiness: payment history, current level of indebtedness, types of credit used, length of credit history and new credit accounts.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FICO scores range between 300 and 850.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scores above 650 indicate a very good credit history.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 individuals with scores below 620 often find it difficult to obtain financing at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favorable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determine credit worthiness, lenders take a borrower's FICO score into account but also consider other details such as income, how long the borrower has been at his job and type of credit requested.</a:t>
            </a:r>
          </a:p>
          <a:p>
            <a:r>
              <a:rPr lang="en-IN" b="1" dirty="0"/>
              <a:t>Request Amount: </a:t>
            </a:r>
            <a:r>
              <a:rPr lang="en-IN" b="0" dirty="0"/>
              <a:t>The amount requested by the Borrower.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Interest:</a:t>
            </a:r>
            <a:r>
              <a:rPr lang="en-IN" b="0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interest represents a flat rate of 15% times the request amount, times 3 years, and should not be used to build prediction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6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FICO Score only from 300 to 850 but here 869: Therefore We need to remove the values above 850.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7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Debt to Income Ratio: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the customer has a Ratio lower than 0.36 or 36% then only he is eligible for a loan.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So in the above histogram we can see that the customers having ratio more than 36% are less likely to get loans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FICO Score:</a:t>
            </a:r>
          </a:p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5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8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4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5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7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39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4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98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0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4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9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7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6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FE14D-8D42-4D0E-8646-7C8283CEFF34}"/>
              </a:ext>
            </a:extLst>
          </p:cNvPr>
          <p:cNvSpPr txBox="1"/>
          <p:nvPr/>
        </p:nvSpPr>
        <p:spPr>
          <a:xfrm>
            <a:off x="3521614" y="527386"/>
            <a:ext cx="51487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Loan Repayment 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26A4A-1198-49AD-B6C8-CFB7411B2803}"/>
              </a:ext>
            </a:extLst>
          </p:cNvPr>
          <p:cNvSpPr txBox="1"/>
          <p:nvPr/>
        </p:nvSpPr>
        <p:spPr>
          <a:xfrm>
            <a:off x="880224" y="5280338"/>
            <a:ext cx="33097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Aastha Agrawal			01</a:t>
            </a:r>
          </a:p>
          <a:p>
            <a:pPr defTabSz="457200"/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Abhijeet </a:t>
            </a:r>
            <a:r>
              <a:rPr lang="en-I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Katiyar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02</a:t>
            </a:r>
          </a:p>
          <a:p>
            <a:pPr defTabSz="457200"/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Shivaansh Agarwal		24</a:t>
            </a:r>
          </a:p>
        </p:txBody>
      </p:sp>
      <p:pic>
        <p:nvPicPr>
          <p:cNvPr id="14" name="Picture 4" descr="https://cdn-images-1.medium.com/max/1600/0*8YE6hEXyYBjF5bei.jpg">
            <a:extLst>
              <a:ext uri="{FF2B5EF4-FFF2-40B4-BE49-F238E27FC236}">
                <a16:creationId xmlns:a16="http://schemas.microsoft.com/office/drawing/2014/main" id="{B471AAF2-1A26-43F8-9937-9EE7B0C6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30" y="2616429"/>
            <a:ext cx="3812140" cy="21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52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94627-DCFF-418E-A7E5-2ED7B22FC28A}"/>
              </a:ext>
            </a:extLst>
          </p:cNvPr>
          <p:cNvSpPr txBox="1"/>
          <p:nvPr/>
        </p:nvSpPr>
        <p:spPr>
          <a:xfrm>
            <a:off x="534838" y="862642"/>
            <a:ext cx="4830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.Response Chart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1AD2C-2F1C-4949-8BFC-9529C60F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9" y="1977816"/>
            <a:ext cx="4267796" cy="3419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46E79-F6D3-4B1B-A528-6AE1E06A3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30" y="1977816"/>
            <a:ext cx="423921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1A371-13FC-4545-B029-A2B773BD5E65}"/>
              </a:ext>
            </a:extLst>
          </p:cNvPr>
          <p:cNvSpPr txBox="1"/>
          <p:nvPr/>
        </p:nvSpPr>
        <p:spPr>
          <a:xfrm>
            <a:off x="345057" y="655608"/>
            <a:ext cx="52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Profit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DC015-E847-4B59-B3D2-1A7E58600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1" y="1671392"/>
            <a:ext cx="4420217" cy="3496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092AA-46D1-425A-805A-18FED82B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94" y="1685681"/>
            <a:ext cx="433448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7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1A371-13FC-4545-B029-A2B773BD5E65}"/>
              </a:ext>
            </a:extLst>
          </p:cNvPr>
          <p:cNvSpPr txBox="1"/>
          <p:nvPr/>
        </p:nvSpPr>
        <p:spPr>
          <a:xfrm>
            <a:off x="345057" y="655608"/>
            <a:ext cx="52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1D445-5D95-4CEB-9C3C-6FFAD515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3" y="1704734"/>
            <a:ext cx="4334480" cy="34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E953D-D8FC-4CFF-AE59-8155B232E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50" y="1704734"/>
            <a:ext cx="442021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F28CA-58E0-4C52-BD78-AE8E0BEE0656}"/>
              </a:ext>
            </a:extLst>
          </p:cNvPr>
          <p:cNvSpPr txBox="1"/>
          <p:nvPr/>
        </p:nvSpPr>
        <p:spPr>
          <a:xfrm>
            <a:off x="541538" y="418582"/>
            <a:ext cx="51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34F4B-EED6-4543-9F73-EFFF5512FF59}"/>
              </a:ext>
            </a:extLst>
          </p:cNvPr>
          <p:cNvSpPr txBox="1"/>
          <p:nvPr/>
        </p:nvSpPr>
        <p:spPr>
          <a:xfrm>
            <a:off x="815858" y="1373708"/>
            <a:ext cx="7892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Business Problem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An Overview of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Data Pre-processing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Model Building &amp;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Graphical Evaluation of Models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EA8C9-AEB0-4F1F-A922-114932A13341}"/>
              </a:ext>
            </a:extLst>
          </p:cNvPr>
          <p:cNvSpPr txBox="1"/>
          <p:nvPr/>
        </p:nvSpPr>
        <p:spPr>
          <a:xfrm>
            <a:off x="541538" y="5895191"/>
            <a:ext cx="654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Language Used: R</a:t>
            </a:r>
          </a:p>
        </p:txBody>
      </p:sp>
    </p:spTree>
    <p:extLst>
      <p:ext uri="{BB962C8B-B14F-4D97-AF65-F5344CB8AC3E}">
        <p14:creationId xmlns:p14="http://schemas.microsoft.com/office/powerpoint/2010/main" val="325028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40F4-F8AC-4A64-9EF3-CC16E91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23" y="534661"/>
            <a:ext cx="6031215" cy="609963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6BCF7-E58F-4094-8EAD-19FE27196252}"/>
              </a:ext>
            </a:extLst>
          </p:cNvPr>
          <p:cNvSpPr txBox="1"/>
          <p:nvPr/>
        </p:nvSpPr>
        <p:spPr>
          <a:xfrm>
            <a:off x="563223" y="2001888"/>
            <a:ext cx="4442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How risky is the borrower?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Given the borrower’s risk should the loan be provided to him?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C9729-385C-4AEF-AC90-B3E798A13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42"/>
          <a:stretch/>
        </p:blipFill>
        <p:spPr>
          <a:xfrm>
            <a:off x="429930" y="4261282"/>
            <a:ext cx="3148900" cy="2105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A3E72-F2F1-4ADF-AF51-EEE58CA78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98" y="4261282"/>
            <a:ext cx="3257759" cy="2178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FD4A93-F195-4627-95BC-ECC34569D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25" y="4297679"/>
            <a:ext cx="3492327" cy="21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B1767A-F78C-482D-9DA2-F0310BCC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52" y="1422319"/>
            <a:ext cx="4940058" cy="4013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40" y="419548"/>
            <a:ext cx="554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859FA-D579-495B-8DEC-154CEABC3802}"/>
              </a:ext>
            </a:extLst>
          </p:cNvPr>
          <p:cNvSpPr txBox="1"/>
          <p:nvPr/>
        </p:nvSpPr>
        <p:spPr>
          <a:xfrm>
            <a:off x="548640" y="1615956"/>
            <a:ext cx="44751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Set of 150,302 bank loan applications for a 3-year term.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5 variables: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Approval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Debt To Income Ratio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FICO Score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Request Amount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87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40" y="419548"/>
            <a:ext cx="494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43088E-B8E0-4FEC-AD38-1E4DF9417A30}"/>
              </a:ext>
            </a:extLst>
          </p:cNvPr>
          <p:cNvSpPr/>
          <p:nvPr/>
        </p:nvSpPr>
        <p:spPr>
          <a:xfrm>
            <a:off x="1002120" y="1501719"/>
            <a:ext cx="3230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 Missing values in the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AC3931-A890-428B-9AC9-4BD3C0D12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11321"/>
              </p:ext>
            </p:extLst>
          </p:nvPr>
        </p:nvGraphicFramePr>
        <p:xfrm>
          <a:off x="5262638" y="2082800"/>
          <a:ext cx="458597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985">
                  <a:extLst>
                    <a:ext uri="{9D8B030D-6E8A-4147-A177-3AD203B41FA5}">
                      <a16:colId xmlns:a16="http://schemas.microsoft.com/office/drawing/2014/main" val="1525711652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470996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Descriptive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5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7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5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716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713A8BC-FD11-440F-A13C-9E15BD011935}"/>
              </a:ext>
            </a:extLst>
          </p:cNvPr>
          <p:cNvSpPr txBox="1"/>
          <p:nvPr/>
        </p:nvSpPr>
        <p:spPr>
          <a:xfrm>
            <a:off x="5488698" y="1406387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Summary Statistics of FICO Score Attribute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6D1F96-D024-4828-9307-C2ED4D12E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11318"/>
              </p:ext>
            </p:extLst>
          </p:nvPr>
        </p:nvGraphicFramePr>
        <p:xfrm>
          <a:off x="324353" y="2082800"/>
          <a:ext cx="458597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985">
                  <a:extLst>
                    <a:ext uri="{9D8B030D-6E8A-4147-A177-3AD203B41FA5}">
                      <a16:colId xmlns:a16="http://schemas.microsoft.com/office/drawing/2014/main" val="140919106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310644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NULL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6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Debt To Income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6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FICO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0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Request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99078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007DA05B-B706-42AB-8AF6-677F14A2B375}"/>
              </a:ext>
            </a:extLst>
          </p:cNvPr>
          <p:cNvSpPr/>
          <p:nvPr/>
        </p:nvSpPr>
        <p:spPr>
          <a:xfrm>
            <a:off x="9235440" y="4206240"/>
            <a:ext cx="640080" cy="463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1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40" y="419548"/>
            <a:ext cx="494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1D678-5240-4E8B-BC5B-19351A2E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33" y="1338706"/>
            <a:ext cx="8085876" cy="46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6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40" y="419548"/>
            <a:ext cx="838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Evaluation (CART Model)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DF34C-A3CD-4CD1-80CA-7735282D9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59"/>
          <a:stretch/>
        </p:blipFill>
        <p:spPr>
          <a:xfrm>
            <a:off x="765648" y="1287594"/>
            <a:ext cx="4023683" cy="5345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F5D07-D426-49D1-A9EA-E22D6D652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434" y="1772123"/>
            <a:ext cx="1619250" cy="20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31537-B224-4D25-9C8D-16C214F10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58" y="2084307"/>
            <a:ext cx="2181225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E9352-2037-40E4-95C8-7BC16749F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58" y="3032923"/>
            <a:ext cx="169545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89D30-C1C7-4746-9F3D-EC15C2193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58" y="3371939"/>
            <a:ext cx="2828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281940" y="401613"/>
            <a:ext cx="831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Evaluation (C5.0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F5D07-D426-49D1-A9EA-E22D6D65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60" y="1532500"/>
            <a:ext cx="1619250" cy="200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6C53A1-B540-4D0F-8385-A044D3345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92" y="1732525"/>
            <a:ext cx="5311359" cy="3592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FC838-D0FC-4C56-ACBE-D208B626D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760" y="1761299"/>
            <a:ext cx="2171700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A2BE83-12F1-4B58-A34B-892399885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902" y="2824498"/>
            <a:ext cx="1704975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8B637-45E9-4711-BCBA-57D666D45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797" y="3316197"/>
            <a:ext cx="2867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8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983E8-D08B-4383-B8D8-CC4BBFFE5A4F}"/>
              </a:ext>
            </a:extLst>
          </p:cNvPr>
          <p:cNvSpPr txBox="1"/>
          <p:nvPr/>
        </p:nvSpPr>
        <p:spPr>
          <a:xfrm>
            <a:off x="414068" y="517585"/>
            <a:ext cx="7643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Using Graphs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DF919-7026-4A00-8F99-98C633C95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" y="2322049"/>
            <a:ext cx="4363059" cy="34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398E4-3EDF-49CD-8911-81A15AC6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87" y="2417313"/>
            <a:ext cx="429637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1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774</Words>
  <Application>Microsoft Office PowerPoint</Application>
  <PresentationFormat>Widescreen</PresentationFormat>
  <Paragraphs>103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Business Problem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Shivaansh Agarwal</dc:creator>
  <cp:lastModifiedBy>Aastha Agrawal</cp:lastModifiedBy>
  <cp:revision>29</cp:revision>
  <dcterms:created xsi:type="dcterms:W3CDTF">2018-12-08T03:28:03Z</dcterms:created>
  <dcterms:modified xsi:type="dcterms:W3CDTF">2018-12-13T16:15:54Z</dcterms:modified>
</cp:coreProperties>
</file>