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0"/>
  </p:notesMasterIdLst>
  <p:sldIdLst>
    <p:sldId id="259" r:id="rId2"/>
    <p:sldId id="260" r:id="rId3"/>
    <p:sldId id="261" r:id="rId4"/>
    <p:sldId id="265" r:id="rId5"/>
    <p:sldId id="262" r:id="rId6"/>
    <p:sldId id="263" r:id="rId7"/>
    <p:sldId id="268" r:id="rId8"/>
    <p:sldId id="270" r:id="rId9"/>
    <p:sldId id="271" r:id="rId10"/>
    <p:sldId id="272" r:id="rId11"/>
    <p:sldId id="273" r:id="rId12"/>
    <p:sldId id="274" r:id="rId13"/>
    <p:sldId id="266" r:id="rId14"/>
    <p:sldId id="275" r:id="rId15"/>
    <p:sldId id="276" r:id="rId16"/>
    <p:sldId id="267" r:id="rId17"/>
    <p:sldId id="277" r:id="rId18"/>
    <p:sldId id="278" r:id="rId19"/>
    <p:sldId id="280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5" r:id="rId29"/>
    <p:sldId id="296" r:id="rId30"/>
    <p:sldId id="297" r:id="rId31"/>
    <p:sldId id="298" r:id="rId32"/>
    <p:sldId id="307" r:id="rId33"/>
    <p:sldId id="303" r:id="rId34"/>
    <p:sldId id="306" r:id="rId35"/>
    <p:sldId id="305" r:id="rId36"/>
    <p:sldId id="291" r:id="rId37"/>
    <p:sldId id="309" r:id="rId38"/>
    <p:sldId id="2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486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1551D-14AC-450D-B8FB-EE5207185CF8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0F48A-3E1D-4AAB-A0C2-3997ECE7C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byjim.com/glossary/null-hypothesi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tatisticsbyjim.com/glossary/alternative-hypothesis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byjim.com/glossary/factors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Good Afternoon all of you. </a:t>
            </a:r>
          </a:p>
          <a:p>
            <a:r>
              <a:rPr lang="en-IN" dirty="0"/>
              <a:t>So today we going to present before you our Findings and Analysis regarding the New York State Demographic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2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PC_18_65: This column contains the percentage of people which are between 18 and 65 years of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9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PCT_O65: This column contains the percentage of people which are above 65 years of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3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MALE_FEM: This column contains the ratio of number of males per 100 females in the region.</a:t>
            </a:r>
          </a:p>
          <a:p>
            <a:endParaRPr lang="en-IN" dirty="0"/>
          </a:p>
          <a:p>
            <a:r>
              <a:rPr lang="en-IN" dirty="0"/>
              <a:t>Now our task was to predict using Multiple Regression the MALE to FEM ratio.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3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 just like us some of you might also be having the </a:t>
            </a:r>
            <a:r>
              <a:rPr lang="en-IN" b="1" dirty="0"/>
              <a:t>question </a:t>
            </a:r>
            <a:r>
              <a:rPr lang="en-IN" b="0" dirty="0"/>
              <a:t>like </a:t>
            </a:r>
            <a:r>
              <a:rPr lang="en-IN" dirty="0"/>
              <a:t>just by knowing your age group how can I tell whether you’re a male or female.</a:t>
            </a:r>
          </a:p>
          <a:p>
            <a:endParaRPr lang="en-IN" dirty="0"/>
          </a:p>
          <a:p>
            <a:r>
              <a:rPr lang="en-IN" dirty="0"/>
              <a:t>So keeping that question aside we </a:t>
            </a:r>
            <a:r>
              <a:rPr lang="en-IN" dirty="0" err="1"/>
              <a:t>bagan</a:t>
            </a:r>
            <a:r>
              <a:rPr lang="en-IN" dirty="0"/>
              <a:t> our analysis: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07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5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using the summary function over our dataset we found that</a:t>
            </a:r>
          </a:p>
          <a:p>
            <a:r>
              <a:rPr lang="en-IN" dirty="0"/>
              <a:t>The first column i.e. the PLACE is a categorical variable with all values unique.</a:t>
            </a:r>
          </a:p>
          <a:p>
            <a:r>
              <a:rPr lang="en-IN" dirty="0"/>
              <a:t>In the send column we got the minimum value as 1000 but maximum was around 73 lakhs but median only 4013.</a:t>
            </a:r>
          </a:p>
          <a:p>
            <a:r>
              <a:rPr lang="en-IN" dirty="0"/>
              <a:t>Although that value was very high but after doing some backtracking we came to know that the value was not wrong.</a:t>
            </a:r>
          </a:p>
          <a:p>
            <a:r>
              <a:rPr lang="en-IN" dirty="0"/>
              <a:t>But for our dataset these types of values were outliers.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Why did you remove those values when they were correct?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IN" dirty="0"/>
              <a:t>	-&gt; Because they were creating bias in our model.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What is bias?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IN" dirty="0"/>
              <a:t>	-&gt;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are the simplifying assumptions made by a model to make the target function easier to learn.</a:t>
            </a:r>
            <a:endParaRPr lang="en-IN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What are outliers? </a:t>
            </a:r>
          </a:p>
          <a:p>
            <a:r>
              <a:rPr lang="en-IN" dirty="0"/>
              <a:t>Similarly in the other columns also we found some outliers.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82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5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4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cleaning the dataset which was the most challenging and time consuming for us, we got the following charts.</a:t>
            </a:r>
          </a:p>
          <a:p>
            <a:r>
              <a:rPr lang="en-IN" dirty="0"/>
              <a:t>How did you clean the data?</a:t>
            </a:r>
          </a:p>
          <a:p>
            <a:r>
              <a:rPr lang="en-IN" dirty="0"/>
              <a:t> Well, our data had a lot of outliers to deal with, but since we knew the data which we were considering as outliers was actually correct we</a:t>
            </a:r>
          </a:p>
          <a:p>
            <a:r>
              <a:rPr lang="en-IN" dirty="0"/>
              <a:t>Did could not just simply drop off the outliers. First we tried to build the model using all the datapoints but our accuracy was only around 14%.</a:t>
            </a:r>
          </a:p>
          <a:p>
            <a:r>
              <a:rPr lang="en-IN" dirty="0"/>
              <a:t>Then we tried to remove some more outliers, but still our accuracy was not increasing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9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the list of topics which we’re going to cover during our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51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Why did we apply Multiple Regression??</a:t>
            </a:r>
          </a:p>
          <a:p>
            <a:r>
              <a:rPr lang="en-IN" dirty="0"/>
              <a:t>Why not others?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Since we were given the dependent variable therefore we had to Supervised Learning Algorithm.</a:t>
            </a:r>
          </a:p>
          <a:p>
            <a:pPr marL="0" indent="0">
              <a:buNone/>
            </a:pPr>
            <a:r>
              <a:rPr lang="en-IN" dirty="0"/>
              <a:t>2. Dependent Variable as Continuous.</a:t>
            </a:r>
          </a:p>
          <a:p>
            <a:r>
              <a:rPr lang="en-IN" dirty="0"/>
              <a:t>3. There were multiple attributes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68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58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the scatter plot is something like the right one, we can use Multiple Regression.</a:t>
            </a:r>
          </a:p>
          <a:p>
            <a:r>
              <a:rPr lang="en-IN" dirty="0"/>
              <a:t>And as we saw in (go to slide 19) these plots the scatterplots are showing Linear Relationship.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53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means that the residuals are normally distributed.</a:t>
            </a:r>
          </a:p>
          <a:p>
            <a:endParaRPr lang="en-IN" dirty="0"/>
          </a:p>
          <a:p>
            <a:r>
              <a:rPr lang="en-IN" dirty="0"/>
              <a:t>What is Normal Distribution??</a:t>
            </a:r>
          </a:p>
          <a:p>
            <a:r>
              <a:rPr lang="en-IN" dirty="0"/>
              <a:t>It is a bell shaped probability distribution curve that is symmetric about the mean,</a:t>
            </a:r>
          </a:p>
          <a:p>
            <a:r>
              <a:rPr lang="en-US" dirty="0"/>
              <a:t>showing that data near the mean are more frequent in occurrence than data far from the mean.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84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third assumption says that there should be no multicollinearity in the dataset.</a:t>
            </a:r>
          </a:p>
          <a:p>
            <a:r>
              <a:rPr lang="en-IN" dirty="0"/>
              <a:t>But as we saw that the two variables in our data were highly multicollinear.</a:t>
            </a:r>
          </a:p>
          <a:p>
            <a:r>
              <a:rPr lang="en-IN" dirty="0"/>
              <a:t>So we had to remove one of them.</a:t>
            </a:r>
          </a:p>
          <a:p>
            <a:r>
              <a:rPr lang="en-IN" dirty="0"/>
              <a:t>So we built different models and then based on the accuracy of those models we removed the model consisting PCT_O65 as it was giving less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84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u="sng" dirty="0"/>
              <a:t>Homoscedasticity:</a:t>
            </a:r>
            <a:r>
              <a:rPr lang="en-IN" dirty="0"/>
              <a:t> According to this when a scatterplot of residuals vs predicted values is made</a:t>
            </a:r>
          </a:p>
          <a:p>
            <a:r>
              <a:rPr lang="en-IN" dirty="0"/>
              <a:t>there should be no clear pattern in the distribution.</a:t>
            </a:r>
          </a:p>
          <a:p>
            <a:r>
              <a:rPr lang="en-IN" dirty="0"/>
              <a:t>So clearly there is no clear pattern in this scatterplot.</a:t>
            </a:r>
          </a:p>
          <a:p>
            <a:endParaRPr lang="en-IN" dirty="0"/>
          </a:p>
          <a:p>
            <a:r>
              <a:rPr lang="en-IN" dirty="0"/>
              <a:t>Hence we satisfied all the assumptions related to the Multiple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42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splitting the Dataset into Training and Testing, we trained our model using multiple regression.</a:t>
            </a:r>
          </a:p>
          <a:p>
            <a:r>
              <a:rPr lang="en-IN" dirty="0"/>
              <a:t>We used the Backward Elimination process for building our model.</a:t>
            </a:r>
          </a:p>
          <a:p>
            <a:r>
              <a:rPr lang="en-IN" dirty="0"/>
              <a:t>And this was the best model that we could come up with -&gt;(Next Slide)</a:t>
            </a:r>
          </a:p>
          <a:p>
            <a:endParaRPr lang="en-IN" dirty="0"/>
          </a:p>
          <a:p>
            <a:r>
              <a:rPr lang="en-IN" dirty="0"/>
              <a:t>What is Backward Elimination?</a:t>
            </a:r>
          </a:p>
          <a:p>
            <a:r>
              <a:rPr lang="en-IN" dirty="0"/>
              <a:t>On what basis did you remove the variables in Backward Selection ?</a:t>
            </a:r>
          </a:p>
          <a:p>
            <a:r>
              <a:rPr lang="en-IN" dirty="0"/>
              <a:t>Is there any difference in results of Forward Selection and Backward Selection 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96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….</a:t>
            </a:r>
          </a:p>
          <a:p>
            <a:r>
              <a:rPr lang="en-IN" dirty="0"/>
              <a:t>….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F-test for overall significance has the following two hypotheses: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null hypothesis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states that the model in which there are no independent variables fits the 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alternative hypothesis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says that your model fits the data better than the intercept-only model.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H0 is rejected we have sufficient evidence to conclude that there is a significant relationship between y and the independent variables.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H0 is not we do not have sufficient evidence to conclude that there …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our p value for F statistic is very less than the level of significance therefore we reject the NULL hypothesis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hence we can say that the value of R square is statistically significant and our model fits the data better than the intercept only model.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32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35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F-statistic is used give the significance of the Overall Regression.</a:t>
            </a:r>
          </a:p>
          <a:p>
            <a:r>
              <a:rPr lang="en-IN" dirty="0"/>
              <a:t>If the p value of F statistic is less than the level of significance i.e. 0.05 we reject the null hypothesis </a:t>
            </a:r>
          </a:p>
          <a:p>
            <a:r>
              <a:rPr lang="en-IN" dirty="0"/>
              <a:t>and we have sufficient evidence to conclude that there is a significant relationship between the dependent variable y and the independent variables.</a:t>
            </a:r>
          </a:p>
          <a:p>
            <a:endParaRPr lang="en-IN" dirty="0"/>
          </a:p>
          <a:p>
            <a:r>
              <a:rPr lang="en-IN" dirty="0"/>
              <a:t>Null Hypothesis: The model (intercept only model) with no independent variables fits the data.</a:t>
            </a:r>
          </a:p>
          <a:p>
            <a:r>
              <a:rPr lang="en-IN" dirty="0"/>
              <a:t>Alternative Hypothesis: This model fits the data better than the intercept only method.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So, Government Organizations and private companies in order to make good policies, do research, marketing or environmental and human development often use the demographics data,</a:t>
            </a:r>
          </a:p>
          <a:p>
            <a:pPr algn="just"/>
            <a:r>
              <a:rPr lang="en-IN" dirty="0"/>
              <a:t>which is collected by the census organizations which maybe either private or government.</a:t>
            </a:r>
          </a:p>
          <a:p>
            <a:pPr algn="just"/>
            <a:r>
              <a:rPr lang="en-IN" dirty="0"/>
              <a:t>For example in areas where the percentage of elderly people is more than children and middle aged people government may be interested in investing in setting-up more medical care facilities rather than setting up more schools or industries.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34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residual standard error (RSE) gives a measure of error of prediction: </a:t>
            </a:r>
          </a:p>
          <a:p>
            <a:r>
              <a:rPr lang="en-IN" dirty="0"/>
              <a:t>The lower the RSE the more accurate the model:</a:t>
            </a:r>
          </a:p>
          <a:p>
            <a:endParaRPr lang="en-IN" dirty="0"/>
          </a:p>
          <a:p>
            <a:r>
              <a:rPr lang="en-IN" dirty="0"/>
              <a:t>The error rate can be calculated by dividing the RSE by mean(dependent variable) i.e. </a:t>
            </a:r>
          </a:p>
          <a:p>
            <a:r>
              <a:rPr lang="en-IN" dirty="0"/>
              <a:t>Error Rate = RSE/mean(</a:t>
            </a:r>
            <a:r>
              <a:rPr lang="en-IN" dirty="0" err="1"/>
              <a:t>training_set$MALE_FEM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17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6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PCT_065 did not belong in this model</a:t>
            </a:r>
          </a:p>
          <a:p>
            <a:r>
              <a:rPr lang="en-IN" dirty="0"/>
              <a:t>Because as there was multicollinearity in our model we had to remove one of the two variables.</a:t>
            </a:r>
          </a:p>
          <a:p>
            <a:r>
              <a:rPr lang="en-IN" dirty="0"/>
              <a:t>No because we were getting better accuracy without using this variable we excluded it.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14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88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PC_18_65 is multicollinear</a:t>
            </a:r>
          </a:p>
          <a:p>
            <a:pPr marL="228600" indent="-228600">
              <a:buAutoNum type="arabicPeriod"/>
            </a:pPr>
            <a:r>
              <a:rPr lang="en-IN" dirty="0"/>
              <a:t>First we made a model using all the variables.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very simple test to assess multicollinearity in your regression model.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variance inflation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(VIF) identifies correlation between independent variables and the strength of that correlation.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The value of VIF starts at 1 and has no upper limit.</a:t>
            </a:r>
          </a:p>
          <a:p>
            <a:pPr marL="0" indent="0">
              <a:buNone/>
            </a:pPr>
            <a:r>
              <a:rPr lang="en-IN" dirty="0"/>
              <a:t>Value of 1 indicates that there is no correlation between this independent variables and others.</a:t>
            </a:r>
          </a:p>
          <a:p>
            <a:pPr marL="0" indent="0">
              <a:buNone/>
            </a:pPr>
            <a:r>
              <a:rPr lang="en-IN" dirty="0"/>
              <a:t>So here we can see the value of VIF in case of PCT_O65 is the highest. </a:t>
            </a:r>
          </a:p>
          <a:p>
            <a:pPr marL="0" indent="0">
              <a:buNone/>
            </a:pPr>
            <a:r>
              <a:rPr lang="en-IN" dirty="0"/>
              <a:t>So we simply removed this variable.</a:t>
            </a:r>
          </a:p>
          <a:p>
            <a:pPr marL="0" indent="0">
              <a:buNone/>
            </a:pPr>
            <a:r>
              <a:rPr lang="en-IN" dirty="0"/>
              <a:t>No, there is no need to turn to Principal Component Analysis as the number of features are very less.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7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8. If we increase the value of PCT_U18 by 1, then what will be the change in the value of response variable when all others are kept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01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 again after listening the accuracy many you might be thinking that our model is not good.</a:t>
            </a:r>
          </a:p>
          <a:p>
            <a:endParaRPr lang="en-IN" dirty="0"/>
          </a:p>
          <a:p>
            <a:r>
              <a:rPr lang="en-IN" dirty="0"/>
              <a:t>But trust me we applied a whole lot of things to improve our accuracy.</a:t>
            </a:r>
          </a:p>
          <a:p>
            <a:endParaRPr lang="en-IN" dirty="0"/>
          </a:p>
          <a:p>
            <a:r>
              <a:rPr lang="en-IN" dirty="0"/>
              <a:t>So let me again bring you back to my previous question that just by knowing your age group how can I tell whether you’re a male or female</a:t>
            </a:r>
          </a:p>
          <a:p>
            <a:r>
              <a:rPr lang="en-IN" dirty="0"/>
              <a:t>So maybe the variables from which we had to predict the Male to Female ratio were not enough to predict the male to female ratio.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75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Moreover when researching about the same </a:t>
            </a:r>
          </a:p>
          <a:p>
            <a:r>
              <a:rPr lang="en-IN" dirty="0"/>
              <a:t>NO. </a:t>
            </a:r>
            <a:r>
              <a:rPr lang="en-IN" dirty="0" err="1"/>
              <a:t>Desiable</a:t>
            </a:r>
            <a:r>
              <a:rPr lang="en-IN" dirty="0"/>
              <a:t> range of R2 is highly domain dependent. </a:t>
            </a:r>
          </a:p>
          <a:p>
            <a:r>
              <a:rPr lang="en-IN" dirty="0"/>
              <a:t>Any model which attempts to predict Human Behaviour is seldom very precise and hence lower R square is expected.</a:t>
            </a:r>
          </a:p>
          <a:p>
            <a:r>
              <a:rPr lang="en-IN" dirty="0"/>
              <a:t>Where as for models in medicine and pharma R2 values above 90% are very common.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38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6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5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 similarly, in this project we were also given the Demographics Dataset of The New York State.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4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the snapshot of the dataset which we got.</a:t>
            </a:r>
          </a:p>
          <a:p>
            <a:endParaRPr lang="en-IN" dirty="0"/>
          </a:p>
          <a:p>
            <a:r>
              <a:rPr lang="en-IN" dirty="0"/>
              <a:t>Since we didn’t knew what is the source of the data </a:t>
            </a:r>
            <a:r>
              <a:rPr lang="en-IN" dirty="0" err="1"/>
              <a:t>i.e</a:t>
            </a:r>
            <a:r>
              <a:rPr lang="en-IN" dirty="0"/>
              <a:t> from where has this data been generated </a:t>
            </a:r>
          </a:p>
          <a:p>
            <a:r>
              <a:rPr lang="en-IN" dirty="0"/>
              <a:t>we decided to crosscheck whether the data is correct and when this dataset was created.</a:t>
            </a:r>
          </a:p>
          <a:p>
            <a:r>
              <a:rPr lang="en-IN" dirty="0"/>
              <a:t>So after doing some research over the Internet we came to know that the Data is of the 1990 census. </a:t>
            </a:r>
          </a:p>
          <a:p>
            <a:endParaRPr lang="en-IN" dirty="0"/>
          </a:p>
          <a:p>
            <a:r>
              <a:rPr lang="en-IN" dirty="0"/>
              <a:t>So as we can see the dataset consists of 6 columns: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8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PLACE: This column contains the different regions in the New York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4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TOT_POP: This column contains the total populations of their respective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7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PCT_U18: This column contains the percentage of people which are below 18 years of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6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0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192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912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88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0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5226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5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26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36B8BEB-BB1A-4183-8085-661E169D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3324087"/>
            <a:ext cx="3624797" cy="27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E6C54-6860-4EB6-BF94-186059138A4F}"/>
              </a:ext>
            </a:extLst>
          </p:cNvPr>
          <p:cNvSpPr txBox="1"/>
          <p:nvPr/>
        </p:nvSpPr>
        <p:spPr>
          <a:xfrm>
            <a:off x="2935547" y="355513"/>
            <a:ext cx="6320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New York State Gender Ratio Prediction</a:t>
            </a:r>
          </a:p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B2731-0A8E-4D8A-90C8-BA84A873AD1B}"/>
              </a:ext>
            </a:extLst>
          </p:cNvPr>
          <p:cNvSpPr txBox="1"/>
          <p:nvPr/>
        </p:nvSpPr>
        <p:spPr>
          <a:xfrm>
            <a:off x="7908397" y="5302158"/>
            <a:ext cx="372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Aastha Agrawal			01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Abhijeet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Katiyar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	02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Shivaansh Agarwal		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C6216-209A-4FB0-8FDF-41EF47480F0F}"/>
              </a:ext>
            </a:extLst>
          </p:cNvPr>
          <p:cNvSpPr txBox="1"/>
          <p:nvPr/>
        </p:nvSpPr>
        <p:spPr>
          <a:xfrm>
            <a:off x="1111748" y="5671490"/>
            <a:ext cx="295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Mentor: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Ankit Dwivedi Sir</a:t>
            </a:r>
          </a:p>
        </p:txBody>
      </p:sp>
    </p:spTree>
    <p:extLst>
      <p:ext uri="{BB962C8B-B14F-4D97-AF65-F5344CB8AC3E}">
        <p14:creationId xmlns:p14="http://schemas.microsoft.com/office/powerpoint/2010/main" val="28965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F1449A-C70B-43AF-B538-D1B464A6E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032" y="542925"/>
            <a:ext cx="969328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6972BB-3A3C-44B3-AABC-91F4706F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945" y="542925"/>
            <a:ext cx="95231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BF8E83-21FA-422C-8BCF-1CD0F73B2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548" y="542926"/>
            <a:ext cx="108659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question mark icon">
            <a:extLst>
              <a:ext uri="{FF2B5EF4-FFF2-40B4-BE49-F238E27FC236}">
                <a16:creationId xmlns:a16="http://schemas.microsoft.com/office/drawing/2014/main" id="{5FC1F536-A0A6-4D87-A8DA-D7A5ED19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66" y="2027766"/>
            <a:ext cx="2802467" cy="28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4135941" y="2551837"/>
            <a:ext cx="3920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0587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E9B55-229C-4299-AFEF-2A73725F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16" y="1785154"/>
            <a:ext cx="7402968" cy="1129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2CDE68-EDAB-49B2-ADF5-B9AF7F38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516" y="3943350"/>
            <a:ext cx="7402968" cy="1129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EEA17-A044-4C11-B04E-69C9EB5CE889}"/>
              </a:ext>
            </a:extLst>
          </p:cNvPr>
          <p:cNvSpPr txBox="1"/>
          <p:nvPr/>
        </p:nvSpPr>
        <p:spPr>
          <a:xfrm>
            <a:off x="2306099" y="357352"/>
            <a:ext cx="757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Count of NA Values and Empty Strings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44991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9963B-9CC5-4EC4-A9A3-A11FFBDE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534839"/>
            <a:ext cx="8820150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870DB-BDC9-4CEC-8470-0F6A9B2E08FD}"/>
              </a:ext>
            </a:extLst>
          </p:cNvPr>
          <p:cNvSpPr txBox="1"/>
          <p:nvPr/>
        </p:nvSpPr>
        <p:spPr>
          <a:xfrm>
            <a:off x="3628204" y="231228"/>
            <a:ext cx="493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Statistics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43344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F41A4-B47B-4722-8E93-0493E922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01" y="4203072"/>
            <a:ext cx="2286198" cy="249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D8221-D580-43AB-B31B-DBAB502E0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96" y="758010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897FF-2E74-4EBD-944F-26A82C0BE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386" y="758011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8245F-B5A2-45F1-A16E-5072C4B28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101" y="758010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0D927-1F89-4C4C-995F-21A08391D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291" y="758010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809F7-280D-4E85-82AB-8A13D2EB121A}"/>
              </a:ext>
            </a:extLst>
          </p:cNvPr>
          <p:cNvSpPr txBox="1"/>
          <p:nvPr/>
        </p:nvSpPr>
        <p:spPr>
          <a:xfrm>
            <a:off x="1157101" y="117117"/>
            <a:ext cx="556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Boxplots of Different Variables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27612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F02DE-4A22-4C83-9212-C8F4049B7D7D}"/>
              </a:ext>
            </a:extLst>
          </p:cNvPr>
          <p:cNvSpPr txBox="1"/>
          <p:nvPr/>
        </p:nvSpPr>
        <p:spPr>
          <a:xfrm>
            <a:off x="1081960" y="309808"/>
            <a:ext cx="10784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Combination of Scatterplot Matrix, Histograms, Correlation Matrix before 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BC2FB-1DF5-47B1-9F3D-D23387943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6495" y="911322"/>
            <a:ext cx="9219010" cy="5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4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F02DE-4A22-4C83-9212-C8F4049B7D7D}"/>
              </a:ext>
            </a:extLst>
          </p:cNvPr>
          <p:cNvSpPr txBox="1"/>
          <p:nvPr/>
        </p:nvSpPr>
        <p:spPr>
          <a:xfrm>
            <a:off x="1081960" y="309808"/>
            <a:ext cx="1057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Combination of Scatterplot Matrix, Histograms, Correlation Matrix after Data Cleaning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E0948-0CC5-4638-913C-56A3CB5243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6495" y="911323"/>
            <a:ext cx="9219010" cy="5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85228-EAF1-4E59-91A0-14953DBDDCB7}"/>
              </a:ext>
            </a:extLst>
          </p:cNvPr>
          <p:cNvSpPr txBox="1"/>
          <p:nvPr/>
        </p:nvSpPr>
        <p:spPr>
          <a:xfrm>
            <a:off x="1278384" y="319596"/>
            <a:ext cx="5308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8646-57C5-499C-BAEC-69EC51B14824}"/>
              </a:ext>
            </a:extLst>
          </p:cNvPr>
          <p:cNvSpPr txBox="1"/>
          <p:nvPr/>
        </p:nvSpPr>
        <p:spPr>
          <a:xfrm>
            <a:off x="1490134" y="1411111"/>
            <a:ext cx="95278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Understanding The Business Perspective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Project Overview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Exploratory Data Analysis &amp; Data Cleaning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Why Multiple Regression?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Assumptions regarding Multiple Regression 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Model Building &amp; Evaluation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Questions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DAEE-FDA8-48A0-82E9-891EEFE61C7E}"/>
              </a:ext>
            </a:extLst>
          </p:cNvPr>
          <p:cNvSpPr txBox="1"/>
          <p:nvPr/>
        </p:nvSpPr>
        <p:spPr>
          <a:xfrm>
            <a:off x="1290910" y="5892073"/>
            <a:ext cx="780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Language Used: 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Packages Used: psych,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caTools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ggplot2, car</a:t>
            </a:r>
          </a:p>
        </p:txBody>
      </p:sp>
    </p:spTree>
    <p:extLst>
      <p:ext uri="{BB962C8B-B14F-4D97-AF65-F5344CB8AC3E}">
        <p14:creationId xmlns:p14="http://schemas.microsoft.com/office/powerpoint/2010/main" val="416381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2951165" y="2551837"/>
            <a:ext cx="6289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Why 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Multiple Regression ?</a:t>
            </a:r>
          </a:p>
        </p:txBody>
      </p:sp>
    </p:spTree>
    <p:extLst>
      <p:ext uri="{BB962C8B-B14F-4D97-AF65-F5344CB8AC3E}">
        <p14:creationId xmlns:p14="http://schemas.microsoft.com/office/powerpoint/2010/main" val="218249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11231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C93F-CB81-47AE-8BCC-752CA837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4" y="3142542"/>
            <a:ext cx="5551283" cy="335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4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Multivariate Normality</a:t>
            </a:r>
          </a:p>
          <a:p>
            <a:pPr marL="342900" indent="-3429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F9351-EAAC-415E-925F-172EB4F9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19" y="3094548"/>
            <a:ext cx="4724609" cy="344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81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Multivariate Normality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Multicollinearity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723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Multivariate Normality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Multicollinearity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Homoscedasticity</a:t>
            </a: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41279-E9AB-4B64-948F-3D101FBF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10" y="2866565"/>
            <a:ext cx="5570703" cy="381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76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3873363" y="2136338"/>
            <a:ext cx="4445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22737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1DCD9-94BC-45CC-8DA3-865E1A63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39"/>
          <a:stretch/>
        </p:blipFill>
        <p:spPr>
          <a:xfrm>
            <a:off x="2033550" y="657616"/>
            <a:ext cx="8124900" cy="25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BC4CB-7817-470F-878A-9523A0EE8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1" b="10645"/>
          <a:stretch/>
        </p:blipFill>
        <p:spPr>
          <a:xfrm>
            <a:off x="2033550" y="1136737"/>
            <a:ext cx="8124900" cy="458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90EFE-DA63-42D4-A4E1-537BA8D8A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50"/>
          <a:stretch/>
        </p:blipFill>
        <p:spPr>
          <a:xfrm>
            <a:off x="2033550" y="5899759"/>
            <a:ext cx="8124900" cy="538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37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</p:txBody>
      </p:sp>
    </p:spTree>
    <p:extLst>
      <p:ext uri="{BB962C8B-B14F-4D97-AF65-F5344CB8AC3E}">
        <p14:creationId xmlns:p14="http://schemas.microsoft.com/office/powerpoint/2010/main" val="70003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13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</p:txBody>
      </p:sp>
    </p:spTree>
    <p:extLst>
      <p:ext uri="{BB962C8B-B14F-4D97-AF65-F5344CB8AC3E}">
        <p14:creationId xmlns:p14="http://schemas.microsoft.com/office/powerpoint/2010/main" val="27686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3873507" y="2136338"/>
            <a:ext cx="4444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the Business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Perspective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98B1C-D33E-4F91-A787-8E4944352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" t="1634" r="1135" b="-1"/>
          <a:stretch/>
        </p:blipFill>
        <p:spPr>
          <a:xfrm>
            <a:off x="1129553" y="301213"/>
            <a:ext cx="3387943" cy="1753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ADC3D-B800-4785-9242-027A4C4318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4885" y="3878702"/>
            <a:ext cx="2469888" cy="2473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B91C6E-9E5F-409E-ADB7-F68CD684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643" y="5537024"/>
            <a:ext cx="1226372" cy="1226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BF14E-EFE1-4596-86E2-0ACEE53F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447" y="1177961"/>
            <a:ext cx="1433597" cy="13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typical error in prediction in the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020DB-E3E5-456F-B560-CEA6BC22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64" y="3640953"/>
            <a:ext cx="7900723" cy="767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12AEA-274D-4BB1-BB2E-70E5A758DE8A}"/>
              </a:ext>
            </a:extLst>
          </p:cNvPr>
          <p:cNvSpPr txBox="1"/>
          <p:nvPr/>
        </p:nvSpPr>
        <p:spPr>
          <a:xfrm>
            <a:off x="1562064" y="4701245"/>
            <a:ext cx="822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The Residual Standard Error is 4.679 with Error Rate of 5.29%.</a:t>
            </a:r>
          </a:p>
        </p:txBody>
      </p:sp>
    </p:spTree>
    <p:extLst>
      <p:ext uri="{BB962C8B-B14F-4D97-AF65-F5344CB8AC3E}">
        <p14:creationId xmlns:p14="http://schemas.microsoft.com/office/powerpoint/2010/main" val="37435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the typical error in prediction in the model?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many towns are included in the sample?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3743E-D4D9-44F3-910E-73224216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" y="3995139"/>
            <a:ext cx="3700553" cy="8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the typical error in prediction in the model?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many towns are included in the sample?</a:t>
            </a:r>
          </a:p>
          <a:p>
            <a:pPr marL="342900" indent="-3429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of the predictors probably do/does not belong to the model? Explain how you know this. What might be your next step after viewing this results?</a:t>
            </a:r>
          </a:p>
          <a:p>
            <a:pPr marL="342900" indent="-342900">
              <a:buAutoNum type="arabicPeriod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24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19588" y="923330"/>
            <a:ext cx="10421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Suppose you omit the predictor "TOT_POP" from the model and rerun the regression. Explain what will happen to the value of R-square.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C62A2-3711-4221-9FFA-FC138A78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47" y="1984966"/>
            <a:ext cx="6377379" cy="4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7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E0948-0CC5-4638-913C-56A3CB5243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9472" y="950235"/>
            <a:ext cx="5925982" cy="3713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9B5A8-88C0-4C6F-94DB-5A1AE87A44E0}"/>
              </a:ext>
            </a:extLst>
          </p:cNvPr>
          <p:cNvSpPr txBox="1"/>
          <p:nvPr/>
        </p:nvSpPr>
        <p:spPr>
          <a:xfrm>
            <a:off x="1186774" y="243191"/>
            <a:ext cx="1030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Discuss the presence of multicollinearity. Evaluate the strength of evidence for the presence of multicollinearity. On the basis of this, should you turn to Principal Component Analysis?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EE3A9-77CD-41A5-8E0E-67990A4B9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91"/>
          <a:stretch/>
        </p:blipFill>
        <p:spPr>
          <a:xfrm>
            <a:off x="1529472" y="4802953"/>
            <a:ext cx="7981950" cy="4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93B90-EBCE-4BC9-9C80-C716CC8F0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471" y="5658696"/>
            <a:ext cx="5275555" cy="768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ED2FD-BE67-4CEF-9720-4A84F36C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113" y="5662621"/>
            <a:ext cx="3358634" cy="768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20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065610" y="851628"/>
            <a:ext cx="1042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Clearly and completely express the interpretation for the coefficients for PCT_u18. Discuss whether this makes sense.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A72ED-CB38-4DE8-9C3F-133C16388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1" b="10645"/>
          <a:stretch/>
        </p:blipFill>
        <p:spPr>
          <a:xfrm>
            <a:off x="1632718" y="2144208"/>
            <a:ext cx="8124900" cy="458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52AF1-0A3A-45ED-A06A-3148CE32A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39"/>
          <a:stretch/>
        </p:blipFill>
        <p:spPr>
          <a:xfrm>
            <a:off x="1632718" y="1695009"/>
            <a:ext cx="8124900" cy="25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1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818498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question mark icon">
            <a:extLst>
              <a:ext uri="{FF2B5EF4-FFF2-40B4-BE49-F238E27FC236}">
                <a16:creationId xmlns:a16="http://schemas.microsoft.com/office/drawing/2014/main" id="{5FC1F536-A0A6-4D87-A8DA-D7A5ED19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66" y="2027766"/>
            <a:ext cx="2802467" cy="28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02389-5683-449D-9DFF-A3821C53D816}"/>
              </a:ext>
            </a:extLst>
          </p:cNvPr>
          <p:cNvSpPr txBox="1"/>
          <p:nvPr/>
        </p:nvSpPr>
        <p:spPr>
          <a:xfrm>
            <a:off x="1102290" y="100208"/>
            <a:ext cx="389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Conclusions: </a:t>
            </a:r>
          </a:p>
        </p:txBody>
      </p:sp>
    </p:spTree>
    <p:extLst>
      <p:ext uri="{BB962C8B-B14F-4D97-AF65-F5344CB8AC3E}">
        <p14:creationId xmlns:p14="http://schemas.microsoft.com/office/powerpoint/2010/main" val="120272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211CE3-8C2E-4F32-BF37-20E10122F3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A95BBF-92BD-458D-8F89-BDC7A041F7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641" b="64692"/>
          <a:stretch/>
        </p:blipFill>
        <p:spPr>
          <a:xfrm>
            <a:off x="2500690" y="2635917"/>
            <a:ext cx="7190620" cy="1586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882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8B338-A9E5-4198-870D-94BDA8428110}"/>
              </a:ext>
            </a:extLst>
          </p:cNvPr>
          <p:cNvSpPr txBox="1"/>
          <p:nvPr/>
        </p:nvSpPr>
        <p:spPr>
          <a:xfrm>
            <a:off x="3844054" y="2828835"/>
            <a:ext cx="450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71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2877296" y="1720840"/>
            <a:ext cx="6437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Project Overview (New York State Demographics Dataset)</a:t>
            </a:r>
          </a:p>
        </p:txBody>
      </p:sp>
    </p:spTree>
    <p:extLst>
      <p:ext uri="{BB962C8B-B14F-4D97-AF65-F5344CB8AC3E}">
        <p14:creationId xmlns:p14="http://schemas.microsoft.com/office/powerpoint/2010/main" val="275335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new york state in US map">
            <a:extLst>
              <a:ext uri="{FF2B5EF4-FFF2-40B4-BE49-F238E27FC236}">
                <a16:creationId xmlns:a16="http://schemas.microsoft.com/office/drawing/2014/main" id="{3A1ACDE2-61A6-416F-9FB2-225ABF39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6E9FF"/>
              </a:clrFrom>
              <a:clrTo>
                <a:srgbClr val="C6E9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0"/>
            <a:ext cx="107785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BD81E-0F09-4D26-8540-B986106BBC6C}"/>
              </a:ext>
            </a:extLst>
          </p:cNvPr>
          <p:cNvSpPr txBox="1"/>
          <p:nvPr/>
        </p:nvSpPr>
        <p:spPr>
          <a:xfrm>
            <a:off x="3663243" y="193596"/>
            <a:ext cx="56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 of USA highlighting the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40801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26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8C622-498A-4697-A2C8-5A51AA05C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720" y="542924"/>
            <a:ext cx="2235200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EBD93-15DB-45AF-B887-143E8D024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002" y="542926"/>
            <a:ext cx="950278" cy="5772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16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EE6C80-B751-4C3D-87B9-2A5DAFE7C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804" y="542924"/>
            <a:ext cx="915035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64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1973</Words>
  <Application>Microsoft Office PowerPoint</Application>
  <PresentationFormat>Widescreen</PresentationFormat>
  <Paragraphs>239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Gill Sans MT</vt:lpstr>
      <vt:lpstr>Impact</vt:lpstr>
      <vt:lpstr>Symbol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Shivaansh Agarwal</dc:creator>
  <cp:lastModifiedBy>Shivaansh Agarwal</cp:lastModifiedBy>
  <cp:revision>75</cp:revision>
  <dcterms:created xsi:type="dcterms:W3CDTF">2018-10-10T13:48:07Z</dcterms:created>
  <dcterms:modified xsi:type="dcterms:W3CDTF">2018-10-13T03:44:28Z</dcterms:modified>
</cp:coreProperties>
</file>