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3"/>
  </p:notesMasterIdLst>
  <p:sldIdLst>
    <p:sldId id="259" r:id="rId2"/>
    <p:sldId id="260" r:id="rId3"/>
    <p:sldId id="261" r:id="rId4"/>
    <p:sldId id="265" r:id="rId5"/>
    <p:sldId id="262" r:id="rId6"/>
    <p:sldId id="263" r:id="rId7"/>
    <p:sldId id="268" r:id="rId8"/>
    <p:sldId id="270" r:id="rId9"/>
    <p:sldId id="271" r:id="rId10"/>
    <p:sldId id="272" r:id="rId11"/>
    <p:sldId id="273" r:id="rId12"/>
    <p:sldId id="274" r:id="rId13"/>
    <p:sldId id="266" r:id="rId14"/>
    <p:sldId id="275" r:id="rId15"/>
    <p:sldId id="276" r:id="rId16"/>
    <p:sldId id="267" r:id="rId17"/>
    <p:sldId id="277" r:id="rId18"/>
    <p:sldId id="278" r:id="rId19"/>
    <p:sldId id="280" r:id="rId20"/>
    <p:sldId id="282" r:id="rId21"/>
    <p:sldId id="283" r:id="rId22"/>
    <p:sldId id="284" r:id="rId23"/>
    <p:sldId id="285" r:id="rId24"/>
    <p:sldId id="287" r:id="rId25"/>
    <p:sldId id="288" r:id="rId26"/>
    <p:sldId id="289" r:id="rId27"/>
    <p:sldId id="290" r:id="rId28"/>
    <p:sldId id="292" r:id="rId29"/>
    <p:sldId id="293" r:id="rId30"/>
    <p:sldId id="291"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067"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1551D-14AC-450D-B8FB-EE5207185CF8}" type="datetimeFigureOut">
              <a:rPr lang="en-IN" smtClean="0"/>
              <a:t>12-10-2018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0F48A-3E1D-4AAB-A0C2-3997ECE7C6AE}" type="slidenum">
              <a:rPr lang="en-IN" smtClean="0"/>
              <a:t>‹#›</a:t>
            </a:fld>
            <a:endParaRPr lang="en-IN"/>
          </a:p>
        </p:txBody>
      </p:sp>
    </p:spTree>
    <p:extLst>
      <p:ext uri="{BB962C8B-B14F-4D97-AF65-F5344CB8AC3E}">
        <p14:creationId xmlns:p14="http://schemas.microsoft.com/office/powerpoint/2010/main" val="201189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 all of you. So today we going to present before you our findings and analysis regarding the New York State Demographic Data.</a:t>
            </a:r>
          </a:p>
        </p:txBody>
      </p:sp>
      <p:sp>
        <p:nvSpPr>
          <p:cNvPr id="4" name="Slide Number Placeholder 3"/>
          <p:cNvSpPr>
            <a:spLocks noGrp="1"/>
          </p:cNvSpPr>
          <p:nvPr>
            <p:ph type="sldNum" sz="quarter" idx="5"/>
          </p:nvPr>
        </p:nvSpPr>
        <p:spPr/>
        <p:txBody>
          <a:bodyPr/>
          <a:lstStyle/>
          <a:p>
            <a:fld id="{3620F48A-3E1D-4AAB-A0C2-3997ECE7C6AE}" type="slidenum">
              <a:rPr lang="en-IN" smtClean="0"/>
              <a:t>1</a:t>
            </a:fld>
            <a:endParaRPr lang="en-IN"/>
          </a:p>
        </p:txBody>
      </p:sp>
    </p:spTree>
    <p:extLst>
      <p:ext uri="{BB962C8B-B14F-4D97-AF65-F5344CB8AC3E}">
        <p14:creationId xmlns:p14="http://schemas.microsoft.com/office/powerpoint/2010/main" val="275662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PCT_O65: This column contains the percentage of people which are above 65 years of age.</a:t>
            </a:r>
          </a:p>
        </p:txBody>
      </p:sp>
      <p:sp>
        <p:nvSpPr>
          <p:cNvPr id="4" name="Slide Number Placeholder 3"/>
          <p:cNvSpPr>
            <a:spLocks noGrp="1"/>
          </p:cNvSpPr>
          <p:nvPr>
            <p:ph type="sldNum" sz="quarter" idx="5"/>
          </p:nvPr>
        </p:nvSpPr>
        <p:spPr/>
        <p:txBody>
          <a:bodyPr/>
          <a:lstStyle/>
          <a:p>
            <a:fld id="{3620F48A-3E1D-4AAB-A0C2-3997ECE7C6AE}" type="slidenum">
              <a:rPr lang="en-IN" smtClean="0"/>
              <a:t>11</a:t>
            </a:fld>
            <a:endParaRPr lang="en-IN"/>
          </a:p>
        </p:txBody>
      </p:sp>
    </p:spTree>
    <p:extLst>
      <p:ext uri="{BB962C8B-B14F-4D97-AF65-F5344CB8AC3E}">
        <p14:creationId xmlns:p14="http://schemas.microsoft.com/office/powerpoint/2010/main" val="4051133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MALE_FEM: This column contains the ratio of number of males per 100 females in the region.</a:t>
            </a:r>
          </a:p>
          <a:p>
            <a:endParaRPr lang="en-IN" dirty="0"/>
          </a:p>
          <a:p>
            <a:r>
              <a:rPr lang="en-IN" dirty="0"/>
              <a:t>Now our task was to predict using Multiple Regression the MALE to FEM ratio.</a:t>
            </a:r>
          </a:p>
        </p:txBody>
      </p:sp>
      <p:sp>
        <p:nvSpPr>
          <p:cNvPr id="4" name="Slide Number Placeholder 3"/>
          <p:cNvSpPr>
            <a:spLocks noGrp="1"/>
          </p:cNvSpPr>
          <p:nvPr>
            <p:ph type="sldNum" sz="quarter" idx="5"/>
          </p:nvPr>
        </p:nvSpPr>
        <p:spPr/>
        <p:txBody>
          <a:bodyPr/>
          <a:lstStyle/>
          <a:p>
            <a:fld id="{3620F48A-3E1D-4AAB-A0C2-3997ECE7C6AE}" type="slidenum">
              <a:rPr lang="en-IN" smtClean="0"/>
              <a:t>12</a:t>
            </a:fld>
            <a:endParaRPr lang="en-IN"/>
          </a:p>
        </p:txBody>
      </p:sp>
    </p:spTree>
    <p:extLst>
      <p:ext uri="{BB962C8B-B14F-4D97-AF65-F5344CB8AC3E}">
        <p14:creationId xmlns:p14="http://schemas.microsoft.com/office/powerpoint/2010/main" val="2503237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just like us some of you might also be having the </a:t>
            </a:r>
            <a:r>
              <a:rPr lang="en-IN" b="1" dirty="0"/>
              <a:t>question </a:t>
            </a:r>
            <a:r>
              <a:rPr lang="en-IN" b="0" dirty="0"/>
              <a:t>like </a:t>
            </a:r>
            <a:r>
              <a:rPr lang="en-IN" dirty="0"/>
              <a:t>just by knowing your age group how can I tell whether you’re a male or female.</a:t>
            </a:r>
          </a:p>
          <a:p>
            <a:endParaRPr lang="en-IN" dirty="0"/>
          </a:p>
          <a:p>
            <a:r>
              <a:rPr lang="en-IN" dirty="0"/>
              <a:t>So keeping that question aside we </a:t>
            </a:r>
            <a:r>
              <a:rPr lang="en-IN" dirty="0" err="1"/>
              <a:t>bagan</a:t>
            </a:r>
            <a:r>
              <a:rPr lang="en-IN" dirty="0"/>
              <a:t> our analysis: </a:t>
            </a:r>
          </a:p>
        </p:txBody>
      </p:sp>
      <p:sp>
        <p:nvSpPr>
          <p:cNvPr id="4" name="Slide Number Placeholder 3"/>
          <p:cNvSpPr>
            <a:spLocks noGrp="1"/>
          </p:cNvSpPr>
          <p:nvPr>
            <p:ph type="sldNum" sz="quarter" idx="5"/>
          </p:nvPr>
        </p:nvSpPr>
        <p:spPr/>
        <p:txBody>
          <a:bodyPr/>
          <a:lstStyle/>
          <a:p>
            <a:fld id="{3620F48A-3E1D-4AAB-A0C2-3997ECE7C6AE}" type="slidenum">
              <a:rPr lang="en-IN" smtClean="0"/>
              <a:t>13</a:t>
            </a:fld>
            <a:endParaRPr lang="en-IN"/>
          </a:p>
        </p:txBody>
      </p:sp>
    </p:spTree>
    <p:extLst>
      <p:ext uri="{BB962C8B-B14F-4D97-AF65-F5344CB8AC3E}">
        <p14:creationId xmlns:p14="http://schemas.microsoft.com/office/powerpoint/2010/main" val="3754007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p>
        </p:txBody>
      </p:sp>
      <p:sp>
        <p:nvSpPr>
          <p:cNvPr id="4" name="Slide Number Placeholder 3"/>
          <p:cNvSpPr>
            <a:spLocks noGrp="1"/>
          </p:cNvSpPr>
          <p:nvPr>
            <p:ph type="sldNum" sz="quarter" idx="5"/>
          </p:nvPr>
        </p:nvSpPr>
        <p:spPr/>
        <p:txBody>
          <a:bodyPr/>
          <a:lstStyle/>
          <a:p>
            <a:fld id="{3620F48A-3E1D-4AAB-A0C2-3997ECE7C6AE}" type="slidenum">
              <a:rPr lang="en-IN" smtClean="0"/>
              <a:t>14</a:t>
            </a:fld>
            <a:endParaRPr lang="en-IN"/>
          </a:p>
        </p:txBody>
      </p:sp>
    </p:spTree>
    <p:extLst>
      <p:ext uri="{BB962C8B-B14F-4D97-AF65-F5344CB8AC3E}">
        <p14:creationId xmlns:p14="http://schemas.microsoft.com/office/powerpoint/2010/main" val="1107850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After using the summary function over our dataset we found that</a:t>
            </a:r>
          </a:p>
          <a:p>
            <a:r>
              <a:rPr lang="en-IN" dirty="0"/>
              <a:t>The first column i.e. the PLACE is a categorical variable with all values unique.</a:t>
            </a:r>
          </a:p>
          <a:p>
            <a:r>
              <a:rPr lang="en-IN" dirty="0"/>
              <a:t>In the send column we got the minimum value as 1000 but maximum as around 73 lakhs but median 4013.</a:t>
            </a:r>
          </a:p>
          <a:p>
            <a:r>
              <a:rPr lang="en-IN" dirty="0"/>
              <a:t>Although that value was very high but after doing some backtracking we came to know that the value was not wrong.</a:t>
            </a:r>
          </a:p>
          <a:p>
            <a:r>
              <a:rPr lang="en-IN" dirty="0"/>
              <a:t>But for our dataset these types of values were outliers.</a:t>
            </a:r>
          </a:p>
          <a:p>
            <a:pPr marL="171450" indent="-171450">
              <a:buFont typeface="Symbol" panose="05050102010706020507" pitchFamily="18" charset="2"/>
              <a:buChar char="Þ"/>
            </a:pPr>
            <a:r>
              <a:rPr lang="en-IN" dirty="0"/>
              <a:t>Why did you remove those values when they were correct? -&gt; Because they were creating bias in our model.</a:t>
            </a:r>
          </a:p>
          <a:p>
            <a:pPr marL="171450" indent="-171450">
              <a:buFont typeface="Symbol" panose="05050102010706020507" pitchFamily="18" charset="2"/>
              <a:buChar char="Þ"/>
            </a:pPr>
            <a:r>
              <a:rPr lang="en-IN" dirty="0"/>
              <a:t>What is bias? </a:t>
            </a:r>
          </a:p>
          <a:p>
            <a:pPr marL="171450" indent="-171450">
              <a:buFont typeface="Symbol" panose="05050102010706020507" pitchFamily="18" charset="2"/>
              <a:buChar char="Þ"/>
            </a:pPr>
            <a:r>
              <a:rPr lang="en-IN" dirty="0"/>
              <a:t>What are outliers? </a:t>
            </a:r>
          </a:p>
          <a:p>
            <a:r>
              <a:rPr lang="en-IN" dirty="0"/>
              <a:t>Similarly in the other columns also we found some outliers.</a:t>
            </a:r>
          </a:p>
        </p:txBody>
      </p:sp>
      <p:sp>
        <p:nvSpPr>
          <p:cNvPr id="4" name="Slide Number Placeholder 3"/>
          <p:cNvSpPr>
            <a:spLocks noGrp="1"/>
          </p:cNvSpPr>
          <p:nvPr>
            <p:ph type="sldNum" sz="quarter" idx="5"/>
          </p:nvPr>
        </p:nvSpPr>
        <p:spPr/>
        <p:txBody>
          <a:bodyPr/>
          <a:lstStyle/>
          <a:p>
            <a:fld id="{3620F48A-3E1D-4AAB-A0C2-3997ECE7C6AE}" type="slidenum">
              <a:rPr lang="en-IN" smtClean="0"/>
              <a:t>16</a:t>
            </a:fld>
            <a:endParaRPr lang="en-IN"/>
          </a:p>
        </p:txBody>
      </p:sp>
    </p:spTree>
    <p:extLst>
      <p:ext uri="{BB962C8B-B14F-4D97-AF65-F5344CB8AC3E}">
        <p14:creationId xmlns:p14="http://schemas.microsoft.com/office/powerpoint/2010/main" val="669182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17</a:t>
            </a:fld>
            <a:endParaRPr lang="en-IN"/>
          </a:p>
        </p:txBody>
      </p:sp>
    </p:spTree>
    <p:extLst>
      <p:ext uri="{BB962C8B-B14F-4D97-AF65-F5344CB8AC3E}">
        <p14:creationId xmlns:p14="http://schemas.microsoft.com/office/powerpoint/2010/main" val="51635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18</a:t>
            </a:fld>
            <a:endParaRPr lang="en-IN"/>
          </a:p>
        </p:txBody>
      </p:sp>
    </p:spTree>
    <p:extLst>
      <p:ext uri="{BB962C8B-B14F-4D97-AF65-F5344CB8AC3E}">
        <p14:creationId xmlns:p14="http://schemas.microsoft.com/office/powerpoint/2010/main" val="4084545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19</a:t>
            </a:fld>
            <a:endParaRPr lang="en-IN"/>
          </a:p>
        </p:txBody>
      </p:sp>
    </p:spTree>
    <p:extLst>
      <p:ext uri="{BB962C8B-B14F-4D97-AF65-F5344CB8AC3E}">
        <p14:creationId xmlns:p14="http://schemas.microsoft.com/office/powerpoint/2010/main" val="921291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did we apply Multiple Regression??</a:t>
            </a:r>
          </a:p>
          <a:p>
            <a:r>
              <a:rPr lang="en-IN" dirty="0"/>
              <a:t>Why not others?</a:t>
            </a:r>
          </a:p>
          <a:p>
            <a:pPr marL="0" indent="0">
              <a:buNone/>
            </a:pPr>
            <a:r>
              <a:rPr lang="en-IN" dirty="0"/>
              <a:t>1. Since we were given the dependent variable therefore we had to Supervised Learning Algorithm.</a:t>
            </a:r>
          </a:p>
          <a:p>
            <a:pPr marL="0" indent="0">
              <a:buNone/>
            </a:pPr>
            <a:r>
              <a:rPr lang="en-IN" dirty="0"/>
              <a:t>2. Dependent Variable as Continuous.</a:t>
            </a:r>
          </a:p>
          <a:p>
            <a:r>
              <a:rPr lang="en-IN" dirty="0"/>
              <a:t>3. There were multiple attributes present.</a:t>
            </a:r>
          </a:p>
        </p:txBody>
      </p:sp>
      <p:sp>
        <p:nvSpPr>
          <p:cNvPr id="4" name="Slide Number Placeholder 3"/>
          <p:cNvSpPr>
            <a:spLocks noGrp="1"/>
          </p:cNvSpPr>
          <p:nvPr>
            <p:ph type="sldNum" sz="quarter" idx="5"/>
          </p:nvPr>
        </p:nvSpPr>
        <p:spPr/>
        <p:txBody>
          <a:bodyPr/>
          <a:lstStyle/>
          <a:p>
            <a:fld id="{3620F48A-3E1D-4AAB-A0C2-3997ECE7C6AE}" type="slidenum">
              <a:rPr lang="en-IN" smtClean="0"/>
              <a:t>20</a:t>
            </a:fld>
            <a:endParaRPr lang="en-IN"/>
          </a:p>
        </p:txBody>
      </p:sp>
    </p:spTree>
    <p:extLst>
      <p:ext uri="{BB962C8B-B14F-4D97-AF65-F5344CB8AC3E}">
        <p14:creationId xmlns:p14="http://schemas.microsoft.com/office/powerpoint/2010/main" val="1053368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21</a:t>
            </a:fld>
            <a:endParaRPr lang="en-IN"/>
          </a:p>
        </p:txBody>
      </p:sp>
    </p:spTree>
    <p:extLst>
      <p:ext uri="{BB962C8B-B14F-4D97-AF65-F5344CB8AC3E}">
        <p14:creationId xmlns:p14="http://schemas.microsoft.com/office/powerpoint/2010/main" val="288165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Government Organizations and private companies in order to make policies, do research, marketing or environmental and human development often use the demographic data,</a:t>
            </a:r>
          </a:p>
          <a:p>
            <a:r>
              <a:rPr lang="en-IN" dirty="0"/>
              <a:t>which is collected by the census organizations which maybe either private or government.</a:t>
            </a:r>
          </a:p>
          <a:p>
            <a:r>
              <a:rPr lang="en-IN" dirty="0"/>
              <a:t>For example in areas where the percentage of elderly people is more than children and middle aged people government may be interested in setting-up more medical care facilities rather than </a:t>
            </a:r>
          </a:p>
          <a:p>
            <a:r>
              <a:rPr lang="en-IN" dirty="0"/>
              <a:t>setting up more schools or industries.</a:t>
            </a:r>
          </a:p>
          <a:p>
            <a:r>
              <a:rPr lang="en-IN" dirty="0"/>
              <a:t> </a:t>
            </a:r>
          </a:p>
        </p:txBody>
      </p:sp>
      <p:sp>
        <p:nvSpPr>
          <p:cNvPr id="4" name="Slide Number Placeholder 3"/>
          <p:cNvSpPr>
            <a:spLocks noGrp="1"/>
          </p:cNvSpPr>
          <p:nvPr>
            <p:ph type="sldNum" sz="quarter" idx="5"/>
          </p:nvPr>
        </p:nvSpPr>
        <p:spPr/>
        <p:txBody>
          <a:bodyPr/>
          <a:lstStyle/>
          <a:p>
            <a:fld id="{3620F48A-3E1D-4AAB-A0C2-3997ECE7C6AE}" type="slidenum">
              <a:rPr lang="en-IN" smtClean="0"/>
              <a:t>3</a:t>
            </a:fld>
            <a:endParaRPr lang="en-IN"/>
          </a:p>
        </p:txBody>
      </p:sp>
    </p:spTree>
    <p:extLst>
      <p:ext uri="{BB962C8B-B14F-4D97-AF65-F5344CB8AC3E}">
        <p14:creationId xmlns:p14="http://schemas.microsoft.com/office/powerpoint/2010/main" val="464434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When the scatter plot is something like the right one, we can use Multiple Regression.</a:t>
            </a:r>
          </a:p>
          <a:p>
            <a:r>
              <a:rPr lang="en-IN" dirty="0"/>
              <a:t>And as we saw in (go to slide 19) these plots the scatterplots are showing Linear Relationship.</a:t>
            </a:r>
          </a:p>
          <a:p>
            <a:endParaRPr lang="en-IN" dirty="0"/>
          </a:p>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22</a:t>
            </a:fld>
            <a:endParaRPr lang="en-IN"/>
          </a:p>
        </p:txBody>
      </p:sp>
    </p:spTree>
    <p:extLst>
      <p:ext uri="{BB962C8B-B14F-4D97-AF65-F5344CB8AC3E}">
        <p14:creationId xmlns:p14="http://schemas.microsoft.com/office/powerpoint/2010/main" val="534353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means that the residuals are normally distributed.</a:t>
            </a:r>
          </a:p>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23</a:t>
            </a:fld>
            <a:endParaRPr lang="en-IN"/>
          </a:p>
        </p:txBody>
      </p:sp>
    </p:spTree>
    <p:extLst>
      <p:ext uri="{BB962C8B-B14F-4D97-AF65-F5344CB8AC3E}">
        <p14:creationId xmlns:p14="http://schemas.microsoft.com/office/powerpoint/2010/main" val="1642984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24</a:t>
            </a:fld>
            <a:endParaRPr lang="en-IN"/>
          </a:p>
        </p:txBody>
      </p:sp>
    </p:spTree>
    <p:extLst>
      <p:ext uri="{BB962C8B-B14F-4D97-AF65-F5344CB8AC3E}">
        <p14:creationId xmlns:p14="http://schemas.microsoft.com/office/powerpoint/2010/main" val="3518984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25</a:t>
            </a:fld>
            <a:endParaRPr lang="en-IN"/>
          </a:p>
        </p:txBody>
      </p:sp>
    </p:spTree>
    <p:extLst>
      <p:ext uri="{BB962C8B-B14F-4D97-AF65-F5344CB8AC3E}">
        <p14:creationId xmlns:p14="http://schemas.microsoft.com/office/powerpoint/2010/main" val="3763342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After splitting the Dataset into Training and Testing, we trained our model using multiple regression.</a:t>
            </a:r>
          </a:p>
          <a:p>
            <a:r>
              <a:rPr lang="en-IN" dirty="0"/>
              <a:t>Backward Selection.</a:t>
            </a:r>
          </a:p>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26</a:t>
            </a:fld>
            <a:endParaRPr lang="en-IN"/>
          </a:p>
        </p:txBody>
      </p:sp>
    </p:spTree>
    <p:extLst>
      <p:ext uri="{BB962C8B-B14F-4D97-AF65-F5344CB8AC3E}">
        <p14:creationId xmlns:p14="http://schemas.microsoft.com/office/powerpoint/2010/main" val="1862696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Steps to evaluate the model??</a:t>
            </a:r>
          </a:p>
          <a:p>
            <a:r>
              <a:rPr lang="en-IN" dirty="0"/>
              <a:t>How did we evaluate the model?</a:t>
            </a:r>
          </a:p>
          <a:p>
            <a:r>
              <a:rPr lang="en-IN" dirty="0" err="1"/>
              <a:t>Accuraccy</a:t>
            </a:r>
            <a:r>
              <a:rPr lang="en-IN" dirty="0"/>
              <a:t>??</a:t>
            </a:r>
          </a:p>
        </p:txBody>
      </p:sp>
      <p:sp>
        <p:nvSpPr>
          <p:cNvPr id="4" name="Slide Number Placeholder 3"/>
          <p:cNvSpPr>
            <a:spLocks noGrp="1"/>
          </p:cNvSpPr>
          <p:nvPr>
            <p:ph type="sldNum" sz="quarter" idx="5"/>
          </p:nvPr>
        </p:nvSpPr>
        <p:spPr/>
        <p:txBody>
          <a:bodyPr/>
          <a:lstStyle/>
          <a:p>
            <a:fld id="{3620F48A-3E1D-4AAB-A0C2-3997ECE7C6AE}" type="slidenum">
              <a:rPr lang="en-IN" smtClean="0"/>
              <a:t>27</a:t>
            </a:fld>
            <a:endParaRPr lang="en-IN"/>
          </a:p>
        </p:txBody>
      </p:sp>
    </p:spTree>
    <p:extLst>
      <p:ext uri="{BB962C8B-B14F-4D97-AF65-F5344CB8AC3E}">
        <p14:creationId xmlns:p14="http://schemas.microsoft.com/office/powerpoint/2010/main" val="2197932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very important point that we need to check is that our residuals follow roughly normal distribution. We can do so by checking histogram of residuals. If the histogram of residuals looks normal then we have a valid model.</a:t>
            </a:r>
          </a:p>
          <a:p>
            <a:endParaRPr lang="en-US" sz="1200" b="0" i="0" kern="1200" dirty="0">
              <a:solidFill>
                <a:schemeClr val="tx1"/>
              </a:solidFill>
              <a:effectLst/>
              <a:latin typeface="+mn-lt"/>
              <a:ea typeface="+mn-ea"/>
              <a:cs typeface="+mn-cs"/>
            </a:endParaRPr>
          </a:p>
          <a:p>
            <a:r>
              <a:rPr lang="en-IN" dirty="0"/>
              <a:t>http://analyticspro.org/2016/03/05/r-tutorial-residual-analysis-for-regression/</a:t>
            </a:r>
          </a:p>
        </p:txBody>
      </p:sp>
      <p:sp>
        <p:nvSpPr>
          <p:cNvPr id="4" name="Slide Number Placeholder 3"/>
          <p:cNvSpPr>
            <a:spLocks noGrp="1"/>
          </p:cNvSpPr>
          <p:nvPr>
            <p:ph type="sldNum" sz="quarter" idx="5"/>
          </p:nvPr>
        </p:nvSpPr>
        <p:spPr/>
        <p:txBody>
          <a:bodyPr/>
          <a:lstStyle/>
          <a:p>
            <a:fld id="{3620F48A-3E1D-4AAB-A0C2-3997ECE7C6AE}" type="slidenum">
              <a:rPr lang="en-IN" smtClean="0"/>
              <a:t>28</a:t>
            </a:fld>
            <a:endParaRPr lang="en-IN"/>
          </a:p>
        </p:txBody>
      </p:sp>
    </p:spTree>
    <p:extLst>
      <p:ext uri="{BB962C8B-B14F-4D97-AF65-F5344CB8AC3E}">
        <p14:creationId xmlns:p14="http://schemas.microsoft.com/office/powerpoint/2010/main" val="2055309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again after listening the accuracy many you might be thinking that our model is not good.</a:t>
            </a:r>
          </a:p>
          <a:p>
            <a:r>
              <a:rPr lang="en-IN" dirty="0"/>
              <a:t>But trust me we applied a whole lot of things to improve our accuracy.</a:t>
            </a:r>
          </a:p>
          <a:p>
            <a:r>
              <a:rPr lang="en-IN" dirty="0"/>
              <a:t>So let me again bring you back to my previous question that just by knowing your age group how can I tell whether you’re a male or female</a:t>
            </a:r>
          </a:p>
          <a:p>
            <a:r>
              <a:rPr lang="en-IN" dirty="0"/>
              <a:t>So maybe the variables from which we had to predict the Male to Female ratio were not enough to predict the male to female ratio.</a:t>
            </a:r>
          </a:p>
        </p:txBody>
      </p:sp>
      <p:sp>
        <p:nvSpPr>
          <p:cNvPr id="4" name="Slide Number Placeholder 3"/>
          <p:cNvSpPr>
            <a:spLocks noGrp="1"/>
          </p:cNvSpPr>
          <p:nvPr>
            <p:ph type="sldNum" sz="quarter" idx="5"/>
          </p:nvPr>
        </p:nvSpPr>
        <p:spPr/>
        <p:txBody>
          <a:bodyPr/>
          <a:lstStyle/>
          <a:p>
            <a:fld id="{3620F48A-3E1D-4AAB-A0C2-3997ECE7C6AE}" type="slidenum">
              <a:rPr lang="en-IN" smtClean="0"/>
              <a:t>30</a:t>
            </a:fld>
            <a:endParaRPr lang="en-IN"/>
          </a:p>
        </p:txBody>
      </p:sp>
    </p:spTree>
    <p:extLst>
      <p:ext uri="{BB962C8B-B14F-4D97-AF65-F5344CB8AC3E}">
        <p14:creationId xmlns:p14="http://schemas.microsoft.com/office/powerpoint/2010/main" val="4210975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31</a:t>
            </a:fld>
            <a:endParaRPr lang="en-IN"/>
          </a:p>
        </p:txBody>
      </p:sp>
    </p:spTree>
    <p:extLst>
      <p:ext uri="{BB962C8B-B14F-4D97-AF65-F5344CB8AC3E}">
        <p14:creationId xmlns:p14="http://schemas.microsoft.com/office/powerpoint/2010/main" val="423706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p>
        </p:txBody>
      </p:sp>
      <p:sp>
        <p:nvSpPr>
          <p:cNvPr id="4" name="Slide Number Placeholder 3"/>
          <p:cNvSpPr>
            <a:spLocks noGrp="1"/>
          </p:cNvSpPr>
          <p:nvPr>
            <p:ph type="sldNum" sz="quarter" idx="5"/>
          </p:nvPr>
        </p:nvSpPr>
        <p:spPr/>
        <p:txBody>
          <a:bodyPr/>
          <a:lstStyle/>
          <a:p>
            <a:fld id="{3620F48A-3E1D-4AAB-A0C2-3997ECE7C6AE}" type="slidenum">
              <a:rPr lang="en-IN" smtClean="0"/>
              <a:t>4</a:t>
            </a:fld>
            <a:endParaRPr lang="en-IN"/>
          </a:p>
        </p:txBody>
      </p:sp>
    </p:spTree>
    <p:extLst>
      <p:ext uri="{BB962C8B-B14F-4D97-AF65-F5344CB8AC3E}">
        <p14:creationId xmlns:p14="http://schemas.microsoft.com/office/powerpoint/2010/main" val="6784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in this project we were given the Demographic Data of New York State.</a:t>
            </a:r>
          </a:p>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5</a:t>
            </a:fld>
            <a:endParaRPr lang="en-IN"/>
          </a:p>
        </p:txBody>
      </p:sp>
    </p:spTree>
    <p:extLst>
      <p:ext uri="{BB962C8B-B14F-4D97-AF65-F5344CB8AC3E}">
        <p14:creationId xmlns:p14="http://schemas.microsoft.com/office/powerpoint/2010/main" val="1514849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snapshot of the dataset which we got.</a:t>
            </a:r>
          </a:p>
          <a:p>
            <a:endParaRPr lang="en-IN" dirty="0"/>
          </a:p>
          <a:p>
            <a:r>
              <a:rPr lang="en-IN" dirty="0"/>
              <a:t>Since we didn’t knew what is the source of the data </a:t>
            </a:r>
            <a:r>
              <a:rPr lang="en-IN" dirty="0" err="1"/>
              <a:t>i.e</a:t>
            </a:r>
            <a:r>
              <a:rPr lang="en-IN" dirty="0"/>
              <a:t> from where has this data been generated </a:t>
            </a:r>
          </a:p>
          <a:p>
            <a:r>
              <a:rPr lang="en-IN" dirty="0"/>
              <a:t>we decided to crosscheck whether the data is correct and when this dataset was created.</a:t>
            </a:r>
          </a:p>
          <a:p>
            <a:r>
              <a:rPr lang="en-IN" dirty="0"/>
              <a:t>So after doing some research over the Internet we came to know that the Data is of the 1990 census. </a:t>
            </a:r>
          </a:p>
          <a:p>
            <a:endParaRPr lang="en-IN" dirty="0"/>
          </a:p>
          <a:p>
            <a:r>
              <a:rPr lang="en-IN" dirty="0"/>
              <a:t>So as we can see the dataset consists of 6 columns:</a:t>
            </a:r>
          </a:p>
          <a:p>
            <a:endParaRPr lang="en-IN" dirty="0"/>
          </a:p>
        </p:txBody>
      </p:sp>
      <p:sp>
        <p:nvSpPr>
          <p:cNvPr id="4" name="Slide Number Placeholder 3"/>
          <p:cNvSpPr>
            <a:spLocks noGrp="1"/>
          </p:cNvSpPr>
          <p:nvPr>
            <p:ph type="sldNum" sz="quarter" idx="5"/>
          </p:nvPr>
        </p:nvSpPr>
        <p:spPr/>
        <p:txBody>
          <a:bodyPr/>
          <a:lstStyle/>
          <a:p>
            <a:fld id="{3620F48A-3E1D-4AAB-A0C2-3997ECE7C6AE}" type="slidenum">
              <a:rPr lang="en-IN" smtClean="0"/>
              <a:t>6</a:t>
            </a:fld>
            <a:endParaRPr lang="en-IN"/>
          </a:p>
        </p:txBody>
      </p:sp>
    </p:spTree>
    <p:extLst>
      <p:ext uri="{BB962C8B-B14F-4D97-AF65-F5344CB8AC3E}">
        <p14:creationId xmlns:p14="http://schemas.microsoft.com/office/powerpoint/2010/main" val="866589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PLACE: This column contains the different regions in the New York state. </a:t>
            </a:r>
          </a:p>
        </p:txBody>
      </p:sp>
      <p:sp>
        <p:nvSpPr>
          <p:cNvPr id="4" name="Slide Number Placeholder 3"/>
          <p:cNvSpPr>
            <a:spLocks noGrp="1"/>
          </p:cNvSpPr>
          <p:nvPr>
            <p:ph type="sldNum" sz="quarter" idx="5"/>
          </p:nvPr>
        </p:nvSpPr>
        <p:spPr/>
        <p:txBody>
          <a:bodyPr/>
          <a:lstStyle/>
          <a:p>
            <a:fld id="{3620F48A-3E1D-4AAB-A0C2-3997ECE7C6AE}" type="slidenum">
              <a:rPr lang="en-IN" smtClean="0"/>
              <a:t>7</a:t>
            </a:fld>
            <a:endParaRPr lang="en-IN"/>
          </a:p>
        </p:txBody>
      </p:sp>
    </p:spTree>
    <p:extLst>
      <p:ext uri="{BB962C8B-B14F-4D97-AF65-F5344CB8AC3E}">
        <p14:creationId xmlns:p14="http://schemas.microsoft.com/office/powerpoint/2010/main" val="4001244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TOT_POP: This column contains the total populations of their respective regions.</a:t>
            </a:r>
          </a:p>
        </p:txBody>
      </p:sp>
      <p:sp>
        <p:nvSpPr>
          <p:cNvPr id="4" name="Slide Number Placeholder 3"/>
          <p:cNvSpPr>
            <a:spLocks noGrp="1"/>
          </p:cNvSpPr>
          <p:nvPr>
            <p:ph type="sldNum" sz="quarter" idx="5"/>
          </p:nvPr>
        </p:nvSpPr>
        <p:spPr/>
        <p:txBody>
          <a:bodyPr/>
          <a:lstStyle/>
          <a:p>
            <a:fld id="{3620F48A-3E1D-4AAB-A0C2-3997ECE7C6AE}" type="slidenum">
              <a:rPr lang="en-IN" smtClean="0"/>
              <a:t>8</a:t>
            </a:fld>
            <a:endParaRPr lang="en-IN"/>
          </a:p>
        </p:txBody>
      </p:sp>
    </p:spTree>
    <p:extLst>
      <p:ext uri="{BB962C8B-B14F-4D97-AF65-F5344CB8AC3E}">
        <p14:creationId xmlns:p14="http://schemas.microsoft.com/office/powerpoint/2010/main" val="323567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PCT_U18: This column contains the percentage of people which are below 18 years of age.</a:t>
            </a:r>
          </a:p>
        </p:txBody>
      </p:sp>
      <p:sp>
        <p:nvSpPr>
          <p:cNvPr id="4" name="Slide Number Placeholder 3"/>
          <p:cNvSpPr>
            <a:spLocks noGrp="1"/>
          </p:cNvSpPr>
          <p:nvPr>
            <p:ph type="sldNum" sz="quarter" idx="5"/>
          </p:nvPr>
        </p:nvSpPr>
        <p:spPr/>
        <p:txBody>
          <a:bodyPr/>
          <a:lstStyle/>
          <a:p>
            <a:fld id="{3620F48A-3E1D-4AAB-A0C2-3997ECE7C6AE}" type="slidenum">
              <a:rPr lang="en-IN" smtClean="0"/>
              <a:t>9</a:t>
            </a:fld>
            <a:endParaRPr lang="en-IN"/>
          </a:p>
        </p:txBody>
      </p:sp>
    </p:spTree>
    <p:extLst>
      <p:ext uri="{BB962C8B-B14F-4D97-AF65-F5344CB8AC3E}">
        <p14:creationId xmlns:p14="http://schemas.microsoft.com/office/powerpoint/2010/main" val="380276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PC_18_65: This column contains the percentage of people which are between 18 and 65 years of age.</a:t>
            </a:r>
          </a:p>
        </p:txBody>
      </p:sp>
      <p:sp>
        <p:nvSpPr>
          <p:cNvPr id="4" name="Slide Number Placeholder 3"/>
          <p:cNvSpPr>
            <a:spLocks noGrp="1"/>
          </p:cNvSpPr>
          <p:nvPr>
            <p:ph type="sldNum" sz="quarter" idx="5"/>
          </p:nvPr>
        </p:nvSpPr>
        <p:spPr/>
        <p:txBody>
          <a:bodyPr/>
          <a:lstStyle/>
          <a:p>
            <a:fld id="{3620F48A-3E1D-4AAB-A0C2-3997ECE7C6AE}" type="slidenum">
              <a:rPr lang="en-IN" smtClean="0"/>
              <a:t>10</a:t>
            </a:fld>
            <a:endParaRPr lang="en-IN"/>
          </a:p>
        </p:txBody>
      </p:sp>
    </p:spTree>
    <p:extLst>
      <p:ext uri="{BB962C8B-B14F-4D97-AF65-F5344CB8AC3E}">
        <p14:creationId xmlns:p14="http://schemas.microsoft.com/office/powerpoint/2010/main" val="255579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10/12/2018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98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73018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501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10290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10/12/2018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3192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68829120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597886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10/12/2018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0600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10/12/2018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3667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10/12/2018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522675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10/12/2018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3019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10/12/2018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2684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436B8BEB-BB1A-4183-8085-661E169DD53F}"/>
              </a:ext>
            </a:extLst>
          </p:cNvPr>
          <p:cNvPicPr>
            <a:picLocks noChangeAspect="1" noChangeArrowheads="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83600" y="3324087"/>
            <a:ext cx="3624797" cy="27629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4CE6C54-6860-4EB6-BF94-186059138A4F}"/>
              </a:ext>
            </a:extLst>
          </p:cNvPr>
          <p:cNvSpPr txBox="1"/>
          <p:nvPr/>
        </p:nvSpPr>
        <p:spPr>
          <a:xfrm>
            <a:off x="2935547" y="355513"/>
            <a:ext cx="6320901" cy="2862322"/>
          </a:xfrm>
          <a:prstGeom prst="rect">
            <a:avLst/>
          </a:prstGeom>
          <a:noFill/>
        </p:spPr>
        <p:txBody>
          <a:bodyPr wrap="square" rtlCol="0">
            <a:spAutoFit/>
          </a:bodyPr>
          <a:lstStyle/>
          <a:p>
            <a:pPr algn="ctr"/>
            <a:r>
              <a:rPr lang="en-US" sz="5400" dirty="0">
                <a:latin typeface="Calibri" panose="020F0502020204030204" pitchFamily="34" charset="0"/>
                <a:ea typeface="Cambria" panose="02040503050406030204" pitchFamily="18" charset="0"/>
                <a:cs typeface="Calibri" panose="020F0502020204030204" pitchFamily="34" charset="0"/>
              </a:rPr>
              <a:t>New York State Gender Ratio Prediction</a:t>
            </a:r>
          </a:p>
          <a:p>
            <a:pPr algn="ctr"/>
            <a:endParaRPr lang="en-IN"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6FB2731-0A8E-4D8A-90C8-BA84A873AD1B}"/>
              </a:ext>
            </a:extLst>
          </p:cNvPr>
          <p:cNvSpPr txBox="1"/>
          <p:nvPr/>
        </p:nvSpPr>
        <p:spPr>
          <a:xfrm>
            <a:off x="7908397" y="5302158"/>
            <a:ext cx="3728622" cy="1200329"/>
          </a:xfrm>
          <a:prstGeom prst="rect">
            <a:avLst/>
          </a:prstGeom>
          <a:noFill/>
        </p:spPr>
        <p:txBody>
          <a:bodyPr wrap="square" rtlCol="0">
            <a:spAutoFit/>
          </a:bodyPr>
          <a:lstStyle/>
          <a:p>
            <a:r>
              <a:rPr lang="en-IN" sz="2400" dirty="0">
                <a:latin typeface="Cambria" panose="02040503050406030204" pitchFamily="18" charset="0"/>
                <a:ea typeface="Cambria" panose="02040503050406030204" pitchFamily="18" charset="0"/>
              </a:rPr>
              <a:t>Aastha Agrawal			01</a:t>
            </a:r>
          </a:p>
          <a:p>
            <a:r>
              <a:rPr lang="en-IN" sz="2400" dirty="0">
                <a:latin typeface="Cambria" panose="02040503050406030204" pitchFamily="18" charset="0"/>
                <a:ea typeface="Cambria" panose="02040503050406030204" pitchFamily="18" charset="0"/>
              </a:rPr>
              <a:t>Abhijeet </a:t>
            </a:r>
            <a:r>
              <a:rPr lang="en-IN" sz="2400" dirty="0" err="1">
                <a:latin typeface="Cambria" panose="02040503050406030204" pitchFamily="18" charset="0"/>
                <a:ea typeface="Cambria" panose="02040503050406030204" pitchFamily="18" charset="0"/>
              </a:rPr>
              <a:t>Katiyar</a:t>
            </a:r>
            <a:r>
              <a:rPr lang="en-IN" sz="2400" dirty="0">
                <a:latin typeface="Cambria" panose="02040503050406030204" pitchFamily="18" charset="0"/>
                <a:ea typeface="Cambria" panose="02040503050406030204" pitchFamily="18" charset="0"/>
              </a:rPr>
              <a:t>			02</a:t>
            </a:r>
          </a:p>
          <a:p>
            <a:r>
              <a:rPr lang="en-IN" sz="2400" dirty="0">
                <a:latin typeface="Cambria" panose="02040503050406030204" pitchFamily="18" charset="0"/>
                <a:ea typeface="Cambria" panose="02040503050406030204" pitchFamily="18" charset="0"/>
              </a:rPr>
              <a:t>Shivaansh Agarwal		24</a:t>
            </a:r>
          </a:p>
        </p:txBody>
      </p:sp>
      <p:sp>
        <p:nvSpPr>
          <p:cNvPr id="4" name="TextBox 3">
            <a:extLst>
              <a:ext uri="{FF2B5EF4-FFF2-40B4-BE49-F238E27FC236}">
                <a16:creationId xmlns:a16="http://schemas.microsoft.com/office/drawing/2014/main" id="{6C1C6216-209A-4FB0-8FDF-41EF47480F0F}"/>
              </a:ext>
            </a:extLst>
          </p:cNvPr>
          <p:cNvSpPr txBox="1"/>
          <p:nvPr/>
        </p:nvSpPr>
        <p:spPr>
          <a:xfrm>
            <a:off x="1111748" y="5671490"/>
            <a:ext cx="2955931" cy="830997"/>
          </a:xfrm>
          <a:prstGeom prst="rect">
            <a:avLst/>
          </a:prstGeom>
          <a:noFill/>
        </p:spPr>
        <p:txBody>
          <a:bodyPr wrap="square" rtlCol="0">
            <a:spAutoFit/>
          </a:bodyPr>
          <a:lstStyle/>
          <a:p>
            <a:r>
              <a:rPr lang="en-IN" sz="2400" dirty="0">
                <a:latin typeface="Cambria" panose="02040503050406030204" pitchFamily="18" charset="0"/>
                <a:ea typeface="Cambria" panose="02040503050406030204" pitchFamily="18" charset="0"/>
              </a:rPr>
              <a:t>Mentor:</a:t>
            </a:r>
          </a:p>
          <a:p>
            <a:r>
              <a:rPr lang="en-IN" sz="2400" dirty="0">
                <a:latin typeface="Cambria" panose="02040503050406030204" pitchFamily="18" charset="0"/>
                <a:ea typeface="Cambria" panose="02040503050406030204" pitchFamily="18" charset="0"/>
              </a:rPr>
              <a:t>Ankit Dwivedi Sir</a:t>
            </a:r>
          </a:p>
        </p:txBody>
      </p:sp>
    </p:spTree>
    <p:extLst>
      <p:ext uri="{BB962C8B-B14F-4D97-AF65-F5344CB8AC3E}">
        <p14:creationId xmlns:p14="http://schemas.microsoft.com/office/powerpoint/2010/main" val="289659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F6686-7BF6-4F16-9B4C-AB4B676F1D50}"/>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2328862" y="542925"/>
            <a:ext cx="7534275" cy="577215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B1F1449A-C70B-43AF-B538-D1B464A6EE76}"/>
              </a:ext>
            </a:extLst>
          </p:cNvPr>
          <p:cNvPicPr>
            <a:picLocks noChangeAspect="1"/>
          </p:cNvPicPr>
          <p:nvPr/>
        </p:nvPicPr>
        <p:blipFill>
          <a:blip r:embed="rId5"/>
          <a:stretch>
            <a:fillRect/>
          </a:stretch>
        </p:blipFill>
        <p:spPr>
          <a:xfrm>
            <a:off x="6864032" y="542925"/>
            <a:ext cx="969328" cy="5772150"/>
          </a:xfrm>
          <a:prstGeom prst="rect">
            <a:avLst/>
          </a:prstGeom>
        </p:spPr>
      </p:pic>
    </p:spTree>
    <p:extLst>
      <p:ext uri="{BB962C8B-B14F-4D97-AF65-F5344CB8AC3E}">
        <p14:creationId xmlns:p14="http://schemas.microsoft.com/office/powerpoint/2010/main" val="125126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F6686-7BF6-4F16-9B4C-AB4B676F1D50}"/>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2328862" y="542925"/>
            <a:ext cx="7534275" cy="577215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B06972BB-3A3C-44B3-AABC-91F4706F2B22}"/>
              </a:ext>
            </a:extLst>
          </p:cNvPr>
          <p:cNvPicPr>
            <a:picLocks noChangeAspect="1"/>
          </p:cNvPicPr>
          <p:nvPr/>
        </p:nvPicPr>
        <p:blipFill>
          <a:blip r:embed="rId5"/>
          <a:stretch>
            <a:fillRect/>
          </a:stretch>
        </p:blipFill>
        <p:spPr>
          <a:xfrm>
            <a:off x="7809945" y="542925"/>
            <a:ext cx="952315" cy="5772150"/>
          </a:xfrm>
          <a:prstGeom prst="rect">
            <a:avLst/>
          </a:prstGeom>
        </p:spPr>
      </p:pic>
    </p:spTree>
    <p:extLst>
      <p:ext uri="{BB962C8B-B14F-4D97-AF65-F5344CB8AC3E}">
        <p14:creationId xmlns:p14="http://schemas.microsoft.com/office/powerpoint/2010/main" val="391824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F6686-7BF6-4F16-9B4C-AB4B676F1D50}"/>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2328862" y="542925"/>
            <a:ext cx="7534275" cy="577215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FABF8E83-21FA-422C-8BCF-1CD0F73B204D}"/>
              </a:ext>
            </a:extLst>
          </p:cNvPr>
          <p:cNvPicPr>
            <a:picLocks noChangeAspect="1"/>
          </p:cNvPicPr>
          <p:nvPr/>
        </p:nvPicPr>
        <p:blipFill>
          <a:blip r:embed="rId5"/>
          <a:stretch>
            <a:fillRect/>
          </a:stretch>
        </p:blipFill>
        <p:spPr>
          <a:xfrm>
            <a:off x="8776548" y="542926"/>
            <a:ext cx="1086590" cy="5772150"/>
          </a:xfrm>
          <a:prstGeom prst="rect">
            <a:avLst/>
          </a:prstGeom>
        </p:spPr>
      </p:pic>
    </p:spTree>
    <p:extLst>
      <p:ext uri="{BB962C8B-B14F-4D97-AF65-F5344CB8AC3E}">
        <p14:creationId xmlns:p14="http://schemas.microsoft.com/office/powerpoint/2010/main" val="355663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F6686-7BF6-4F16-9B4C-AB4B676F1D50}"/>
              </a:ext>
            </a:extLst>
          </p:cNvPr>
          <p:cNvPicPr>
            <a:picLocks noChangeAspect="1"/>
          </p:cNvPicPr>
          <p:nvPr/>
        </p:nvPicPr>
        <p:blipFill>
          <a:blip r:embed="rId3"/>
          <a:stretch>
            <a:fillRect/>
          </a:stretch>
        </p:blipFill>
        <p:spPr>
          <a:xfrm>
            <a:off x="2328862" y="542925"/>
            <a:ext cx="7534275" cy="5772150"/>
          </a:xfrm>
          <a:prstGeom prst="rect">
            <a:avLst/>
          </a:prstGeom>
          <a:ln>
            <a:noFill/>
          </a:ln>
          <a:effectLst>
            <a:outerShdw blurRad="292100" dist="139700" dir="2700000" algn="tl" rotWithShape="0">
              <a:srgbClr val="333333">
                <a:alpha val="65000"/>
              </a:srgbClr>
            </a:outerShdw>
          </a:effectLst>
        </p:spPr>
      </p:pic>
      <p:pic>
        <p:nvPicPr>
          <p:cNvPr id="3" name="Picture 2" descr="question mark icon">
            <a:extLst>
              <a:ext uri="{FF2B5EF4-FFF2-40B4-BE49-F238E27FC236}">
                <a16:creationId xmlns:a16="http://schemas.microsoft.com/office/drawing/2014/main" id="{5FC1F536-A0A6-4D87-A8DA-D7A5ED19A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766" y="2027766"/>
            <a:ext cx="2802467" cy="280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5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AC1-6303-4408-9ECF-021602C7F753}"/>
              </a:ext>
            </a:extLst>
          </p:cNvPr>
          <p:cNvSpPr txBox="1"/>
          <p:nvPr/>
        </p:nvSpPr>
        <p:spPr>
          <a:xfrm>
            <a:off x="2416136" y="2967335"/>
            <a:ext cx="7359728" cy="923330"/>
          </a:xfrm>
          <a:prstGeom prst="rect">
            <a:avLst/>
          </a:prstGeom>
          <a:noFill/>
        </p:spPr>
        <p:txBody>
          <a:bodyPr wrap="square" rtlCol="0">
            <a:spAutoFit/>
          </a:bodyPr>
          <a:lstStyle/>
          <a:p>
            <a:r>
              <a:rPr lang="en-IN" sz="5400" dirty="0">
                <a:latin typeface="Calibri" panose="020F0502020204030204" pitchFamily="34" charset="0"/>
                <a:cs typeface="Calibri" panose="020F0502020204030204" pitchFamily="34" charset="0"/>
              </a:rPr>
              <a:t>Exploratory Data Analysis</a:t>
            </a:r>
          </a:p>
        </p:txBody>
      </p:sp>
    </p:spTree>
    <p:extLst>
      <p:ext uri="{BB962C8B-B14F-4D97-AF65-F5344CB8AC3E}">
        <p14:creationId xmlns:p14="http://schemas.microsoft.com/office/powerpoint/2010/main" val="390587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1E9B55-229C-4299-AFEF-2A73725F3BC1}"/>
              </a:ext>
            </a:extLst>
          </p:cNvPr>
          <p:cNvPicPr>
            <a:picLocks noChangeAspect="1"/>
          </p:cNvPicPr>
          <p:nvPr/>
        </p:nvPicPr>
        <p:blipFill>
          <a:blip r:embed="rId2"/>
          <a:stretch>
            <a:fillRect/>
          </a:stretch>
        </p:blipFill>
        <p:spPr>
          <a:xfrm>
            <a:off x="2394516" y="1785154"/>
            <a:ext cx="7402968" cy="1129496"/>
          </a:xfrm>
          <a:prstGeom prst="rect">
            <a:avLst/>
          </a:prstGeom>
        </p:spPr>
      </p:pic>
      <p:pic>
        <p:nvPicPr>
          <p:cNvPr id="3" name="Picture 2">
            <a:extLst>
              <a:ext uri="{FF2B5EF4-FFF2-40B4-BE49-F238E27FC236}">
                <a16:creationId xmlns:a16="http://schemas.microsoft.com/office/drawing/2014/main" id="{9F2CDE68-EDAB-49B2-ADF5-B9AF7F38EB62}"/>
              </a:ext>
            </a:extLst>
          </p:cNvPr>
          <p:cNvPicPr>
            <a:picLocks noChangeAspect="1"/>
          </p:cNvPicPr>
          <p:nvPr/>
        </p:nvPicPr>
        <p:blipFill>
          <a:blip r:embed="rId3"/>
          <a:stretch>
            <a:fillRect/>
          </a:stretch>
        </p:blipFill>
        <p:spPr>
          <a:xfrm>
            <a:off x="2394516" y="3943350"/>
            <a:ext cx="7402968" cy="1129496"/>
          </a:xfrm>
          <a:prstGeom prst="rect">
            <a:avLst/>
          </a:prstGeom>
        </p:spPr>
      </p:pic>
    </p:spTree>
    <p:extLst>
      <p:ext uri="{BB962C8B-B14F-4D97-AF65-F5344CB8AC3E}">
        <p14:creationId xmlns:p14="http://schemas.microsoft.com/office/powerpoint/2010/main" val="144991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49963B-9CC5-4EC4-A9A3-A11FFBDE255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685925" y="1114425"/>
            <a:ext cx="8820150" cy="4629150"/>
          </a:xfrm>
          <a:prstGeom prst="rect">
            <a:avLst/>
          </a:prstGeom>
        </p:spPr>
      </p:pic>
    </p:spTree>
    <p:extLst>
      <p:ext uri="{BB962C8B-B14F-4D97-AF65-F5344CB8AC3E}">
        <p14:creationId xmlns:p14="http://schemas.microsoft.com/office/powerpoint/2010/main" val="1433440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F41A4-B47B-4722-8E93-0493E9220579}"/>
              </a:ext>
            </a:extLst>
          </p:cNvPr>
          <p:cNvPicPr>
            <a:picLocks noChangeAspect="1"/>
          </p:cNvPicPr>
          <p:nvPr/>
        </p:nvPicPr>
        <p:blipFill>
          <a:blip r:embed="rId3"/>
          <a:stretch>
            <a:fillRect/>
          </a:stretch>
        </p:blipFill>
        <p:spPr>
          <a:xfrm>
            <a:off x="4952901" y="4118989"/>
            <a:ext cx="2286198" cy="2491956"/>
          </a:xfrm>
          <a:prstGeom prst="rect">
            <a:avLst/>
          </a:prstGeom>
        </p:spPr>
      </p:pic>
      <p:pic>
        <p:nvPicPr>
          <p:cNvPr id="4" name="Picture 3">
            <a:extLst>
              <a:ext uri="{FF2B5EF4-FFF2-40B4-BE49-F238E27FC236}">
                <a16:creationId xmlns:a16="http://schemas.microsoft.com/office/drawing/2014/main" id="{04BD8221-D580-43AB-B31B-DBAB502E08A3}"/>
              </a:ext>
            </a:extLst>
          </p:cNvPr>
          <p:cNvPicPr>
            <a:picLocks noChangeAspect="1"/>
          </p:cNvPicPr>
          <p:nvPr/>
        </p:nvPicPr>
        <p:blipFill>
          <a:blip r:embed="rId4"/>
          <a:stretch>
            <a:fillRect/>
          </a:stretch>
        </p:blipFill>
        <p:spPr>
          <a:xfrm>
            <a:off x="3692860" y="440692"/>
            <a:ext cx="2286198" cy="3330229"/>
          </a:xfrm>
          <a:prstGeom prst="rect">
            <a:avLst/>
          </a:prstGeom>
        </p:spPr>
      </p:pic>
      <p:pic>
        <p:nvPicPr>
          <p:cNvPr id="5" name="Picture 4">
            <a:extLst>
              <a:ext uri="{FF2B5EF4-FFF2-40B4-BE49-F238E27FC236}">
                <a16:creationId xmlns:a16="http://schemas.microsoft.com/office/drawing/2014/main" id="{807897FF-2E74-4EBD-944F-26A82C0BE17A}"/>
              </a:ext>
            </a:extLst>
          </p:cNvPr>
          <p:cNvPicPr>
            <a:picLocks noChangeAspect="1"/>
          </p:cNvPicPr>
          <p:nvPr/>
        </p:nvPicPr>
        <p:blipFill>
          <a:blip r:embed="rId5"/>
          <a:stretch>
            <a:fillRect/>
          </a:stretch>
        </p:blipFill>
        <p:spPr>
          <a:xfrm>
            <a:off x="9503386" y="439911"/>
            <a:ext cx="2286198" cy="3330229"/>
          </a:xfrm>
          <a:prstGeom prst="rect">
            <a:avLst/>
          </a:prstGeom>
        </p:spPr>
      </p:pic>
      <p:pic>
        <p:nvPicPr>
          <p:cNvPr id="6" name="Picture 5">
            <a:extLst>
              <a:ext uri="{FF2B5EF4-FFF2-40B4-BE49-F238E27FC236}">
                <a16:creationId xmlns:a16="http://schemas.microsoft.com/office/drawing/2014/main" id="{0BF8245F-B5A2-45F1-A16E-5072C4B28017}"/>
              </a:ext>
            </a:extLst>
          </p:cNvPr>
          <p:cNvPicPr>
            <a:picLocks noChangeAspect="1"/>
          </p:cNvPicPr>
          <p:nvPr/>
        </p:nvPicPr>
        <p:blipFill>
          <a:blip r:embed="rId6"/>
          <a:stretch>
            <a:fillRect/>
          </a:stretch>
        </p:blipFill>
        <p:spPr>
          <a:xfrm>
            <a:off x="921275" y="439910"/>
            <a:ext cx="2286198" cy="3330229"/>
          </a:xfrm>
          <a:prstGeom prst="rect">
            <a:avLst/>
          </a:prstGeom>
        </p:spPr>
      </p:pic>
      <p:pic>
        <p:nvPicPr>
          <p:cNvPr id="7" name="Picture 6">
            <a:extLst>
              <a:ext uri="{FF2B5EF4-FFF2-40B4-BE49-F238E27FC236}">
                <a16:creationId xmlns:a16="http://schemas.microsoft.com/office/drawing/2014/main" id="{E430D927-1F89-4C4C-995F-21A08391D65C}"/>
              </a:ext>
            </a:extLst>
          </p:cNvPr>
          <p:cNvPicPr>
            <a:picLocks noChangeAspect="1"/>
          </p:cNvPicPr>
          <p:nvPr/>
        </p:nvPicPr>
        <p:blipFill>
          <a:blip r:embed="rId7"/>
          <a:stretch>
            <a:fillRect/>
          </a:stretch>
        </p:blipFill>
        <p:spPr>
          <a:xfrm>
            <a:off x="6598123" y="440691"/>
            <a:ext cx="2286198" cy="3330229"/>
          </a:xfrm>
          <a:prstGeom prst="rect">
            <a:avLst/>
          </a:prstGeom>
        </p:spPr>
      </p:pic>
    </p:spTree>
    <p:extLst>
      <p:ext uri="{BB962C8B-B14F-4D97-AF65-F5344CB8AC3E}">
        <p14:creationId xmlns:p14="http://schemas.microsoft.com/office/powerpoint/2010/main" val="327612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6F02DE-4A22-4C83-9212-C8F4049B7D7D}"/>
              </a:ext>
            </a:extLst>
          </p:cNvPr>
          <p:cNvSpPr txBox="1"/>
          <p:nvPr/>
        </p:nvSpPr>
        <p:spPr>
          <a:xfrm>
            <a:off x="1081960" y="309808"/>
            <a:ext cx="10784042" cy="461665"/>
          </a:xfrm>
          <a:prstGeom prst="rect">
            <a:avLst/>
          </a:prstGeom>
          <a:noFill/>
        </p:spPr>
        <p:txBody>
          <a:bodyPr wrap="none" rtlCol="0">
            <a:spAutoFit/>
          </a:bodyPr>
          <a:lstStyle/>
          <a:p>
            <a:r>
              <a:rPr lang="en-IN" sz="2400" b="1" dirty="0">
                <a:latin typeface="Calibri Light" panose="020F0302020204030204" pitchFamily="34" charset="0"/>
                <a:cs typeface="Calibri Light" panose="020F0302020204030204" pitchFamily="34" charset="0"/>
              </a:rPr>
              <a:t>Combination of Scatterplot Matrix, Histograms, Correlation Matrix before Data Cleaning</a:t>
            </a:r>
          </a:p>
        </p:txBody>
      </p:sp>
      <p:pic>
        <p:nvPicPr>
          <p:cNvPr id="6" name="Picture 5">
            <a:extLst>
              <a:ext uri="{FF2B5EF4-FFF2-40B4-BE49-F238E27FC236}">
                <a16:creationId xmlns:a16="http://schemas.microsoft.com/office/drawing/2014/main" id="{3AABC2FB-1DF5-47B1-9F3D-D233879431B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86495" y="911322"/>
            <a:ext cx="9219010" cy="5776719"/>
          </a:xfrm>
          <a:prstGeom prst="rect">
            <a:avLst/>
          </a:prstGeom>
        </p:spPr>
      </p:pic>
    </p:spTree>
    <p:extLst>
      <p:ext uri="{BB962C8B-B14F-4D97-AF65-F5344CB8AC3E}">
        <p14:creationId xmlns:p14="http://schemas.microsoft.com/office/powerpoint/2010/main" val="1579440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6F02DE-4A22-4C83-9212-C8F4049B7D7D}"/>
              </a:ext>
            </a:extLst>
          </p:cNvPr>
          <p:cNvSpPr txBox="1"/>
          <p:nvPr/>
        </p:nvSpPr>
        <p:spPr>
          <a:xfrm>
            <a:off x="1081960" y="309808"/>
            <a:ext cx="10573344" cy="461665"/>
          </a:xfrm>
          <a:prstGeom prst="rect">
            <a:avLst/>
          </a:prstGeom>
          <a:noFill/>
        </p:spPr>
        <p:txBody>
          <a:bodyPr wrap="none" rtlCol="0">
            <a:spAutoFit/>
          </a:bodyPr>
          <a:lstStyle/>
          <a:p>
            <a:r>
              <a:rPr lang="en-IN" sz="2400" b="1" dirty="0">
                <a:latin typeface="Calibri Light" panose="020F0302020204030204" pitchFamily="34" charset="0"/>
                <a:cs typeface="Calibri Light" panose="020F0302020204030204" pitchFamily="34" charset="0"/>
              </a:rPr>
              <a:t>Combination of Scatterplot Matrix, Histograms, Correlation Matrix after Data Cleaning</a:t>
            </a:r>
          </a:p>
        </p:txBody>
      </p:sp>
      <p:pic>
        <p:nvPicPr>
          <p:cNvPr id="2" name="Picture 1">
            <a:extLst>
              <a:ext uri="{FF2B5EF4-FFF2-40B4-BE49-F238E27FC236}">
                <a16:creationId xmlns:a16="http://schemas.microsoft.com/office/drawing/2014/main" id="{D14E0948-0CC5-4638-913C-56A3CB5243B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86495" y="911323"/>
            <a:ext cx="9219010" cy="5776719"/>
          </a:xfrm>
          <a:prstGeom prst="rect">
            <a:avLst/>
          </a:prstGeom>
        </p:spPr>
      </p:pic>
    </p:spTree>
    <p:extLst>
      <p:ext uri="{BB962C8B-B14F-4D97-AF65-F5344CB8AC3E}">
        <p14:creationId xmlns:p14="http://schemas.microsoft.com/office/powerpoint/2010/main" val="130673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85228-EAF1-4E59-91A0-14953DBDDCB7}"/>
              </a:ext>
            </a:extLst>
          </p:cNvPr>
          <p:cNvSpPr txBox="1"/>
          <p:nvPr/>
        </p:nvSpPr>
        <p:spPr>
          <a:xfrm>
            <a:off x="1278384" y="319596"/>
            <a:ext cx="5308847" cy="923330"/>
          </a:xfrm>
          <a:prstGeom prst="rect">
            <a:avLst/>
          </a:prstGeom>
          <a:noFill/>
        </p:spPr>
        <p:txBody>
          <a:bodyPr wrap="square" rtlCol="0">
            <a:spAutoFit/>
          </a:bodyPr>
          <a:lstStyle/>
          <a:p>
            <a:r>
              <a:rPr lang="en-IN" sz="5400" dirty="0"/>
              <a:t>Contents:</a:t>
            </a:r>
          </a:p>
        </p:txBody>
      </p:sp>
      <p:sp>
        <p:nvSpPr>
          <p:cNvPr id="3" name="TextBox 2">
            <a:extLst>
              <a:ext uri="{FF2B5EF4-FFF2-40B4-BE49-F238E27FC236}">
                <a16:creationId xmlns:a16="http://schemas.microsoft.com/office/drawing/2014/main" id="{563B8646-57C5-499C-BAEC-69EC51B14824}"/>
              </a:ext>
            </a:extLst>
          </p:cNvPr>
          <p:cNvSpPr txBox="1"/>
          <p:nvPr/>
        </p:nvSpPr>
        <p:spPr>
          <a:xfrm>
            <a:off x="1490134" y="1411111"/>
            <a:ext cx="9527822" cy="4524315"/>
          </a:xfrm>
          <a:prstGeom prst="rect">
            <a:avLst/>
          </a:prstGeom>
          <a:noFill/>
        </p:spPr>
        <p:txBody>
          <a:bodyPr wrap="square" rtlCol="0">
            <a:spAutoFit/>
          </a:bodyPr>
          <a:lstStyle/>
          <a:p>
            <a:pPr marL="342900" indent="-342900">
              <a:buAutoNum type="arabicPeriod"/>
            </a:pPr>
            <a:r>
              <a:rPr lang="en-IN" sz="3600" dirty="0">
                <a:latin typeface="Calibri Light" panose="020F0302020204030204" pitchFamily="34" charset="0"/>
                <a:ea typeface="Cambria" panose="02040503050406030204" pitchFamily="18" charset="0"/>
                <a:cs typeface="Calibri Light" panose="020F0302020204030204" pitchFamily="34" charset="0"/>
              </a:rPr>
              <a:t> Understanding The Problem</a:t>
            </a:r>
          </a:p>
          <a:p>
            <a:pPr marL="342900" indent="-342900">
              <a:buAutoNum type="arabicPeriod"/>
            </a:pPr>
            <a:r>
              <a:rPr lang="en-IN" sz="3600" dirty="0">
                <a:latin typeface="Calibri Light" panose="020F0302020204030204" pitchFamily="34" charset="0"/>
                <a:ea typeface="Cambria" panose="02040503050406030204" pitchFamily="18" charset="0"/>
                <a:cs typeface="Calibri Light" panose="020F0302020204030204" pitchFamily="34" charset="0"/>
              </a:rPr>
              <a:t> Project Overview</a:t>
            </a:r>
          </a:p>
          <a:p>
            <a:pPr marL="342900" indent="-342900">
              <a:buAutoNum type="arabicPeriod"/>
            </a:pPr>
            <a:r>
              <a:rPr lang="en-IN" sz="3600" dirty="0">
                <a:latin typeface="Calibri Light" panose="020F0302020204030204" pitchFamily="34" charset="0"/>
                <a:ea typeface="Cambria" panose="02040503050406030204" pitchFamily="18" charset="0"/>
                <a:cs typeface="Calibri Light" panose="020F0302020204030204" pitchFamily="34" charset="0"/>
              </a:rPr>
              <a:t> Exploratory Data Analysis</a:t>
            </a:r>
          </a:p>
          <a:p>
            <a:pPr marL="342900" indent="-342900">
              <a:buAutoNum type="arabicPeriod"/>
            </a:pPr>
            <a:r>
              <a:rPr lang="en-IN" sz="3600" dirty="0">
                <a:latin typeface="Calibri Light" panose="020F0302020204030204" pitchFamily="34" charset="0"/>
                <a:ea typeface="Cambria" panose="02040503050406030204" pitchFamily="18" charset="0"/>
                <a:cs typeface="Calibri Light" panose="020F0302020204030204" pitchFamily="34" charset="0"/>
              </a:rPr>
              <a:t> Data Cleaning</a:t>
            </a:r>
          </a:p>
          <a:p>
            <a:pPr marL="342900" indent="-342900">
              <a:buAutoNum type="arabicPeriod"/>
            </a:pPr>
            <a:r>
              <a:rPr lang="en-IN" sz="3600" dirty="0">
                <a:latin typeface="Calibri Light" panose="020F0302020204030204" pitchFamily="34" charset="0"/>
                <a:ea typeface="Cambria" panose="02040503050406030204" pitchFamily="18" charset="0"/>
                <a:cs typeface="Calibri Light" panose="020F0302020204030204" pitchFamily="34" charset="0"/>
              </a:rPr>
              <a:t> Why Multiple Regression?</a:t>
            </a:r>
          </a:p>
          <a:p>
            <a:pPr marL="342900" indent="-342900">
              <a:buAutoNum type="arabicPeriod"/>
            </a:pPr>
            <a:r>
              <a:rPr lang="en-IN" sz="3600" dirty="0">
                <a:latin typeface="Calibri Light" panose="020F0302020204030204" pitchFamily="34" charset="0"/>
                <a:ea typeface="Cambria" panose="02040503050406030204" pitchFamily="18" charset="0"/>
                <a:cs typeface="Calibri Light" panose="020F0302020204030204" pitchFamily="34" charset="0"/>
              </a:rPr>
              <a:t> Assumptions regarding Multiple Regression </a:t>
            </a:r>
          </a:p>
          <a:p>
            <a:pPr marL="342900" indent="-342900">
              <a:buAutoNum type="arabicPeriod"/>
            </a:pPr>
            <a:r>
              <a:rPr lang="en-IN" sz="3600" dirty="0">
                <a:latin typeface="Calibri Light" panose="020F0302020204030204" pitchFamily="34" charset="0"/>
                <a:ea typeface="Cambria" panose="02040503050406030204" pitchFamily="18" charset="0"/>
                <a:cs typeface="Calibri Light" panose="020F0302020204030204" pitchFamily="34" charset="0"/>
              </a:rPr>
              <a:t> Building the Model</a:t>
            </a:r>
          </a:p>
          <a:p>
            <a:pPr marL="342900" indent="-342900">
              <a:buAutoNum type="arabicPeriod"/>
            </a:pPr>
            <a:r>
              <a:rPr lang="en-IN" sz="3600" dirty="0">
                <a:latin typeface="Calibri Light" panose="020F0302020204030204" pitchFamily="34" charset="0"/>
                <a:ea typeface="Cambria" panose="02040503050406030204" pitchFamily="18" charset="0"/>
                <a:cs typeface="Calibri Light" panose="020F0302020204030204" pitchFamily="34" charset="0"/>
              </a:rPr>
              <a:t> Conclusions</a:t>
            </a:r>
          </a:p>
        </p:txBody>
      </p:sp>
      <p:sp>
        <p:nvSpPr>
          <p:cNvPr id="4" name="TextBox 3">
            <a:extLst>
              <a:ext uri="{FF2B5EF4-FFF2-40B4-BE49-F238E27FC236}">
                <a16:creationId xmlns:a16="http://schemas.microsoft.com/office/drawing/2014/main" id="{A2FEDAEE-FDA8-48A0-82E9-891EEFE61C7E}"/>
              </a:ext>
            </a:extLst>
          </p:cNvPr>
          <p:cNvSpPr txBox="1"/>
          <p:nvPr/>
        </p:nvSpPr>
        <p:spPr>
          <a:xfrm>
            <a:off x="1278384" y="6120092"/>
            <a:ext cx="9262334" cy="369332"/>
          </a:xfrm>
          <a:prstGeom prst="rect">
            <a:avLst/>
          </a:prstGeom>
          <a:noFill/>
        </p:spPr>
        <p:txBody>
          <a:bodyPr wrap="square" rtlCol="0">
            <a:spAutoFit/>
          </a:bodyPr>
          <a:lstStyle/>
          <a:p>
            <a:r>
              <a:rPr lang="en-IN" dirty="0"/>
              <a:t>Language Used: R</a:t>
            </a:r>
          </a:p>
        </p:txBody>
      </p:sp>
    </p:spTree>
    <p:extLst>
      <p:ext uri="{BB962C8B-B14F-4D97-AF65-F5344CB8AC3E}">
        <p14:creationId xmlns:p14="http://schemas.microsoft.com/office/powerpoint/2010/main" val="4163812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AC1-6303-4408-9ECF-021602C7F753}"/>
              </a:ext>
            </a:extLst>
          </p:cNvPr>
          <p:cNvSpPr txBox="1"/>
          <p:nvPr/>
        </p:nvSpPr>
        <p:spPr>
          <a:xfrm>
            <a:off x="2215701" y="2967335"/>
            <a:ext cx="7760598" cy="923330"/>
          </a:xfrm>
          <a:prstGeom prst="rect">
            <a:avLst/>
          </a:prstGeom>
          <a:noFill/>
        </p:spPr>
        <p:txBody>
          <a:bodyPr wrap="square" rtlCol="0">
            <a:spAutoFit/>
          </a:bodyPr>
          <a:lstStyle/>
          <a:p>
            <a:r>
              <a:rPr lang="en-IN" sz="5400" dirty="0">
                <a:latin typeface="Calibri" panose="020F0502020204030204" pitchFamily="34" charset="0"/>
                <a:cs typeface="Calibri" panose="020F0502020204030204" pitchFamily="34" charset="0"/>
              </a:rPr>
              <a:t>Why Multiple Regression?</a:t>
            </a:r>
          </a:p>
        </p:txBody>
      </p:sp>
    </p:spTree>
    <p:extLst>
      <p:ext uri="{BB962C8B-B14F-4D97-AF65-F5344CB8AC3E}">
        <p14:creationId xmlns:p14="http://schemas.microsoft.com/office/powerpoint/2010/main" val="2182490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AC1-6303-4408-9ECF-021602C7F753}"/>
              </a:ext>
            </a:extLst>
          </p:cNvPr>
          <p:cNvSpPr txBox="1"/>
          <p:nvPr/>
        </p:nvSpPr>
        <p:spPr>
          <a:xfrm>
            <a:off x="914026" y="181105"/>
            <a:ext cx="11471612" cy="830997"/>
          </a:xfrm>
          <a:prstGeom prst="rect">
            <a:avLst/>
          </a:prstGeom>
          <a:noFill/>
        </p:spPr>
        <p:txBody>
          <a:bodyPr wrap="square" rtlCol="0">
            <a:spAutoFit/>
          </a:bodyPr>
          <a:lstStyle/>
          <a:p>
            <a:r>
              <a:rPr lang="en-IN" sz="4800" dirty="0">
                <a:latin typeface="Calibri" panose="020F0502020204030204" pitchFamily="34" charset="0"/>
                <a:cs typeface="Calibri" panose="020F0502020204030204" pitchFamily="34" charset="0"/>
              </a:rPr>
              <a:t>Assumptions Regarding Multiple Regression</a:t>
            </a:r>
          </a:p>
        </p:txBody>
      </p:sp>
    </p:spTree>
    <p:extLst>
      <p:ext uri="{BB962C8B-B14F-4D97-AF65-F5344CB8AC3E}">
        <p14:creationId xmlns:p14="http://schemas.microsoft.com/office/powerpoint/2010/main" val="2112312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AC1-6303-4408-9ECF-021602C7F753}"/>
              </a:ext>
            </a:extLst>
          </p:cNvPr>
          <p:cNvSpPr txBox="1"/>
          <p:nvPr/>
        </p:nvSpPr>
        <p:spPr>
          <a:xfrm>
            <a:off x="914026" y="181105"/>
            <a:ext cx="11471612" cy="830997"/>
          </a:xfrm>
          <a:prstGeom prst="rect">
            <a:avLst/>
          </a:prstGeom>
          <a:noFill/>
        </p:spPr>
        <p:txBody>
          <a:bodyPr wrap="square" rtlCol="0">
            <a:spAutoFit/>
          </a:bodyPr>
          <a:lstStyle/>
          <a:p>
            <a:r>
              <a:rPr lang="en-IN" sz="4800" dirty="0">
                <a:latin typeface="Calibri" panose="020F0502020204030204" pitchFamily="34" charset="0"/>
                <a:cs typeface="Calibri" panose="020F0502020204030204" pitchFamily="34" charset="0"/>
              </a:rPr>
              <a:t>Assumptions Regarding Multiple Regression</a:t>
            </a:r>
          </a:p>
        </p:txBody>
      </p:sp>
      <p:sp>
        <p:nvSpPr>
          <p:cNvPr id="3" name="TextBox 2">
            <a:extLst>
              <a:ext uri="{FF2B5EF4-FFF2-40B4-BE49-F238E27FC236}">
                <a16:creationId xmlns:a16="http://schemas.microsoft.com/office/drawing/2014/main" id="{E65028FA-C942-4348-84DF-9B92FFA788A6}"/>
              </a:ext>
            </a:extLst>
          </p:cNvPr>
          <p:cNvSpPr txBox="1"/>
          <p:nvPr/>
        </p:nvSpPr>
        <p:spPr>
          <a:xfrm flipH="1">
            <a:off x="1258644" y="1366222"/>
            <a:ext cx="8778240" cy="1938992"/>
          </a:xfrm>
          <a:prstGeom prst="rect">
            <a:avLst/>
          </a:prstGeom>
          <a:noFill/>
        </p:spPr>
        <p:txBody>
          <a:bodyPr wrap="square" rtlCol="0">
            <a:spAutoFit/>
          </a:bodyPr>
          <a:lstStyle/>
          <a:p>
            <a:pPr marL="342900" indent="-342900">
              <a:buAutoNum type="arabicPeriod"/>
            </a:pPr>
            <a:r>
              <a:rPr lang="en-US" sz="2400" dirty="0">
                <a:latin typeface="Calibri" panose="020F0502020204030204" pitchFamily="34" charset="0"/>
                <a:cs typeface="Calibri" panose="020F0502020204030204" pitchFamily="34" charset="0"/>
              </a:rPr>
              <a:t>LINEAR RELATION between the independent and dependent variables.</a:t>
            </a:r>
          </a:p>
          <a:p>
            <a:pPr marL="342900" indent="-342900">
              <a:buAutoNum type="arabicPeriod"/>
            </a:pPr>
            <a:endParaRPr lang="en-US" sz="2400" dirty="0">
              <a:latin typeface="Calibri" panose="020F0502020204030204" pitchFamily="34" charset="0"/>
              <a:cs typeface="Calibri" panose="020F0502020204030204" pitchFamily="34" charset="0"/>
            </a:endParaRPr>
          </a:p>
          <a:p>
            <a:pPr marL="342900" indent="-342900">
              <a:buAutoNum type="arabicPeriod"/>
            </a:pPr>
            <a:endParaRPr lang="en-IN" sz="2400" dirty="0">
              <a:latin typeface="Calibri" panose="020F0502020204030204" pitchFamily="34" charset="0"/>
              <a:cs typeface="Calibri" panose="020F0502020204030204" pitchFamily="34" charset="0"/>
            </a:endParaRPr>
          </a:p>
          <a:p>
            <a:endParaRPr lang="en-IN" sz="2400" dirty="0"/>
          </a:p>
        </p:txBody>
      </p:sp>
      <p:pic>
        <p:nvPicPr>
          <p:cNvPr id="4" name="Picture 3">
            <a:extLst>
              <a:ext uri="{FF2B5EF4-FFF2-40B4-BE49-F238E27FC236}">
                <a16:creationId xmlns:a16="http://schemas.microsoft.com/office/drawing/2014/main" id="{5C29C93F-CB81-47AE-8BCC-752CA8376D5A}"/>
              </a:ext>
            </a:extLst>
          </p:cNvPr>
          <p:cNvPicPr>
            <a:picLocks noChangeAspect="1"/>
          </p:cNvPicPr>
          <p:nvPr/>
        </p:nvPicPr>
        <p:blipFill>
          <a:blip r:embed="rId3"/>
          <a:stretch>
            <a:fillRect/>
          </a:stretch>
        </p:blipFill>
        <p:spPr>
          <a:xfrm>
            <a:off x="5647764" y="3142542"/>
            <a:ext cx="5551283" cy="33526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541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AC1-6303-4408-9ECF-021602C7F753}"/>
              </a:ext>
            </a:extLst>
          </p:cNvPr>
          <p:cNvSpPr txBox="1"/>
          <p:nvPr/>
        </p:nvSpPr>
        <p:spPr>
          <a:xfrm>
            <a:off x="914026" y="181105"/>
            <a:ext cx="11471612" cy="830997"/>
          </a:xfrm>
          <a:prstGeom prst="rect">
            <a:avLst/>
          </a:prstGeom>
          <a:noFill/>
        </p:spPr>
        <p:txBody>
          <a:bodyPr wrap="square" rtlCol="0">
            <a:spAutoFit/>
          </a:bodyPr>
          <a:lstStyle/>
          <a:p>
            <a:r>
              <a:rPr lang="en-IN" sz="4800" dirty="0">
                <a:latin typeface="Calibri" panose="020F0502020204030204" pitchFamily="34" charset="0"/>
                <a:cs typeface="Calibri" panose="020F0502020204030204" pitchFamily="34" charset="0"/>
              </a:rPr>
              <a:t>Assumptions Regarding Multiple Regression</a:t>
            </a:r>
          </a:p>
        </p:txBody>
      </p:sp>
      <p:sp>
        <p:nvSpPr>
          <p:cNvPr id="3" name="TextBox 2">
            <a:extLst>
              <a:ext uri="{FF2B5EF4-FFF2-40B4-BE49-F238E27FC236}">
                <a16:creationId xmlns:a16="http://schemas.microsoft.com/office/drawing/2014/main" id="{E65028FA-C942-4348-84DF-9B92FFA788A6}"/>
              </a:ext>
            </a:extLst>
          </p:cNvPr>
          <p:cNvSpPr txBox="1"/>
          <p:nvPr/>
        </p:nvSpPr>
        <p:spPr>
          <a:xfrm flipH="1">
            <a:off x="1258644" y="1366222"/>
            <a:ext cx="8778240" cy="2308324"/>
          </a:xfrm>
          <a:prstGeom prst="rect">
            <a:avLst/>
          </a:prstGeom>
          <a:noFill/>
        </p:spPr>
        <p:txBody>
          <a:bodyPr wrap="square" rtlCol="0">
            <a:spAutoFit/>
          </a:bodyPr>
          <a:lstStyle/>
          <a:p>
            <a:pPr marL="342900" indent="-342900">
              <a:buAutoNum type="arabicPeriod"/>
            </a:pPr>
            <a:r>
              <a:rPr lang="en-US" sz="2400" dirty="0">
                <a:latin typeface="Calibri" panose="020F0502020204030204" pitchFamily="34" charset="0"/>
                <a:cs typeface="Calibri" panose="020F0502020204030204" pitchFamily="34" charset="0"/>
              </a:rPr>
              <a:t>LINEAR RELATION between the independent and dependent variables.</a:t>
            </a:r>
          </a:p>
          <a:p>
            <a:pPr marL="342900" indent="-342900">
              <a:buAutoNum type="arabicPeriod"/>
            </a:pPr>
            <a:r>
              <a:rPr lang="en-US" sz="2400" dirty="0">
                <a:latin typeface="Calibri" panose="020F0502020204030204" pitchFamily="34" charset="0"/>
                <a:cs typeface="Calibri" panose="020F0502020204030204" pitchFamily="34" charset="0"/>
              </a:rPr>
              <a:t>Multivariate Normality</a:t>
            </a:r>
          </a:p>
          <a:p>
            <a:pPr marL="342900" indent="-342900">
              <a:buAutoNum type="arabicPeriod"/>
            </a:pPr>
            <a:endParaRPr lang="en-US" sz="2400" dirty="0">
              <a:latin typeface="Calibri" panose="020F0502020204030204" pitchFamily="34" charset="0"/>
              <a:cs typeface="Calibri" panose="020F0502020204030204" pitchFamily="34" charset="0"/>
            </a:endParaRPr>
          </a:p>
          <a:p>
            <a:pPr marL="342900" indent="-342900">
              <a:buAutoNum type="arabicPeriod"/>
            </a:pPr>
            <a:endParaRPr lang="en-IN" sz="2400" dirty="0">
              <a:latin typeface="Calibri" panose="020F0502020204030204" pitchFamily="34" charset="0"/>
              <a:cs typeface="Calibri" panose="020F0502020204030204" pitchFamily="34" charset="0"/>
            </a:endParaRPr>
          </a:p>
          <a:p>
            <a:endParaRPr lang="en-IN" sz="2400" dirty="0"/>
          </a:p>
        </p:txBody>
      </p:sp>
      <p:pic>
        <p:nvPicPr>
          <p:cNvPr id="6" name="Picture 5">
            <a:extLst>
              <a:ext uri="{FF2B5EF4-FFF2-40B4-BE49-F238E27FC236}">
                <a16:creationId xmlns:a16="http://schemas.microsoft.com/office/drawing/2014/main" id="{2B3F9351-EAAC-415E-925F-172EB4F90C22}"/>
              </a:ext>
            </a:extLst>
          </p:cNvPr>
          <p:cNvPicPr>
            <a:picLocks noChangeAspect="1"/>
          </p:cNvPicPr>
          <p:nvPr/>
        </p:nvPicPr>
        <p:blipFill>
          <a:blip r:embed="rId3"/>
          <a:stretch>
            <a:fillRect/>
          </a:stretch>
        </p:blipFill>
        <p:spPr>
          <a:xfrm>
            <a:off x="6497619" y="3094548"/>
            <a:ext cx="4724609" cy="34410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2810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AC1-6303-4408-9ECF-021602C7F753}"/>
              </a:ext>
            </a:extLst>
          </p:cNvPr>
          <p:cNvSpPr txBox="1"/>
          <p:nvPr/>
        </p:nvSpPr>
        <p:spPr>
          <a:xfrm>
            <a:off x="914026" y="181105"/>
            <a:ext cx="11471612" cy="830997"/>
          </a:xfrm>
          <a:prstGeom prst="rect">
            <a:avLst/>
          </a:prstGeom>
          <a:noFill/>
        </p:spPr>
        <p:txBody>
          <a:bodyPr wrap="square" rtlCol="0">
            <a:spAutoFit/>
          </a:bodyPr>
          <a:lstStyle/>
          <a:p>
            <a:r>
              <a:rPr lang="en-IN" sz="4800" dirty="0">
                <a:latin typeface="Calibri" panose="020F0502020204030204" pitchFamily="34" charset="0"/>
                <a:cs typeface="Calibri" panose="020F0502020204030204" pitchFamily="34" charset="0"/>
              </a:rPr>
              <a:t>Assumptions Regarding Multiple Regression</a:t>
            </a:r>
          </a:p>
        </p:txBody>
      </p:sp>
      <p:sp>
        <p:nvSpPr>
          <p:cNvPr id="3" name="TextBox 2">
            <a:extLst>
              <a:ext uri="{FF2B5EF4-FFF2-40B4-BE49-F238E27FC236}">
                <a16:creationId xmlns:a16="http://schemas.microsoft.com/office/drawing/2014/main" id="{E65028FA-C942-4348-84DF-9B92FFA788A6}"/>
              </a:ext>
            </a:extLst>
          </p:cNvPr>
          <p:cNvSpPr txBox="1"/>
          <p:nvPr/>
        </p:nvSpPr>
        <p:spPr>
          <a:xfrm flipH="1">
            <a:off x="1258644" y="1366222"/>
            <a:ext cx="8778240" cy="2677656"/>
          </a:xfrm>
          <a:prstGeom prst="rect">
            <a:avLst/>
          </a:prstGeom>
          <a:noFill/>
        </p:spPr>
        <p:txBody>
          <a:bodyPr wrap="square" rtlCol="0">
            <a:spAutoFit/>
          </a:bodyPr>
          <a:lstStyle/>
          <a:p>
            <a:pPr marL="342900" indent="-342900">
              <a:buAutoNum type="arabicPeriod"/>
            </a:pPr>
            <a:r>
              <a:rPr lang="en-US" sz="2400" dirty="0">
                <a:latin typeface="Calibri" panose="020F0502020204030204" pitchFamily="34" charset="0"/>
                <a:cs typeface="Calibri" panose="020F0502020204030204" pitchFamily="34" charset="0"/>
              </a:rPr>
              <a:t>LINEAR RELATION between the independent and dependent variables.</a:t>
            </a:r>
          </a:p>
          <a:p>
            <a:pPr marL="342900" indent="-342900">
              <a:buAutoNum type="arabicPeriod"/>
            </a:pPr>
            <a:r>
              <a:rPr lang="en-US" sz="2400" dirty="0">
                <a:latin typeface="Calibri" panose="020F0502020204030204" pitchFamily="34" charset="0"/>
                <a:cs typeface="Calibri" panose="020F0502020204030204" pitchFamily="34" charset="0"/>
              </a:rPr>
              <a:t>Multivariate Normality</a:t>
            </a:r>
          </a:p>
          <a:p>
            <a:pPr marL="342900" indent="-342900">
              <a:buAutoNum type="arabicPeriod"/>
            </a:pPr>
            <a:r>
              <a:rPr lang="en-US" sz="2400" dirty="0">
                <a:latin typeface="Calibri" panose="020F0502020204030204" pitchFamily="34" charset="0"/>
                <a:cs typeface="Calibri" panose="020F0502020204030204" pitchFamily="34" charset="0"/>
              </a:rPr>
              <a:t>No Multicollinearity</a:t>
            </a:r>
          </a:p>
          <a:p>
            <a:endParaRPr lang="en-US" sz="2400" dirty="0">
              <a:latin typeface="Calibri" panose="020F0502020204030204" pitchFamily="34" charset="0"/>
              <a:cs typeface="Calibri" panose="020F0502020204030204" pitchFamily="34" charset="0"/>
            </a:endParaRPr>
          </a:p>
          <a:p>
            <a:pPr marL="342900" indent="-342900">
              <a:buAutoNum type="arabicPeriod"/>
            </a:pPr>
            <a:endParaRPr lang="en-IN" sz="2400" dirty="0">
              <a:latin typeface="Calibri" panose="020F0502020204030204" pitchFamily="34" charset="0"/>
              <a:cs typeface="Calibri" panose="020F0502020204030204" pitchFamily="34" charset="0"/>
            </a:endParaRPr>
          </a:p>
          <a:p>
            <a:endParaRPr lang="en-IN" sz="2400" dirty="0"/>
          </a:p>
        </p:txBody>
      </p:sp>
    </p:spTree>
    <p:extLst>
      <p:ext uri="{BB962C8B-B14F-4D97-AF65-F5344CB8AC3E}">
        <p14:creationId xmlns:p14="http://schemas.microsoft.com/office/powerpoint/2010/main" val="183723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AC1-6303-4408-9ECF-021602C7F753}"/>
              </a:ext>
            </a:extLst>
          </p:cNvPr>
          <p:cNvSpPr txBox="1"/>
          <p:nvPr/>
        </p:nvSpPr>
        <p:spPr>
          <a:xfrm>
            <a:off x="914026" y="181105"/>
            <a:ext cx="11471612" cy="830997"/>
          </a:xfrm>
          <a:prstGeom prst="rect">
            <a:avLst/>
          </a:prstGeom>
          <a:noFill/>
        </p:spPr>
        <p:txBody>
          <a:bodyPr wrap="square" rtlCol="0">
            <a:spAutoFit/>
          </a:bodyPr>
          <a:lstStyle/>
          <a:p>
            <a:r>
              <a:rPr lang="en-IN" sz="4800" dirty="0">
                <a:latin typeface="Calibri" panose="020F0502020204030204" pitchFamily="34" charset="0"/>
                <a:cs typeface="Calibri" panose="020F0502020204030204" pitchFamily="34" charset="0"/>
              </a:rPr>
              <a:t>Assumptions Regarding Multiple Regression</a:t>
            </a:r>
          </a:p>
        </p:txBody>
      </p:sp>
      <p:sp>
        <p:nvSpPr>
          <p:cNvPr id="3" name="TextBox 2">
            <a:extLst>
              <a:ext uri="{FF2B5EF4-FFF2-40B4-BE49-F238E27FC236}">
                <a16:creationId xmlns:a16="http://schemas.microsoft.com/office/drawing/2014/main" id="{E65028FA-C942-4348-84DF-9B92FFA788A6}"/>
              </a:ext>
            </a:extLst>
          </p:cNvPr>
          <p:cNvSpPr txBox="1"/>
          <p:nvPr/>
        </p:nvSpPr>
        <p:spPr>
          <a:xfrm flipH="1">
            <a:off x="1258644" y="1366222"/>
            <a:ext cx="8778240" cy="2677656"/>
          </a:xfrm>
          <a:prstGeom prst="rect">
            <a:avLst/>
          </a:prstGeom>
          <a:noFill/>
        </p:spPr>
        <p:txBody>
          <a:bodyPr wrap="square" rtlCol="0">
            <a:spAutoFit/>
          </a:bodyPr>
          <a:lstStyle/>
          <a:p>
            <a:pPr marL="342900" indent="-342900">
              <a:buAutoNum type="arabicPeriod"/>
            </a:pPr>
            <a:r>
              <a:rPr lang="en-US" sz="2400" dirty="0">
                <a:latin typeface="Calibri" panose="020F0502020204030204" pitchFamily="34" charset="0"/>
                <a:cs typeface="Calibri" panose="020F0502020204030204" pitchFamily="34" charset="0"/>
              </a:rPr>
              <a:t>LINEAR RELATION between the independent and dependent variables.</a:t>
            </a:r>
          </a:p>
          <a:p>
            <a:pPr marL="342900" indent="-342900">
              <a:buAutoNum type="arabicPeriod"/>
            </a:pPr>
            <a:r>
              <a:rPr lang="en-US" sz="2400" dirty="0">
                <a:latin typeface="Calibri" panose="020F0502020204030204" pitchFamily="34" charset="0"/>
                <a:cs typeface="Calibri" panose="020F0502020204030204" pitchFamily="34" charset="0"/>
              </a:rPr>
              <a:t>Multivariate Normality</a:t>
            </a:r>
          </a:p>
          <a:p>
            <a:pPr marL="342900" indent="-342900">
              <a:buAutoNum type="arabicPeriod"/>
            </a:pPr>
            <a:r>
              <a:rPr lang="en-US" sz="2400" dirty="0">
                <a:latin typeface="Calibri" panose="020F0502020204030204" pitchFamily="34" charset="0"/>
                <a:cs typeface="Calibri" panose="020F0502020204030204" pitchFamily="34" charset="0"/>
              </a:rPr>
              <a:t>No Multicollinearity</a:t>
            </a:r>
          </a:p>
          <a:p>
            <a:pPr marL="342900" indent="-342900">
              <a:buAutoNum type="arabicPeriod"/>
            </a:pPr>
            <a:r>
              <a:rPr lang="en-US" sz="2400" dirty="0">
                <a:latin typeface="Calibri" panose="020F0502020204030204" pitchFamily="34" charset="0"/>
                <a:cs typeface="Calibri" panose="020F0502020204030204" pitchFamily="34" charset="0"/>
              </a:rPr>
              <a:t>Homoscedasticity</a:t>
            </a:r>
          </a:p>
          <a:p>
            <a:pPr marL="342900" indent="-342900">
              <a:buAutoNum type="arabicPeriod"/>
            </a:pPr>
            <a:endParaRPr lang="en-IN" sz="2400" dirty="0">
              <a:latin typeface="Calibri" panose="020F0502020204030204" pitchFamily="34" charset="0"/>
              <a:cs typeface="Calibri" panose="020F0502020204030204" pitchFamily="34" charset="0"/>
            </a:endParaRPr>
          </a:p>
          <a:p>
            <a:endParaRPr lang="en-IN" sz="2400" dirty="0"/>
          </a:p>
        </p:txBody>
      </p:sp>
      <p:pic>
        <p:nvPicPr>
          <p:cNvPr id="5" name="Picture 4">
            <a:extLst>
              <a:ext uri="{FF2B5EF4-FFF2-40B4-BE49-F238E27FC236}">
                <a16:creationId xmlns:a16="http://schemas.microsoft.com/office/drawing/2014/main" id="{BBA86509-3677-43F2-91E4-9E33A3D63B71}"/>
              </a:ext>
            </a:extLst>
          </p:cNvPr>
          <p:cNvPicPr>
            <a:picLocks noChangeAspect="1"/>
          </p:cNvPicPr>
          <p:nvPr/>
        </p:nvPicPr>
        <p:blipFill>
          <a:blip r:embed="rId3"/>
          <a:stretch>
            <a:fillRect/>
          </a:stretch>
        </p:blipFill>
        <p:spPr>
          <a:xfrm>
            <a:off x="6605195" y="2517386"/>
            <a:ext cx="4873384" cy="4159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5768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AC1-6303-4408-9ECF-021602C7F753}"/>
              </a:ext>
            </a:extLst>
          </p:cNvPr>
          <p:cNvSpPr txBox="1"/>
          <p:nvPr/>
        </p:nvSpPr>
        <p:spPr>
          <a:xfrm>
            <a:off x="2113182" y="2719908"/>
            <a:ext cx="8612192" cy="923330"/>
          </a:xfrm>
          <a:prstGeom prst="rect">
            <a:avLst/>
          </a:prstGeom>
          <a:noFill/>
        </p:spPr>
        <p:txBody>
          <a:bodyPr wrap="square" rtlCol="0">
            <a:spAutoFit/>
          </a:bodyPr>
          <a:lstStyle/>
          <a:p>
            <a:r>
              <a:rPr lang="en-IN" sz="5400" dirty="0">
                <a:latin typeface="Calibri" panose="020F0502020204030204" pitchFamily="34" charset="0"/>
                <a:cs typeface="Calibri" panose="020F0502020204030204" pitchFamily="34" charset="0"/>
              </a:rPr>
              <a:t>Model Building &amp; Evaluation</a:t>
            </a:r>
          </a:p>
        </p:txBody>
      </p:sp>
    </p:spTree>
    <p:extLst>
      <p:ext uri="{BB962C8B-B14F-4D97-AF65-F5344CB8AC3E}">
        <p14:creationId xmlns:p14="http://schemas.microsoft.com/office/powerpoint/2010/main" val="2227377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1DCD9-94BC-45CC-8DA3-865E1A6356EF}"/>
              </a:ext>
            </a:extLst>
          </p:cNvPr>
          <p:cNvPicPr>
            <a:picLocks noChangeAspect="1"/>
          </p:cNvPicPr>
          <p:nvPr/>
        </p:nvPicPr>
        <p:blipFill>
          <a:blip r:embed="rId3"/>
          <a:stretch>
            <a:fillRect/>
          </a:stretch>
        </p:blipFill>
        <p:spPr>
          <a:xfrm>
            <a:off x="2262530" y="875039"/>
            <a:ext cx="7666940" cy="5107922"/>
          </a:xfrm>
          <a:prstGeom prst="rect">
            <a:avLst/>
          </a:prstGeom>
        </p:spPr>
      </p:pic>
    </p:spTree>
    <p:extLst>
      <p:ext uri="{BB962C8B-B14F-4D97-AF65-F5344CB8AC3E}">
        <p14:creationId xmlns:p14="http://schemas.microsoft.com/office/powerpoint/2010/main" val="852378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073DCB-5DFC-4B47-8F22-348FC45DE6C9}"/>
              </a:ext>
            </a:extLst>
          </p:cNvPr>
          <p:cNvPicPr>
            <a:picLocks noChangeAspect="1"/>
          </p:cNvPicPr>
          <p:nvPr/>
        </p:nvPicPr>
        <p:blipFill>
          <a:blip r:embed="rId3"/>
          <a:stretch>
            <a:fillRect/>
          </a:stretch>
        </p:blipFill>
        <p:spPr>
          <a:xfrm>
            <a:off x="851439" y="1590118"/>
            <a:ext cx="4724609" cy="3441091"/>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B9E8228C-8FCE-47B3-8B38-0DF8FBEE101F}"/>
              </a:ext>
            </a:extLst>
          </p:cNvPr>
          <p:cNvPicPr>
            <a:picLocks noChangeAspect="1"/>
          </p:cNvPicPr>
          <p:nvPr/>
        </p:nvPicPr>
        <p:blipFill>
          <a:blip r:embed="rId4"/>
          <a:stretch>
            <a:fillRect/>
          </a:stretch>
        </p:blipFill>
        <p:spPr>
          <a:xfrm>
            <a:off x="6293223" y="1230909"/>
            <a:ext cx="4873384" cy="4159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2448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13B9AC-BD94-468F-9890-40296C6321EF}"/>
              </a:ext>
            </a:extLst>
          </p:cNvPr>
          <p:cNvPicPr>
            <a:picLocks noChangeAspect="1"/>
          </p:cNvPicPr>
          <p:nvPr/>
        </p:nvPicPr>
        <p:blipFill>
          <a:blip r:embed="rId2"/>
          <a:stretch>
            <a:fillRect/>
          </a:stretch>
        </p:blipFill>
        <p:spPr>
          <a:xfrm>
            <a:off x="2300287" y="2519362"/>
            <a:ext cx="7591425" cy="1819275"/>
          </a:xfrm>
          <a:prstGeom prst="rect">
            <a:avLst/>
          </a:prstGeom>
        </p:spPr>
      </p:pic>
    </p:spTree>
    <p:extLst>
      <p:ext uri="{BB962C8B-B14F-4D97-AF65-F5344CB8AC3E}">
        <p14:creationId xmlns:p14="http://schemas.microsoft.com/office/powerpoint/2010/main" val="260545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AC1-6303-4408-9ECF-021602C7F753}"/>
              </a:ext>
            </a:extLst>
          </p:cNvPr>
          <p:cNvSpPr txBox="1"/>
          <p:nvPr/>
        </p:nvSpPr>
        <p:spPr>
          <a:xfrm>
            <a:off x="2913246" y="2136338"/>
            <a:ext cx="6365508" cy="2585323"/>
          </a:xfrm>
          <a:prstGeom prst="rect">
            <a:avLst/>
          </a:prstGeom>
          <a:noFill/>
        </p:spPr>
        <p:txBody>
          <a:bodyPr wrap="square" rtlCol="0">
            <a:spAutoFit/>
          </a:bodyPr>
          <a:lstStyle/>
          <a:p>
            <a:pPr algn="ctr"/>
            <a:r>
              <a:rPr lang="en-IN" sz="5400" dirty="0">
                <a:latin typeface="Calibri" panose="020F0502020204030204" pitchFamily="34" charset="0"/>
                <a:cs typeface="Calibri" panose="020F0502020204030204" pitchFamily="34" charset="0"/>
              </a:rPr>
              <a:t>Understanding </a:t>
            </a:r>
          </a:p>
          <a:p>
            <a:pPr algn="ctr"/>
            <a:r>
              <a:rPr lang="en-IN" sz="5400" dirty="0">
                <a:latin typeface="Calibri" panose="020F0502020204030204" pitchFamily="34" charset="0"/>
                <a:cs typeface="Calibri" panose="020F0502020204030204" pitchFamily="34" charset="0"/>
              </a:rPr>
              <a:t>the Business </a:t>
            </a:r>
          </a:p>
          <a:p>
            <a:pPr algn="ctr"/>
            <a:r>
              <a:rPr lang="en-IN" sz="5400" dirty="0">
                <a:latin typeface="Calibri" panose="020F0502020204030204" pitchFamily="34" charset="0"/>
                <a:cs typeface="Calibri" panose="020F0502020204030204" pitchFamily="34" charset="0"/>
              </a:rPr>
              <a:t>Perspective</a:t>
            </a:r>
          </a:p>
        </p:txBody>
      </p:sp>
    </p:spTree>
    <p:extLst>
      <p:ext uri="{BB962C8B-B14F-4D97-AF65-F5344CB8AC3E}">
        <p14:creationId xmlns:p14="http://schemas.microsoft.com/office/powerpoint/2010/main" val="781351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F6686-7BF6-4F16-9B4C-AB4B676F1D50}"/>
              </a:ext>
            </a:extLst>
          </p:cNvPr>
          <p:cNvPicPr>
            <a:picLocks noChangeAspect="1"/>
          </p:cNvPicPr>
          <p:nvPr/>
        </p:nvPicPr>
        <p:blipFill>
          <a:blip r:embed="rId3"/>
          <a:stretch>
            <a:fillRect/>
          </a:stretch>
        </p:blipFill>
        <p:spPr>
          <a:xfrm>
            <a:off x="2328862" y="542925"/>
            <a:ext cx="7534275" cy="5772150"/>
          </a:xfrm>
          <a:prstGeom prst="rect">
            <a:avLst/>
          </a:prstGeom>
          <a:ln>
            <a:noFill/>
          </a:ln>
          <a:effectLst>
            <a:outerShdw blurRad="292100" dist="139700" dir="2700000" algn="tl" rotWithShape="0">
              <a:srgbClr val="333333">
                <a:alpha val="65000"/>
              </a:srgbClr>
            </a:outerShdw>
          </a:effectLst>
        </p:spPr>
      </p:pic>
      <p:pic>
        <p:nvPicPr>
          <p:cNvPr id="3" name="Picture 2" descr="question mark icon">
            <a:extLst>
              <a:ext uri="{FF2B5EF4-FFF2-40B4-BE49-F238E27FC236}">
                <a16:creationId xmlns:a16="http://schemas.microsoft.com/office/drawing/2014/main" id="{5FC1F536-A0A6-4D87-A8DA-D7A5ED19A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766" y="2027766"/>
            <a:ext cx="2802467" cy="280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72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98B338-A9E5-4198-870D-94BDA8428110}"/>
              </a:ext>
            </a:extLst>
          </p:cNvPr>
          <p:cNvSpPr txBox="1"/>
          <p:nvPr/>
        </p:nvSpPr>
        <p:spPr>
          <a:xfrm>
            <a:off x="3713182" y="2828835"/>
            <a:ext cx="4765636" cy="1200329"/>
          </a:xfrm>
          <a:prstGeom prst="rect">
            <a:avLst/>
          </a:prstGeom>
          <a:noFill/>
        </p:spPr>
        <p:txBody>
          <a:bodyPr wrap="square" rtlCol="0">
            <a:spAutoFit/>
          </a:bodyPr>
          <a:lstStyle/>
          <a:p>
            <a:r>
              <a:rPr lang="en-IN" sz="7200" b="1"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162718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51AC1-6303-4408-9ECF-021602C7F753}"/>
              </a:ext>
            </a:extLst>
          </p:cNvPr>
          <p:cNvSpPr txBox="1"/>
          <p:nvPr/>
        </p:nvSpPr>
        <p:spPr>
          <a:xfrm>
            <a:off x="3139736" y="2967335"/>
            <a:ext cx="5912527" cy="923330"/>
          </a:xfrm>
          <a:prstGeom prst="rect">
            <a:avLst/>
          </a:prstGeom>
          <a:noFill/>
        </p:spPr>
        <p:txBody>
          <a:bodyPr wrap="square" rtlCol="0">
            <a:spAutoFit/>
          </a:bodyPr>
          <a:lstStyle/>
          <a:p>
            <a:r>
              <a:rPr lang="en-IN" sz="5400" dirty="0">
                <a:latin typeface="Calibri" panose="020F0502020204030204" pitchFamily="34" charset="0"/>
                <a:cs typeface="Calibri" panose="020F0502020204030204" pitchFamily="34" charset="0"/>
              </a:rPr>
              <a:t>Project Overview</a:t>
            </a:r>
          </a:p>
        </p:txBody>
      </p:sp>
    </p:spTree>
    <p:extLst>
      <p:ext uri="{BB962C8B-B14F-4D97-AF65-F5344CB8AC3E}">
        <p14:creationId xmlns:p14="http://schemas.microsoft.com/office/powerpoint/2010/main" val="275335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new york state in US map">
            <a:extLst>
              <a:ext uri="{FF2B5EF4-FFF2-40B4-BE49-F238E27FC236}">
                <a16:creationId xmlns:a16="http://schemas.microsoft.com/office/drawing/2014/main" id="{3A1ACDE2-61A6-416F-9FB2-225ABF394C93}"/>
              </a:ext>
            </a:extLst>
          </p:cNvPr>
          <p:cNvPicPr>
            <a:picLocks noChangeAspect="1" noChangeArrowheads="1"/>
          </p:cNvPicPr>
          <p:nvPr/>
        </p:nvPicPr>
        <p:blipFill>
          <a:blip r:embed="rId3">
            <a:clrChange>
              <a:clrFrom>
                <a:srgbClr val="C6E9FF"/>
              </a:clrFrom>
              <a:clrTo>
                <a:srgbClr val="C6E9FF">
                  <a:alpha val="0"/>
                </a:srgbClr>
              </a:clrTo>
            </a:clrChange>
            <a:extLst>
              <a:ext uri="{28A0092B-C50C-407E-A947-70E740481C1C}">
                <a14:useLocalDpi xmlns:a14="http://schemas.microsoft.com/office/drawing/2010/main" val="0"/>
              </a:ext>
            </a:extLst>
          </a:blip>
          <a:srcRect/>
          <a:stretch>
            <a:fillRect/>
          </a:stretch>
        </p:blipFill>
        <p:spPr bwMode="auto">
          <a:xfrm>
            <a:off x="887412" y="0"/>
            <a:ext cx="10778562"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1BD81E-0F09-4D26-8540-B986106BBC6C}"/>
              </a:ext>
            </a:extLst>
          </p:cNvPr>
          <p:cNvSpPr txBox="1"/>
          <p:nvPr/>
        </p:nvSpPr>
        <p:spPr>
          <a:xfrm>
            <a:off x="3663243" y="193596"/>
            <a:ext cx="5642989" cy="461665"/>
          </a:xfrm>
          <a:prstGeom prst="rect">
            <a:avLst/>
          </a:prstGeom>
          <a:noFill/>
        </p:spPr>
        <p:txBody>
          <a:bodyPr wrap="square" rtlCol="0">
            <a:spAutoFit/>
          </a:bodyPr>
          <a:lstStyle/>
          <a:p>
            <a:r>
              <a:rPr lang="en-IN" sz="2400" b="1" dirty="0">
                <a:latin typeface="Calibri Light" panose="020F0302020204030204" pitchFamily="34" charset="0"/>
                <a:cs typeface="Calibri Light" panose="020F0302020204030204" pitchFamily="34" charset="0"/>
              </a:rPr>
              <a:t>Map of USA highlighting the New York State</a:t>
            </a:r>
          </a:p>
        </p:txBody>
      </p:sp>
    </p:spTree>
    <p:extLst>
      <p:ext uri="{BB962C8B-B14F-4D97-AF65-F5344CB8AC3E}">
        <p14:creationId xmlns:p14="http://schemas.microsoft.com/office/powerpoint/2010/main" val="408019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F6686-7BF6-4F16-9B4C-AB4B676F1D50}"/>
              </a:ext>
            </a:extLst>
          </p:cNvPr>
          <p:cNvPicPr>
            <a:picLocks noChangeAspect="1"/>
          </p:cNvPicPr>
          <p:nvPr/>
        </p:nvPicPr>
        <p:blipFill>
          <a:blip r:embed="rId3"/>
          <a:stretch>
            <a:fillRect/>
          </a:stretch>
        </p:blipFill>
        <p:spPr>
          <a:xfrm>
            <a:off x="2328862" y="542925"/>
            <a:ext cx="7534275" cy="5772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326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F6686-7BF6-4F16-9B4C-AB4B676F1D50}"/>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2328862" y="542925"/>
            <a:ext cx="7534275" cy="577215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0AC8C622-498A-4697-A2C8-5A51AA05C0B6}"/>
              </a:ext>
            </a:extLst>
          </p:cNvPr>
          <p:cNvPicPr>
            <a:picLocks noChangeAspect="1"/>
          </p:cNvPicPr>
          <p:nvPr/>
        </p:nvPicPr>
        <p:blipFill>
          <a:blip r:embed="rId5"/>
          <a:stretch>
            <a:fillRect/>
          </a:stretch>
        </p:blipFill>
        <p:spPr>
          <a:xfrm>
            <a:off x="2712720" y="542924"/>
            <a:ext cx="2235200" cy="5772149"/>
          </a:xfrm>
          <a:prstGeom prst="rect">
            <a:avLst/>
          </a:prstGeom>
        </p:spPr>
      </p:pic>
    </p:spTree>
    <p:extLst>
      <p:ext uri="{BB962C8B-B14F-4D97-AF65-F5344CB8AC3E}">
        <p14:creationId xmlns:p14="http://schemas.microsoft.com/office/powerpoint/2010/main" val="371571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F6686-7BF6-4F16-9B4C-AB4B676F1D50}"/>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2328862" y="542925"/>
            <a:ext cx="7534275" cy="577215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F5CEBD93-15DB-45AF-B887-143E8D024047}"/>
              </a:ext>
            </a:extLst>
          </p:cNvPr>
          <p:cNvPicPr>
            <a:picLocks noChangeAspect="1"/>
          </p:cNvPicPr>
          <p:nvPr/>
        </p:nvPicPr>
        <p:blipFill>
          <a:blip r:embed="rId5"/>
          <a:stretch>
            <a:fillRect/>
          </a:stretch>
        </p:blipFill>
        <p:spPr>
          <a:xfrm>
            <a:off x="4973002" y="542926"/>
            <a:ext cx="950278" cy="57721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016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F6686-7BF6-4F16-9B4C-AB4B676F1D50}"/>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2328862" y="542925"/>
            <a:ext cx="7534275" cy="577215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0CEE6C80-B751-4C3D-87B9-2A5DAFE7C05B}"/>
              </a:ext>
            </a:extLst>
          </p:cNvPr>
          <p:cNvPicPr>
            <a:picLocks noChangeAspect="1"/>
          </p:cNvPicPr>
          <p:nvPr/>
        </p:nvPicPr>
        <p:blipFill>
          <a:blip r:embed="rId5"/>
          <a:stretch>
            <a:fillRect/>
          </a:stretch>
        </p:blipFill>
        <p:spPr>
          <a:xfrm>
            <a:off x="5932804" y="542924"/>
            <a:ext cx="915035" cy="5772149"/>
          </a:xfrm>
          <a:prstGeom prst="rect">
            <a:avLst/>
          </a:prstGeom>
        </p:spPr>
      </p:pic>
    </p:spTree>
    <p:extLst>
      <p:ext uri="{BB962C8B-B14F-4D97-AF65-F5344CB8AC3E}">
        <p14:creationId xmlns:p14="http://schemas.microsoft.com/office/powerpoint/2010/main" val="97085644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0</TotalTime>
  <Words>949</Words>
  <Application>Microsoft Office PowerPoint</Application>
  <PresentationFormat>Widescreen</PresentationFormat>
  <Paragraphs>129</Paragraphs>
  <Slides>31</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Cambria</vt:lpstr>
      <vt:lpstr>Gill Sans MT</vt:lpstr>
      <vt:lpstr>Impact</vt:lpstr>
      <vt:lpstr>Symbol</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Shivaansh Agarwal</dc:creator>
  <cp:lastModifiedBy>Shivaansh Agarwal</cp:lastModifiedBy>
  <cp:revision>39</cp:revision>
  <dcterms:created xsi:type="dcterms:W3CDTF">2018-10-10T13:48:07Z</dcterms:created>
  <dcterms:modified xsi:type="dcterms:W3CDTF">2018-10-12T07:39:14Z</dcterms:modified>
</cp:coreProperties>
</file>