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sldIdLst>
    <p:sldId id="278" r:id="rId4"/>
    <p:sldId id="259" r:id="rId5"/>
    <p:sldId id="264" r:id="rId6"/>
    <p:sldId id="290" r:id="rId7"/>
    <p:sldId id="295" r:id="rId8"/>
    <p:sldId id="291" r:id="rId9"/>
    <p:sldId id="292" r:id="rId10"/>
    <p:sldId id="270" r:id="rId11"/>
    <p:sldId id="296" r:id="rId12"/>
    <p:sldId id="272" r:id="rId13"/>
    <p:sldId id="273" r:id="rId14"/>
    <p:sldId id="276" r:id="rId15"/>
    <p:sldId id="293" r:id="rId16"/>
    <p:sldId id="274" r:id="rId17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E1A65-B485-4146-A463-F7681F93FD04}">
          <p14:sldIdLst>
            <p14:sldId id="278"/>
            <p14:sldId id="259"/>
          </p14:sldIdLst>
        </p14:section>
        <p14:section name="Untitled Section" id="{4148B9F6-75DA-44E7-BD43-411A52919CF6}">
          <p14:sldIdLst>
            <p14:sldId id="264"/>
            <p14:sldId id="290"/>
            <p14:sldId id="295"/>
            <p14:sldId id="291"/>
            <p14:sldId id="292"/>
            <p14:sldId id="270"/>
            <p14:sldId id="296"/>
            <p14:sldId id="272"/>
            <p14:sldId id="273"/>
            <p14:sldId id="276"/>
            <p14:sldId id="29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A7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/>
              <a:t>Click to edit Master subtitle style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  <a:p>
            <a:pPr lvl="1" fontAlgn="base"/>
            <a:r>
              <a:rPr lang="en-US" strike="noStrike" noProof="1"/>
              <a:t>Second level</a:t>
            </a:r>
          </a:p>
          <a:p>
            <a:pPr lvl="2" fontAlgn="base"/>
            <a:r>
              <a:rPr lang="en-US" strike="noStrike" noProof="1"/>
              <a:t>Third level</a:t>
            </a:r>
          </a:p>
          <a:p>
            <a:pPr lvl="3" fontAlgn="base"/>
            <a:r>
              <a:rPr lang="en-US" strike="noStrike" noProof="1"/>
              <a:t>Fourth level</a:t>
            </a:r>
          </a:p>
          <a:p>
            <a:pPr lvl="4" fontAlgn="base"/>
            <a:r>
              <a:rPr lang="en-US" strike="noStrike" noProof="1"/>
              <a:t>Fifth level</a:t>
            </a:r>
            <a:endParaRPr lang="en-IN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/>
              <a:t>Click to edit Master title style</a:t>
            </a:r>
            <a:endParaRPr lang="en-IN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 indent="-228600"/>
            <a:r>
              <a:rPr lang="en-US" altLang="en-US" dirty="0"/>
              <a:t>Second level</a:t>
            </a:r>
          </a:p>
          <a:p>
            <a:pPr lvl="2" indent="-228600"/>
            <a:r>
              <a:rPr lang="en-US" altLang="en-US" dirty="0"/>
              <a:t>Third level</a:t>
            </a:r>
          </a:p>
          <a:p>
            <a:pPr lvl="3" indent="-228600"/>
            <a:r>
              <a:rPr lang="en-US" altLang="en-US" dirty="0"/>
              <a:t>Fourth level</a:t>
            </a:r>
          </a:p>
          <a:p>
            <a:pPr lvl="4" indent="-228600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63BBE11-F0BB-4922-A557-F9EC762BEDC4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11-07-2025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9CFEC8-458F-4632-B366-332647AE03B9}" type="slidenum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Subtitle 2"/>
          <p:cNvSpPr txBox="1"/>
          <p:nvPr/>
        </p:nvSpPr>
        <p:spPr>
          <a:xfrm>
            <a:off x="1165860" y="3210719"/>
            <a:ext cx="10031413" cy="3302000"/>
          </a:xfrm>
          <a:prstGeom prst="rect">
            <a:avLst/>
          </a:prstGeom>
        </p:spPr>
        <p:txBody>
          <a:bodyPr>
            <a:normAutofit fontScale="40000" lnSpcReduction="20000"/>
          </a:bodyPr>
          <a:lstStyle/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26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</a:t>
            </a:r>
          </a:p>
          <a:p>
            <a:pPr marL="274320" marR="0" indent="-27432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indent="-27432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0" lang="en-US" sz="50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Guide:			                                  </a:t>
            </a:r>
          </a:p>
          <a:p>
            <a:pPr marL="274320" marR="0" indent="-27432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50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	Prof. Vaishali </a:t>
            </a:r>
            <a:r>
              <a:rPr kumimoji="0" lang="en-US" sz="50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Jagnade</a:t>
            </a:r>
            <a:r>
              <a:rPr kumimoji="0" lang="en-US" sz="50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        	                        </a:t>
            </a: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0" lang="en-US" sz="50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r>
              <a:rPr lang="en-US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</a:p>
          <a:p>
            <a:pPr marR="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</a:t>
            </a:r>
            <a:r>
              <a:rPr kumimoji="0" lang="en-US" sz="4500" b="1" u="sng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Projectees</a:t>
            </a:r>
            <a:r>
              <a:rPr kumimoji="0" lang="en-US" sz="4500" b="1" u="sng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 G4</a:t>
            </a:r>
          </a:p>
          <a:p>
            <a:pPr marR="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kumimoji="0" lang="en-US" sz="4500" b="1" u="sng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ABHIJEET KHANZODE 	         </a:t>
            </a: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AYUSH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BANGARE                        PARTH DHANDE.</a:t>
            </a:r>
            <a:endParaRPr kumimoji="0" lang="en-US" sz="4500" b="1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indent="-274320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</a:t>
            </a:r>
          </a:p>
          <a:p>
            <a:pPr marL="274320" marR="0" indent="-27432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defRPr/>
            </a:pPr>
            <a:endParaRPr lang="en-US" sz="2600" b="1" i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indent="-274320" algn="ctr" defTabSz="914400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Tx/>
              <a:buNone/>
              <a:tabLst>
                <a:tab pos="2776538" algn="l"/>
              </a:tabLst>
              <a:defRPr/>
            </a:pPr>
            <a:r>
              <a:rPr kumimoji="0" lang="en-US" sz="45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Session 2025-2026</a:t>
            </a:r>
            <a:endParaRPr kumimoji="0" lang="en-US" sz="26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77" name="Rectangle 5"/>
          <p:cNvSpPr txBox="1"/>
          <p:nvPr/>
        </p:nvSpPr>
        <p:spPr>
          <a:xfrm>
            <a:off x="1463261" y="2478656"/>
            <a:ext cx="9436610" cy="1217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400" dirty="0">
                <a:solidFill>
                  <a:srgbClr val="FF0000"/>
                </a:solidFill>
                <a:latin typeface="Arial Black" panose="020B0A04020102020204" pitchFamily="34" charset="0"/>
              </a:rPr>
              <a:t>ABHI SHIELD: Artificial Brain for Harm Identification.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GB" sz="2400" b="1" dirty="0">
                <a:solidFill>
                  <a:srgbClr val="FF0000"/>
                </a:solidFill>
              </a:rPr>
              <a:t>A Chrome-Based Real-Time Application for Phishing Detection using Machine Learning and AI</a:t>
            </a:r>
            <a:endParaRPr lang="en-US" altLang="en-US" sz="2400" b="1" i="1" u="sng" dirty="0">
              <a:solidFill>
                <a:srgbClr val="FF0000"/>
              </a:solidFill>
              <a:latin typeface="Castellar" panose="020A0402060406010301" pitchFamily="18" charset="0"/>
              <a:ea typeface="Arial" panose="020B0604020202020204" pitchFamily="34" charset="0"/>
            </a:endParaRPr>
          </a:p>
        </p:txBody>
      </p:sp>
      <p:sp>
        <p:nvSpPr>
          <p:cNvPr id="3078" name="Rectangle 5"/>
          <p:cNvSpPr txBox="1"/>
          <p:nvPr/>
        </p:nvSpPr>
        <p:spPr>
          <a:xfrm>
            <a:off x="1611086" y="1550595"/>
            <a:ext cx="8817428" cy="76944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en-US" sz="24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Introductory Project Seminar</a:t>
            </a:r>
          </a:p>
          <a:p>
            <a:pPr algn="ctr">
              <a:spcBef>
                <a:spcPts val="0"/>
              </a:spcBef>
            </a:pPr>
            <a:r>
              <a:rPr lang="en-US" altLang="en-US" sz="2000" b="1" i="1" dirty="0">
                <a:solidFill>
                  <a:srgbClr val="92D050"/>
                </a:solidFill>
                <a:latin typeface="Times New Roman" panose="02020603050405020304" pitchFamily="18" charset="0"/>
              </a:rPr>
              <a:t>(B. Tech 7</a:t>
            </a:r>
            <a:r>
              <a:rPr lang="en-US" altLang="en-US" sz="2000" b="1" i="1" baseline="30000" dirty="0">
                <a:solidFill>
                  <a:srgbClr val="92D050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2000" b="1" i="1" dirty="0">
                <a:solidFill>
                  <a:srgbClr val="92D050"/>
                </a:solidFill>
                <a:latin typeface="Times New Roman" panose="02020603050405020304" pitchFamily="18" charset="0"/>
              </a:rPr>
              <a:t> Semester)</a:t>
            </a:r>
            <a:endParaRPr lang="en-US" altLang="en-US" sz="2000" b="1" i="1" u="sng" dirty="0">
              <a:solidFill>
                <a:srgbClr val="92D05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9" name="Rectangle 5"/>
          <p:cNvSpPr txBox="1"/>
          <p:nvPr/>
        </p:nvSpPr>
        <p:spPr>
          <a:xfrm>
            <a:off x="1840990" y="2128279"/>
            <a:ext cx="8357620" cy="42473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en-US" sz="2400" b="1" i="1" dirty="0">
                <a:latin typeface="Times New Roman" panose="02020603050405020304" pitchFamily="18" charset="0"/>
              </a:rPr>
              <a:t>On</a:t>
            </a:r>
            <a:endParaRPr lang="en-US" altLang="en-US" sz="2400" b="1" i="1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81" name="Rectangle 8"/>
          <p:cNvSpPr/>
          <p:nvPr/>
        </p:nvSpPr>
        <p:spPr>
          <a:xfrm>
            <a:off x="0" y="17145"/>
            <a:ext cx="12012613" cy="153797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marL="365125" lvl="1" indent="-285750" algn="ctr" defTabSz="914400" eaLnBrk="1" hangingPunct="1">
              <a:spcBef>
                <a:spcPts val="500"/>
              </a:spcBef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altLang="en-US" sz="2300" b="1" dirty="0">
                <a:solidFill>
                  <a:srgbClr val="AB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0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G H RAISONI COLLEGE OF ENGINEERING AND MANAGEMENT</a:t>
            </a:r>
            <a:r>
              <a:rPr lang="en-US" altLang="en-US" sz="2000" b="1" dirty="0">
                <a:solidFill>
                  <a:srgbClr val="05A724"/>
                </a:solidFill>
                <a:latin typeface="Times New Roman" panose="02020603050405020304" pitchFamily="18" charset="0"/>
              </a:rPr>
              <a:t>             </a:t>
            </a:r>
            <a:r>
              <a:rPr lang="en-US" altLang="en-US" sz="2000" b="1" dirty="0">
                <a:solidFill>
                  <a:srgbClr val="AB0000"/>
                </a:solidFill>
                <a:latin typeface="Times New Roman" panose="02020603050405020304" pitchFamily="18" charset="0"/>
              </a:rPr>
              <a:t>                                                                                 </a:t>
            </a:r>
            <a:endParaRPr lang="en-US" altLang="en-US" sz="1400" b="1" dirty="0">
              <a:solidFill>
                <a:srgbClr val="AB0000"/>
              </a:solidFill>
              <a:latin typeface="Times New Roman" panose="02020603050405020304" pitchFamily="18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1400" dirty="0">
                <a:latin typeface="Calibri" panose="020F0502020204030204" pitchFamily="34" charset="0"/>
              </a:rPr>
              <a:t>(Approved by AICTE, New Delhi and Recognized by DTE, Maharashtra) 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   An Autonomous Institute </a:t>
            </a:r>
            <a:r>
              <a:rPr lang="en-US" sz="1400" dirty="0">
                <a:latin typeface="Calibri" panose="020F0502020204030204" pitchFamily="34" charset="0"/>
              </a:rPr>
              <a:t>Affiliated to Rashtrasant Tukadoji Maharaj Nagpur University, Nagpur</a:t>
            </a:r>
            <a:endParaRPr lang="en-US" sz="1100" dirty="0">
              <a:latin typeface="Calibri" panose="020F0502020204030204" pitchFamily="34" charset="0"/>
            </a:endParaRP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</a:rPr>
              <a:t>Accredited by NAAC with A+ Grade</a:t>
            </a:r>
          </a:p>
          <a:p>
            <a:pPr algn="ctr" defTabSz="914400" eaLnBrk="0" hangingPunct="0">
              <a:buFont typeface="Arial" panose="020B0604020202020204" pitchFamily="34" charset="0"/>
              <a:tabLst>
                <a:tab pos="1303655" algn="r"/>
                <a:tab pos="2865755" algn="ctr"/>
                <a:tab pos="5730875" algn="r"/>
              </a:tabLst>
            </a:pPr>
            <a:r>
              <a:rPr lang="en-US" sz="2000" b="1" dirty="0">
                <a:latin typeface="Times New Roman" panose="02020603050405020304" pitchFamily="18" charset="0"/>
              </a:rPr>
              <a:t>Department of Computer Science &amp; Engineering (Cyber Security)</a:t>
            </a:r>
            <a:endParaRPr lang="en-US" altLang="en-US" sz="2000" dirty="0">
              <a:solidFill>
                <a:srgbClr val="C00000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  <p:pic>
        <p:nvPicPr>
          <p:cNvPr id="13" name="Picture 12" descr="C:\Users\Roshan_Dir_SP\AppData\Local\Packages\Microsoft.Windows.Photos_8wekyb3d8bbwe\TempState\ShareServiceTempFolder\GHRCEM Nagpur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2331720" cy="1537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7480" y="35718"/>
            <a:ext cx="1874520" cy="90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0242" name="Title 1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3" name="TextBox 7"/>
          <p:cNvSpPr txBox="1"/>
          <p:nvPr/>
        </p:nvSpPr>
        <p:spPr>
          <a:xfrm>
            <a:off x="404864" y="809962"/>
            <a:ext cx="7159625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Expected output of the project</a:t>
            </a:r>
            <a:endParaRPr lang="en-US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Expected Result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40BC-776B-796C-5F51-EAA965F3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64" y="1493454"/>
            <a:ext cx="10515600" cy="4351338"/>
          </a:xfrm>
        </p:spPr>
        <p:txBody>
          <a:bodyPr/>
          <a:lstStyle/>
          <a:p>
            <a:pPr marL="285750" indent="-285750"/>
            <a:r>
              <a:rPr lang="en-IN" sz="1800" dirty="0"/>
              <a:t>A working Chrome Extension capable of monitoring URLs in real-time</a:t>
            </a:r>
          </a:p>
          <a:p>
            <a:pPr marL="285750" indent="-285750"/>
            <a:r>
              <a:rPr lang="en-IN" sz="1800" dirty="0"/>
              <a:t>Reliable phishing detection with ~91% accuracy </a:t>
            </a:r>
          </a:p>
          <a:p>
            <a:pPr marL="285750" indent="-285750"/>
            <a:r>
              <a:rPr lang="en-IN" sz="1800" dirty="0"/>
              <a:t>Fast backend response time (~1 second) </a:t>
            </a:r>
          </a:p>
          <a:p>
            <a:pPr marL="285750" indent="-285750"/>
            <a:r>
              <a:rPr lang="en-IN" sz="1800" dirty="0"/>
              <a:t>Alerts with visual indicators and threat score </a:t>
            </a:r>
          </a:p>
          <a:p>
            <a:pPr marL="285750" indent="-285750"/>
            <a:r>
              <a:rPr lang="en-IN" sz="1800" dirty="0"/>
              <a:t>Interactive AI Chat Assistant integrated within the extension </a:t>
            </a:r>
          </a:p>
          <a:p>
            <a:pPr marL="285750" indent="-285750"/>
            <a:r>
              <a:rPr lang="en-IN" sz="1800" dirty="0"/>
              <a:t>Logged user feedback for continuous learning </a:t>
            </a:r>
          </a:p>
          <a:p>
            <a:pPr marL="285750" indent="-285750"/>
            <a:r>
              <a:rPr lang="en-IN" sz="1800" dirty="0"/>
              <a:t>Demonstrated protection against real phishing attacks in controlled test environments </a:t>
            </a:r>
          </a:p>
          <a:p>
            <a:pPr marL="285750" indent="-285750"/>
            <a:r>
              <a:rPr lang="en-IN" sz="1800" dirty="0"/>
              <a:t>Smooth user experience with minimal system resource usage</a:t>
            </a:r>
          </a:p>
          <a:p>
            <a:endParaRPr lang="en-IN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1266" name="Title 1"/>
          <p:cNvSpPr txBox="1"/>
          <p:nvPr/>
        </p:nvSpPr>
        <p:spPr>
          <a:xfrm>
            <a:off x="2293938" y="205422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244" name="Table 10243"/>
          <p:cNvGraphicFramePr/>
          <p:nvPr>
            <p:extLst>
              <p:ext uri="{D42A27DB-BD31-4B8C-83A1-F6EECF244321}">
                <p14:modId xmlns:p14="http://schemas.microsoft.com/office/powerpoint/2010/main" val="1347529976"/>
              </p:ext>
            </p:extLst>
          </p:nvPr>
        </p:nvGraphicFramePr>
        <p:xfrm>
          <a:off x="130629" y="883603"/>
          <a:ext cx="11963399" cy="4901005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482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28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55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 Months  Activities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/>
                        <a:t>JUN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/>
                        <a:t>JULY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/>
                        <a:t>AUG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/>
                        <a:t>SEPT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US" sz="1600" b="1" dirty="0"/>
                        <a:t>OCT</a:t>
                      </a:r>
                      <a:r>
                        <a:rPr sz="1600" b="1" dirty="0"/>
                        <a:t>’</a:t>
                      </a:r>
                      <a:r>
                        <a:rPr lang="en-US" sz="1600" b="1" dirty="0"/>
                        <a:t>25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Literature Reviews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3116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Component Identification &amp; Selection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95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Designing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lang="en-IN" sz="1600" b="1" dirty="0"/>
                        <a:t>Fabrication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33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Experimental Analysis</a:t>
                      </a:r>
                      <a:endParaRPr lang="en-IN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Testing and Debugging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7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lnSpc>
                          <a:spcPct val="115000"/>
                        </a:lnSpc>
                        <a:buNone/>
                      </a:pPr>
                      <a:r>
                        <a:rPr sz="1600" b="1" dirty="0"/>
                        <a:t>Preparation of Project Report</a:t>
                      </a:r>
                      <a:endParaRPr lang="en-US" sz="16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√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Thesis and Poster Submission </a:t>
                      </a: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lvl="0" algn="ctr" eaLnBrk="1" hangingPunct="1">
                        <a:lnSpc>
                          <a:spcPct val="115000"/>
                        </a:lnSpc>
                        <a:buNone/>
                      </a:pPr>
                      <a:endParaRPr lang="en-US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√</a:t>
                      </a:r>
                      <a:endParaRPr lang="en-IN" sz="2800" b="1" dirty="0"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7" marR="68587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Work – Plan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4404"/>
            <a:ext cx="7159625" cy="400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985" y="1389986"/>
            <a:ext cx="11145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0526" y="1794281"/>
            <a:ext cx="114636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altLang="en-US" dirty="0"/>
              <a:t> Muhammad Fahad Zia &amp; Sri Harish Kalidass (2025). </a:t>
            </a:r>
            <a:r>
              <a:rPr lang="en-US" altLang="en-US" i="1" dirty="0"/>
              <a:t>Web Phishing Net (WPN): A scalable machine learning approach for real-time phishing campaign detection</a:t>
            </a:r>
            <a:r>
              <a:rPr lang="en-US" altLang="en-US" dirty="0"/>
              <a:t>. </a:t>
            </a:r>
          </a:p>
          <a:p>
            <a:pPr lvl="0" eaLnBrk="0" hangingPunct="0">
              <a:buFontTx/>
              <a:buChar char="•"/>
            </a:pPr>
            <a:endParaRPr lang="en-US" altLang="en-US" dirty="0"/>
          </a:p>
          <a:p>
            <a:pPr lvl="0" eaLnBrk="0" hangingPunct="0">
              <a:buFontTx/>
              <a:buChar char="•"/>
            </a:pPr>
            <a:r>
              <a:rPr lang="en-US" altLang="en-US" dirty="0"/>
              <a:t> P. Manerikar, Jack W. Stokes, EG Lazo, D. </a:t>
            </a:r>
            <a:r>
              <a:rPr lang="en-US" altLang="en-US" dirty="0" err="1"/>
              <a:t>Carutasu</a:t>
            </a:r>
            <a:r>
              <a:rPr lang="en-US" altLang="en-US" dirty="0"/>
              <a:t>, F. </a:t>
            </a:r>
            <a:r>
              <a:rPr lang="en-US" altLang="en-US" dirty="0" err="1"/>
              <a:t>Tajaddodianfar</a:t>
            </a:r>
            <a:r>
              <a:rPr lang="en-US" altLang="en-US" dirty="0"/>
              <a:t>, A. Gururajan (2021). </a:t>
            </a:r>
            <a:r>
              <a:rPr lang="en-US" altLang="en-US" i="1" dirty="0" err="1"/>
              <a:t>URLTran</a:t>
            </a:r>
            <a:r>
              <a:rPr lang="en-US" altLang="en-US" i="1" dirty="0"/>
              <a:t>: Improving phishing URL detection using transformers</a:t>
            </a:r>
            <a:r>
              <a:rPr lang="en-US" altLang="en-US" dirty="0"/>
              <a:t>. </a:t>
            </a:r>
          </a:p>
          <a:p>
            <a:pPr lvl="0" eaLnBrk="0" hangingPunct="0">
              <a:buFontTx/>
              <a:buChar char="•"/>
            </a:pPr>
            <a:endParaRPr lang="en-US" altLang="en-US" dirty="0"/>
          </a:p>
          <a:p>
            <a:pPr lvl="0" eaLnBrk="0" hangingPunct="0">
              <a:buFontTx/>
              <a:buChar char="•"/>
            </a:pPr>
            <a:r>
              <a:rPr lang="en-US" altLang="en-US" dirty="0"/>
              <a:t> S. Y. Yerima &amp; Mohammed K. </a:t>
            </a:r>
            <a:r>
              <a:rPr lang="en-US" altLang="en-US" dirty="0" err="1"/>
              <a:t>Alzaylaee</a:t>
            </a:r>
            <a:r>
              <a:rPr lang="en-US" altLang="en-US" dirty="0"/>
              <a:t> (2020). </a:t>
            </a:r>
            <a:r>
              <a:rPr lang="en-US" altLang="en-US" i="1" dirty="0"/>
              <a:t>High accuracy phishing detection based on convolutional neural networks</a:t>
            </a:r>
            <a:r>
              <a:rPr lang="en-US" altLang="en-US" dirty="0"/>
              <a:t>. </a:t>
            </a:r>
          </a:p>
          <a:p>
            <a:pPr lvl="0" eaLnBrk="0" hangingPunct="0">
              <a:buFontTx/>
              <a:buChar char="•"/>
            </a:pPr>
            <a:endParaRPr lang="en-US" altLang="en-US" dirty="0"/>
          </a:p>
          <a:p>
            <a:pPr lvl="0" eaLnBrk="0" hangingPunct="0">
              <a:buFontTx/>
              <a:buChar char="•"/>
            </a:pPr>
            <a:r>
              <a:rPr lang="en-US" altLang="en-US" dirty="0"/>
              <a:t> S. Aslam, H. Aslam, A. Manzoor, Chen Hui, A. Rasool (2024). </a:t>
            </a:r>
            <a:r>
              <a:rPr lang="en-US" altLang="en-US" i="1" dirty="0" err="1"/>
              <a:t>AntiPhishStack</a:t>
            </a:r>
            <a:r>
              <a:rPr lang="en-US" altLang="en-US" i="1" dirty="0"/>
              <a:t>: LSTM-based stacked generalization model for optimized phishing URL detection</a:t>
            </a:r>
            <a:r>
              <a:rPr lang="en-US" altLang="en-US" dirty="0"/>
              <a:t>. </a:t>
            </a:r>
          </a:p>
          <a:p>
            <a:pPr algn="just"/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2290" name="TextBox 7"/>
          <p:cNvSpPr txBox="1"/>
          <p:nvPr/>
        </p:nvSpPr>
        <p:spPr>
          <a:xfrm>
            <a:off x="514985" y="831533"/>
            <a:ext cx="7159625" cy="400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</a:rPr>
              <a:t>List of papers/books/websites etc refer for project</a:t>
            </a: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4981" y="1530841"/>
            <a:ext cx="114636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buFontTx/>
              <a:buChar char="•"/>
            </a:pPr>
            <a:r>
              <a:rPr lang="en-US" altLang="en-US" b="1" dirty="0"/>
              <a:t> “Introduction to Machine Learning with Python”</a:t>
            </a:r>
            <a:br>
              <a:rPr lang="en-US" altLang="en-US" dirty="0"/>
            </a:br>
            <a:r>
              <a:rPr lang="en-US" altLang="en-US" i="1" dirty="0"/>
              <a:t>By: Andreas C. Müller &amp; Sarah Guido</a:t>
            </a:r>
          </a:p>
          <a:p>
            <a:pPr lvl="0" eaLnBrk="0" hangingPunct="0"/>
            <a:endParaRPr lang="en-US" altLang="en-US" dirty="0"/>
          </a:p>
          <a:p>
            <a:pPr lvl="0" eaLnBrk="0" hangingPunct="0">
              <a:buFontTx/>
              <a:buChar char="•"/>
            </a:pPr>
            <a:r>
              <a:rPr lang="en-US" altLang="en-US" b="1" dirty="0"/>
              <a:t> “Hands-On Machine Learning with Scikit-Learn, </a:t>
            </a:r>
            <a:r>
              <a:rPr lang="en-US" altLang="en-US" b="1" dirty="0" err="1"/>
              <a:t>Keras</a:t>
            </a:r>
            <a:r>
              <a:rPr lang="en-US" altLang="en-US" b="1" dirty="0"/>
              <a:t>, and TensorFlow”</a:t>
            </a:r>
            <a:br>
              <a:rPr lang="en-US" altLang="en-US" dirty="0"/>
            </a:br>
            <a:r>
              <a:rPr lang="en-US" altLang="en-US" i="1" dirty="0"/>
              <a:t>By: Aurélien Géron</a:t>
            </a:r>
          </a:p>
          <a:p>
            <a:pPr lvl="0" eaLnBrk="0" hangingPunct="0"/>
            <a:endParaRPr lang="en-US" altLang="en-US" dirty="0"/>
          </a:p>
          <a:p>
            <a:pPr lvl="0" eaLnBrk="0" hangingPunct="0">
              <a:buFontTx/>
              <a:buChar char="•"/>
            </a:pPr>
            <a:r>
              <a:rPr lang="en-US" altLang="en-US" b="1" dirty="0"/>
              <a:t> “Foundations of Security: What Every Programmer Needs to Know”</a:t>
            </a:r>
            <a:br>
              <a:rPr lang="en-US" altLang="en-US" dirty="0"/>
            </a:br>
            <a:r>
              <a:rPr lang="en-US" altLang="en-US" i="1" dirty="0"/>
              <a:t>By: Neil Daswani, Christoph Kern, and Anita Kesavan</a:t>
            </a:r>
          </a:p>
          <a:p>
            <a:pPr lvl="0" eaLnBrk="0" hangingPunct="0"/>
            <a:endParaRPr lang="en-US" altLang="en-US" dirty="0"/>
          </a:p>
          <a:p>
            <a:pPr lvl="0" eaLnBrk="0" hangingPunct="0">
              <a:buFontTx/>
              <a:buChar char="•"/>
            </a:pPr>
            <a:r>
              <a:rPr lang="en-US" altLang="en-US" b="1" dirty="0"/>
              <a:t> “Computer Security: Principles and Practice”</a:t>
            </a:r>
            <a:br>
              <a:rPr lang="en-US" altLang="en-US" dirty="0"/>
            </a:br>
            <a:r>
              <a:rPr lang="en-US" altLang="en-US" i="1" dirty="0"/>
              <a:t>By: William Stallings &amp; Lawrie Brown</a:t>
            </a:r>
            <a:endParaRPr lang="en-US" altLang="en-US" dirty="0"/>
          </a:p>
          <a:p>
            <a:pPr algn="just"/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6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314" name="Title 1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algn="ctr">
              <a:lnSpc>
                <a:spcPct val="90000"/>
              </a:lnSpc>
            </a:pPr>
            <a:endParaRPr lang="en-US" altLang="en-US" sz="3900" dirty="0">
              <a:solidFill>
                <a:srgbClr val="52525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6888" y="1978025"/>
            <a:ext cx="8207375" cy="18621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1" u="none" strike="noStrike" kern="1200" cap="none" spc="0" normalizeH="0" baseline="0" noProof="0" dirty="0">
                <a:ln w="3175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Thank you !</a:t>
            </a:r>
            <a:endParaRPr kumimoji="0" lang="en-IN" sz="11500" b="1" i="1" u="none" strike="noStrike" kern="1200" cap="none" spc="0" normalizeH="0" baseline="0" noProof="0" dirty="0">
              <a:ln w="3175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uLnTx/>
              <a:uFillTx/>
              <a:latin typeface="Bodoni MT" panose="02070603080606020203" pitchFamily="18" charset="0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045335" y="6261102"/>
            <a:ext cx="4907280" cy="2813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Nagpur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Pune 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Jalgaon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Amravati 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Pandhurna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en-IN" sz="14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Bhandara</a:t>
            </a:r>
            <a:r>
              <a:rPr lang="en-IN" sz="14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8" y="5610859"/>
            <a:ext cx="1874520" cy="901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Roshan_Dir_SP\AppData\Local\Packages\Microsoft.Windows.Photos_8wekyb3d8bbwe\TempState\ShareServiceTempFolder\GHRCEM Nagpur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280" y="17464"/>
            <a:ext cx="2331720" cy="1506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 bwMode="auto">
          <a:xfrm>
            <a:off x="428625" y="5343525"/>
            <a:ext cx="104457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/>
          <p:nvPr/>
        </p:nvSpPr>
        <p:spPr bwMode="auto">
          <a:xfrm>
            <a:off x="428625" y="1303256"/>
            <a:ext cx="10445750" cy="412115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lang="en-US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Statement 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Justifications for Selecting the Title</a:t>
            </a:r>
          </a:p>
          <a:p>
            <a:pPr marL="274320" indent="-274320" algn="just" eaLnBrk="1" fontAlgn="auto" hangingPunct="1">
              <a:lnSpc>
                <a:spcPct val="100000"/>
              </a:lnSpc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Char char=""/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 Diagram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Expected Result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Work plan 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2" panose="05020102010507070707"/>
              <a:buChar char=""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12" name="Title 1"/>
          <p:cNvSpPr txBox="1"/>
          <p:nvPr/>
        </p:nvSpPr>
        <p:spPr bwMode="auto">
          <a:xfrm>
            <a:off x="0" y="-20328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5122" name="TextBox 1"/>
          <p:cNvSpPr txBox="1"/>
          <p:nvPr/>
        </p:nvSpPr>
        <p:spPr>
          <a:xfrm>
            <a:off x="427478" y="549171"/>
            <a:ext cx="7159625" cy="461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Times New Roman" panose="02020603050405020304" pitchFamily="18" charset="0"/>
              </a:rPr>
              <a:t>Introduction / background about the project 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itle 1"/>
          <p:cNvSpPr txBox="1"/>
          <p:nvPr/>
        </p:nvSpPr>
        <p:spPr bwMode="auto">
          <a:xfrm>
            <a:off x="0" y="-182563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E84771-9EBF-4E2A-3D1F-F72190B0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78" y="1355276"/>
            <a:ext cx="10515600" cy="4351338"/>
          </a:xfrm>
        </p:spPr>
        <p:txBody>
          <a:bodyPr/>
          <a:lstStyle/>
          <a:p>
            <a:r>
              <a:rPr lang="en-GB" sz="2000" dirty="0"/>
              <a:t>Every day, people use the internet to check emails, shop, and access important websites. But not all websites are safe. Some are </a:t>
            </a:r>
            <a:r>
              <a:rPr lang="en-GB" sz="2000" b="1" dirty="0"/>
              <a:t>fake sites</a:t>
            </a:r>
            <a:r>
              <a:rPr lang="en-GB" sz="2000" dirty="0"/>
              <a:t> designed to steal personal information like passwords and bank details. These are called </a:t>
            </a:r>
            <a:r>
              <a:rPr lang="en-GB" sz="2000" b="1" dirty="0"/>
              <a:t>phishing websites</a:t>
            </a:r>
            <a:r>
              <a:rPr lang="en-GB" sz="2000" dirty="0"/>
              <a:t>.</a:t>
            </a:r>
          </a:p>
          <a:p>
            <a:r>
              <a:rPr lang="en-GB" sz="2000" dirty="0"/>
              <a:t>To solve this problem, we created </a:t>
            </a:r>
            <a:r>
              <a:rPr lang="en-GB" sz="2000" b="1" dirty="0"/>
              <a:t>ABHI-SHIELD</a:t>
            </a:r>
            <a:r>
              <a:rPr lang="en-GB" sz="2000" dirty="0"/>
              <a:t> – which stands for </a:t>
            </a:r>
            <a:r>
              <a:rPr lang="en-GB" sz="2000" i="1" dirty="0"/>
              <a:t>Artificial Brain for Harm Identification</a:t>
            </a:r>
            <a:r>
              <a:rPr lang="en-GB" sz="2000" dirty="0"/>
              <a:t>. It is a smart tool that works inside the </a:t>
            </a:r>
            <a:r>
              <a:rPr lang="en-GB" sz="2000" b="1" dirty="0"/>
              <a:t>Chrome browser</a:t>
            </a:r>
            <a:r>
              <a:rPr lang="en-GB" sz="2000" dirty="0"/>
              <a:t>. It checks websites in real-time and alerts users if they are dangerous or fake.</a:t>
            </a:r>
          </a:p>
          <a:p>
            <a:r>
              <a:rPr lang="en-GB" sz="2000" dirty="0"/>
              <a:t>ABHI-SHIELD uses </a:t>
            </a:r>
            <a:r>
              <a:rPr lang="en-GB" sz="2000" b="1" dirty="0"/>
              <a:t>machine learning</a:t>
            </a:r>
            <a:r>
              <a:rPr lang="en-GB" sz="2000" dirty="0"/>
              <a:t> to detect phishing websites and also has an </a:t>
            </a:r>
            <a:r>
              <a:rPr lang="en-GB" sz="2000" b="1" dirty="0"/>
              <a:t>AI chat assistant</a:t>
            </a:r>
            <a:r>
              <a:rPr lang="en-GB" sz="2000" dirty="0"/>
              <a:t> that helps users understand the risks and stay safe online. Over time, it learns and gets better based on what users report.</a:t>
            </a:r>
          </a:p>
          <a:p>
            <a:r>
              <a:rPr lang="en-GB" sz="2000" dirty="0"/>
              <a:t>In short, ABHI-SHIELD is like a smart security guard that protects you while browsing the internet.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98754"/>
              </p:ext>
            </p:extLst>
          </p:nvPr>
        </p:nvGraphicFramePr>
        <p:xfrm>
          <a:off x="1" y="661760"/>
          <a:ext cx="12191999" cy="58509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3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Sr. No.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Paper</a:t>
                      </a:r>
                      <a:r>
                        <a:rPr lang="en-US" sz="1800" baseline="0" dirty="0"/>
                        <a:t> Title and its 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Details of Publication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Findings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7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 err="1"/>
                        <a:t>PhishTank</a:t>
                      </a:r>
                      <a:r>
                        <a:rPr lang="en-GB" b="1" dirty="0"/>
                        <a:t>: An Open Dataset for Phishing Detection</a:t>
                      </a:r>
                      <a:r>
                        <a:rPr lang="en-GB" dirty="0"/>
                        <a:t> </a:t>
                      </a:r>
                      <a:br>
                        <a:rPr lang="en-GB" dirty="0"/>
                      </a:br>
                      <a:r>
                        <a:rPr lang="en-GB" i="1" dirty="0"/>
                        <a:t>OpenDNS Security Labs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Public dataset used widely in phishing ML models (2015–ongoing)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dirty="0"/>
                        <a:t>Provides large-scale, regularly updated URLs </a:t>
                      </a:r>
                      <a:r>
                        <a:rPr lang="en-GB" dirty="0" err="1"/>
                        <a:t>labeled</a:t>
                      </a:r>
                      <a:r>
                        <a:rPr lang="en-GB" dirty="0"/>
                        <a:t> as phishing/safe. Useful for training ML classifiers.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2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Detecting Phishing Websites Using Machine Learning</a:t>
                      </a:r>
                      <a:r>
                        <a:rPr lang="en-GB" dirty="0"/>
                        <a:t> </a:t>
                      </a:r>
                      <a:br>
                        <a:rPr lang="en-GB" dirty="0"/>
                      </a:br>
                      <a:r>
                        <a:rPr lang="en-GB" i="1" dirty="0"/>
                        <a:t>Aamir, A. et al.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IEEE Access, 2020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Proposed a ML-based approach (Random Forest, SVM). Achieved ~90% accuracy. Used feature extraction from URLs.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177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AI-Powered Chatbots for Cybersecurity Awareness</a:t>
                      </a:r>
                      <a:r>
                        <a:rPr lang="en-GB" dirty="0"/>
                        <a:t> </a:t>
                      </a:r>
                      <a:br>
                        <a:rPr lang="en-GB" dirty="0"/>
                      </a:br>
                      <a:r>
                        <a:rPr lang="en-GB" i="1" dirty="0"/>
                        <a:t>Singh R., Patel A.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IJCSIT, 2021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Introduced a chatbot using GPT to educate users about scams and phishing. Helped reduce victim rates.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21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 Chrome Extension for Web Threat Detection</a:t>
                      </a:r>
                      <a:r>
                        <a:rPr lang="en-GB" dirty="0"/>
                        <a:t> </a:t>
                      </a:r>
                      <a:br>
                        <a:rPr lang="en-GB" dirty="0"/>
                      </a:br>
                      <a:r>
                        <a:rPr lang="en-GB" i="1" dirty="0"/>
                        <a:t>S. Sharma, V. Nair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IJCA, 2019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Built a Chrome extension using Flask backend for alerting users of harmful links. Focused on real-time detection.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37753"/>
              </p:ext>
            </p:extLst>
          </p:nvPr>
        </p:nvGraphicFramePr>
        <p:xfrm>
          <a:off x="0" y="822325"/>
          <a:ext cx="12191999" cy="61760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49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317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Sr. No.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Paper</a:t>
                      </a:r>
                      <a:r>
                        <a:rPr lang="en-US" sz="1800" baseline="0" dirty="0"/>
                        <a:t> Title and its Author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Details of Publication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Findings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Auto-Updating ML Models for Real-Time Phishing Detection</a:t>
                      </a:r>
                      <a:r>
                        <a:rPr lang="en-GB" dirty="0"/>
                        <a:t> </a:t>
                      </a:r>
                      <a:br>
                        <a:rPr lang="en-GB" dirty="0"/>
                      </a:br>
                      <a:r>
                        <a:rPr lang="en-GB" i="1" dirty="0"/>
                        <a:t>Chen Y. et al.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ACM CCS, 2022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Developed a feedback-driven auto-updating system to improve phishing detection model accuracy over time.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URL-Based Phishing Detection System Using Random Forest</a:t>
                      </a:r>
                      <a:r>
                        <a:rPr lang="en-GB" dirty="0"/>
                        <a:t> </a:t>
                      </a:r>
                      <a:br>
                        <a:rPr lang="en-GB" dirty="0"/>
                      </a:br>
                      <a:r>
                        <a:rPr lang="en-GB" i="1" dirty="0"/>
                        <a:t>M. Jain, P. Sharma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International Journal of Computer Applications, 2018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Achieved 88% detection accuracy using URL features like length, presence of symbols, and domain age. Emphasized model interpretability.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Machine Learning for Phishing Email Detection</a:t>
                      </a:r>
                      <a:r>
                        <a:rPr lang="en-GB" dirty="0"/>
                        <a:t> </a:t>
                      </a:r>
                      <a:br>
                        <a:rPr lang="en-GB" dirty="0"/>
                      </a:br>
                      <a:r>
                        <a:rPr lang="en-GB" i="1" dirty="0"/>
                        <a:t>Zhou, L. et al.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Elsevier – Computers &amp; Security, 2020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Focused on email content + URL analysis. Used ensemble models for phishing classification. Improved detection of advanced email scams.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3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39" marR="91439" marT="45728" marB="4572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Survey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7170" name="TextBox 7"/>
          <p:cNvSpPr txBox="1"/>
          <p:nvPr/>
        </p:nvSpPr>
        <p:spPr>
          <a:xfrm>
            <a:off x="345870" y="624523"/>
            <a:ext cx="7159625" cy="400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</a:rPr>
              <a:t>Problem identified and its justification</a:t>
            </a: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-167323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9679E-7153-B6E1-6723-1A6891D4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1316910"/>
            <a:ext cx="10515600" cy="4351338"/>
          </a:xfrm>
        </p:spPr>
        <p:txBody>
          <a:bodyPr/>
          <a:lstStyle/>
          <a:p>
            <a:r>
              <a:rPr lang="en-GB" sz="1800" b="1" dirty="0"/>
              <a:t>Problem Identified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Phishing remains one of the </a:t>
            </a:r>
            <a:r>
              <a:rPr lang="en-GB" sz="1800" b="1" dirty="0"/>
              <a:t>most dangerous cyber threats</a:t>
            </a:r>
            <a:r>
              <a:rPr lang="en-GB" sz="1800" dirty="0"/>
              <a:t> today. Attackers create </a:t>
            </a:r>
            <a:r>
              <a:rPr lang="en-GB" sz="1800" b="1" dirty="0"/>
              <a:t>fake websites</a:t>
            </a:r>
            <a:r>
              <a:rPr lang="en-GB" sz="1800" dirty="0"/>
              <a:t> or mimic trusted platforms to trick users into giving away personal information like passwords, OTPs, or credit card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Traditional methods (like basic blacklists or antivirus software) are often </a:t>
            </a:r>
            <a:r>
              <a:rPr lang="en-GB" sz="1800" b="1" dirty="0"/>
              <a:t>slow to detect new threats</a:t>
            </a:r>
            <a:r>
              <a:rPr lang="en-GB" sz="1800" dirty="0"/>
              <a:t> and </a:t>
            </a:r>
            <a:r>
              <a:rPr lang="en-GB" sz="1800" b="1" dirty="0"/>
              <a:t>lack real-time protection</a:t>
            </a:r>
            <a:r>
              <a:rPr lang="en-GB" sz="1800" dirty="0"/>
              <a:t> during browsing.</a:t>
            </a:r>
          </a:p>
          <a:p>
            <a:r>
              <a:rPr lang="en-GB" sz="1800" b="1" dirty="0"/>
              <a:t>Justification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To protect users more effectively, we need a </a:t>
            </a:r>
            <a:r>
              <a:rPr lang="en-GB" sz="1800" b="1" dirty="0"/>
              <a:t>real-time, intelligent system</a:t>
            </a:r>
            <a:r>
              <a:rPr lang="en-GB" sz="1800" dirty="0"/>
              <a:t> that: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Detects phishing attempts </a:t>
            </a:r>
            <a:r>
              <a:rPr lang="en-GB" sz="1800" b="1" dirty="0"/>
              <a:t>instantly</a:t>
            </a:r>
            <a:r>
              <a:rPr lang="en-GB" sz="1800" dirty="0"/>
              <a:t> while browsing.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Uses </a:t>
            </a:r>
            <a:r>
              <a:rPr lang="en-GB" sz="1800" b="1" dirty="0"/>
              <a:t>machine learning</a:t>
            </a:r>
            <a:r>
              <a:rPr lang="en-GB" sz="1800" dirty="0"/>
              <a:t> to </a:t>
            </a:r>
            <a:r>
              <a:rPr lang="en-GB" sz="1800" dirty="0" err="1"/>
              <a:t>analyze</a:t>
            </a:r>
            <a:r>
              <a:rPr lang="en-GB" sz="1800" dirty="0"/>
              <a:t> and classify unknown URLs.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Provides an </a:t>
            </a:r>
            <a:r>
              <a:rPr lang="en-GB" sz="1800" b="1" dirty="0"/>
              <a:t>AI assistant</a:t>
            </a:r>
            <a:r>
              <a:rPr lang="en-GB" sz="1800" dirty="0"/>
              <a:t> to help users understand threats.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b="1" dirty="0"/>
              <a:t>Learns from user feedback</a:t>
            </a:r>
            <a:r>
              <a:rPr lang="en-GB" sz="1800" dirty="0"/>
              <a:t> to become smarter over time.</a:t>
            </a:r>
          </a:p>
          <a:p>
            <a:pPr marL="0" indent="0">
              <a:buNone/>
            </a:pPr>
            <a:r>
              <a:rPr lang="en-GB" sz="1800" dirty="0"/>
              <a:t>This justifies the development of </a:t>
            </a:r>
            <a:r>
              <a:rPr lang="en-GB" sz="1800" b="1" dirty="0"/>
              <a:t>ABHI-SHIELD</a:t>
            </a:r>
            <a:r>
              <a:rPr lang="en-GB" sz="1800" dirty="0"/>
              <a:t> – a Chrome-based extension combining </a:t>
            </a:r>
            <a:r>
              <a:rPr lang="en-GB" sz="1800" b="1" dirty="0"/>
              <a:t>ML detection</a:t>
            </a:r>
            <a:r>
              <a:rPr lang="en-GB" sz="1800" dirty="0"/>
              <a:t> and </a:t>
            </a:r>
            <a:r>
              <a:rPr lang="en-GB" sz="1800" b="1" dirty="0"/>
              <a:t>AI chat assistance</a:t>
            </a:r>
            <a:r>
              <a:rPr lang="en-GB" sz="1800" dirty="0"/>
              <a:t>, offering smarter and safer browsing.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  <a:p>
            <a:pPr>
              <a:buFont typeface="Wingdings" panose="05000000000000000000" pitchFamily="2" charset="2"/>
              <a:buChar char="Ø"/>
            </a:pPr>
            <a:endParaRPr lang="en-GB" sz="1800" dirty="0"/>
          </a:p>
          <a:p>
            <a:endParaRPr lang="en-GB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7170" name="TextBox 7"/>
          <p:cNvSpPr txBox="1"/>
          <p:nvPr/>
        </p:nvSpPr>
        <p:spPr>
          <a:xfrm>
            <a:off x="329647" y="828288"/>
            <a:ext cx="7159625" cy="529375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IN" altLang="en-US" sz="2400" dirty="0">
                <a:latin typeface="Times New Roman" panose="02020603050405020304" pitchFamily="18" charset="0"/>
              </a:rPr>
              <a:t>Justifications for Selecting the Title</a:t>
            </a:r>
          </a:p>
          <a:p>
            <a:pPr eaLnBrk="0" hangingPunct="0"/>
            <a:endParaRPr lang="en-IN" altLang="en-US" dirty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cs typeface="Helvetica" panose="020B0604020202020204" pitchFamily="34" charset="0"/>
              </a:rPr>
              <a:t>The name reflects a smart, AI-powered defense mechanism.</a:t>
            </a:r>
          </a:p>
          <a:p>
            <a:endParaRPr lang="en-US" sz="20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Helvetica" panose="020B0604020202020204" pitchFamily="34" charset="0"/>
              </a:rPr>
              <a:t>The Chrome extension ensures the system is used directly where phishing occurs: the browser.</a:t>
            </a:r>
          </a:p>
          <a:p>
            <a:endParaRPr lang="en-US" sz="20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Helvetica" panose="020B0604020202020204" pitchFamily="34" charset="0"/>
              </a:rPr>
              <a:t>ML integration makes detection smarter over time.</a:t>
            </a:r>
          </a:p>
          <a:p>
            <a:endParaRPr lang="en-US" sz="20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Helvetica" panose="020B0604020202020204" pitchFamily="34" charset="0"/>
              </a:rPr>
              <a:t>The AI assistant improves user understanding and reduces panic.</a:t>
            </a:r>
          </a:p>
          <a:p>
            <a:endParaRPr lang="en-US" sz="2000" dirty="0"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Helvetica" panose="020B0604020202020204" pitchFamily="34" charset="0"/>
              </a:rPr>
              <a:t>Ideal blend of innovation, practical impact, and academic relevance.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</a:pPr>
            <a:endParaRPr lang="en-IN" altLang="en-US" dirty="0">
              <a:latin typeface="Times New Roman" panose="02020603050405020304" pitchFamily="18" charset="0"/>
            </a:endParaRPr>
          </a:p>
          <a:p>
            <a:pPr eaLnBrk="0" hangingPunct="0"/>
            <a:endParaRPr lang="en-I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 eaLnBrk="1" fontAlgn="auto" hangingPunct="1">
              <a:spcAft>
                <a:spcPts val="0"/>
              </a:spcAft>
              <a:defRPr/>
            </a:pP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Justifications for Selecting the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9218" name="TextBox 7"/>
          <p:cNvSpPr txBox="1"/>
          <p:nvPr/>
        </p:nvSpPr>
        <p:spPr>
          <a:xfrm>
            <a:off x="280978" y="876761"/>
            <a:ext cx="8577887" cy="4062651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285750" indent="-285750" eaLnBrk="0" hangingPunct="0">
              <a:buFont typeface="Wingdings" panose="05000000000000000000" pitchFamily="2" charset="2"/>
              <a:buChar char="v"/>
            </a:pPr>
            <a:r>
              <a:rPr lang="en-US" altLang="en-US" sz="2400" dirty="0">
                <a:latin typeface="Times New Roman" panose="02020603050405020304" pitchFamily="18" charset="0"/>
              </a:rPr>
              <a:t>Objective of the Project</a:t>
            </a:r>
          </a:p>
          <a:p>
            <a:pPr eaLnBrk="0" hangingPunct="0"/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0" hangingPunct="0"/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develop a Chrome Extension that works in real-time.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detect phishing websites using Machine Learning models.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alert users via notifications when phishing is detected.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integrate an AI assistant to explain threats to the user.</a:t>
            </a:r>
          </a:p>
          <a:p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collect user feedback on alerts and improve model accuracy.</a:t>
            </a:r>
            <a:r>
              <a:rPr lang="en-US" alt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eaLnBrk="0" hangingPunct="0"/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itle 1"/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Project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FC0E1-6B07-739C-20F6-56F79C227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B7F41C48-77FE-8C87-72EE-E29D27298D4E}"/>
              </a:ext>
            </a:extLst>
          </p:cNvPr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en-IN" altLang="en-US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DEB482-68C2-87FB-E569-69EFC4A1DB34}"/>
              </a:ext>
            </a:extLst>
          </p:cNvPr>
          <p:cNvSpPr txBox="1"/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lvl="0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4515F-6226-3A30-A55C-29ED8DFEE3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65"/>
          <a:stretch/>
        </p:blipFill>
        <p:spPr>
          <a:xfrm>
            <a:off x="0" y="6512719"/>
            <a:ext cx="12192000" cy="345281"/>
          </a:xfrm>
          <a:prstGeom prst="rect">
            <a:avLst/>
          </a:prstGeom>
        </p:spPr>
      </p:pic>
      <p:pic>
        <p:nvPicPr>
          <p:cNvPr id="3" name="Picture 2" descr="A flowchart of a computer program&#10;&#10;AI-generated content may be incorrect.">
            <a:extLst>
              <a:ext uri="{FF2B5EF4-FFF2-40B4-BE49-F238E27FC236}">
                <a16:creationId xmlns:a16="http://schemas.microsoft.com/office/drawing/2014/main" id="{A643271C-A418-1519-8D4B-7CCBF1340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1" y="1046530"/>
            <a:ext cx="4388863" cy="536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6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1260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Arial Black</vt:lpstr>
      <vt:lpstr>Bodoni MT</vt:lpstr>
      <vt:lpstr>Calibri</vt:lpstr>
      <vt:lpstr>Calibri Light</vt:lpstr>
      <vt:lpstr>Castellar</vt:lpstr>
      <vt:lpstr>Helvetica</vt:lpstr>
      <vt:lpstr>Times New Roman</vt:lpstr>
      <vt:lpstr>Wingdings</vt:lpstr>
      <vt:lpstr>Wingdings 2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</dc:creator>
  <cp:lastModifiedBy>Abhijeet Khanzode</cp:lastModifiedBy>
  <cp:revision>121</cp:revision>
  <cp:lastPrinted>2018-01-20T12:20:00Z</cp:lastPrinted>
  <dcterms:created xsi:type="dcterms:W3CDTF">2018-01-20T09:03:00Z</dcterms:created>
  <dcterms:modified xsi:type="dcterms:W3CDTF">2025-07-11T04:20:16Z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E8D44B7623514F2E894E82A1D1A1801D</vt:lpwstr>
  </property>
</Properties>
</file>