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0"/>
  </p:notesMasterIdLst>
  <p:sldIdLst>
    <p:sldId id="288" r:id="rId2"/>
    <p:sldId id="256" r:id="rId3"/>
    <p:sldId id="258" r:id="rId4"/>
    <p:sldId id="260" r:id="rId5"/>
    <p:sldId id="261" r:id="rId6"/>
    <p:sldId id="257" r:id="rId7"/>
    <p:sldId id="259" r:id="rId8"/>
    <p:sldId id="262" r:id="rId9"/>
    <p:sldId id="263" r:id="rId10"/>
    <p:sldId id="265" r:id="rId11"/>
    <p:sldId id="272" r:id="rId12"/>
    <p:sldId id="266" r:id="rId13"/>
    <p:sldId id="267" r:id="rId14"/>
    <p:sldId id="271" r:id="rId15"/>
    <p:sldId id="268" r:id="rId16"/>
    <p:sldId id="269" r:id="rId17"/>
    <p:sldId id="270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7" r:id="rId28"/>
    <p:sldId id="286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90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1208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ts/docs/latest/reference/html/gradle/gradle-sts-tutori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jangofan.github.io/selenium-gradle-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jangofan.github.io/html-test-site/index.html" TargetMode="External"/><Relationship Id="rId4" Type="http://schemas.openxmlformats.org/officeDocument/2006/relationships/hyperlink" Target="https://github.com/djangofan/selenium-gradle-examp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releases/jun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Prerequisites For 1pm-2pm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1.  For </a:t>
            </a:r>
            <a:r>
              <a:rPr lang="en-US" sz="2400" dirty="0"/>
              <a:t>windows only, download </a:t>
            </a:r>
            <a:r>
              <a:rPr lang="en-US" sz="2400" dirty="0" err="1"/>
              <a:t>WGet</a:t>
            </a:r>
            <a:r>
              <a:rPr lang="en-US" sz="2400" dirty="0"/>
              <a:t> from here, and install </a:t>
            </a:r>
            <a:r>
              <a:rPr lang="en-US" sz="2400" dirty="0" smtClean="0"/>
              <a:t>it.  (Mac OSX already has </a:t>
            </a:r>
            <a:r>
              <a:rPr lang="en-US" sz="2400" dirty="0" err="1" smtClean="0"/>
              <a:t>Wget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http://downloads.sourceforge.net/gnuwin32</a:t>
            </a:r>
          </a:p>
          <a:p>
            <a:pPr marL="0" indent="0"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     /wget-1.11.4-1-setup.exe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 </a:t>
            </a:r>
            <a:r>
              <a:rPr lang="en-US" sz="2400" dirty="0" smtClean="0"/>
              <a:t>Get </a:t>
            </a:r>
            <a:r>
              <a:rPr lang="en-US" sz="2400" dirty="0"/>
              <a:t>the latest version of my </a:t>
            </a:r>
            <a:r>
              <a:rPr lang="en-US" sz="2400" dirty="0" err="1"/>
              <a:t>Gradle</a:t>
            </a:r>
            <a:r>
              <a:rPr lang="en-US" sz="2400" dirty="0"/>
              <a:t> example project from </a:t>
            </a:r>
            <a:r>
              <a:rPr lang="en-US" sz="2400" dirty="0" smtClean="0"/>
              <a:t>the following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repository </a:t>
            </a:r>
            <a:r>
              <a:rPr lang="en-US" sz="2400" dirty="0"/>
              <a:t>and unzip it within your Eclipse </a:t>
            </a:r>
            <a:r>
              <a:rPr lang="en-US" sz="2400" dirty="0" smtClean="0"/>
              <a:t>workspace. For example: C:\Eclipse\workspace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djangofan.github.io/selenium-gradle-example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Importing Gradle projects in Eclipse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1. The Spring Source site has instructions on how to import projects here: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http://static.springsource.org/sts/docs/latest/reference/html/gradle/gradle-sts-tutorial.html</a:t>
            </a:r>
            <a:r>
              <a:rPr lang="en" sz="2400" dirty="0"/>
              <a:t> . </a:t>
            </a:r>
          </a:p>
          <a:p>
            <a:pPr lvl="0" rtl="0">
              <a:buNone/>
            </a:pPr>
            <a:r>
              <a:rPr lang="en" sz="2400" dirty="0"/>
              <a:t>I will demonstrate this later in this talk and in the next few slides.</a:t>
            </a:r>
          </a:p>
          <a:p>
            <a:pPr marL="0" indent="0">
              <a:buNone/>
            </a:pPr>
            <a:endParaRPr lang="en" sz="2400" dirty="0"/>
          </a:p>
          <a:p>
            <a:pPr>
              <a:buNone/>
            </a:pPr>
            <a:r>
              <a:rPr lang="en" sz="2400" dirty="0"/>
              <a:t>2. For most projects, when importing, </a:t>
            </a:r>
            <a:r>
              <a:rPr lang="en" sz="2400" dirty="0">
                <a:solidFill>
                  <a:srgbClr val="FF0000"/>
                </a:solidFill>
              </a:rPr>
              <a:t>the root project is the folder where the </a:t>
            </a:r>
            <a:r>
              <a:rPr lang="en" sz="2400" i="1" dirty="0">
                <a:solidFill>
                  <a:srgbClr val="FFFF00"/>
                </a:solidFill>
              </a:rPr>
              <a:t>settings.gradle</a:t>
            </a:r>
            <a:r>
              <a:rPr lang="en" sz="2400" dirty="0">
                <a:solidFill>
                  <a:srgbClr val="FF0000"/>
                </a:solidFill>
              </a:rPr>
              <a:t> exists </a:t>
            </a:r>
            <a:r>
              <a:rPr lang="en" sz="2400" dirty="0"/>
              <a:t>and that file contains the '</a:t>
            </a:r>
            <a:r>
              <a:rPr lang="en" sz="2400" i="1" dirty="0"/>
              <a:t>include</a:t>
            </a:r>
            <a:r>
              <a:rPr lang="en" sz="2400" dirty="0"/>
              <a:t>' </a:t>
            </a:r>
            <a:r>
              <a:rPr lang="en" sz="2400" dirty="0" smtClean="0"/>
              <a:t>DSL </a:t>
            </a:r>
            <a:r>
              <a:rPr lang="en" sz="2400" dirty="0"/>
              <a:t>keyword that specifies the subdirectories for your multi-project build.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settings.gradle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7772400" cy="3886200"/>
          </a:xfrm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 dirty="0"/>
              <a:t>include "commonlib", </a:t>
            </a:r>
            <a:r>
              <a:rPr lang="en" sz="1800" dirty="0" smtClean="0"/>
              <a:t>“etsy", </a:t>
            </a:r>
            <a:r>
              <a:rPr lang="en" sz="1800" dirty="0"/>
              <a:t>"</a:t>
            </a:r>
            <a:r>
              <a:rPr lang="en" sz="1800" dirty="0" smtClean="0"/>
              <a:t>parallelwindows"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6300" y="328843"/>
            <a:ext cx="8229600" cy="79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Importing Gradle project in Eclipse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</p:txBody>
      </p:sp>
      <p:sp>
        <p:nvSpPr>
          <p:cNvPr id="86" name="Shape 86"/>
          <p:cNvSpPr/>
          <p:nvPr/>
        </p:nvSpPr>
        <p:spPr>
          <a:xfrm>
            <a:off x="2130787" y="1257750"/>
            <a:ext cx="5000625" cy="523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43889" y="274914"/>
            <a:ext cx="3145200" cy="629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The build layout can be thought of like this: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selenium-gradle-example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commonlib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</a:t>
            </a:r>
            <a:r>
              <a:rPr lang="en" sz="1800" dirty="0" smtClean="0">
                <a:solidFill>
                  <a:srgbClr val="FFFF00"/>
                </a:solidFill>
              </a:rPr>
              <a:t>etsy</a:t>
            </a:r>
            <a:endParaRPr lang="en" sz="1800" dirty="0">
              <a:solidFill>
                <a:srgbClr val="FFFF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</a:t>
            </a:r>
            <a:r>
              <a:rPr lang="en" sz="1800" dirty="0" smtClean="0">
                <a:solidFill>
                  <a:srgbClr val="FFFF00"/>
                </a:solidFill>
              </a:rPr>
              <a:t>parallelwindows</a:t>
            </a:r>
            <a:endParaRPr lang="en" sz="1800" dirty="0">
              <a:solidFill>
                <a:srgbClr val="FFFF00"/>
              </a:solidFill>
            </a:endParaRPr>
          </a:p>
          <a:p>
            <a:endParaRPr lang="en" sz="1800" dirty="0">
              <a:solidFill>
                <a:srgbClr val="FFFF00"/>
              </a:solidFill>
            </a:endParaRPr>
          </a:p>
          <a:p>
            <a:endParaRPr lang="en" sz="18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"/>
            <a:ext cx="5097463" cy="59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59200" y="274650"/>
            <a:ext cx="7778100" cy="1011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
</a:t>
            </a:r>
            <a:r>
              <a:rPr lang="en"/>
              <a:t>Tip: Delete a Gradle project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1. When deleting a Gradle project from Eclipse, </a:t>
            </a:r>
            <a:r>
              <a:rPr lang="en">
                <a:solidFill>
                  <a:srgbClr val="FFFF00"/>
                </a:solidFill>
              </a:rPr>
              <a:t>do not choose to delete</a:t>
            </a:r>
            <a:r>
              <a:rPr lang="en"/>
              <a:t> the project on disk.  If your code is in source control, its safe, but I still don't recommend checking the 'delete' box :</a:t>
            </a:r>
          </a:p>
          <a:p>
            <a:endParaRPr lang="en"/>
          </a:p>
          <a:p>
            <a:endParaRPr lang="en"/>
          </a:p>
        </p:txBody>
      </p:sp>
      <p:sp>
        <p:nvSpPr>
          <p:cNvPr id="99" name="Shape 99"/>
          <p:cNvSpPr/>
          <p:nvPr/>
        </p:nvSpPr>
        <p:spPr>
          <a:xfrm>
            <a:off x="1913600" y="3660187"/>
            <a:ext cx="5048250" cy="2638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Selenium Grid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84000" y="1600200"/>
            <a:ext cx="4594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First, start the Grid hub: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java -jar selenium-server-standalone-2.14.0.jar -role hub</a:t>
            </a: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Then, start at least one node: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java -jar selenium-server-standalone-2.14.0.jar -role node -hub http://localhost:4444/grid/register</a:t>
            </a: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970325" y="544200"/>
            <a:ext cx="3890499" cy="602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 txBox="1"/>
          <p:nvPr/>
        </p:nvSpPr>
        <p:spPr>
          <a:xfrm>
            <a:off x="6522975" y="4739500"/>
            <a:ext cx="1414199" cy="329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127.1:4444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68650" y="3497975"/>
            <a:ext cx="1143000" cy="27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127.1:5555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641352" y="3833000"/>
            <a:ext cx="1137899" cy="28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127.1:5556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Run your Grid Hub and Node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I prepared scripts to start your Grid Hub and Nodes for you.  At the root of the </a:t>
            </a:r>
            <a:r>
              <a:rPr lang="en" sz="1800" i="1">
                <a:solidFill>
                  <a:srgbClr val="FFFF00"/>
                </a:solidFill>
              </a:rPr>
              <a:t>selenium-gradle-example</a:t>
            </a:r>
            <a:r>
              <a:rPr lang="en" sz="1800"/>
              <a:t> project, there are </a:t>
            </a:r>
            <a:r>
              <a:rPr lang="en" sz="1800" i="1"/>
              <a:t>.bat</a:t>
            </a:r>
            <a:r>
              <a:rPr lang="en" sz="1800"/>
              <a:t>, </a:t>
            </a:r>
            <a:r>
              <a:rPr lang="en" sz="1800" i="1"/>
              <a:t>.sh</a:t>
            </a:r>
            <a:r>
              <a:rPr lang="en" sz="1800"/>
              <a:t>, and </a:t>
            </a:r>
            <a:r>
              <a:rPr lang="en" sz="1800" i="1"/>
              <a:t>.json</a:t>
            </a:r>
            <a:r>
              <a:rPr lang="en" sz="1800"/>
              <a:t> files for starting these.</a:t>
            </a:r>
          </a:p>
          <a:p>
            <a:endParaRPr lang="en" sz="1800"/>
          </a:p>
          <a:p>
            <a:endParaRPr lang="en" sz="1800"/>
          </a:p>
          <a:p>
            <a:pPr lvl="0" rtl="0">
              <a:buNone/>
            </a:pPr>
            <a:r>
              <a:rPr lang="en" sz="1800"/>
              <a:t>For Windows: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startWebDriverGridHub.bat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startWebDriverGridNode.bat</a:t>
            </a:r>
          </a:p>
          <a:p>
            <a:pPr lvl="0" rtl="0">
              <a:buNone/>
            </a:pPr>
            <a:r>
              <a:rPr lang="en" sz="1800">
                <a:solidFill>
                  <a:srgbClr val="FF0000"/>
                </a:solidFill>
              </a:rPr>
              <a:t>hubConfig.json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node1Config.json</a:t>
            </a:r>
          </a:p>
          <a:p>
            <a:endParaRPr lang="en" sz="180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1400">
                <a:solidFill>
                  <a:srgbClr val="FF0000"/>
                </a:solidFill>
              </a:rPr>
              <a:t>(Screenshot on next slide.)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33072"/>
            <a:ext cx="8229600" cy="86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Gradle Scripts Are Groovy Scripts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hello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'Hello world!'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intro(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dependsOn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 hello)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"I'm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-q intro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I'm </a:t>
            </a:r>
            <a:r>
              <a:rPr lang="en-US" sz="1000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endParaRPr lang="en-US" sz="1000" dirty="0" smtClean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= new File('build/classes')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resources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classesDir.mkdirs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compile(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dependsOn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 'resources')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classesDir.isDirectory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'The class directory exists. I can operate'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Gradle parallel workers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62677"/>
            <a:ext cx="8229600" cy="530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Gradle can process a test task in parallel multi-threaded mode.  You just define your tasks in your build.gradle like so: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tasks.withType( Test ) {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jvmArgs '-Xms128m', '-Xmx1024m', '-XX:MaxPermSize=128m'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maxParallelForks = 4  // this is default if task doesn't override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runParallelTestsWithFirefox( Type: Test ) {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maxParallelForks </a:t>
            </a: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description = 'Runs all JUnit test classes in 2 parallel threads.'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include '**/Test*.class'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reports.junitXml.destination </a:t>
            </a: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= "$buildDir/test-results/GoogleTestIE"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reports.html.destination </a:t>
            </a: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= "$buildDir/test-results/GoogleTestIE"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systemProperties['hubUrl'] = 'localhost:4444'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systemProperties['browser'] = 'firefox'	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838201"/>
            <a:ext cx="77724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Selenium2 WebDriver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667000"/>
            <a:ext cx="7772400" cy="3395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Shortcuts </a:t>
            </a:r>
            <a:r>
              <a:rPr lang="en" dirty="0"/>
              <a:t>to success in automation using Java, Gradle, Groovy, and Eclipse.</a:t>
            </a:r>
          </a:p>
          <a:p>
            <a:endParaRPr lang="en" dirty="0"/>
          </a:p>
          <a:p>
            <a:pPr>
              <a:buNone/>
            </a:pPr>
            <a:r>
              <a:rPr lang="en" dirty="0"/>
              <a:t>by Jon </a:t>
            </a:r>
            <a:r>
              <a:rPr lang="en" dirty="0" smtClean="0"/>
              <a:t>Austen</a:t>
            </a:r>
          </a:p>
          <a:p>
            <a:pPr>
              <a:buNone/>
            </a:pPr>
            <a:r>
              <a:rPr lang="en" dirty="0" smtClean="0"/>
              <a:t>Senior SQA Engineer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Parameterizing a JUnit test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014426"/>
            <a:ext cx="8229600" cy="55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dirty="0" smtClean="0"/>
              <a:t>Just like </a:t>
            </a:r>
            <a:r>
              <a:rPr lang="en-US" sz="1800" dirty="0" err="1" smtClean="0"/>
              <a:t>TestNG</a:t>
            </a:r>
            <a:r>
              <a:rPr lang="en-US" sz="1800" dirty="0" smtClean="0"/>
              <a:t>, </a:t>
            </a:r>
            <a:r>
              <a:rPr lang="en-US" sz="1800" dirty="0" err="1" smtClean="0"/>
              <a:t>Junit</a:t>
            </a:r>
            <a:r>
              <a:rPr lang="en-US" sz="1800" dirty="0"/>
              <a:t> </a:t>
            </a:r>
            <a:r>
              <a:rPr lang="en-US" sz="1800" dirty="0" smtClean="0"/>
              <a:t>now has parameterized capability in </a:t>
            </a:r>
            <a:r>
              <a:rPr lang="en-US" sz="1800" dirty="0" err="1" smtClean="0"/>
              <a:t>Junit</a:t>
            </a:r>
            <a:r>
              <a:rPr lang="en-US" sz="1800" dirty="0" smtClean="0"/>
              <a:t> 4.11 (since late 2012).   This is an example of how I read a .</a:t>
            </a:r>
            <a:r>
              <a:rPr lang="en-US" sz="1800" dirty="0" err="1" smtClean="0"/>
              <a:t>csv</a:t>
            </a:r>
            <a:r>
              <a:rPr lang="en-US" sz="1800" dirty="0" smtClean="0"/>
              <a:t> file for my unit tests.</a:t>
            </a:r>
            <a:endParaRPr lang="en" sz="1800" dirty="0"/>
          </a:p>
          <a:p>
            <a:endParaRPr lang="en" sz="1400" dirty="0"/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@RunWith( Parameterized.class )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class GoogleTest extends StaticUtilityClass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private String testName = "JUnit test";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@Parameters(name = "{0}: {1}: {2}")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public static Iterable&lt;String[]&gt; loadTestsFromFile1()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File tstFile = new File( System.getProperty("user.dir") + "</a:t>
            </a:r>
            <a:r>
              <a:rPr lang="en" sz="1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testdata.csv</a:t>
            </a: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List&lt;String[]&gt; rows = null;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tstFile.exists()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CSVReader reader = null;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try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reader = new CSVReader( new FileReader( tstFile ), ','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rows = reader.readAll();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} catch (FileNotFoundException e) { e.printStackTrace();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return rows;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</a:p>
          <a:p>
            <a:pPr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662"/>
            <a:ext cx="8229600" cy="79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Logging tests with SLF4j + Logback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0989"/>
            <a:ext cx="8229600" cy="535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 use simple logging using the Logback method, which is related to the SLF4j Java project.  This method will log to console and to file if you pass "-info" or "-debug" as an argument to the tests.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import org.slf4j.Logger;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import org.slf4j.LoggerFactory;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abstract class StaticUtilityClass { // this class gets extended by tests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static Logger staticlogger = LoggerFactory.getLogger( StaticUtilityClass.class );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Logger classlogger = LoggerFactory.getLogger( getClass() ); //instance logger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</a:p>
          <a:p>
            <a:endParaRPr lang="en" sz="1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&lt;appender name="STDOUT" class="ch.qos.logback.core.ConsoleAppender"&gt;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&lt;encoder&gt;&lt;pattern&gt;%-4r [%thread] %-5level %logger{35} - %msg %n&lt;/pattern&gt;&lt;/encoder&gt;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&lt;/appender&gt;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&lt;appender name="FILE" class="ch.qos.logback.core.FileAppender"&gt;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&lt;file&gt;build/junit.log&lt;/file&gt;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&lt;append&gt;false&lt;/append&gt;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&lt;encoder&gt;&lt;pattern&gt;%-4r %-5level %logger{35}: %msg%n&lt;/pattern&gt;&lt;/encoder&gt;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&lt;/appender&gt; 	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&lt;root level="DEBUG"&gt;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&lt;appender-ref ref="FILE" /&gt;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&lt;appender-ref ref="STDOUT" /&gt;</a:t>
            </a:r>
          </a:p>
          <a:p>
            <a:pPr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&lt;/root&gt;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5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WebDriver wait for WebElement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18375"/>
            <a:ext cx="8229600" cy="5230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000" dirty="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WebDriver has built in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22 methods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for waiting for web page elements in the </a:t>
            </a:r>
            <a:r>
              <a:rPr lang="en" sz="1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ExpectedConditions.class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Here are 2 examples: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Wait&lt;WebDriver&gt; wait = new WebDriverWait( driver, 30 );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wait.until( ExpectedConditions.titleContains( "Application Title" </a:t>
            </a:r>
            <a:r>
              <a:rPr lang="en" sz="1000" dirty="0" smtClean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) );</a:t>
            </a:r>
            <a:endParaRPr lang="en" sz="1000" dirty="0" smtClean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ct val="110000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wait.until( </a:t>
            </a:r>
            <a:r>
              <a:rPr lang="en" sz="1000" dirty="0" smtClean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ExpectedConditions.invisibilityOfElementLocated( By.name( “backtomain” ) );</a:t>
            </a:r>
            <a:endParaRPr lang="en" sz="1000" dirty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" sz="1000" dirty="0" smtClean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4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You can also make your own expected conditions:</a:t>
            </a:r>
            <a:endParaRPr lang="en" sz="1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Wait&lt;WebDriver&gt; wait = new WebDriverWait( driver, 30 );</a:t>
            </a:r>
          </a:p>
          <a:p>
            <a:pPr lvl="0" rtl="0">
              <a:buNone/>
            </a:pPr>
            <a:r>
              <a:rPr lang="en" sz="1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WebElement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we = wait.until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 new ExpectedCondition&lt;</a:t>
            </a:r>
            <a:r>
              <a:rPr lang="en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&gt;() {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1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WebElement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apply( WebDriver webDriver ) { 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 "Searching..." );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return webDriver.findElement( By.id( "pb4_status" ) ) != null;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} );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assertEquals( "Progress bar not completed!", "Completed!", progressBar.getText() 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All of these wait methods are problematic if you do not handle their special case exceptions like </a:t>
            </a:r>
            <a:r>
              <a:rPr lang="en" sz="1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StaleElementReferenceException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NoSuchElementException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WebDriver wait for WebElement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049008"/>
            <a:ext cx="8229600" cy="551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 order to enable your test to retry when there is an exception, here is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a manual method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handling error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conditions on findElement() 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static WebElement getElementByLocator( By locator ) {    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driver.manage().timeouts().implicitlyWait( 15, TimeUnit.SECONDS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WebElement we = null;   boolean unfound = true;  int tries = 0;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while ( tries &lt; 4 )  {    // try for 1 minute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tries +=1;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try {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we = driver.findElement( locator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break; //found it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 catch ( StaleElementReferenceException e )  </a:t>
            </a:r>
            <a:r>
              <a:rPr lang="en" sz="1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logger.DEBUG("Element not found after try #" + tries);  // will try again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		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driver.manage().timeouts().implicitlyWait( DEFAULT_IMPLICIT_WAIT, TimeUnit.SECONDS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return we;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Ignore exceptions with FluentWait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You can ignore exceptions with FluentWait instead of handling them </a:t>
            </a:r>
            <a:r>
              <a:rPr lang="en" sz="1400" dirty="0" smtClean="0"/>
              <a:t>explicitly.  This example waits for 30 seconds, polling every 5 seconds, and ignoring exceptions on every poll until the 30 seconds is finally reached:</a:t>
            </a:r>
            <a:endParaRPr lang="en" sz="1400" dirty="0"/>
          </a:p>
          <a:p>
            <a:endParaRPr lang="en" sz="1400" dirty="0"/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Wait&lt;WebDriver&gt; wait = new FluentWait&lt;WebDriver&gt;( driver 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.withTimeout(30, SECONDS)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.pollingEvery(5, SECONDS)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.ignoring( NoSuchElementException.class );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WebElement foo = wait.until( new ExpectedCondition&lt;Boolean&gt;() {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public WebElement apply( WebDriver webDriver ) {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return webDriver.findElement( By.id("foo") );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} );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Using JDK 1.8 , using a Lambda expression :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wait.until( webDriver -&gt; webDriver.findElement( By.id("foo") ) 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Handling popup windows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953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This is an example of how I switch from one window to the next: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switchToWindowByHandle( String handleName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boolean found = false;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Set&lt;String&gt; allHandles = driver.getWindowHandles();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for ( String handle : allHandles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"Open window handle id: " + handle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handleName.equalsIgnoreCase( handle )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driver.switchTo().window( handle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found = true;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 found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"Found window and switched to it."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"Failed to switch to window handle. Not found."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eturn found;</a:t>
            </a:r>
            <a:endParaRPr lang="en" sz="11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Handling iFrames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125217"/>
            <a:ext cx="8229600" cy="54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Using WebDriver, a frameless page is referenced by </a:t>
            </a:r>
            <a:r>
              <a:rPr lang="en" sz="1400" dirty="0">
                <a:solidFill>
                  <a:srgbClr val="FFFF00"/>
                </a:solidFill>
              </a:rPr>
              <a:t>TargetLocator.defaultContent()</a:t>
            </a:r>
            <a:r>
              <a:rPr lang="en" sz="1400" dirty="0"/>
              <a:t> .   </a:t>
            </a:r>
            <a:r>
              <a:rPr lang="en" sz="1400" dirty="0" smtClean="0"/>
              <a:t>In other words, after </a:t>
            </a:r>
            <a:r>
              <a:rPr lang="en" sz="1400" dirty="0"/>
              <a:t>switching into an iFrame, to get back to the main window you should use </a:t>
            </a:r>
            <a:r>
              <a:rPr lang="en" sz="1400" dirty="0" smtClean="0">
                <a:solidFill>
                  <a:srgbClr val="FFFF00"/>
                </a:solidFill>
              </a:rPr>
              <a:t>driver.switchTo().defaultContent</a:t>
            </a:r>
            <a:r>
              <a:rPr lang="en" sz="1400" dirty="0">
                <a:solidFill>
                  <a:srgbClr val="FFFF00"/>
                </a:solidFill>
              </a:rPr>
              <a:t>()</a:t>
            </a:r>
            <a:r>
              <a:rPr lang="en" sz="1400" dirty="0"/>
              <a:t> .  On a page with a single iframe, you </a:t>
            </a:r>
            <a:r>
              <a:rPr lang="en" sz="1400" dirty="0" smtClean="0"/>
              <a:t>can just </a:t>
            </a:r>
            <a:r>
              <a:rPr lang="en" sz="1400" dirty="0"/>
              <a:t>reference it using </a:t>
            </a:r>
            <a:r>
              <a:rPr lang="en" sz="1400" dirty="0">
                <a:solidFill>
                  <a:srgbClr val="FFFF00"/>
                </a:solidFill>
              </a:rPr>
              <a:t>TargetLocator.frame(0)</a:t>
            </a:r>
            <a:r>
              <a:rPr lang="en" sz="1400" dirty="0"/>
              <a:t> .</a:t>
            </a:r>
          </a:p>
          <a:p>
            <a:pPr lvl="0" rtl="0">
              <a:buNone/>
            </a:pPr>
            <a:r>
              <a:rPr lang="en" sz="1400" dirty="0"/>
              <a:t>Now, suppose there are multiple frames.  You can loop them like this:</a:t>
            </a:r>
          </a:p>
          <a:p>
            <a:endParaRPr lang="en" sz="1400" dirty="0"/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boolean switchToFrame( String id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boolean switched = false;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List&lt;WebElement&gt; elements = new ArrayList&lt;WebElement&gt;(); 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elements = driver.findElements( By.tagName("iframe") 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for ( WebElement el : elements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el.getAttribute("id").equals( id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driver.switchTo().frame( elements.get(i) 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switched = true;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 switched == false ) log("Failed to switch windows.");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return switched;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exitIFrame() {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driver.switchTo().defaultContent();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Thread.sleep(1000); // optionally give slow DOM some time to be ready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200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</p:spPr>
        <p:txBody>
          <a:bodyPr/>
          <a:lstStyle/>
          <a:p>
            <a:pPr algn="ctr"/>
            <a:r>
              <a:rPr lang="en-US" dirty="0" smtClean="0"/>
              <a:t>Using a Fluent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9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Martin Fowler coined the term “Fluent API”. </a:t>
            </a:r>
            <a:r>
              <a:rPr lang="en-US" sz="2400" dirty="0" smtClean="0"/>
              <a:t> It involves an inner class like the builder pattern.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Builder Design Pattern: </a:t>
            </a:r>
            <a:r>
              <a:rPr lang="en-US" sz="2400" dirty="0" smtClean="0"/>
              <a:t>fluent </a:t>
            </a:r>
            <a:r>
              <a:rPr lang="en-US" sz="2400" dirty="0" smtClean="0"/>
              <a:t>methods </a:t>
            </a:r>
            <a:r>
              <a:rPr lang="en-US" sz="2400" dirty="0" smtClean="0"/>
              <a:t>operate/build </a:t>
            </a:r>
            <a:r>
              <a:rPr lang="en-US" sz="2400" dirty="0" smtClean="0"/>
              <a:t>on a new object before returning </a:t>
            </a:r>
            <a:r>
              <a:rPr lang="en-US" sz="2400" dirty="0" smtClean="0"/>
              <a:t>it from the inner class.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Fluent API Pattern: </a:t>
            </a:r>
            <a:r>
              <a:rPr lang="en-US" sz="2400" dirty="0" smtClean="0"/>
              <a:t>the inner class returns the fluent object first and </a:t>
            </a:r>
            <a:r>
              <a:rPr lang="en-US" sz="2400" dirty="0" smtClean="0"/>
              <a:t>then the fluent methods operate upon it afterwards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Some open source projects that use the Fluent API pattern are: Commons CSV, </a:t>
            </a:r>
            <a:r>
              <a:rPr lang="en-US" sz="2400" dirty="0" err="1" smtClean="0">
                <a:solidFill>
                  <a:schemeClr val="accent1"/>
                </a:solidFill>
              </a:rPr>
              <a:t>RestAssured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XMLSlurper</a:t>
            </a:r>
            <a:r>
              <a:rPr lang="en-US" sz="2400" dirty="0" smtClean="0">
                <a:solidFill>
                  <a:schemeClr val="accent1"/>
                </a:solidFill>
              </a:rPr>
              <a:t>, JOOQ, and </a:t>
            </a:r>
            <a:r>
              <a:rPr lang="en-US" sz="2400" dirty="0" err="1" smtClean="0">
                <a:solidFill>
                  <a:schemeClr val="accent1"/>
                </a:solidFill>
              </a:rPr>
              <a:t>jRTF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14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000" dirty="0"/>
              <a:t>The end</a:t>
            </a:r>
            <a:r>
              <a:rPr lang="en" sz="4000" dirty="0" smtClean="0"/>
              <a:t>.  Any questions?</a:t>
            </a:r>
            <a:endParaRPr lang="en" sz="4000"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2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800" dirty="0" smtClean="0"/>
              <a:t>Some questions I could answer</a:t>
            </a:r>
            <a:r>
              <a:rPr lang="en" sz="2800" dirty="0" smtClean="0"/>
              <a:t>:</a:t>
            </a:r>
          </a:p>
          <a:p>
            <a:pPr marL="0" indent="0">
              <a:buNone/>
            </a:pPr>
            <a:endParaRPr lang="en" sz="2800" dirty="0" smtClean="0"/>
          </a:p>
          <a:p>
            <a:pPr marL="0" indent="0">
              <a:buNone/>
            </a:pPr>
            <a:r>
              <a:rPr lang="en" sz="2000" dirty="0" smtClean="0"/>
              <a:t>1. Demonstrate running in IntelliJ-IDEA?</a:t>
            </a:r>
          </a:p>
          <a:p>
            <a:pPr marL="0" indent="0">
              <a:buNone/>
            </a:pPr>
            <a:r>
              <a:rPr lang="en" sz="2000" dirty="0" smtClean="0"/>
              <a:t>2. How to keep track of window handles?</a:t>
            </a:r>
          </a:p>
          <a:p>
            <a:pPr marL="0" indent="0">
              <a:buNone/>
            </a:pPr>
            <a:r>
              <a:rPr lang="en" sz="2000" dirty="0" smtClean="0"/>
              <a:t>3. Show the Grid Hub console?</a:t>
            </a:r>
          </a:p>
          <a:p>
            <a:pPr marL="0" indent="0">
              <a:buNone/>
            </a:pPr>
            <a:r>
              <a:rPr lang="en" sz="2000" dirty="0" smtClean="0"/>
              <a:t>4. Explain use of Seleniums “LoadableComponent” class to load a page object?</a:t>
            </a:r>
          </a:p>
          <a:p>
            <a:pPr marL="0" indent="0">
              <a:buNone/>
            </a:pPr>
            <a:r>
              <a:rPr lang="en" sz="2000" dirty="0" smtClean="0"/>
              <a:t>5. </a:t>
            </a:r>
            <a:r>
              <a:rPr lang="en" sz="2000" dirty="0" smtClean="0"/>
              <a:t>Difference between forking test processes from Gradle or Maven verses forking from TestNG, J</a:t>
            </a:r>
            <a:r>
              <a:rPr lang="en-US" sz="2000" dirty="0" smtClean="0"/>
              <a:t>u</a:t>
            </a:r>
            <a:r>
              <a:rPr lang="en" sz="2000" dirty="0" smtClean="0"/>
              <a:t>nit, or Scala SBT?</a:t>
            </a:r>
          </a:p>
          <a:p>
            <a:pPr marL="0" indent="0">
              <a:buNone/>
            </a:pPr>
            <a:r>
              <a:rPr lang="en" sz="2000" dirty="0" smtClean="0"/>
              <a:t>6. </a:t>
            </a:r>
            <a:r>
              <a:rPr lang="en" sz="2000" dirty="0" smtClean="0"/>
              <a:t>Show “Gradle GUI” to run tests?</a:t>
            </a:r>
          </a:p>
          <a:p>
            <a:pPr marL="0" indent="0">
              <a:buNone/>
            </a:pPr>
            <a:r>
              <a:rPr lang="en" sz="2000" dirty="0" smtClean="0"/>
              <a:t>7. </a:t>
            </a:r>
            <a:r>
              <a:rPr lang="en" sz="2000" dirty="0" smtClean="0"/>
              <a:t>Show the logging output from tests and/or the reports</a:t>
            </a:r>
            <a:r>
              <a:rPr lang="en" sz="2000" dirty="0" smtClean="0"/>
              <a:t>?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500600" y="2286001"/>
            <a:ext cx="8052899" cy="3224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 smtClean="0"/>
              <a:t>Project:</a:t>
            </a:r>
            <a:endParaRPr lang="en" sz="2400" u="sng" dirty="0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https://github.com/djangofan/selenium-gradle-example</a:t>
            </a:r>
          </a:p>
          <a:p>
            <a:r>
              <a:rPr lang="en" sz="2400" dirty="0" smtClean="0"/>
              <a:t>( requires </a:t>
            </a:r>
            <a:r>
              <a:rPr lang="en" sz="2400" dirty="0"/>
              <a:t>Eclipse Kepler and Gnu </a:t>
            </a:r>
            <a:r>
              <a:rPr lang="en" sz="2400" dirty="0" smtClean="0"/>
              <a:t>W</a:t>
            </a:r>
            <a:r>
              <a:rPr lang="en-US" sz="2400" dirty="0" smtClean="0"/>
              <a:t>g</a:t>
            </a:r>
            <a:r>
              <a:rPr lang="en" sz="2400" dirty="0" smtClean="0"/>
              <a:t>et )</a:t>
            </a:r>
            <a:endParaRPr lang="en" sz="2400" dirty="0"/>
          </a:p>
          <a:p>
            <a:endParaRPr lang="en" sz="2400" u="sng" dirty="0" smtClean="0">
              <a:solidFill>
                <a:schemeClr val="hlink"/>
              </a:solidFill>
              <a:hlinkClick r:id="rId4"/>
            </a:endParaRPr>
          </a:p>
          <a:p>
            <a:r>
              <a:rPr lang="en" sz="2400" dirty="0" smtClean="0"/>
              <a:t>Test Site: </a:t>
            </a:r>
            <a:endParaRPr lang="en" sz="2400" u="sng" dirty="0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" sz="2400" u="sng" dirty="0">
                <a:solidFill>
                  <a:schemeClr val="hlink"/>
                </a:solidFill>
                <a:hlinkClick r:id="rId5"/>
              </a:rPr>
              <a:t>http://djangofan.github.io/html-test-site/index.html</a:t>
            </a:r>
          </a:p>
          <a:p>
            <a:endParaRPr lang="en" sz="2400" u="sng" dirty="0">
              <a:solidFill>
                <a:schemeClr val="hlink"/>
              </a:solidFill>
              <a:hlinkClick r:id="rId5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1076199"/>
            <a:ext cx="7772400" cy="107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 smtClean="0"/>
              <a:t>Where Is The Example Code</a:t>
            </a:r>
            <a:endParaRPr lang="en" sz="4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8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2800" dirty="0" smtClean="0"/>
              <a:t>Optional Configuration Of Eclipse </a:t>
            </a:r>
            <a:r>
              <a:rPr lang="en" sz="2800" dirty="0"/>
              <a:t>Kepler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998527"/>
            <a:ext cx="8229600" cy="55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 smtClean="0"/>
              <a:t>1. </a:t>
            </a:r>
            <a:r>
              <a:rPr lang="en" sz="1800" dirty="0"/>
              <a:t>Define your system JAVA_HOME variable as a JDK.  For example: </a:t>
            </a:r>
            <a:r>
              <a:rPr lang="en" sz="1800" dirty="0">
                <a:solidFill>
                  <a:srgbClr val="FFFF00"/>
                </a:solidFill>
              </a:rPr>
              <a:t>C:\Java\jdk1.7.0_25_x64</a:t>
            </a:r>
            <a:r>
              <a:rPr lang="en" sz="1800" dirty="0"/>
              <a:t> . Add its bin directory to the beginning of your system PATH.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2. Unzip Eclipse to </a:t>
            </a:r>
            <a:r>
              <a:rPr lang="en" sz="1800" dirty="0">
                <a:solidFill>
                  <a:srgbClr val="FFFF00"/>
                </a:solidFill>
              </a:rPr>
              <a:t>C:\Eclipse64</a:t>
            </a:r>
            <a:r>
              <a:rPr lang="en" sz="1800" dirty="0"/>
              <a:t> .  Optionally, edit the file </a:t>
            </a:r>
            <a:r>
              <a:rPr lang="en" sz="1800" dirty="0">
                <a:solidFill>
                  <a:srgbClr val="FFFF00"/>
                </a:solidFill>
              </a:rPr>
              <a:t>C:\Eclipse64\eclipse.ini</a:t>
            </a:r>
            <a:r>
              <a:rPr lang="en" sz="1800" dirty="0"/>
              <a:t> to have the following 2 lines at the top of the file: 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    -vm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    C:/Java/jdk1.7.0_25_x64/bin/javaw.exe</a:t>
            </a:r>
          </a:p>
          <a:p>
            <a:endParaRPr lang="en" sz="1800" dirty="0">
              <a:solidFill>
                <a:srgbClr val="CC0000"/>
              </a:solidFill>
            </a:endParaRPr>
          </a:p>
          <a:p>
            <a:pPr lvl="0" rtl="0">
              <a:buNone/>
            </a:pPr>
            <a:r>
              <a:rPr lang="en" sz="1800" dirty="0"/>
              <a:t>3. Start Eclipse and put the workspace at either:  </a:t>
            </a:r>
            <a:r>
              <a:rPr lang="en" sz="1800" dirty="0">
                <a:solidFill>
                  <a:srgbClr val="FFFF00"/>
                </a:solidFill>
              </a:rPr>
              <a:t>C:\Eclipse64\workspace</a:t>
            </a:r>
            <a:r>
              <a:rPr lang="en" sz="1800" dirty="0"/>
              <a:t> or at another location like: </a:t>
            </a:r>
            <a:r>
              <a:rPr lang="en" sz="1800" dirty="0">
                <a:solidFill>
                  <a:srgbClr val="FFFF00"/>
                </a:solidFill>
              </a:rPr>
              <a:t>C:\QaTools\GradleProjects</a:t>
            </a:r>
            <a:r>
              <a:rPr lang="en" sz="1800" dirty="0"/>
              <a:t> .  The default for this location is in your user home directory in a "workspace" subdirectory.</a:t>
            </a:r>
          </a:p>
          <a:p>
            <a:endParaRPr lang="en" sz="1800" dirty="0"/>
          </a:p>
          <a:p>
            <a:pPr>
              <a:buNone/>
            </a:pPr>
            <a:r>
              <a:rPr lang="en" sz="1800" dirty="0"/>
              <a:t>4. Before creating your first project, edit Eclipse preferences and enable preferences such as line numbering and spaces for tabs.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Configure Gradle in </a:t>
            </a:r>
            <a:r>
              <a:rPr lang="en" dirty="0" smtClean="0"/>
              <a:t>Eclipse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rgbClr val="FFFF00"/>
                </a:solidFill>
              </a:rPr>
              <a:t>Configure "MarketPlace":</a:t>
            </a:r>
          </a:p>
          <a:p>
            <a:pPr marL="0" lvl="0" indent="0" rtl="0">
              <a:buNone/>
            </a:pPr>
            <a:r>
              <a:rPr lang="en" sz="1800" dirty="0" smtClean="0"/>
              <a:t>1.  Skip these steps for Eclipse Kepler.</a:t>
            </a:r>
          </a:p>
          <a:p>
            <a:pPr marL="0" lvl="0" indent="0" rtl="0">
              <a:buNone/>
            </a:pPr>
            <a:r>
              <a:rPr lang="en" sz="1800" dirty="0" smtClean="0"/>
              <a:t>2.  Add </a:t>
            </a:r>
            <a:r>
              <a:rPr lang="en" sz="1800" dirty="0"/>
              <a:t>the "Eclipse Marketplace" plugin to Eclipse if you </a:t>
            </a:r>
            <a:r>
              <a:rPr lang="en" sz="1800" dirty="0" smtClean="0"/>
              <a:t>have an older version of Eclipse.  </a:t>
            </a:r>
            <a:r>
              <a:rPr lang="en" sz="1800" dirty="0"/>
              <a:t>This would require the following software repository to Eclipse: 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800" u="sng" dirty="0" smtClean="0">
                <a:solidFill>
                  <a:schemeClr val="hlink"/>
                </a:solidFill>
                <a:hlinkClick r:id="rId3"/>
              </a:rPr>
              <a:t>download.eclipse.org/releases/juno/</a:t>
            </a:r>
            <a:r>
              <a:rPr lang="en" sz="1800" dirty="0" smtClean="0"/>
              <a:t>  </a:t>
            </a:r>
            <a:r>
              <a:rPr lang="en" sz="1800" dirty="0"/>
              <a:t>.</a:t>
            </a:r>
          </a:p>
          <a:p>
            <a:pPr lvl="0" rtl="0">
              <a:buNone/>
            </a:pPr>
            <a:r>
              <a:rPr lang="en" sz="1800" dirty="0" smtClean="0"/>
              <a:t>3. </a:t>
            </a:r>
            <a:r>
              <a:rPr lang="en" sz="1800" dirty="0"/>
              <a:t>Using "All Available Sites", and using "market" as a search filter, install the Eclipse Marketplace plugin.</a:t>
            </a:r>
          </a:p>
          <a:p>
            <a:pPr marL="0" lvl="0" indent="0" rtl="0">
              <a:buNone/>
            </a:pPr>
            <a:r>
              <a:rPr lang="en" sz="1800" dirty="0" smtClean="0"/>
              <a:t>4.  Restart </a:t>
            </a:r>
            <a:r>
              <a:rPr lang="en" sz="1800" dirty="0"/>
              <a:t>Eclipse</a:t>
            </a:r>
            <a:r>
              <a:rPr lang="en" sz="1800" dirty="0" smtClean="0"/>
              <a:t>.</a:t>
            </a:r>
          </a:p>
          <a:p>
            <a:pPr lvl="0">
              <a:buNone/>
            </a:pPr>
            <a:endParaRPr lang="en" sz="1800" dirty="0"/>
          </a:p>
          <a:p>
            <a:pPr lvl="0" rtl="0">
              <a:buNone/>
            </a:pPr>
            <a:r>
              <a:rPr lang="en" dirty="0">
                <a:solidFill>
                  <a:srgbClr val="FFFF00"/>
                </a:solidFill>
              </a:rPr>
              <a:t>Install Gradle :</a:t>
            </a:r>
          </a:p>
          <a:p>
            <a:pPr lvl="0" rtl="0">
              <a:buNone/>
            </a:pPr>
            <a:r>
              <a:rPr lang="en" sz="1800" dirty="0"/>
              <a:t>1. Just pull down the Help menu in Eclipse and open the "Eclipse Marketplace" panel and search for Gradle and install it.</a:t>
            </a:r>
          </a:p>
          <a:p>
            <a:pPr>
              <a:buNone/>
            </a:pPr>
            <a:r>
              <a:rPr lang="en" sz="1800" dirty="0"/>
              <a:t>2.  Optionally, from the marketplace, you can also install the M2E </a:t>
            </a:r>
            <a:r>
              <a:rPr lang="en" sz="1800" dirty="0" smtClean="0"/>
              <a:t>Maven plugin, PyDev plugin for Python, and/or </a:t>
            </a:r>
            <a:r>
              <a:rPr lang="en" sz="1800" dirty="0"/>
              <a:t>the Groovy </a:t>
            </a:r>
            <a:r>
              <a:rPr lang="en" sz="1800" dirty="0" smtClean="0"/>
              <a:t>plugin.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565275" y="1567300"/>
            <a:ext cx="8005200" cy="494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2800" dirty="0"/>
              <a:t>1. Using Gradle to execute Selenium tests.</a:t>
            </a:r>
          </a:p>
          <a:p>
            <a:pPr lvl="0" algn="l" rtl="0">
              <a:buNone/>
            </a:pPr>
            <a:r>
              <a:rPr lang="en" sz="2800" dirty="0"/>
              <a:t>2. An example of running parallel WebDriver instances with Gradle.</a:t>
            </a:r>
          </a:p>
          <a:p>
            <a:pPr lvl="0" algn="l" rtl="0">
              <a:buNone/>
            </a:pPr>
            <a:r>
              <a:rPr lang="en" sz="2800" dirty="0"/>
              <a:t>3. An example of running with multiple windows per driver instance with Gradle.</a:t>
            </a:r>
          </a:p>
          <a:p>
            <a:pPr lvl="0" algn="l" rtl="0">
              <a:buNone/>
            </a:pPr>
            <a:r>
              <a:rPr lang="en" sz="2800" dirty="0"/>
              <a:t>4. Page objects with </a:t>
            </a:r>
            <a:r>
              <a:rPr lang="en" sz="2800" dirty="0" smtClean="0"/>
              <a:t>a Fluent </a:t>
            </a:r>
            <a:r>
              <a:rPr lang="en" sz="2800" dirty="0"/>
              <a:t>API.</a:t>
            </a:r>
          </a:p>
          <a:p>
            <a:pPr lvl="0" algn="l" rtl="0">
              <a:buNone/>
            </a:pPr>
            <a:r>
              <a:rPr lang="en" sz="2800" dirty="0"/>
              <a:t>5. A sample configuration for running Grid Hub and Nodes.</a:t>
            </a:r>
          </a:p>
          <a:p>
            <a:pPr algn="l">
              <a:buNone/>
            </a:pPr>
            <a:r>
              <a:rPr lang="en" sz="2800" dirty="0"/>
              <a:t>6. Ideas for handling </a:t>
            </a:r>
            <a:r>
              <a:rPr lang="en" sz="2800" i="1" dirty="0"/>
              <a:t>StaleElementReference</a:t>
            </a:r>
            <a:r>
              <a:rPr lang="en" sz="2800" dirty="0"/>
              <a:t> and other exceptions.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27350" y="498474"/>
            <a:ext cx="7772400" cy="103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in this talk?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History of Gradle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 timeline:</a:t>
            </a:r>
          </a:p>
        </p:txBody>
      </p:sp>
      <p:sp>
        <p:nvSpPr>
          <p:cNvPr id="43" name="Shape 43"/>
          <p:cNvSpPr/>
          <p:nvPr/>
        </p:nvSpPr>
        <p:spPr>
          <a:xfrm>
            <a:off x="1385887" y="3236425"/>
            <a:ext cx="6372225" cy="2390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91273"/>
            <a:ext cx="8229600" cy="70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Install Standalone Gradle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7775" y="937624"/>
            <a:ext cx="8229600" cy="56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Install Gradle on your system.</a:t>
            </a:r>
          </a:p>
          <a:p>
            <a:pPr lvl="0" rtl="0">
              <a:buNone/>
            </a:pPr>
            <a:r>
              <a:rPr lang="en" sz="1800" dirty="0"/>
              <a:t>1. Download the latest version of Gradle from the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http://www.gradle.org/</a:t>
            </a:r>
            <a:r>
              <a:rPr lang="en" sz="1800" dirty="0"/>
              <a:t> site.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2. Unzip it to a location such as </a:t>
            </a:r>
            <a:r>
              <a:rPr lang="en" sz="1800" dirty="0">
                <a:solidFill>
                  <a:srgbClr val="FFFF00"/>
                </a:solidFill>
              </a:rPr>
              <a:t>C:\Java\Gradle1.7</a:t>
            </a:r>
            <a:r>
              <a:rPr lang="en" sz="1800" dirty="0"/>
              <a:t> and that will be your GRADLE_HOME location.  Create a GRADLE_HOME system environment variable with the above location value.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3. I suggest adding Gradle to your system path by adding the following to the end of the PATH variable:  </a:t>
            </a:r>
            <a:r>
              <a:rPr lang="en" sz="1800" dirty="0">
                <a:solidFill>
                  <a:srgbClr val="FFFF00"/>
                </a:solidFill>
              </a:rPr>
              <a:t>%GRADLE_HOME%\bin</a:t>
            </a:r>
          </a:p>
          <a:p>
            <a:endParaRPr lang="en" sz="1800" dirty="0">
              <a:solidFill>
                <a:srgbClr val="FF0000"/>
              </a:solidFill>
            </a:endParaRPr>
          </a:p>
          <a:p>
            <a:pPr lvl="0" rtl="0">
              <a:buNone/>
            </a:pPr>
            <a:r>
              <a:rPr lang="en" sz="1800" dirty="0"/>
              <a:t>4. Optionally, you can download and install Groovy with similar steps as the above.  Gradle does have the ability to use Groovy script without downloading Groovy separately.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5.  In Eclipse, I suggest that you configure the Gradle plugin to use this Gradle distribution that you just downloaded.  There is a Gradle configuration panel in the Eclipse global 'Preferences', from the 'Window' drop-down menu.</a:t>
            </a:r>
          </a:p>
          <a:p>
            <a:endParaRPr lang="en" sz="1800" dirty="0"/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Create a project from command line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46600" y="1583575"/>
            <a:ext cx="7855499" cy="49677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When you configure a basic Gradle project, people usually define the Gradle plugins that they want to use in the first few lines of the build.gradle script.  For example: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apply plugin: 'java'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apply plugin: 'eclipse'</a:t>
            </a:r>
          </a:p>
          <a:p>
            <a:pPr lvl="0" rtl="0">
              <a:buNone/>
            </a:pPr>
            <a:r>
              <a:rPr lang="en" sz="1800" dirty="0"/>
              <a:t>Gradle uses the SML (standard maven layout) for describing the location of source files.  Some examples: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src\main\java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src\main\resources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src\main\groovy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src\test\java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src\test\resources</a:t>
            </a:r>
          </a:p>
          <a:p>
            <a:pPr lvl="0" rtl="0">
              <a:buNone/>
            </a:pPr>
            <a:r>
              <a:rPr lang="en" sz="1800" dirty="0"/>
              <a:t>Shortcut: When creating a brand new project, Gradle also has the ability to generate this structure for you with the following command: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PS C:\CTemp\MyProject&gt;</a:t>
            </a:r>
            <a:r>
              <a:rPr lang="en" sz="1800" dirty="0">
                <a:solidFill>
                  <a:srgbClr val="FFFF00"/>
                </a:solidFill>
              </a:rPr>
              <a:t> gradle setupBuild --type java-library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2111</Words>
  <Application>Microsoft Office PowerPoint</Application>
  <PresentationFormat>On-screen Show (4:3)</PresentationFormat>
  <Paragraphs>284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/>
      <vt:lpstr>Prerequisites For 1pm-2pm Session</vt:lpstr>
      <vt:lpstr>Selenium2 WebDriver</vt:lpstr>
      <vt:lpstr>Where Is The Example Code</vt:lpstr>
      <vt:lpstr>Optional Configuration Of Eclipse Kepler</vt:lpstr>
      <vt:lpstr>Configure Gradle in Eclipse</vt:lpstr>
      <vt:lpstr>What is in this talk?</vt:lpstr>
      <vt:lpstr>History of Gradle</vt:lpstr>
      <vt:lpstr>Install Standalone Gradle</vt:lpstr>
      <vt:lpstr>Create a project from command line</vt:lpstr>
      <vt:lpstr>Importing Gradle projects in Eclipse</vt:lpstr>
      <vt:lpstr>settings.gradle</vt:lpstr>
      <vt:lpstr>Importing Gradle project in Eclipse</vt:lpstr>
      <vt:lpstr>PowerPoint Presentation</vt:lpstr>
      <vt:lpstr>PowerPoint Presentation</vt:lpstr>
      <vt:lpstr>
Tip: Delete a Gradle project</vt:lpstr>
      <vt:lpstr>Selenium Grid</vt:lpstr>
      <vt:lpstr>Run your Grid Hub and Node</vt:lpstr>
      <vt:lpstr>Gradle Scripts Are Groovy Scripts</vt:lpstr>
      <vt:lpstr>Gradle parallel workers</vt:lpstr>
      <vt:lpstr>Parameterizing a JUnit test</vt:lpstr>
      <vt:lpstr>Logging tests with SLF4j + Logback</vt:lpstr>
      <vt:lpstr>WebDriver wait for WebElement</vt:lpstr>
      <vt:lpstr>WebDriver wait for WebElement</vt:lpstr>
      <vt:lpstr>Ignore exceptions with FluentWait</vt:lpstr>
      <vt:lpstr>Handling popup windows</vt:lpstr>
      <vt:lpstr>Handling iFrames</vt:lpstr>
      <vt:lpstr>Using a Fluent API</vt:lpstr>
      <vt:lpstr>The end. 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Selenium2 WebDriver</dc:title>
  <cp:lastModifiedBy>austenjt</cp:lastModifiedBy>
  <cp:revision>24</cp:revision>
  <dcterms:modified xsi:type="dcterms:W3CDTF">2013-09-08T05:01:03Z</dcterms:modified>
</cp:coreProperties>
</file>