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96341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73658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23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69155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841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85086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409560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4578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78893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A177A-D394-4327-B308-D105EE88538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40899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A177A-D394-4327-B308-D105EE88538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328211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A177A-D394-4327-B308-D105EE885384}"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36595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A177A-D394-4327-B308-D105EE885384}"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58435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A177A-D394-4327-B308-D105EE885384}"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180090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A177A-D394-4327-B308-D105EE88538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074D4-9F47-45B8-A09B-1EC7D6496DBA}" type="slidenum">
              <a:rPr lang="en-US" smtClean="0"/>
              <a:t>‹#›</a:t>
            </a:fld>
            <a:endParaRPr lang="en-US"/>
          </a:p>
        </p:txBody>
      </p:sp>
    </p:spTree>
    <p:extLst>
      <p:ext uri="{BB962C8B-B14F-4D97-AF65-F5344CB8AC3E}">
        <p14:creationId xmlns:p14="http://schemas.microsoft.com/office/powerpoint/2010/main" val="80890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074D4-9F47-45B8-A09B-1EC7D6496DBA}" type="slidenum">
              <a:rPr lang="en-US" smtClean="0"/>
              <a:t>‹#›</a:t>
            </a:fld>
            <a:endParaRPr lang="en-US"/>
          </a:p>
        </p:txBody>
      </p:sp>
      <p:sp>
        <p:nvSpPr>
          <p:cNvPr id="5" name="Date Placeholder 4"/>
          <p:cNvSpPr>
            <a:spLocks noGrp="1"/>
          </p:cNvSpPr>
          <p:nvPr>
            <p:ph type="dt" sz="half" idx="10"/>
          </p:nvPr>
        </p:nvSpPr>
        <p:spPr/>
        <p:txBody>
          <a:bodyPr/>
          <a:lstStyle/>
          <a:p>
            <a:fld id="{1F9A177A-D394-4327-B308-D105EE885384}" type="datetimeFigureOut">
              <a:rPr lang="en-US" smtClean="0"/>
              <a:t>3/22/2021</a:t>
            </a:fld>
            <a:endParaRPr lang="en-US"/>
          </a:p>
        </p:txBody>
      </p:sp>
    </p:spTree>
    <p:extLst>
      <p:ext uri="{BB962C8B-B14F-4D97-AF65-F5344CB8AC3E}">
        <p14:creationId xmlns:p14="http://schemas.microsoft.com/office/powerpoint/2010/main" val="271803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9A177A-D394-4327-B308-D105EE885384}" type="datetimeFigureOut">
              <a:rPr lang="en-US" smtClean="0"/>
              <a:t>3/22/2021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8074D4-9F47-45B8-A09B-1EC7D6496DBA}" type="slidenum">
              <a:rPr lang="en-US" smtClean="0"/>
              <a:t>‹#›</a:t>
            </a:fld>
            <a:endParaRPr lang="en-US"/>
          </a:p>
        </p:txBody>
      </p:sp>
    </p:spTree>
    <p:extLst>
      <p:ext uri="{BB962C8B-B14F-4D97-AF65-F5344CB8AC3E}">
        <p14:creationId xmlns:p14="http://schemas.microsoft.com/office/powerpoint/2010/main" val="37127751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562618-4EE1-4B68-AF84-5F858FF33EB6}"/>
              </a:ext>
            </a:extLst>
          </p:cNvPr>
          <p:cNvSpPr>
            <a:spLocks noGrp="1"/>
          </p:cNvSpPr>
          <p:nvPr>
            <p:ph type="ctrTitle"/>
          </p:nvPr>
        </p:nvSpPr>
        <p:spPr>
          <a:xfrm>
            <a:off x="677335" y="1282701"/>
            <a:ext cx="5096060" cy="4307148"/>
          </a:xfrm>
        </p:spPr>
        <p:txBody>
          <a:bodyPr anchor="ctr">
            <a:normAutofit/>
          </a:bodyPr>
          <a:lstStyle/>
          <a:p>
            <a:r>
              <a:rPr lang="en-US" b="1" dirty="0"/>
              <a:t>Exploring Neighborhoods of Mumbai for Starting Café</a:t>
            </a:r>
            <a:br>
              <a:rPr lang="en-US" dirty="0"/>
            </a:br>
            <a:endParaRPr lang="en-US" dirty="0"/>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381C8C6-8C48-4F5E-81F0-CD00250DAFBD}"/>
              </a:ext>
            </a:extLst>
          </p:cNvPr>
          <p:cNvSpPr>
            <a:spLocks noGrp="1"/>
          </p:cNvSpPr>
          <p:nvPr>
            <p:ph type="subTitle" idx="1"/>
          </p:nvPr>
        </p:nvSpPr>
        <p:spPr>
          <a:xfrm>
            <a:off x="7816772" y="1870475"/>
            <a:ext cx="3964480" cy="2864085"/>
          </a:xfrm>
        </p:spPr>
        <p:txBody>
          <a:bodyPr anchor="ctr">
            <a:normAutofit/>
          </a:bodyPr>
          <a:lstStyle/>
          <a:p>
            <a:pPr>
              <a:lnSpc>
                <a:spcPct val="150000"/>
              </a:lnSpc>
            </a:pPr>
            <a:r>
              <a:rPr lang="en-US" sz="2300" b="1" dirty="0">
                <a:solidFill>
                  <a:schemeClr val="tx1"/>
                </a:solidFill>
                <a:latin typeface="Arial Black" panose="020B0A04020102020204" pitchFamily="34" charset="0"/>
              </a:rPr>
              <a:t>Applied Data Science Capstone Project</a:t>
            </a:r>
          </a:p>
          <a:p>
            <a:pPr>
              <a:lnSpc>
                <a:spcPct val="150000"/>
              </a:lnSpc>
            </a:pPr>
            <a:r>
              <a:rPr lang="en-US" sz="2300" b="1" dirty="0">
                <a:solidFill>
                  <a:schemeClr val="tx1"/>
                </a:solidFill>
                <a:latin typeface="Arial Black" panose="020B0A04020102020204" pitchFamily="34" charset="0"/>
              </a:rPr>
              <a:t>By: Abhijeet Mukherjee</a:t>
            </a:r>
          </a:p>
          <a:p>
            <a:pPr>
              <a:lnSpc>
                <a:spcPct val="150000"/>
              </a:lnSpc>
            </a:pPr>
            <a:r>
              <a:rPr lang="en-US" sz="2300" b="1" dirty="0">
                <a:solidFill>
                  <a:schemeClr val="tx1"/>
                </a:solidFill>
                <a:latin typeface="Arial Black" panose="020B0A04020102020204" pitchFamily="34" charset="0"/>
              </a:rPr>
              <a:t>Date: March 22, 2021</a:t>
            </a:r>
          </a:p>
          <a:p>
            <a:pPr algn="l">
              <a:lnSpc>
                <a:spcPct val="150000"/>
              </a:lnSpc>
            </a:pPr>
            <a:endParaRPr lang="en-US"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375002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7D2E05-8BE2-4D6F-B30D-35C44D5B8197}"/>
              </a:ext>
            </a:extLst>
          </p:cNvPr>
          <p:cNvSpPr>
            <a:spLocks noGrp="1"/>
          </p:cNvSpPr>
          <p:nvPr>
            <p:ph type="title"/>
          </p:nvPr>
        </p:nvSpPr>
        <p:spPr>
          <a:xfrm>
            <a:off x="643467" y="816638"/>
            <a:ext cx="3367359" cy="5224724"/>
          </a:xfrm>
        </p:spPr>
        <p:txBody>
          <a:bodyPr anchor="ctr">
            <a:normAutofit/>
          </a:bodyPr>
          <a:lstStyle/>
          <a:p>
            <a:r>
              <a:rPr lang="en-US"/>
              <a:t>Results</a:t>
            </a:r>
            <a:endParaRPr lang="en-US" dirty="0"/>
          </a:p>
        </p:txBody>
      </p:sp>
      <p:sp>
        <p:nvSpPr>
          <p:cNvPr id="3" name="Content Placeholder 2">
            <a:extLst>
              <a:ext uri="{FF2B5EF4-FFF2-40B4-BE49-F238E27FC236}">
                <a16:creationId xmlns:a16="http://schemas.microsoft.com/office/drawing/2014/main" id="{9F7D293C-1295-4C16-99AF-2F59DD3CC26C}"/>
              </a:ext>
            </a:extLst>
          </p:cNvPr>
          <p:cNvSpPr>
            <a:spLocks noGrp="1"/>
          </p:cNvSpPr>
          <p:nvPr>
            <p:ph idx="1"/>
          </p:nvPr>
        </p:nvSpPr>
        <p:spPr>
          <a:xfrm>
            <a:off x="4654295" y="816638"/>
            <a:ext cx="4619706" cy="5224724"/>
          </a:xfrm>
        </p:spPr>
        <p:txBody>
          <a:bodyPr anchor="ctr">
            <a:normAutofit/>
          </a:bodyPr>
          <a:lstStyle/>
          <a:p>
            <a:r>
              <a:rPr lang="en-US"/>
              <a:t>Each neighborhood received a cluster label based on clustering by the KMeans algorithm </a:t>
            </a:r>
          </a:p>
          <a:p>
            <a:r>
              <a:rPr lang="en-US"/>
              <a:t>The Cluster Label column along with the Location, Latitude, and Longitude columns were added to the top 10 most common venues dataframe to provide the final results </a:t>
            </a:r>
          </a:p>
          <a:p>
            <a:r>
              <a:rPr lang="en-US"/>
              <a:t>This dataframe is shown on the next slide</a:t>
            </a:r>
            <a:endParaRPr lang="en-US" dirty="0"/>
          </a:p>
        </p:txBody>
      </p:sp>
    </p:spTree>
    <p:extLst>
      <p:ext uri="{BB962C8B-B14F-4D97-AF65-F5344CB8AC3E}">
        <p14:creationId xmlns:p14="http://schemas.microsoft.com/office/powerpoint/2010/main" val="271240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49DDC4-6B0D-4AD6-BBE1-984FCFD18BE4}"/>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Clustered Neighbourhood </a:t>
            </a:r>
          </a:p>
        </p:txBody>
      </p:sp>
      <p:pic>
        <p:nvPicPr>
          <p:cNvPr id="4" name="Content Placeholder 3">
            <a:extLst>
              <a:ext uri="{FF2B5EF4-FFF2-40B4-BE49-F238E27FC236}">
                <a16:creationId xmlns:a16="http://schemas.microsoft.com/office/drawing/2014/main" id="{8BFDE31A-5A26-4706-8C03-019DC26FC5DF}"/>
              </a:ext>
            </a:extLst>
          </p:cNvPr>
          <p:cNvPicPr>
            <a:picLocks noGrp="1"/>
          </p:cNvPicPr>
          <p:nvPr>
            <p:ph idx="1"/>
          </p:nvPr>
        </p:nvPicPr>
        <p:blipFill>
          <a:blip r:embed="rId2"/>
          <a:stretch>
            <a:fillRect/>
          </a:stretch>
        </p:blipFill>
        <p:spPr>
          <a:xfrm>
            <a:off x="1447476" y="701040"/>
            <a:ext cx="7578506" cy="4043680"/>
          </a:xfrm>
          <a:prstGeom prst="rect">
            <a:avLst/>
          </a:prstGeom>
        </p:spPr>
      </p:pic>
    </p:spTree>
    <p:extLst>
      <p:ext uri="{BB962C8B-B14F-4D97-AF65-F5344CB8AC3E}">
        <p14:creationId xmlns:p14="http://schemas.microsoft.com/office/powerpoint/2010/main" val="270289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73D0CB2-AA21-49A6-ACDC-16630336FB67}"/>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Cluster 1</a:t>
            </a:r>
          </a:p>
        </p:txBody>
      </p:sp>
      <p:pic>
        <p:nvPicPr>
          <p:cNvPr id="4" name="Content Placeholder 3">
            <a:extLst>
              <a:ext uri="{FF2B5EF4-FFF2-40B4-BE49-F238E27FC236}">
                <a16:creationId xmlns:a16="http://schemas.microsoft.com/office/drawing/2014/main" id="{F13232F6-8E53-4255-B7F5-8B8B70DB8C79}"/>
              </a:ext>
            </a:extLst>
          </p:cNvPr>
          <p:cNvPicPr>
            <a:picLocks noGrp="1"/>
          </p:cNvPicPr>
          <p:nvPr>
            <p:ph idx="1"/>
          </p:nvPr>
        </p:nvPicPr>
        <p:blipFill>
          <a:blip r:embed="rId2"/>
          <a:stretch>
            <a:fillRect/>
          </a:stretch>
        </p:blipFill>
        <p:spPr>
          <a:xfrm>
            <a:off x="1154744" y="934222"/>
            <a:ext cx="7950480" cy="3299450"/>
          </a:xfrm>
          <a:prstGeom prst="rect">
            <a:avLst/>
          </a:prstGeom>
        </p:spPr>
      </p:pic>
    </p:spTree>
    <p:extLst>
      <p:ext uri="{BB962C8B-B14F-4D97-AF65-F5344CB8AC3E}">
        <p14:creationId xmlns:p14="http://schemas.microsoft.com/office/powerpoint/2010/main" val="5079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148EDD-6E5D-4268-AEA3-8C8C95BE2A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Cluster 2</a:t>
            </a:r>
          </a:p>
        </p:txBody>
      </p:sp>
      <p:pic>
        <p:nvPicPr>
          <p:cNvPr id="4" name="Content Placeholder 3">
            <a:extLst>
              <a:ext uri="{FF2B5EF4-FFF2-40B4-BE49-F238E27FC236}">
                <a16:creationId xmlns:a16="http://schemas.microsoft.com/office/drawing/2014/main" id="{408B202A-786F-4ECF-8706-1B263D81EF3D}"/>
              </a:ext>
            </a:extLst>
          </p:cNvPr>
          <p:cNvPicPr>
            <a:picLocks noGrp="1"/>
          </p:cNvPicPr>
          <p:nvPr>
            <p:ph idx="1"/>
          </p:nvPr>
        </p:nvPicPr>
        <p:blipFill>
          <a:blip r:embed="rId2"/>
          <a:stretch>
            <a:fillRect/>
          </a:stretch>
        </p:blipFill>
        <p:spPr>
          <a:xfrm>
            <a:off x="1172118" y="416560"/>
            <a:ext cx="7616282" cy="4137152"/>
          </a:xfrm>
          <a:prstGeom prst="rect">
            <a:avLst/>
          </a:prstGeom>
        </p:spPr>
      </p:pic>
    </p:spTree>
    <p:extLst>
      <p:ext uri="{BB962C8B-B14F-4D97-AF65-F5344CB8AC3E}">
        <p14:creationId xmlns:p14="http://schemas.microsoft.com/office/powerpoint/2010/main" val="260970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D90623-5424-449D-AD20-1783A9E2E82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Cluster 3</a:t>
            </a:r>
          </a:p>
        </p:txBody>
      </p:sp>
      <p:pic>
        <p:nvPicPr>
          <p:cNvPr id="4" name="Content Placeholder 3">
            <a:extLst>
              <a:ext uri="{FF2B5EF4-FFF2-40B4-BE49-F238E27FC236}">
                <a16:creationId xmlns:a16="http://schemas.microsoft.com/office/drawing/2014/main" id="{FDF04B46-C717-4CE7-97B8-FE4C3BE228C3}"/>
              </a:ext>
            </a:extLst>
          </p:cNvPr>
          <p:cNvPicPr>
            <a:picLocks noGrp="1"/>
          </p:cNvPicPr>
          <p:nvPr>
            <p:ph idx="1"/>
          </p:nvPr>
        </p:nvPicPr>
        <p:blipFill>
          <a:blip r:embed="rId2"/>
          <a:stretch>
            <a:fillRect/>
          </a:stretch>
        </p:blipFill>
        <p:spPr>
          <a:xfrm>
            <a:off x="985968" y="2555344"/>
            <a:ext cx="8288033" cy="1678327"/>
          </a:xfrm>
          <a:prstGeom prst="rect">
            <a:avLst/>
          </a:prstGeom>
        </p:spPr>
      </p:pic>
    </p:spTree>
    <p:extLst>
      <p:ext uri="{BB962C8B-B14F-4D97-AF65-F5344CB8AC3E}">
        <p14:creationId xmlns:p14="http://schemas.microsoft.com/office/powerpoint/2010/main" val="169888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B3A480-3355-435B-A03C-4844E108998E}"/>
              </a:ext>
            </a:extLst>
          </p:cNvPr>
          <p:cNvSpPr>
            <a:spLocks noGrp="1"/>
          </p:cNvSpPr>
          <p:nvPr>
            <p:ph idx="1"/>
          </p:nvPr>
        </p:nvSpPr>
        <p:spPr>
          <a:xfrm>
            <a:off x="5209563" y="2160589"/>
            <a:ext cx="4064439" cy="3880773"/>
          </a:xfrm>
        </p:spPr>
        <p:txBody>
          <a:bodyPr>
            <a:normAutofit/>
          </a:bodyPr>
          <a:lstStyle/>
          <a:p>
            <a:r>
              <a:rPr lang="en-US" dirty="0"/>
              <a:t>Visualization of neighborhood clusters was done using Folium in python </a:t>
            </a:r>
          </a:p>
          <a:p>
            <a:r>
              <a:rPr lang="en-US" dirty="0"/>
              <a:t> Different clusters correspond to different colors</a:t>
            </a:r>
          </a:p>
        </p:txBody>
      </p:sp>
      <p:pic>
        <p:nvPicPr>
          <p:cNvPr id="6" name="Picture 5">
            <a:extLst>
              <a:ext uri="{FF2B5EF4-FFF2-40B4-BE49-F238E27FC236}">
                <a16:creationId xmlns:a16="http://schemas.microsoft.com/office/drawing/2014/main" id="{8CD5814A-A752-4FB9-8385-F671599BED3A}"/>
              </a:ext>
            </a:extLst>
          </p:cNvPr>
          <p:cNvPicPr/>
          <p:nvPr/>
        </p:nvPicPr>
        <p:blipFill rotWithShape="1">
          <a:blip r:embed="rId2"/>
          <a:srcRect l="35479" r="1712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002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39F9B8-5FF6-4A9B-B674-E66BFDAC18AC}"/>
              </a:ext>
            </a:extLst>
          </p:cNvPr>
          <p:cNvSpPr>
            <a:spLocks noGrp="1"/>
          </p:cNvSpPr>
          <p:nvPr>
            <p:ph idx="1"/>
          </p:nvPr>
        </p:nvSpPr>
        <p:spPr>
          <a:xfrm>
            <a:off x="677334" y="1253067"/>
            <a:ext cx="6155266" cy="4351866"/>
          </a:xfrm>
        </p:spPr>
        <p:txBody>
          <a:bodyPr anchor="ctr">
            <a:normAutofit/>
          </a:bodyPr>
          <a:lstStyle/>
          <a:p>
            <a:pPr>
              <a:lnSpc>
                <a:spcPct val="90000"/>
              </a:lnSpc>
            </a:pPr>
            <a:r>
              <a:rPr lang="en-US" sz="1500"/>
              <a:t>By analyzing the three clusters obtained we can see that some of the clusters are more Cafe, whereas, other clusters are less suited. Neighborhoods in clusters 1 and 3 contain a small percentage of restaurants, hotels, cafe and pubs in their top 10 common venues. These clusters contain a higher degree of other venues like train station, bus station, fish market, gym, performing arts venue and smoke shop, to name a few. Thus, they are not well suited for opening a new cafe. On the other hand, neighborhoods in cluster 2 contain a much higher degree of restaurants, hotels, multiplex, cafes, bars and other food joints. Thus, the neighborhoods in this clusters would be well suited for opening a new restaurant.</a:t>
            </a:r>
          </a:p>
          <a:p>
            <a:pPr>
              <a:lnSpc>
                <a:spcPct val="90000"/>
              </a:lnSpc>
            </a:pPr>
            <a:r>
              <a:rPr lang="en-US" sz="1500"/>
              <a:t>Most neighborhoods in cluster 2 seem to have Cafe as their top most common venue; however, on careful analysis we can see that neighborhoods in cluster 2 also contain other venues like soccer field, flea market, smoke shop, gym, train station, dance studio, music store, cosmetics shop and so on. Thus, it is recommended that the new Cafe can be opened in the neighborhoods belonging to cluster 2. </a:t>
            </a:r>
          </a:p>
        </p:txBody>
      </p:sp>
      <p:sp>
        <p:nvSpPr>
          <p:cNvPr id="33" name="Rectangle 3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5" name="Straight Connector 3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06B746-4E4F-4837-A2B9-BA81E479870E}"/>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Discussion</a:t>
            </a:r>
          </a:p>
        </p:txBody>
      </p:sp>
    </p:spTree>
    <p:extLst>
      <p:ext uri="{BB962C8B-B14F-4D97-AF65-F5344CB8AC3E}">
        <p14:creationId xmlns:p14="http://schemas.microsoft.com/office/powerpoint/2010/main" val="206843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40FBB3-D9E1-4F6F-98B3-3B29FA4CCACC}"/>
              </a:ext>
            </a:extLst>
          </p:cNvPr>
          <p:cNvSpPr>
            <a:spLocks noGrp="1"/>
          </p:cNvSpPr>
          <p:nvPr>
            <p:ph idx="1"/>
          </p:nvPr>
        </p:nvSpPr>
        <p:spPr>
          <a:xfrm>
            <a:off x="5209563" y="2160589"/>
            <a:ext cx="4064439" cy="3880773"/>
          </a:xfrm>
        </p:spPr>
        <p:txBody>
          <a:bodyPr>
            <a:normAutofit/>
          </a:bodyPr>
          <a:lstStyle/>
          <a:p>
            <a:r>
              <a:rPr lang="en-US" dirty="0"/>
              <a:t>Plotting final results using Folium library in python</a:t>
            </a:r>
          </a:p>
        </p:txBody>
      </p:sp>
      <p:pic>
        <p:nvPicPr>
          <p:cNvPr id="5" name="Picture 4">
            <a:extLst>
              <a:ext uri="{FF2B5EF4-FFF2-40B4-BE49-F238E27FC236}">
                <a16:creationId xmlns:a16="http://schemas.microsoft.com/office/drawing/2014/main" id="{2F8FDD5E-04B0-4FC9-9223-7B0590D641CF}"/>
              </a:ext>
            </a:extLst>
          </p:cNvPr>
          <p:cNvPicPr/>
          <p:nvPr/>
        </p:nvPicPr>
        <p:blipFill rotWithShape="1">
          <a:blip r:embed="rId2"/>
          <a:srcRect l="36731" r="1646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491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11B7DC-E07E-4A4E-97D8-F1EF34D5D70D}"/>
              </a:ext>
            </a:extLst>
          </p:cNvPr>
          <p:cNvSpPr>
            <a:spLocks noGrp="1"/>
          </p:cNvSpPr>
          <p:nvPr>
            <p:ph idx="1"/>
          </p:nvPr>
        </p:nvSpPr>
        <p:spPr>
          <a:xfrm>
            <a:off x="677334" y="1253067"/>
            <a:ext cx="6155266" cy="4351866"/>
          </a:xfrm>
        </p:spPr>
        <p:txBody>
          <a:bodyPr anchor="ctr">
            <a:normAutofit/>
          </a:bodyPr>
          <a:lstStyle/>
          <a:p>
            <a:r>
              <a:rPr lang="en-US" dirty="0"/>
              <a:t>In this project, the neighborhoods in Mumbai, India have been successfully analyzed for determining which would be the best neighborhoods for opening a new restaurant </a:t>
            </a:r>
          </a:p>
          <a:p>
            <a:r>
              <a:rPr lang="en-US" dirty="0"/>
              <a:t>Based on the analysis carried out, neighborhoods in cluster 1 are recommended as locations for the new restaurant </a:t>
            </a:r>
          </a:p>
          <a:p>
            <a:r>
              <a:rPr lang="en-US" dirty="0"/>
              <a:t>The stakeholders and investors can further tune this by considering various other factors like transport, legal requirements, and costs associated which were out of the scope for this project and thus were not considered</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ECC0DB-1926-4ACE-A4BC-50FCE81060B0}"/>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Conclusion</a:t>
            </a:r>
          </a:p>
        </p:txBody>
      </p:sp>
    </p:spTree>
    <p:extLst>
      <p:ext uri="{BB962C8B-B14F-4D97-AF65-F5344CB8AC3E}">
        <p14:creationId xmlns:p14="http://schemas.microsoft.com/office/powerpoint/2010/main" val="277857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B36F90-21D0-45EC-99F7-7B7C5C6AA86E}"/>
              </a:ext>
            </a:extLst>
          </p:cNvPr>
          <p:cNvSpPr>
            <a:spLocks noGrp="1"/>
          </p:cNvSpPr>
          <p:nvPr>
            <p:ph type="title"/>
          </p:nvPr>
        </p:nvSpPr>
        <p:spPr>
          <a:xfrm>
            <a:off x="677334" y="609600"/>
            <a:ext cx="8596668" cy="1320800"/>
          </a:xfrm>
        </p:spPr>
        <p:txBody>
          <a:bodyPr>
            <a:normAutofit/>
          </a:bodyPr>
          <a:lstStyle/>
          <a:p>
            <a:r>
              <a:rPr lang="en-US"/>
              <a:t>Introduction</a:t>
            </a:r>
            <a:endParaRPr lang="en-US" dirty="0"/>
          </a:p>
        </p:txBody>
      </p:sp>
      <p:sp>
        <p:nvSpPr>
          <p:cNvPr id="3" name="Content Placeholder 2">
            <a:extLst>
              <a:ext uri="{FF2B5EF4-FFF2-40B4-BE49-F238E27FC236}">
                <a16:creationId xmlns:a16="http://schemas.microsoft.com/office/drawing/2014/main" id="{A9782A3A-A396-4C52-B6C2-4CE004EC8BBA}"/>
              </a:ext>
            </a:extLst>
          </p:cNvPr>
          <p:cNvSpPr>
            <a:spLocks noGrp="1"/>
          </p:cNvSpPr>
          <p:nvPr>
            <p:ph idx="1"/>
          </p:nvPr>
        </p:nvSpPr>
        <p:spPr>
          <a:xfrm>
            <a:off x="677334" y="2160589"/>
            <a:ext cx="8596668" cy="3880773"/>
          </a:xfrm>
        </p:spPr>
        <p:txBody>
          <a:bodyPr>
            <a:normAutofit/>
          </a:bodyPr>
          <a:lstStyle/>
          <a:p>
            <a:r>
              <a:rPr lang="en-US"/>
              <a:t>Mumbai is one of the busiest metropolitan in India, being the financial capital and one of the densely populated City. Due to multiple iconic spots, Mumbai is a major tourist attraction every year. I have been working in Mumbai for a while now and have unique experience with the neighborhoods. It is one of the major IT hub and everyday thousands of professionals prefer business meetups in Café. This is a everyday dilemma faced by IT professional like myself to actually find a place to carry out small tasks like sending mails, making calls without background disturbance or grabbing a coffee between a hectic day. Thus, the aim of this project is to study the neighborhoods in Mumbai to determine possible locations for starting a Café . This project can be useful for business owners and entrepreneurs who are looking to invest in a Café in Mumbai. The main objective of this project is to carefully analyze appropriate data and find recommendations for the stakeholders.</a:t>
            </a:r>
          </a:p>
          <a:p>
            <a:endParaRPr lang="en-US"/>
          </a:p>
        </p:txBody>
      </p:sp>
    </p:spTree>
    <p:extLst>
      <p:ext uri="{BB962C8B-B14F-4D97-AF65-F5344CB8AC3E}">
        <p14:creationId xmlns:p14="http://schemas.microsoft.com/office/powerpoint/2010/main" val="32906086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EB6DE1ED-AEAA-4826-9C80-39ABCAD14607}"/>
              </a:ext>
            </a:extLst>
          </p:cNvPr>
          <p:cNvSpPr>
            <a:spLocks noGrp="1"/>
          </p:cNvSpPr>
          <p:nvPr>
            <p:ph idx="1"/>
          </p:nvPr>
        </p:nvSpPr>
        <p:spPr>
          <a:xfrm>
            <a:off x="677334" y="1253067"/>
            <a:ext cx="6155266" cy="4351866"/>
          </a:xfrm>
        </p:spPr>
        <p:txBody>
          <a:bodyPr anchor="ctr">
            <a:normAutofit/>
          </a:bodyPr>
          <a:lstStyle/>
          <a:p>
            <a:pPr marL="0" indent="0">
              <a:buNone/>
            </a:pPr>
            <a:r>
              <a:rPr lang="en-US"/>
              <a:t>The following data was collected for this project:</a:t>
            </a:r>
          </a:p>
          <a:p>
            <a:r>
              <a:rPr lang="en-US"/>
              <a:t>Neighborhood data of Mumbai from https://en.wikipedia.org/wiki/List_of_neighborhoods_in_Mumbai </a:t>
            </a:r>
          </a:p>
          <a:p>
            <a:pPr marL="0" indent="0">
              <a:buNone/>
            </a:pPr>
            <a:endParaRPr lang="en-US"/>
          </a:p>
          <a:p>
            <a:r>
              <a:rPr lang="en-US"/>
              <a:t>Geographical coordinates of Mumbai and all neighborhoods in Mumbai using </a:t>
            </a:r>
            <a:r>
              <a:rPr lang="en-US" err="1"/>
              <a:t>GeoPy</a:t>
            </a:r>
            <a:r>
              <a:rPr lang="en-US"/>
              <a:t> and Geocoder libraries in python </a:t>
            </a:r>
          </a:p>
          <a:p>
            <a:pPr marL="0" indent="0">
              <a:buNone/>
            </a:pPr>
            <a:endParaRPr lang="en-US"/>
          </a:p>
          <a:p>
            <a:r>
              <a:rPr lang="en-US"/>
              <a:t>Venue data for all neighborhoods in Mumbai using Foursquare API</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829E22-D7CC-4D33-9189-199493780FFD}"/>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Data Collection</a:t>
            </a:r>
          </a:p>
        </p:txBody>
      </p:sp>
    </p:spTree>
    <p:extLst>
      <p:ext uri="{BB962C8B-B14F-4D97-AF65-F5344CB8AC3E}">
        <p14:creationId xmlns:p14="http://schemas.microsoft.com/office/powerpoint/2010/main" val="93849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8"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9" name="Straight Connector 38">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CA8D3D-49C3-4136-A964-84F0BA4191E0}"/>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700"/>
              <a:t>Dataset for Mumbai Neighborhoods</a:t>
            </a:r>
          </a:p>
        </p:txBody>
      </p:sp>
      <p:pic>
        <p:nvPicPr>
          <p:cNvPr id="4" name="Content Placeholder 3">
            <a:extLst>
              <a:ext uri="{FF2B5EF4-FFF2-40B4-BE49-F238E27FC236}">
                <a16:creationId xmlns:a16="http://schemas.microsoft.com/office/drawing/2014/main" id="{D7F54A27-21C7-498F-A29B-6126CFB4042B}"/>
              </a:ext>
            </a:extLst>
          </p:cNvPr>
          <p:cNvPicPr>
            <a:picLocks/>
          </p:cNvPicPr>
          <p:nvPr/>
        </p:nvPicPr>
        <p:blipFill rotWithShape="1">
          <a:blip r:embed="rId2"/>
          <a:srcRect t="12198" b="18460"/>
          <a:stretch/>
        </p:blipFill>
        <p:spPr>
          <a:xfrm>
            <a:off x="1600201" y="907652"/>
            <a:ext cx="7625162" cy="3344305"/>
          </a:xfrm>
          <a:prstGeom prst="rect">
            <a:avLst/>
          </a:prstGeom>
        </p:spPr>
      </p:pic>
    </p:spTree>
    <p:extLst>
      <p:ext uri="{BB962C8B-B14F-4D97-AF65-F5344CB8AC3E}">
        <p14:creationId xmlns:p14="http://schemas.microsoft.com/office/powerpoint/2010/main" val="247318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692F0D7-266B-414C-8443-7335F29BCBC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a:t>Dataset for Top 10 Most Common Venues</a:t>
            </a:r>
          </a:p>
        </p:txBody>
      </p:sp>
      <p:pic>
        <p:nvPicPr>
          <p:cNvPr id="4" name="Content Placeholder 3">
            <a:extLst>
              <a:ext uri="{FF2B5EF4-FFF2-40B4-BE49-F238E27FC236}">
                <a16:creationId xmlns:a16="http://schemas.microsoft.com/office/drawing/2014/main" id="{7E23A8C8-F052-4F18-B021-1CBB590612FD}"/>
              </a:ext>
            </a:extLst>
          </p:cNvPr>
          <p:cNvPicPr>
            <a:picLocks/>
          </p:cNvPicPr>
          <p:nvPr/>
        </p:nvPicPr>
        <p:blipFill>
          <a:blip r:embed="rId2"/>
          <a:stretch>
            <a:fillRect/>
          </a:stretch>
        </p:blipFill>
        <p:spPr>
          <a:xfrm>
            <a:off x="1631824" y="457200"/>
            <a:ext cx="6991991" cy="4378960"/>
          </a:xfrm>
          <a:prstGeom prst="rect">
            <a:avLst/>
          </a:prstGeom>
        </p:spPr>
      </p:pic>
    </p:spTree>
    <p:extLst>
      <p:ext uri="{BB962C8B-B14F-4D97-AF65-F5344CB8AC3E}">
        <p14:creationId xmlns:p14="http://schemas.microsoft.com/office/powerpoint/2010/main" val="201959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B221821-CC67-4779-9EF9-39158F678930}"/>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Methodology</a:t>
            </a:r>
          </a:p>
        </p:txBody>
      </p:sp>
      <p:sp>
        <p:nvSpPr>
          <p:cNvPr id="3" name="Content Placeholder 2">
            <a:extLst>
              <a:ext uri="{FF2B5EF4-FFF2-40B4-BE49-F238E27FC236}">
                <a16:creationId xmlns:a16="http://schemas.microsoft.com/office/drawing/2014/main" id="{D3B8ED5F-DDA2-4E82-A16B-7AAE8E1D64DF}"/>
              </a:ext>
            </a:extLst>
          </p:cNvPr>
          <p:cNvSpPr>
            <a:spLocks noGrp="1"/>
          </p:cNvSpPr>
          <p:nvPr>
            <p:ph idx="1"/>
          </p:nvPr>
        </p:nvSpPr>
        <p:spPr>
          <a:xfrm>
            <a:off x="673754" y="2160590"/>
            <a:ext cx="3973943" cy="3440110"/>
          </a:xfrm>
        </p:spPr>
        <p:txBody>
          <a:bodyPr>
            <a:normAutofit/>
          </a:bodyPr>
          <a:lstStyle/>
          <a:p>
            <a:pPr marL="0" indent="0">
              <a:lnSpc>
                <a:spcPct val="90000"/>
              </a:lnSpc>
              <a:buNone/>
            </a:pPr>
            <a:r>
              <a:rPr lang="en-US" sz="1500" b="1">
                <a:solidFill>
                  <a:schemeClr val="bg1"/>
                </a:solidFill>
              </a:rPr>
              <a:t>Data Visualization</a:t>
            </a:r>
          </a:p>
          <a:p>
            <a:pPr marL="0" indent="0">
              <a:lnSpc>
                <a:spcPct val="90000"/>
              </a:lnSpc>
              <a:buNone/>
            </a:pPr>
            <a:r>
              <a:rPr lang="en-US" sz="1500">
                <a:solidFill>
                  <a:schemeClr val="bg1"/>
                </a:solidFill>
              </a:rPr>
              <a:t> • Mumbai neighborhoods data was plotted for providing a better understanding</a:t>
            </a:r>
          </a:p>
          <a:p>
            <a:pPr marL="0" indent="0">
              <a:lnSpc>
                <a:spcPct val="90000"/>
              </a:lnSpc>
              <a:buNone/>
            </a:pPr>
            <a:r>
              <a:rPr lang="en-US" sz="1500">
                <a:solidFill>
                  <a:schemeClr val="bg1"/>
                </a:solidFill>
              </a:rPr>
              <a:t> • The graph alongside depicts the number of neighborhoods in each location of Mumbai</a:t>
            </a:r>
          </a:p>
          <a:p>
            <a:pPr marL="0" indent="0">
              <a:lnSpc>
                <a:spcPct val="90000"/>
              </a:lnSpc>
              <a:buNone/>
            </a:pPr>
            <a:r>
              <a:rPr lang="en-US" sz="1500">
                <a:solidFill>
                  <a:schemeClr val="bg1"/>
                </a:solidFill>
              </a:rPr>
              <a:t> • All neighborhoods on the outskirts of the city have been grouped as “Mumbai” </a:t>
            </a:r>
          </a:p>
          <a:p>
            <a:pPr marL="0" indent="0">
              <a:lnSpc>
                <a:spcPct val="90000"/>
              </a:lnSpc>
              <a:buNone/>
            </a:pPr>
            <a:r>
              <a:rPr lang="en-US" sz="1500">
                <a:solidFill>
                  <a:schemeClr val="bg1"/>
                </a:solidFill>
              </a:rPr>
              <a:t>• Western Suburbs and South Mumbai contain the highest number of neighborhoods</a:t>
            </a:r>
          </a:p>
        </p:txBody>
      </p:sp>
      <p:pic>
        <p:nvPicPr>
          <p:cNvPr id="5" name="Picture 4">
            <a:extLst>
              <a:ext uri="{FF2B5EF4-FFF2-40B4-BE49-F238E27FC236}">
                <a16:creationId xmlns:a16="http://schemas.microsoft.com/office/drawing/2014/main" id="{BCE48D18-FD6F-4A2F-965A-5D41770D73F3}"/>
              </a:ext>
            </a:extLst>
          </p:cNvPr>
          <p:cNvPicPr/>
          <p:nvPr/>
        </p:nvPicPr>
        <p:blipFill>
          <a:blip r:embed="rId2"/>
          <a:stretch>
            <a:fillRect/>
          </a:stretch>
        </p:blipFill>
        <p:spPr>
          <a:xfrm>
            <a:off x="5716872" y="1808968"/>
            <a:ext cx="5522629" cy="3791731"/>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3140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F42-A14D-4847-A74F-48DD99189FEC}"/>
              </a:ext>
            </a:extLst>
          </p:cNvPr>
          <p:cNvSpPr>
            <a:spLocks noGrp="1"/>
          </p:cNvSpPr>
          <p:nvPr>
            <p:ph type="title"/>
          </p:nvPr>
        </p:nvSpPr>
        <p:spPr>
          <a:xfrm>
            <a:off x="5536734" y="609600"/>
            <a:ext cx="3737268" cy="1320800"/>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44185D26-DD01-4647-8366-E4E1FBA0BB11}"/>
              </a:ext>
            </a:extLst>
          </p:cNvPr>
          <p:cNvSpPr>
            <a:spLocks noGrp="1"/>
          </p:cNvSpPr>
          <p:nvPr>
            <p:ph idx="1"/>
          </p:nvPr>
        </p:nvSpPr>
        <p:spPr>
          <a:xfrm>
            <a:off x="5209563" y="2160589"/>
            <a:ext cx="4064439" cy="3880773"/>
          </a:xfrm>
        </p:spPr>
        <p:txBody>
          <a:bodyPr>
            <a:normAutofit/>
          </a:bodyPr>
          <a:lstStyle/>
          <a:p>
            <a:pPr marL="0" indent="0">
              <a:buNone/>
            </a:pPr>
            <a:r>
              <a:rPr lang="en-US" dirty="0"/>
              <a:t>Data Visualization</a:t>
            </a:r>
          </a:p>
          <a:p>
            <a:r>
              <a:rPr lang="en-US" dirty="0"/>
              <a:t> The Folium library in python was used to visualize the spread of all neighborhoods across Mumbai</a:t>
            </a:r>
          </a:p>
        </p:txBody>
      </p:sp>
      <p:pic>
        <p:nvPicPr>
          <p:cNvPr id="4" name="Picture 3">
            <a:extLst>
              <a:ext uri="{FF2B5EF4-FFF2-40B4-BE49-F238E27FC236}">
                <a16:creationId xmlns:a16="http://schemas.microsoft.com/office/drawing/2014/main" id="{B021AECA-7892-4A77-B8AD-7EF319A8F1B1}"/>
              </a:ext>
            </a:extLst>
          </p:cNvPr>
          <p:cNvPicPr/>
          <p:nvPr/>
        </p:nvPicPr>
        <p:blipFill rotWithShape="1">
          <a:blip r:embed="rId2"/>
          <a:srcRect l="37979" r="1482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22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4080605-B8A2-40DC-8016-08BCA7A02C6F}"/>
              </a:ext>
            </a:extLst>
          </p:cNvPr>
          <p:cNvSpPr>
            <a:spLocks noGrp="1"/>
          </p:cNvSpPr>
          <p:nvPr>
            <p:ph idx="1"/>
          </p:nvPr>
        </p:nvSpPr>
        <p:spPr>
          <a:xfrm>
            <a:off x="673754" y="2160590"/>
            <a:ext cx="3973943" cy="3440110"/>
          </a:xfrm>
        </p:spPr>
        <p:txBody>
          <a:bodyPr>
            <a:normAutofit/>
          </a:bodyPr>
          <a:lstStyle/>
          <a:p>
            <a:r>
              <a:rPr lang="en-US" b="1" dirty="0">
                <a:solidFill>
                  <a:schemeClr val="bg1"/>
                </a:solidFill>
              </a:rPr>
              <a:t>One-hot Encoding </a:t>
            </a:r>
          </a:p>
          <a:p>
            <a:pPr marL="0" indent="0">
              <a:buNone/>
            </a:pPr>
            <a:r>
              <a:rPr lang="en-US" dirty="0">
                <a:solidFill>
                  <a:schemeClr val="bg1"/>
                </a:solidFill>
              </a:rPr>
              <a:t> One-hot Encoding was used to encode venue categories to numeric values with 1 if a venue belongs to a category and 0 if a venue does not belong to a category for all neighborhoods • The average is then taken for all venue categories in a neighborhood to produce the data frame shown</a:t>
            </a:r>
          </a:p>
        </p:txBody>
      </p:sp>
      <p:pic>
        <p:nvPicPr>
          <p:cNvPr id="4" name="Picture 3">
            <a:extLst>
              <a:ext uri="{FF2B5EF4-FFF2-40B4-BE49-F238E27FC236}">
                <a16:creationId xmlns:a16="http://schemas.microsoft.com/office/drawing/2014/main" id="{BFC65080-AA77-426F-AEAE-2D50A17801D0}"/>
              </a:ext>
            </a:extLst>
          </p:cNvPr>
          <p:cNvPicPr/>
          <p:nvPr/>
        </p:nvPicPr>
        <p:blipFill>
          <a:blip r:embed="rId2"/>
          <a:stretch>
            <a:fillRect/>
          </a:stretch>
        </p:blipFill>
        <p:spPr>
          <a:xfrm>
            <a:off x="5545818" y="1752619"/>
            <a:ext cx="6434244" cy="340358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6441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FD7008F-9567-4BF5-A328-8F3A0FD8128C}"/>
              </a:ext>
            </a:extLst>
          </p:cNvPr>
          <p:cNvSpPr>
            <a:spLocks noGrp="1"/>
          </p:cNvSpPr>
          <p:nvPr>
            <p:ph idx="1"/>
          </p:nvPr>
        </p:nvSpPr>
        <p:spPr>
          <a:xfrm>
            <a:off x="673754" y="2160590"/>
            <a:ext cx="3973943" cy="3440110"/>
          </a:xfrm>
        </p:spPr>
        <p:txBody>
          <a:bodyPr>
            <a:normAutofit/>
          </a:bodyPr>
          <a:lstStyle/>
          <a:p>
            <a:r>
              <a:rPr lang="en-US" b="1">
                <a:solidFill>
                  <a:schemeClr val="bg1"/>
                </a:solidFill>
              </a:rPr>
              <a:t>Unsupervised Learning Model </a:t>
            </a:r>
          </a:p>
          <a:p>
            <a:pPr marL="0" indent="0">
              <a:buNone/>
            </a:pPr>
            <a:endParaRPr lang="en-US" b="1">
              <a:solidFill>
                <a:schemeClr val="bg1"/>
              </a:solidFill>
            </a:endParaRPr>
          </a:p>
          <a:p>
            <a:pPr marL="0" indent="0">
              <a:buNone/>
            </a:pPr>
            <a:r>
              <a:rPr lang="en-US">
                <a:solidFill>
                  <a:schemeClr val="bg1"/>
                </a:solidFill>
              </a:rPr>
              <a:t>KMeans clustering was used to cluster neighborhoods in Mumbai based on venue categories</a:t>
            </a:r>
          </a:p>
          <a:p>
            <a:pPr marL="0" indent="0">
              <a:buNone/>
            </a:pPr>
            <a:r>
              <a:rPr lang="en-US">
                <a:solidFill>
                  <a:schemeClr val="bg1"/>
                </a:solidFill>
              </a:rPr>
              <a:t>The plot shows a maximum Silhouette Score for 5 clusters and thus the n_clusters parameter in KMeans clustering was set to 5</a:t>
            </a:r>
          </a:p>
        </p:txBody>
      </p:sp>
      <p:pic>
        <p:nvPicPr>
          <p:cNvPr id="4" name="Picture 3">
            <a:extLst>
              <a:ext uri="{FF2B5EF4-FFF2-40B4-BE49-F238E27FC236}">
                <a16:creationId xmlns:a16="http://schemas.microsoft.com/office/drawing/2014/main" id="{1E429873-D7E4-4580-BA80-B2BC9E29B39D}"/>
              </a:ext>
            </a:extLst>
          </p:cNvPr>
          <p:cNvPicPr/>
          <p:nvPr/>
        </p:nvPicPr>
        <p:blipFill rotWithShape="1">
          <a:blip r:embed="rId2"/>
          <a:srcRect l="7013" r="35228"/>
          <a:stretch/>
        </p:blipFill>
        <p:spPr>
          <a:xfrm>
            <a:off x="6096001" y="1196466"/>
            <a:ext cx="5143500" cy="4452553"/>
          </a:xfrm>
          <a:prstGeom prst="rect">
            <a:avLst/>
          </a:prstGeom>
        </p:spPr>
      </p:pic>
      <p:sp>
        <p:nvSpPr>
          <p:cNvPr id="47" name="Isosceles Triangle 4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746522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512EEC8B4B474593276B83A020E3F0" ma:contentTypeVersion="12" ma:contentTypeDescription="Create a new document." ma:contentTypeScope="" ma:versionID="294a2fd3ccddcd4f57aec59aa5b0adba">
  <xsd:schema xmlns:xsd="http://www.w3.org/2001/XMLSchema" xmlns:xs="http://www.w3.org/2001/XMLSchema" xmlns:p="http://schemas.microsoft.com/office/2006/metadata/properties" xmlns:ns3="8c2f3ec7-9768-4c1a-8229-6c3dacedc3a1" xmlns:ns4="d842a761-37ee-45c6-a033-4c6346482a6c" targetNamespace="http://schemas.microsoft.com/office/2006/metadata/properties" ma:root="true" ma:fieldsID="97641fe4ce51a2093ee206e3175278e2" ns3:_="" ns4:_="">
    <xsd:import namespace="8c2f3ec7-9768-4c1a-8229-6c3dacedc3a1"/>
    <xsd:import namespace="d842a761-37ee-45c6-a033-4c6346482a6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2f3ec7-9768-4c1a-8229-6c3dacedc3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42a761-37ee-45c6-a033-4c6346482a6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7AA69-628D-41AF-9D64-78849D351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2f3ec7-9768-4c1a-8229-6c3dacedc3a1"/>
    <ds:schemaRef ds:uri="d842a761-37ee-45c6-a033-4c6346482a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85F60D-452D-48FF-AD1E-4EA54D166C2A}">
  <ds:schemaRefs>
    <ds:schemaRef ds:uri="http://schemas.microsoft.com/sharepoint/v3/contenttype/forms"/>
  </ds:schemaRefs>
</ds:datastoreItem>
</file>

<file path=customXml/itemProps3.xml><?xml version="1.0" encoding="utf-8"?>
<ds:datastoreItem xmlns:ds="http://schemas.openxmlformats.org/officeDocument/2006/customXml" ds:itemID="{037A214C-0FDF-4B5E-9974-C9F5484C0341}">
  <ds:schemaRefs>
    <ds:schemaRef ds:uri="http://schemas.microsoft.com/office/2006/documentManagement/types"/>
    <ds:schemaRef ds:uri="http://www.w3.org/XML/1998/namespace"/>
    <ds:schemaRef ds:uri="http://purl.org/dc/terms/"/>
    <ds:schemaRef ds:uri="http://purl.org/dc/dcmitype/"/>
    <ds:schemaRef ds:uri="http://purl.org/dc/elements/1.1/"/>
    <ds:schemaRef ds:uri="http://schemas.microsoft.com/office/infopath/2007/PartnerControls"/>
    <ds:schemaRef ds:uri="d842a761-37ee-45c6-a033-4c6346482a6c"/>
    <ds:schemaRef ds:uri="http://schemas.openxmlformats.org/package/2006/metadata/core-properties"/>
    <ds:schemaRef ds:uri="8c2f3ec7-9768-4c1a-8229-6c3dacedc3a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Trebuchet MS</vt:lpstr>
      <vt:lpstr>Wingdings 3</vt:lpstr>
      <vt:lpstr>Facet</vt:lpstr>
      <vt:lpstr>Exploring Neighborhoods of Mumbai for Starting Café </vt:lpstr>
      <vt:lpstr>Introduction</vt:lpstr>
      <vt:lpstr>Data Collection</vt:lpstr>
      <vt:lpstr>Dataset for Mumbai Neighborhoods</vt:lpstr>
      <vt:lpstr>Dataset for Top 10 Most Common Venues</vt:lpstr>
      <vt:lpstr>Methodology</vt:lpstr>
      <vt:lpstr>Continued…</vt:lpstr>
      <vt:lpstr>PowerPoint Presentation</vt:lpstr>
      <vt:lpstr>PowerPoint Presentation</vt:lpstr>
      <vt:lpstr>Results</vt:lpstr>
      <vt:lpstr>Clustered Neighbourhood </vt:lpstr>
      <vt:lpstr>Cluster 1</vt:lpstr>
      <vt:lpstr>Cluster 2</vt:lpstr>
      <vt:lpstr>Cluster 3</vt:lpstr>
      <vt:lpstr>PowerPoint Presentation</vt:lpstr>
      <vt:lpstr>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Neighborhoods of Mumbai for Starting Café </dc:title>
  <dc:creator>Abhijeet Mukharji</dc:creator>
  <cp:lastModifiedBy>Abhijeet Mukharji</cp:lastModifiedBy>
  <cp:revision>1</cp:revision>
  <dcterms:created xsi:type="dcterms:W3CDTF">2021-03-22T10:30:02Z</dcterms:created>
  <dcterms:modified xsi:type="dcterms:W3CDTF">2021-03-22T10:30:39Z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23c400-78e7-4d42-982d-273adef68ef9_Enabled">
    <vt:lpwstr>True</vt:lpwstr>
  </property>
  <property fmtid="{D5CDD505-2E9C-101B-9397-08002B2CF9AE}" pid="3" name="MSIP_Label_3a23c400-78e7-4d42-982d-273adef68ef9_SiteId">
    <vt:lpwstr>7fe14ab6-8f5d-4139-84bf-cd8aed0ee6b9</vt:lpwstr>
  </property>
  <property fmtid="{D5CDD505-2E9C-101B-9397-08002B2CF9AE}" pid="4" name="MSIP_Label_3a23c400-78e7-4d42-982d-273adef68ef9_Owner">
    <vt:lpwstr>abhijeet.mukharji@techdata.com</vt:lpwstr>
  </property>
  <property fmtid="{D5CDD505-2E9C-101B-9397-08002B2CF9AE}" pid="5" name="MSIP_Label_3a23c400-78e7-4d42-982d-273adef68ef9_SetDate">
    <vt:lpwstr>2021-03-22T10:30:10.6300592Z</vt:lpwstr>
  </property>
  <property fmtid="{D5CDD505-2E9C-101B-9397-08002B2CF9AE}" pid="6" name="MSIP_Label_3a23c400-78e7-4d42-982d-273adef68ef9_Name">
    <vt:lpwstr>Internal Use</vt:lpwstr>
  </property>
  <property fmtid="{D5CDD505-2E9C-101B-9397-08002B2CF9AE}" pid="7" name="MSIP_Label_3a23c400-78e7-4d42-982d-273adef68ef9_Application">
    <vt:lpwstr>Microsoft Azure Information Protection</vt:lpwstr>
  </property>
  <property fmtid="{D5CDD505-2E9C-101B-9397-08002B2CF9AE}" pid="8" name="MSIP_Label_3a23c400-78e7-4d42-982d-273adef68ef9_ActionId">
    <vt:lpwstr>a9d4965b-7457-41f6-b92c-7840916fcec6</vt:lpwstr>
  </property>
  <property fmtid="{D5CDD505-2E9C-101B-9397-08002B2CF9AE}" pid="9" name="MSIP_Label_3a23c400-78e7-4d42-982d-273adef68ef9_Extended_MSFT_Method">
    <vt:lpwstr>Automatic</vt:lpwstr>
  </property>
  <property fmtid="{D5CDD505-2E9C-101B-9397-08002B2CF9AE}" pid="10" name="Sensitivity">
    <vt:lpwstr>Internal Use</vt:lpwstr>
  </property>
  <property fmtid="{D5CDD505-2E9C-101B-9397-08002B2CF9AE}" pid="11" name="ContentTypeId">
    <vt:lpwstr>0x01010066512EEC8B4B474593276B83A020E3F0</vt:lpwstr>
  </property>
</Properties>
</file>