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649"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33533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89D11-9CCD-450F-AB31-2BB45B18BAB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424948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97276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185432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3556423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08591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387399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2736038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98723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7911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93309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89D11-9CCD-450F-AB31-2BB45B18BAB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00986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89D11-9CCD-450F-AB31-2BB45B18BAB4}"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424906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89D11-9CCD-450F-AB31-2BB45B18BAB4}"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98856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89D11-9CCD-450F-AB31-2BB45B18BAB4}"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72770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89D11-9CCD-450F-AB31-2BB45B18BAB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281503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8D89D11-9CCD-450F-AB31-2BB45B18BAB4}" type="datetimeFigureOut">
              <a:rPr lang="en-US" smtClean="0"/>
              <a:t>2/27/2025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2456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8D89D11-9CCD-450F-AB31-2BB45B18BAB4}" type="datetimeFigureOut">
              <a:rPr lang="en-US" smtClean="0"/>
              <a:t>2/27/2025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15FEFA6-1C1F-43B3-9BEB-B8A3985DA4CB}" type="slidenum">
              <a:rPr lang="en-US" smtClean="0"/>
              <a:t>‹#›</a:t>
            </a:fld>
            <a:endParaRPr lang="en-US"/>
          </a:p>
        </p:txBody>
      </p:sp>
    </p:spTree>
    <p:extLst>
      <p:ext uri="{BB962C8B-B14F-4D97-AF65-F5344CB8AC3E}">
        <p14:creationId xmlns:p14="http://schemas.microsoft.com/office/powerpoint/2010/main" val="2125838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A4C678-E894-CAC3-9ADC-A98604BBE262}"/>
              </a:ext>
            </a:extLst>
          </p:cNvPr>
          <p:cNvSpPr txBox="1"/>
          <p:nvPr/>
        </p:nvSpPr>
        <p:spPr>
          <a:xfrm>
            <a:off x="349624" y="331693"/>
            <a:ext cx="4930588" cy="369332"/>
          </a:xfrm>
          <a:prstGeom prst="rect">
            <a:avLst/>
          </a:prstGeom>
          <a:noFill/>
        </p:spPr>
        <p:txBody>
          <a:bodyPr wrap="square" rtlCol="0">
            <a:spAutoFit/>
          </a:bodyPr>
          <a:lstStyle/>
          <a:p>
            <a:r>
              <a:rPr lang="en-US" sz="1800" b="1" i="0" u="none" strike="noStrike" baseline="0" dirty="0">
                <a:solidFill>
                  <a:srgbClr val="00B050"/>
                </a:solidFill>
                <a:latin typeface="Arial-BoldMT"/>
              </a:rPr>
              <a:t>Electric Vehicle Sales by State in India</a:t>
            </a:r>
            <a:endParaRPr lang="en-US" dirty="0">
              <a:solidFill>
                <a:srgbClr val="00B050"/>
              </a:solidFill>
            </a:endParaRPr>
          </a:p>
        </p:txBody>
      </p:sp>
      <p:sp>
        <p:nvSpPr>
          <p:cNvPr id="6" name="TextBox 5">
            <a:extLst>
              <a:ext uri="{FF2B5EF4-FFF2-40B4-BE49-F238E27FC236}">
                <a16:creationId xmlns:a16="http://schemas.microsoft.com/office/drawing/2014/main" id="{E0D39B6C-CEE7-BED4-F336-2CA6E1D41F20}"/>
              </a:ext>
            </a:extLst>
          </p:cNvPr>
          <p:cNvSpPr txBox="1"/>
          <p:nvPr/>
        </p:nvSpPr>
        <p:spPr>
          <a:xfrm>
            <a:off x="430306" y="1039906"/>
            <a:ext cx="10972800" cy="3416320"/>
          </a:xfrm>
          <a:prstGeom prst="rect">
            <a:avLst/>
          </a:prstGeom>
          <a:noFill/>
        </p:spPr>
        <p:txBody>
          <a:bodyPr wrap="square" rtlCol="0">
            <a:spAutoFit/>
          </a:bodyPr>
          <a:lstStyle/>
          <a:p>
            <a:pPr algn="l"/>
            <a:r>
              <a:rPr lang="en-US" sz="1800" b="1" i="0" u="none" strike="noStrike" baseline="0" dirty="0">
                <a:solidFill>
                  <a:srgbClr val="FFC000"/>
                </a:solidFill>
                <a:latin typeface="Arial-BoldMT"/>
              </a:rPr>
              <a:t>About Dataset</a:t>
            </a:r>
          </a:p>
          <a:p>
            <a:pPr algn="l"/>
            <a:r>
              <a:rPr lang="en-US" sz="1800" b="0" i="0" u="none" strike="noStrike" baseline="0" dirty="0">
                <a:latin typeface="ArialMT"/>
              </a:rPr>
              <a:t>This dataset is valuable for analysts, data scientists, and researchers aiming to</a:t>
            </a:r>
          </a:p>
          <a:p>
            <a:pPr algn="l"/>
            <a:r>
              <a:rPr lang="en-US" sz="1800" b="0" i="0" u="none" strike="noStrike" baseline="0" dirty="0">
                <a:latin typeface="ArialMT"/>
              </a:rPr>
              <a:t>understand electric vehicle (EV) adoption trends across India. It is versatile and ideal</a:t>
            </a:r>
          </a:p>
          <a:p>
            <a:pPr algn="l"/>
            <a:r>
              <a:rPr lang="en-US" sz="1800" b="0" i="0" u="none" strike="noStrike" baseline="0" dirty="0">
                <a:latin typeface="ArialMT"/>
              </a:rPr>
              <a:t>for geographic market segmentation, trend analysis, and predictive modeling. By</a:t>
            </a:r>
          </a:p>
          <a:p>
            <a:pPr algn="l"/>
            <a:r>
              <a:rPr lang="en-US" sz="1800" b="0" i="0" u="none" strike="noStrike" baseline="0" dirty="0">
                <a:latin typeface="ArialMT"/>
              </a:rPr>
              <a:t>offering insights into regional EV sales patterns, the dataset supports strategic</a:t>
            </a:r>
          </a:p>
          <a:p>
            <a:pPr algn="l"/>
            <a:r>
              <a:rPr lang="en-US" sz="1800" b="0" i="0" u="none" strike="noStrike" baseline="0" dirty="0">
                <a:latin typeface="ArialMT"/>
              </a:rPr>
              <a:t>decision-making in market planning and infrastructure investment.</a:t>
            </a:r>
          </a:p>
          <a:p>
            <a:pPr algn="l"/>
            <a:r>
              <a:rPr lang="en-US" sz="1800" b="0" i="0" u="none" strike="noStrike" baseline="0" dirty="0">
                <a:latin typeface="ArialMT"/>
              </a:rPr>
              <a:t>The data was meticulously scraped from the Clean Mobility Shift website, and then</a:t>
            </a:r>
          </a:p>
          <a:p>
            <a:pPr algn="l"/>
            <a:r>
              <a:rPr lang="en-US" sz="1800" b="0" i="0" u="none" strike="noStrike" baseline="0" dirty="0">
                <a:latin typeface="ArialMT"/>
              </a:rPr>
              <a:t>thoroughly preprocessed to ensure accuracy and relevance. All null values have been</a:t>
            </a:r>
          </a:p>
          <a:p>
            <a:pPr algn="l"/>
            <a:r>
              <a:rPr lang="en-US" sz="1800" b="0" i="0" u="none" strike="noStrike" baseline="0" dirty="0">
                <a:latin typeface="ArialMT"/>
              </a:rPr>
              <a:t>removed, and the dataset has been cleaned to prepare it for immediate use in</a:t>
            </a:r>
          </a:p>
          <a:p>
            <a:pPr algn="l"/>
            <a:r>
              <a:rPr lang="en-US" sz="1800" b="0" i="0" u="none" strike="noStrike" baseline="0" dirty="0">
                <a:latin typeface="ArialMT"/>
              </a:rPr>
              <a:t>exploration, visualization, and analytical projects. It is particularly valuable for market</a:t>
            </a:r>
          </a:p>
          <a:p>
            <a:pPr algn="l"/>
            <a:r>
              <a:rPr lang="en-US" sz="1800" b="0" i="0" u="none" strike="noStrike" baseline="0" dirty="0">
                <a:latin typeface="ArialMT"/>
              </a:rPr>
              <a:t>trend analysis, infrastructure planning, and policy development within the EV sector.</a:t>
            </a:r>
          </a:p>
          <a:p>
            <a:pPr algn="l"/>
            <a:r>
              <a:rPr lang="en-US" sz="1800" b="0" i="0" u="none" strike="noStrike" baseline="0" dirty="0">
                <a:latin typeface="ArialMT"/>
              </a:rPr>
              <a:t>The dataset is provided in CSV format and is ready for analysis.</a:t>
            </a:r>
            <a:endParaRPr lang="en-US" dirty="0"/>
          </a:p>
        </p:txBody>
      </p:sp>
    </p:spTree>
    <p:extLst>
      <p:ext uri="{BB962C8B-B14F-4D97-AF65-F5344CB8AC3E}">
        <p14:creationId xmlns:p14="http://schemas.microsoft.com/office/powerpoint/2010/main" val="228451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6DB-B4FE-263F-B013-4388B41F0B33}"/>
              </a:ext>
            </a:extLst>
          </p:cNvPr>
          <p:cNvSpPr>
            <a:spLocks noGrp="1"/>
          </p:cNvSpPr>
          <p:nvPr>
            <p:ph idx="1"/>
          </p:nvPr>
        </p:nvSpPr>
        <p:spPr>
          <a:xfrm>
            <a:off x="170330" y="1602835"/>
            <a:ext cx="11860306" cy="5129659"/>
          </a:xfrm>
        </p:spPr>
        <p:txBody>
          <a:bodyPr/>
          <a:lstStyle/>
          <a:p>
            <a:pPr marL="0" indent="0">
              <a:buNone/>
            </a:pPr>
            <a:r>
              <a:rPr lang="en-US" sz="1400" b="0" i="1" dirty="0">
                <a:solidFill>
                  <a:srgbClr val="546E7A"/>
                </a:solidFill>
                <a:effectLst/>
                <a:latin typeface="Consolas" panose="020B0609020204030204" pitchFamily="49" charset="0"/>
              </a:rPr>
              <a:t># Plot sales by vehicle category</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barplot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Vehicle_Category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i="1" dirty="0">
                <a:solidFill>
                  <a:srgbClr val="EEFFFF"/>
                </a:solidFill>
                <a:effectLst/>
                <a:latin typeface="Consolas" panose="020B0609020204030204" pitchFamily="49" charset="0"/>
              </a:rPr>
              <a:t>data</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data</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ci</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None</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by Vehicle Category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F8FE837D-52B3-BE5E-90F6-7BA01A2E768B}"/>
              </a:ext>
            </a:extLst>
          </p:cNvPr>
          <p:cNvSpPr txBox="1"/>
          <p:nvPr/>
        </p:nvSpPr>
        <p:spPr>
          <a:xfrm>
            <a:off x="170330" y="125507"/>
            <a:ext cx="11797552" cy="1754326"/>
          </a:xfrm>
          <a:prstGeom prst="rect">
            <a:avLst/>
          </a:prstGeom>
          <a:noFill/>
        </p:spPr>
        <p:txBody>
          <a:bodyPr wrap="square" rtlCol="0">
            <a:spAutoFit/>
          </a:bodyPr>
          <a:lstStyle/>
          <a:p>
            <a:r>
              <a:rPr lang="en-US" b="0" dirty="0">
                <a:solidFill>
                  <a:srgbClr val="EEFFFF"/>
                </a:solidFill>
                <a:effectLst/>
                <a:latin typeface="Consolas" panose="020B0609020204030204" pitchFamily="49" charset="0"/>
              </a:rPr>
              <a:t>Inference</a:t>
            </a:r>
          </a:p>
          <a:p>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The chart shows the total electric vehicle (EV) sales by category. It highlights that 2-wheelers have the highest sales, followed by 3-wheelers, while 4-wheelers, buses, and other vehicle categories have significantly lower sales. This indicates that EV adoption is primarily driven by 2-wheelers and 3-wheelers.</a:t>
            </a:r>
          </a:p>
        </p:txBody>
      </p:sp>
      <p:pic>
        <p:nvPicPr>
          <p:cNvPr id="6" name="Picture 5" descr="A graph of sales by vehicle category&#10;&#10;AI-generated content may be incorrect.">
            <a:extLst>
              <a:ext uri="{FF2B5EF4-FFF2-40B4-BE49-F238E27FC236}">
                <a16:creationId xmlns:a16="http://schemas.microsoft.com/office/drawing/2014/main" id="{ADFF1B6E-E1F2-EA1E-492A-356F6DA22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322" y="1879832"/>
            <a:ext cx="6726314" cy="4745085"/>
          </a:xfrm>
          <a:prstGeom prst="rect">
            <a:avLst/>
          </a:prstGeom>
        </p:spPr>
      </p:pic>
    </p:spTree>
    <p:extLst>
      <p:ext uri="{BB962C8B-B14F-4D97-AF65-F5344CB8AC3E}">
        <p14:creationId xmlns:p14="http://schemas.microsoft.com/office/powerpoint/2010/main" val="355554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5682-E97E-61AF-8728-4DB1BF2F9C3E}"/>
              </a:ext>
            </a:extLst>
          </p:cNvPr>
          <p:cNvSpPr>
            <a:spLocks noGrp="1"/>
          </p:cNvSpPr>
          <p:nvPr>
            <p:ph type="title"/>
          </p:nvPr>
        </p:nvSpPr>
        <p:spPr>
          <a:xfrm>
            <a:off x="125506" y="71718"/>
            <a:ext cx="11923059" cy="1183341"/>
          </a:xfrm>
        </p:spPr>
        <p:txBody>
          <a:bodyPr>
            <a:normAutofit fontScale="90000"/>
          </a:bodyPr>
          <a:lstStyle/>
          <a:p>
            <a:r>
              <a:rPr lang="en-US" sz="1600" b="0" dirty="0">
                <a:solidFill>
                  <a:srgbClr val="EEFFFF"/>
                </a:solidFill>
                <a:effectLst/>
                <a:latin typeface="Consolas" panose="020B0609020204030204" pitchFamily="49" charset="0"/>
              </a:rPr>
              <a:t>Correlation Analysis</a:t>
            </a:r>
            <a:br>
              <a:rPr lang="en-US" sz="1600" b="0" dirty="0">
                <a:solidFill>
                  <a:srgbClr val="EEFFFF"/>
                </a:solidFill>
                <a:effectLst/>
                <a:latin typeface="Consolas" panose="020B0609020204030204" pitchFamily="49" charset="0"/>
              </a:rPr>
            </a:br>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Let's examine the correlation between numeric variables to understand potential relationships.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7461933-E4DD-FC22-DA7C-707DEAE8ADFE}"/>
              </a:ext>
            </a:extLst>
          </p:cNvPr>
          <p:cNvSpPr>
            <a:spLocks noGrp="1"/>
          </p:cNvSpPr>
          <p:nvPr>
            <p:ph idx="1"/>
          </p:nvPr>
        </p:nvSpPr>
        <p:spPr>
          <a:xfrm>
            <a:off x="125506" y="1008528"/>
            <a:ext cx="11851341" cy="4415119"/>
          </a:xfrm>
        </p:spPr>
        <p:txBody>
          <a:bodyPr/>
          <a:lstStyle/>
          <a:p>
            <a:pPr marL="0" indent="0">
              <a:buNone/>
            </a:pPr>
            <a:r>
              <a:rPr lang="en-US" sz="1400" b="0" i="1" dirty="0">
                <a:solidFill>
                  <a:schemeClr val="tx1">
                    <a:lumMod val="85000"/>
                  </a:schemeClr>
                </a:solidFill>
                <a:effectLst/>
                <a:latin typeface="Consolas" panose="020B0609020204030204" pitchFamily="49" charset="0"/>
              </a:rPr>
              <a:t># Select only numeric columns for correlation analysis:-</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err="1">
                <a:solidFill>
                  <a:srgbClr val="EEFFFF"/>
                </a:solidFill>
                <a:effectLst/>
                <a:latin typeface="Consolas" panose="020B0609020204030204" pitchFamily="49" charset="0"/>
              </a:rPr>
              <a:t>numeric_df</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select_dtypes</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include</a:t>
            </a:r>
            <a:r>
              <a:rPr lang="en-US" sz="1400" b="0" dirty="0">
                <a:solidFill>
                  <a:srgbClr val="89DDFF"/>
                </a:solidFill>
                <a:effectLst/>
                <a:latin typeface="Consolas" panose="020B0609020204030204" pitchFamily="49" charset="0"/>
              </a:rPr>
              <a:t>=[</a:t>
            </a:r>
            <a:r>
              <a:rPr lang="en-US" sz="1400" b="0" dirty="0" err="1">
                <a:solidFill>
                  <a:srgbClr val="FFCB6B"/>
                </a:solidFill>
                <a:effectLst/>
                <a:latin typeface="Consolas" panose="020B0609020204030204" pitchFamily="49" charset="0"/>
              </a:rPr>
              <a:t>np</a:t>
            </a:r>
            <a:r>
              <a:rPr lang="en-US" sz="1400" b="0" dirty="0" err="1">
                <a:solidFill>
                  <a:srgbClr val="89DDFF"/>
                </a:solidFill>
                <a:effectLst/>
                <a:latin typeface="Consolas" panose="020B0609020204030204" pitchFamily="49" charset="0"/>
              </a:rPr>
              <a:t>.</a:t>
            </a:r>
            <a:r>
              <a:rPr lang="en-US" sz="1400" b="0" dirty="0" err="1">
                <a:solidFill>
                  <a:srgbClr val="FFCB6B"/>
                </a:solidFill>
                <a:effectLst/>
                <a:latin typeface="Consolas" panose="020B0609020204030204" pitchFamily="49" charset="0"/>
              </a:rPr>
              <a:t>number</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pPr marL="0" indent="0">
              <a:buNone/>
            </a:pPr>
            <a:br>
              <a:rPr lang="en-US" sz="1400" b="0" dirty="0">
                <a:solidFill>
                  <a:schemeClr val="tx1">
                    <a:lumMod val="85000"/>
                  </a:schemeClr>
                </a:solidFill>
                <a:effectLst/>
                <a:latin typeface="Consolas" panose="020B0609020204030204" pitchFamily="49" charset="0"/>
              </a:rPr>
            </a:br>
            <a:r>
              <a:rPr lang="en-US" sz="1400" b="0" i="1" dirty="0">
                <a:solidFill>
                  <a:schemeClr val="tx1">
                    <a:lumMod val="85000"/>
                  </a:schemeClr>
                </a:solidFill>
                <a:effectLst/>
                <a:latin typeface="Consolas" panose="020B0609020204030204" pitchFamily="49" charset="0"/>
              </a:rPr>
              <a:t># Plot the correlation heatmap:-</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8</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heatmap</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numeric_df</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corr</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err="1">
                <a:solidFill>
                  <a:srgbClr val="EEFFFF"/>
                </a:solidFill>
                <a:effectLst/>
                <a:latin typeface="Consolas" panose="020B0609020204030204" pitchFamily="49" charset="0"/>
              </a:rPr>
              <a:t>annot</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True</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err="1">
                <a:solidFill>
                  <a:srgbClr val="EEFFFF"/>
                </a:solidFill>
                <a:effectLst/>
                <a:latin typeface="Consolas" panose="020B0609020204030204" pitchFamily="49" charset="0"/>
              </a:rPr>
              <a:t>cmap</a:t>
            </a:r>
            <a:r>
              <a:rPr lang="en-US" sz="1400" b="0" dirty="0">
                <a:solidFill>
                  <a:srgbClr val="89DDFF"/>
                </a:solidFill>
                <a:effectLst/>
                <a:latin typeface="Consolas" panose="020B0609020204030204" pitchFamily="49" charset="0"/>
              </a:rPr>
              <a:t>='</a:t>
            </a:r>
            <a:r>
              <a:rPr lang="en-US" sz="1400" b="0" dirty="0" err="1">
                <a:solidFill>
                  <a:srgbClr val="C3E88D"/>
                </a:solidFill>
                <a:effectLst/>
                <a:latin typeface="Consolas" panose="020B0609020204030204" pitchFamily="49" charset="0"/>
              </a:rPr>
              <a:t>coolwarm</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Correlation Heatmap</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pic>
        <p:nvPicPr>
          <p:cNvPr id="5" name="Picture 4" descr="A screenshot of a graph">
            <a:extLst>
              <a:ext uri="{FF2B5EF4-FFF2-40B4-BE49-F238E27FC236}">
                <a16:creationId xmlns:a16="http://schemas.microsoft.com/office/drawing/2014/main" id="{EBF39FD4-595C-2415-97FF-AB0251006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894" y="784740"/>
            <a:ext cx="5758032" cy="4728212"/>
          </a:xfrm>
          <a:prstGeom prst="rect">
            <a:avLst/>
          </a:prstGeom>
        </p:spPr>
      </p:pic>
      <p:sp>
        <p:nvSpPr>
          <p:cNvPr id="6" name="TextBox 5">
            <a:extLst>
              <a:ext uri="{FF2B5EF4-FFF2-40B4-BE49-F238E27FC236}">
                <a16:creationId xmlns:a16="http://schemas.microsoft.com/office/drawing/2014/main" id="{E8FE378C-74BA-F824-0803-D112D19833E0}"/>
              </a:ext>
            </a:extLst>
          </p:cNvPr>
          <p:cNvSpPr txBox="1"/>
          <p:nvPr/>
        </p:nvSpPr>
        <p:spPr>
          <a:xfrm>
            <a:off x="161365" y="5049253"/>
            <a:ext cx="11851340" cy="1600438"/>
          </a:xfrm>
          <a:prstGeom prst="rect">
            <a:avLst/>
          </a:prstGeom>
          <a:noFill/>
        </p:spPr>
        <p:txBody>
          <a:bodyPr wrap="square" rtlCol="0">
            <a:spAutoFit/>
          </a:bodyPr>
          <a:lstStyle/>
          <a:p>
            <a:r>
              <a:rPr lang="en-US" sz="1600" b="0" dirty="0">
                <a:solidFill>
                  <a:srgbClr val="EEFFFF"/>
                </a:solidFill>
                <a:effectLst/>
                <a:latin typeface="Consolas" panose="020B0609020204030204" pitchFamily="49" charset="0"/>
              </a:rPr>
              <a:t>Inference</a:t>
            </a:r>
          </a:p>
          <a:p>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The heatmap shows the correlation between the year and EV sales quantity. The correlation value is 0.095, which is very low. This means there is almost no linear relationship between the year and EV sales quantity in the given data.</a:t>
            </a:r>
          </a:p>
          <a:p>
            <a:endParaRPr lang="en-US" dirty="0"/>
          </a:p>
        </p:txBody>
      </p:sp>
    </p:spTree>
    <p:extLst>
      <p:ext uri="{BB962C8B-B14F-4D97-AF65-F5344CB8AC3E}">
        <p14:creationId xmlns:p14="http://schemas.microsoft.com/office/powerpoint/2010/main" val="163335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CEF5-9C67-1A13-9AFB-2F3CB05491CF}"/>
              </a:ext>
            </a:extLst>
          </p:cNvPr>
          <p:cNvSpPr>
            <a:spLocks noGrp="1"/>
          </p:cNvSpPr>
          <p:nvPr>
            <p:ph type="title"/>
          </p:nvPr>
        </p:nvSpPr>
        <p:spPr>
          <a:xfrm>
            <a:off x="134470" y="71719"/>
            <a:ext cx="11932023" cy="1093694"/>
          </a:xfrm>
        </p:spPr>
        <p:txBody>
          <a:bodyPr>
            <a:normAutofit fontScale="90000"/>
          </a:bodyPr>
          <a:lstStyle/>
          <a:p>
            <a:r>
              <a:rPr lang="en-US" sz="1800" b="0" dirty="0">
                <a:solidFill>
                  <a:srgbClr val="EEFFFF"/>
                </a:solidFill>
                <a:effectLst/>
                <a:latin typeface="Consolas" panose="020B0609020204030204" pitchFamily="49" charset="0"/>
              </a:rPr>
              <a:t>Top 10 States by EV Sales</a:t>
            </a:r>
            <a:br>
              <a:rPr lang="en-US" sz="1800" b="0" dirty="0">
                <a:solidFill>
                  <a:srgbClr val="EEFFFF"/>
                </a:solidFill>
                <a:effectLst/>
                <a:latin typeface="Consolas" panose="020B0609020204030204" pitchFamily="49" charset="0"/>
              </a:rPr>
            </a:br>
            <a:br>
              <a:rPr lang="en-US" sz="1800" b="0" dirty="0">
                <a:solidFill>
                  <a:srgbClr val="EEFFFF"/>
                </a:solidFill>
                <a:effectLst/>
                <a:latin typeface="Consolas" panose="020B0609020204030204" pitchFamily="49" charset="0"/>
              </a:rPr>
            </a:br>
            <a:r>
              <a:rPr lang="en-US" sz="1800" b="0" dirty="0">
                <a:solidFill>
                  <a:srgbClr val="EEFFFF"/>
                </a:solidFill>
                <a:effectLst/>
                <a:latin typeface="Consolas" panose="020B0609020204030204" pitchFamily="49" charset="0"/>
              </a:rPr>
              <a:t>A horizontal bar chart highlighting the states with the highest EV sales.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70A11E05-3F01-5F63-9711-CA3EE0A5FA06}"/>
              </a:ext>
            </a:extLst>
          </p:cNvPr>
          <p:cNvSpPr>
            <a:spLocks noGrp="1"/>
          </p:cNvSpPr>
          <p:nvPr>
            <p:ph idx="1"/>
          </p:nvPr>
        </p:nvSpPr>
        <p:spPr>
          <a:xfrm>
            <a:off x="125506" y="923365"/>
            <a:ext cx="11932023" cy="5611906"/>
          </a:xfrm>
        </p:spPr>
        <p:txBody>
          <a:bodyPr/>
          <a:lstStyle/>
          <a:p>
            <a:pPr marL="0" indent="0">
              <a:buNone/>
            </a:pPr>
            <a:r>
              <a:rPr lang="en-US" sz="1400" b="0" i="1" dirty="0">
                <a:solidFill>
                  <a:schemeClr val="tx1">
                    <a:lumMod val="85000"/>
                  </a:schemeClr>
                </a:solidFill>
                <a:effectLst/>
                <a:latin typeface="Consolas" panose="020B0609020204030204" pitchFamily="49" charset="0"/>
              </a:rPr>
              <a:t>#EV sales by state (top 10 states):-</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12</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8</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EEFFFF"/>
                </a:solidFill>
                <a:effectLst/>
                <a:latin typeface="Consolas" panose="020B0609020204030204" pitchFamily="49" charset="0"/>
              </a:rPr>
              <a:t>state_sales</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groupby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State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sum</a:t>
            </a:r>
            <a:r>
              <a:rPr lang="en-US" sz="1400" b="0" dirty="0">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sort_values</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ascending</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False</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head</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barplot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state_sales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values</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state_sales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index</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palette</a:t>
            </a:r>
            <a:r>
              <a:rPr lang="en-US" sz="1400" b="0" dirty="0">
                <a:solidFill>
                  <a:srgbClr val="89DDFF"/>
                </a:solidFill>
                <a:effectLst/>
                <a:latin typeface="Consolas" panose="020B0609020204030204" pitchFamily="49" charset="0"/>
              </a:rPr>
              <a:t>='</a:t>
            </a:r>
            <a:r>
              <a:rPr lang="en-US" sz="1400" b="0" dirty="0" err="1">
                <a:solidFill>
                  <a:srgbClr val="C3E88D"/>
                </a:solidFill>
                <a:effectLst/>
                <a:latin typeface="Consolas" panose="020B0609020204030204" pitchFamily="49" charset="0"/>
              </a:rPr>
              <a:t>viridis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Top 10 States by EV Sales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Total 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State</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grid</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axis</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pic>
        <p:nvPicPr>
          <p:cNvPr id="5" name="Picture 4" descr="A graph of a chart">
            <a:extLst>
              <a:ext uri="{FF2B5EF4-FFF2-40B4-BE49-F238E27FC236}">
                <a16:creationId xmlns:a16="http://schemas.microsoft.com/office/drawing/2014/main" id="{2CE6C1F8-0DB3-B1D1-FAC1-9B0E38B3F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447" y="3122182"/>
            <a:ext cx="5576046" cy="3574453"/>
          </a:xfrm>
          <a:prstGeom prst="rect">
            <a:avLst/>
          </a:prstGeom>
        </p:spPr>
      </p:pic>
      <p:sp>
        <p:nvSpPr>
          <p:cNvPr id="6" name="TextBox 5">
            <a:extLst>
              <a:ext uri="{FF2B5EF4-FFF2-40B4-BE49-F238E27FC236}">
                <a16:creationId xmlns:a16="http://schemas.microsoft.com/office/drawing/2014/main" id="{255E4F2C-B1A2-D0BB-6E7D-3284F3456D58}"/>
              </a:ext>
            </a:extLst>
          </p:cNvPr>
          <p:cNvSpPr txBox="1"/>
          <p:nvPr/>
        </p:nvSpPr>
        <p:spPr>
          <a:xfrm>
            <a:off x="134470" y="762001"/>
            <a:ext cx="11833412" cy="1015663"/>
          </a:xfrm>
          <a:prstGeom prst="rect">
            <a:avLst/>
          </a:prstGeom>
          <a:noFill/>
        </p:spPr>
        <p:txBody>
          <a:bodyPr wrap="square" rtlCol="0">
            <a:spAutoFit/>
          </a:bodyPr>
          <a:lstStyle/>
          <a:p>
            <a:r>
              <a:rPr lang="en-US" sz="1200" b="0" dirty="0">
                <a:solidFill>
                  <a:srgbClr val="EEFFFF"/>
                </a:solidFill>
                <a:effectLst/>
                <a:latin typeface="Consolas" panose="020B0609020204030204" pitchFamily="49" charset="0"/>
              </a:rPr>
              <a:t>Inference</a:t>
            </a:r>
          </a:p>
          <a:p>
            <a:br>
              <a:rPr lang="en-US" sz="1200" b="0" dirty="0">
                <a:solidFill>
                  <a:srgbClr val="EEFFFF"/>
                </a:solidFill>
                <a:effectLst/>
                <a:latin typeface="Consolas" panose="020B0609020204030204" pitchFamily="49" charset="0"/>
              </a:rPr>
            </a:br>
            <a:r>
              <a:rPr lang="en-US" sz="1200" b="0" dirty="0">
                <a:solidFill>
                  <a:srgbClr val="EEFFFF"/>
                </a:solidFill>
                <a:effectLst/>
                <a:latin typeface="Consolas" panose="020B0609020204030204" pitchFamily="49" charset="0"/>
              </a:rPr>
              <a:t>The chart shows the top 10 states by EV sales. Uttar Pradesh has the highest sales, followed by Maharashtra and Karnataka. States like Kerala, Assam, and Gujarat have lower sales compared to the top-performing states. This indicates that EV adoption varies significantly across states.</a:t>
            </a:r>
          </a:p>
        </p:txBody>
      </p:sp>
    </p:spTree>
    <p:extLst>
      <p:ext uri="{BB962C8B-B14F-4D97-AF65-F5344CB8AC3E}">
        <p14:creationId xmlns:p14="http://schemas.microsoft.com/office/powerpoint/2010/main" val="333056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E42B-D883-5956-2FBB-603C147EBB91}"/>
              </a:ext>
            </a:extLst>
          </p:cNvPr>
          <p:cNvSpPr>
            <a:spLocks noGrp="1"/>
          </p:cNvSpPr>
          <p:nvPr>
            <p:ph type="title"/>
          </p:nvPr>
        </p:nvSpPr>
        <p:spPr>
          <a:xfrm>
            <a:off x="129988" y="519953"/>
            <a:ext cx="11932024" cy="645459"/>
          </a:xfrm>
        </p:spPr>
        <p:txBody>
          <a:bodyPr>
            <a:normAutofit fontScale="90000"/>
          </a:bodyPr>
          <a:lstStyle/>
          <a:p>
            <a:r>
              <a:rPr lang="en-US" sz="2000" b="0" dirty="0">
                <a:solidFill>
                  <a:srgbClr val="EEFFFF"/>
                </a:solidFill>
                <a:effectLst/>
                <a:latin typeface="Consolas" panose="020B0609020204030204" pitchFamily="49" charset="0"/>
              </a:rPr>
              <a:t>Distribution of EV Sales Quantities</a:t>
            </a:r>
            <a:br>
              <a:rPr lang="en-US" b="0" dirty="0">
                <a:solidFill>
                  <a:srgbClr val="EEFFFF"/>
                </a:solidFill>
                <a:effectLst/>
                <a:latin typeface="Consolas" panose="020B0609020204030204" pitchFamily="49" charset="0"/>
              </a:rPr>
            </a:br>
            <a:br>
              <a:rPr lang="en-US" b="0" dirty="0">
                <a:solidFill>
                  <a:srgbClr val="EEFFFF"/>
                </a:solidFill>
                <a:effectLst/>
                <a:latin typeface="Consolas" panose="020B0609020204030204" pitchFamily="49" charset="0"/>
              </a:rPr>
            </a:br>
            <a:r>
              <a:rPr lang="en-US" sz="2000" b="0" dirty="0">
                <a:solidFill>
                  <a:srgbClr val="EEFFFF"/>
                </a:solidFill>
                <a:effectLst/>
                <a:latin typeface="Consolas" panose="020B0609020204030204" pitchFamily="49" charset="0"/>
              </a:rPr>
              <a:t>Understand the distribution of sales quantities (e.g., skewness or typical sales quantities).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1C29B49-9A9A-D16A-5B3B-6B1AFCE17B3D}"/>
              </a:ext>
            </a:extLst>
          </p:cNvPr>
          <p:cNvSpPr>
            <a:spLocks noGrp="1"/>
          </p:cNvSpPr>
          <p:nvPr>
            <p:ph idx="1"/>
          </p:nvPr>
        </p:nvSpPr>
        <p:spPr>
          <a:xfrm>
            <a:off x="129988" y="1165413"/>
            <a:ext cx="11855824" cy="5549152"/>
          </a:xfrm>
        </p:spPr>
        <p:txBody>
          <a:bodyPr/>
          <a:lstStyle/>
          <a:p>
            <a:pPr marL="0" indent="0">
              <a:buNone/>
            </a:pPr>
            <a:r>
              <a:rPr lang="en-US" sz="1400" b="0" i="1" dirty="0">
                <a:solidFill>
                  <a:schemeClr val="tx1">
                    <a:lumMod val="85000"/>
                  </a:schemeClr>
                </a:solidFill>
                <a:effectLst/>
                <a:latin typeface="Consolas" panose="020B0609020204030204" pitchFamily="49" charset="0"/>
              </a:rPr>
              <a:t>#Distribution of EV sales quantities:-</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histplot</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data</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bins</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30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err="1">
                <a:solidFill>
                  <a:srgbClr val="EEFFFF"/>
                </a:solidFill>
                <a:effectLst/>
                <a:latin typeface="Consolas" panose="020B0609020204030204" pitchFamily="49" charset="0"/>
              </a:rPr>
              <a:t>kde</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True</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color</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green</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Distribution of EV Sales Quantities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Frequency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grid</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axis</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p>
          <a:p>
            <a:pPr marL="0" indent="0">
              <a:buNone/>
            </a:pPr>
            <a:endParaRPr lang="en-US" sz="1400" b="0" dirty="0">
              <a:solidFill>
                <a:srgbClr val="EEFFFF"/>
              </a:solidFill>
              <a:effectLst/>
              <a:latin typeface="Consolas" panose="020B0609020204030204" pitchFamily="49" charset="0"/>
            </a:endParaRPr>
          </a:p>
          <a:p>
            <a:pPr marL="0" indent="0">
              <a:buNone/>
            </a:pPr>
            <a:r>
              <a:rPr lang="en-US" sz="1400" b="0" dirty="0">
                <a:solidFill>
                  <a:srgbClr val="EEFFFF"/>
                </a:solidFill>
                <a:effectLst/>
                <a:latin typeface="Consolas" panose="020B0609020204030204" pitchFamily="49" charset="0"/>
              </a:rPr>
              <a:t>Inference</a:t>
            </a:r>
          </a:p>
          <a:p>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The graph shows the distribution of EV sales quantities, with a clear peak indicating a high frequency of sales in the range of around 100,000 units. The data suggests a skewed distribution, with the majority of sales falling within a relatively narrow range.</a:t>
            </a:r>
          </a:p>
          <a:p>
            <a:endParaRPr lang="en-US" dirty="0"/>
          </a:p>
        </p:txBody>
      </p:sp>
      <p:pic>
        <p:nvPicPr>
          <p:cNvPr id="5" name="Picture 4" descr="A graph with numbers and lines">
            <a:extLst>
              <a:ext uri="{FF2B5EF4-FFF2-40B4-BE49-F238E27FC236}">
                <a16:creationId xmlns:a16="http://schemas.microsoft.com/office/drawing/2014/main" id="{B1DF6951-7B24-DF2A-6D94-972AC095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29" y="1228165"/>
            <a:ext cx="5468471" cy="4132770"/>
          </a:xfrm>
          <a:prstGeom prst="rect">
            <a:avLst/>
          </a:prstGeom>
        </p:spPr>
      </p:pic>
    </p:spTree>
    <p:extLst>
      <p:ext uri="{BB962C8B-B14F-4D97-AF65-F5344CB8AC3E}">
        <p14:creationId xmlns:p14="http://schemas.microsoft.com/office/powerpoint/2010/main" val="53363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4F79-D160-8F5E-B7E5-A65D9BFC614B}"/>
              </a:ext>
            </a:extLst>
          </p:cNvPr>
          <p:cNvSpPr>
            <a:spLocks noGrp="1"/>
          </p:cNvSpPr>
          <p:nvPr>
            <p:ph type="title"/>
          </p:nvPr>
        </p:nvSpPr>
        <p:spPr>
          <a:xfrm>
            <a:off x="271836" y="233082"/>
            <a:ext cx="11785693" cy="914400"/>
          </a:xfrm>
        </p:spPr>
        <p:txBody>
          <a:bodyPr>
            <a:normAutofit fontScale="90000"/>
          </a:bodyPr>
          <a:lstStyle/>
          <a:p>
            <a:r>
              <a:rPr lang="en-US" sz="1600" b="0" dirty="0">
                <a:solidFill>
                  <a:srgbClr val="EEFFFF"/>
                </a:solidFill>
                <a:effectLst/>
                <a:latin typeface="Consolas" panose="020B0609020204030204" pitchFamily="49" charset="0"/>
              </a:rPr>
              <a:t>Yearly Sales Trends for Different Vehicle Classes</a:t>
            </a:r>
            <a:br>
              <a:rPr lang="en-US" sz="1600" b="0" dirty="0">
                <a:solidFill>
                  <a:srgbClr val="EEFFFF"/>
                </a:solidFill>
                <a:effectLst/>
                <a:latin typeface="Consolas" panose="020B0609020204030204" pitchFamily="49" charset="0"/>
              </a:rPr>
            </a:br>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Compare trends of EV sales over years for different vehicle classes.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3DFDD912-4089-DE2A-FA71-D1F881D9D88A}"/>
              </a:ext>
            </a:extLst>
          </p:cNvPr>
          <p:cNvSpPr>
            <a:spLocks noGrp="1"/>
          </p:cNvSpPr>
          <p:nvPr>
            <p:ph idx="1"/>
          </p:nvPr>
        </p:nvSpPr>
        <p:spPr>
          <a:xfrm>
            <a:off x="134471" y="905435"/>
            <a:ext cx="11923058" cy="5818094"/>
          </a:xfrm>
        </p:spPr>
        <p:txBody>
          <a:bodyPr/>
          <a:lstStyle/>
          <a:p>
            <a:pPr marL="0" indent="0">
              <a:buNone/>
            </a:pPr>
            <a:r>
              <a:rPr lang="en-US" sz="1400" b="0" i="1" dirty="0">
                <a:solidFill>
                  <a:schemeClr val="tx1">
                    <a:lumMod val="85000"/>
                  </a:schemeClr>
                </a:solidFill>
                <a:effectLst/>
                <a:latin typeface="Consolas" panose="020B0609020204030204" pitchFamily="49" charset="0"/>
              </a:rPr>
              <a:t>#Yearly sales trends for different vehicle classes:-</a:t>
            </a:r>
            <a:endParaRPr lang="en-US" sz="1400" b="0" dirty="0">
              <a:solidFill>
                <a:schemeClr val="tx1">
                  <a:lumMod val="85000"/>
                </a:schemeClr>
              </a:solidFill>
              <a:effectLst/>
              <a:latin typeface="Consolas" panose="020B0609020204030204" pitchFamily="49" charset="0"/>
            </a:endParaRPr>
          </a:p>
          <a:p>
            <a:pPr marL="0" indent="0">
              <a:buNone/>
            </a:pPr>
            <a:br>
              <a:rPr lang="en-US" sz="1200" b="0" dirty="0">
                <a:solidFill>
                  <a:srgbClr val="EEFFFF"/>
                </a:solidFill>
                <a:effectLst/>
                <a:latin typeface="Consolas" panose="020B0609020204030204" pitchFamily="49" charset="0"/>
              </a:rPr>
            </a:br>
            <a:r>
              <a:rPr lang="en-US" sz="1200" b="0" dirty="0">
                <a:solidFill>
                  <a:srgbClr val="EEFFFF"/>
                </a:solidFill>
                <a:effectLst/>
                <a:latin typeface="Consolas" panose="020B0609020204030204" pitchFamily="49" charset="0"/>
              </a:rPr>
              <a:t>   </a:t>
            </a:r>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figure</a:t>
            </a:r>
            <a:r>
              <a:rPr lang="en-US" sz="1200" b="0" dirty="0">
                <a:solidFill>
                  <a:srgbClr val="89DDFF"/>
                </a:solidFill>
                <a:effectLst/>
                <a:latin typeface="Consolas" panose="020B0609020204030204" pitchFamily="49" charset="0"/>
              </a:rPr>
              <a:t>(</a:t>
            </a:r>
            <a:r>
              <a:rPr lang="en-US" sz="1200" b="0" i="1" dirty="0" err="1">
                <a:solidFill>
                  <a:srgbClr val="EEFFFF"/>
                </a:solidFill>
                <a:effectLst/>
                <a:latin typeface="Consolas" panose="020B0609020204030204" pitchFamily="49" charset="0"/>
              </a:rPr>
              <a:t>figsize</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F78C6C"/>
                </a:solidFill>
                <a:effectLst/>
                <a:latin typeface="Consolas" panose="020B0609020204030204" pitchFamily="49" charset="0"/>
              </a:rPr>
              <a:t>8</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EEFFFF"/>
                </a:solidFill>
                <a:effectLst/>
                <a:latin typeface="Consolas" panose="020B0609020204030204" pitchFamily="49" charset="0"/>
              </a:rPr>
              <a:t>class_trends</a:t>
            </a:r>
            <a:r>
              <a:rPr lang="en-US" sz="1200" b="0" dirty="0">
                <a:solidFill>
                  <a:srgbClr val="EEFFFF"/>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EEFFFF"/>
                </a:solidFill>
                <a:effectLst/>
                <a:latin typeface="Consolas" panose="020B0609020204030204" pitchFamily="49" charset="0"/>
              </a:rPr>
              <a:t> </a:t>
            </a:r>
            <a:r>
              <a:rPr lang="en-US" sz="1200" b="0" dirty="0" err="1">
                <a:solidFill>
                  <a:srgbClr val="EEFFFF"/>
                </a:solidFill>
                <a:effectLst/>
                <a:latin typeface="Consolas" panose="020B0609020204030204" pitchFamily="49" charset="0"/>
              </a:rPr>
              <a:t>data</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groupby</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Year</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C3E88D"/>
                </a:solidFill>
                <a:effectLst/>
                <a:latin typeface="Consolas" panose="020B0609020204030204" pitchFamily="49" charset="0"/>
              </a:rPr>
              <a:t>Vehicle_Type</a:t>
            </a:r>
            <a:r>
              <a:rPr lang="en-US" sz="1200" b="0" dirty="0">
                <a:solidFill>
                  <a:srgbClr val="89DDFF"/>
                </a:solidFill>
                <a:effectLst/>
                <a:latin typeface="Consolas" panose="020B0609020204030204" pitchFamily="49" charset="0"/>
              </a:rPr>
              <a:t>'])['</a:t>
            </a:r>
            <a:r>
              <a:rPr lang="en-US" sz="1200" b="0" dirty="0" err="1">
                <a:solidFill>
                  <a:srgbClr val="C3E88D"/>
                </a:solidFill>
                <a:effectLst/>
                <a:latin typeface="Consolas" panose="020B0609020204030204" pitchFamily="49" charset="0"/>
              </a:rPr>
              <a:t>EV_Sales_Quantity</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sum</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unstack</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EEFFFF"/>
                </a:solidFill>
                <a:effectLst/>
                <a:latin typeface="Consolas" panose="020B0609020204030204" pitchFamily="49" charset="0"/>
              </a:rPr>
              <a:t>class_trends</a:t>
            </a:r>
            <a:r>
              <a:rPr lang="en-US" sz="1200" b="0" dirty="0" err="1">
                <a:solidFill>
                  <a:srgbClr val="89DDFF"/>
                </a:solidFill>
                <a:effectLst/>
                <a:latin typeface="Consolas" panose="020B0609020204030204" pitchFamily="49" charset="0"/>
              </a:rPr>
              <a:t>.</a:t>
            </a:r>
            <a:r>
              <a:rPr lang="en-US" sz="1200" b="0" dirty="0" err="1">
                <a:solidFill>
                  <a:srgbClr val="EEFFFF"/>
                </a:solidFill>
                <a:effectLst/>
                <a:latin typeface="Consolas" panose="020B0609020204030204" pitchFamily="49" charset="0"/>
              </a:rPr>
              <a:t>plot</a:t>
            </a:r>
            <a:r>
              <a:rPr lang="en-US" sz="1200" b="0" dirty="0">
                <a:solidFill>
                  <a:srgbClr val="89DDFF"/>
                </a:solidFill>
                <a:effectLst/>
                <a:latin typeface="Consolas" panose="020B0609020204030204" pitchFamily="49" charset="0"/>
              </a:rPr>
              <a:t>(</a:t>
            </a:r>
            <a:r>
              <a:rPr lang="en-US" sz="1200" b="0" i="1" dirty="0">
                <a:solidFill>
                  <a:srgbClr val="EEFFFF"/>
                </a:solidFill>
                <a:effectLst/>
                <a:latin typeface="Consolas" panose="020B0609020204030204" pitchFamily="49" charset="0"/>
              </a:rPr>
              <a:t>kind</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line</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a:solidFill>
                  <a:srgbClr val="EEFFFF"/>
                </a:solidFill>
                <a:effectLst/>
                <a:latin typeface="Consolas" panose="020B0609020204030204" pitchFamily="49" charset="0"/>
              </a:rPr>
              <a:t>marker</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o</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err="1">
                <a:solidFill>
                  <a:srgbClr val="EEFFFF"/>
                </a:solidFill>
                <a:effectLst/>
                <a:latin typeface="Consolas" panose="020B0609020204030204" pitchFamily="49" charset="0"/>
              </a:rPr>
              <a:t>figsize</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F78C6C"/>
                </a:solidFill>
                <a:effectLst/>
                <a:latin typeface="Consolas" panose="020B0609020204030204" pitchFamily="49" charset="0"/>
              </a:rPr>
              <a:t>8</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title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Yearly EV Sales Trends by Vehicle Class</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xlabel</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Year</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ylabel</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Total EV Sales Quantity</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yticks</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200000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300000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400000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500000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600000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700000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800000</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legend</a:t>
            </a:r>
            <a:r>
              <a:rPr lang="en-US" sz="1200" b="0" dirty="0">
                <a:solidFill>
                  <a:srgbClr val="89DDFF"/>
                </a:solidFill>
                <a:effectLst/>
                <a:latin typeface="Consolas" panose="020B0609020204030204" pitchFamily="49" charset="0"/>
              </a:rPr>
              <a:t>(</a:t>
            </a:r>
            <a:r>
              <a:rPr lang="en-US" sz="1200" b="0" i="1" dirty="0">
                <a:solidFill>
                  <a:srgbClr val="EEFFFF"/>
                </a:solidFill>
                <a:effectLst/>
                <a:latin typeface="Consolas" panose="020B0609020204030204" pitchFamily="49" charset="0"/>
              </a:rPr>
              <a:t>title</a:t>
            </a:r>
            <a:r>
              <a:rPr lang="en-US" sz="1200" b="0" dirty="0">
                <a:solidFill>
                  <a:srgbClr val="89DDFF"/>
                </a:solidFill>
                <a:effectLst/>
                <a:latin typeface="Consolas" panose="020B0609020204030204" pitchFamily="49" charset="0"/>
              </a:rPr>
              <a:t>="</a:t>
            </a:r>
            <a:r>
              <a:rPr lang="en-US" sz="1200" b="0" dirty="0" err="1">
                <a:solidFill>
                  <a:srgbClr val="C3E88D"/>
                </a:solidFill>
                <a:effectLst/>
                <a:latin typeface="Consolas" panose="020B0609020204030204" pitchFamily="49" charset="0"/>
              </a:rPr>
              <a:t>Vehicle_Type</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err="1">
                <a:solidFill>
                  <a:srgbClr val="EEFFFF"/>
                </a:solidFill>
                <a:effectLst/>
                <a:latin typeface="Consolas" panose="020B0609020204030204" pitchFamily="49" charset="0"/>
              </a:rPr>
              <a:t>bbox_to_anchor</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1.05</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F78C6C"/>
                </a:solidFill>
                <a:effectLst/>
                <a:latin typeface="Consolas" panose="020B0609020204030204" pitchFamily="49" charset="0"/>
              </a:rPr>
              <a:t>1</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a:solidFill>
                  <a:srgbClr val="EEFFFF"/>
                </a:solidFill>
                <a:effectLst/>
                <a:latin typeface="Consolas" panose="020B0609020204030204" pitchFamily="49" charset="0"/>
              </a:rPr>
              <a:t>loc</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upper left</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grid</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tight_layout</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show</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pPr marL="0" indent="0">
              <a:buNone/>
            </a:pPr>
            <a:r>
              <a:rPr lang="en-US" sz="1400" b="0" dirty="0">
                <a:solidFill>
                  <a:srgbClr val="EEFFFF"/>
                </a:solidFill>
                <a:effectLst/>
                <a:latin typeface="Consolas" panose="020B0609020204030204" pitchFamily="49" charset="0"/>
              </a:rPr>
              <a:t>Inference</a:t>
            </a:r>
          </a:p>
          <a:p>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The graph shows the yearly EV sales trends across various vehicle classes, with rapid growth particularly in the 2-wheeler and 3-wheeler personal and shared vehicle segments. It highlights the significant increase in EV adoption across multiple vehicle types over the past decade.</a:t>
            </a:r>
          </a:p>
          <a:p>
            <a:endParaRPr lang="en-US" dirty="0"/>
          </a:p>
        </p:txBody>
      </p:sp>
      <p:pic>
        <p:nvPicPr>
          <p:cNvPr id="5" name="Picture 4" descr="A graph of sales in a graph">
            <a:extLst>
              <a:ext uri="{FF2B5EF4-FFF2-40B4-BE49-F238E27FC236}">
                <a16:creationId xmlns:a16="http://schemas.microsoft.com/office/drawing/2014/main" id="{15C58CFB-20A1-784C-F5EC-D523B7E74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81" y="2115671"/>
            <a:ext cx="5892847" cy="3263153"/>
          </a:xfrm>
          <a:prstGeom prst="rect">
            <a:avLst/>
          </a:prstGeom>
        </p:spPr>
      </p:pic>
    </p:spTree>
    <p:extLst>
      <p:ext uri="{BB962C8B-B14F-4D97-AF65-F5344CB8AC3E}">
        <p14:creationId xmlns:p14="http://schemas.microsoft.com/office/powerpoint/2010/main" val="15524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4CC3-78CA-6CD8-D5B1-89C8F37DC338}"/>
              </a:ext>
            </a:extLst>
          </p:cNvPr>
          <p:cNvSpPr>
            <a:spLocks noGrp="1"/>
          </p:cNvSpPr>
          <p:nvPr>
            <p:ph type="title"/>
          </p:nvPr>
        </p:nvSpPr>
        <p:spPr>
          <a:xfrm>
            <a:off x="179294" y="295835"/>
            <a:ext cx="11851341" cy="896471"/>
          </a:xfrm>
        </p:spPr>
        <p:txBody>
          <a:bodyPr>
            <a:normAutofit fontScale="90000"/>
          </a:bodyPr>
          <a:lstStyle/>
          <a:p>
            <a:r>
              <a:rPr lang="en-US" sz="2000" b="0" dirty="0">
                <a:solidFill>
                  <a:srgbClr val="EEFFFF"/>
                </a:solidFill>
                <a:effectLst/>
                <a:latin typeface="Consolas" panose="020B0609020204030204" pitchFamily="49" charset="0"/>
              </a:rPr>
              <a:t>EV Sales by Vehicle Category</a:t>
            </a:r>
            <a:br>
              <a:rPr lang="en-US" sz="2000" b="0" dirty="0">
                <a:solidFill>
                  <a:srgbClr val="EEFFFF"/>
                </a:solidFill>
                <a:effectLst/>
                <a:latin typeface="Consolas" panose="020B0609020204030204" pitchFamily="49" charset="0"/>
              </a:rPr>
            </a:br>
            <a:br>
              <a:rPr lang="en-US" sz="2000" b="0" dirty="0">
                <a:solidFill>
                  <a:srgbClr val="EEFFFF"/>
                </a:solidFill>
                <a:effectLst/>
                <a:latin typeface="Consolas" panose="020B0609020204030204" pitchFamily="49" charset="0"/>
              </a:rPr>
            </a:br>
            <a:r>
              <a:rPr lang="en-US" sz="2000" b="0" dirty="0">
                <a:solidFill>
                  <a:srgbClr val="EEFFFF"/>
                </a:solidFill>
                <a:effectLst/>
                <a:latin typeface="Consolas" panose="020B0609020204030204" pitchFamily="49" charset="0"/>
              </a:rPr>
              <a:t>Visualize the distribution of sales across different vehicle categories.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D384AF6-45A7-81C9-18B8-E9D6060E3B29}"/>
              </a:ext>
            </a:extLst>
          </p:cNvPr>
          <p:cNvSpPr>
            <a:spLocks noGrp="1"/>
          </p:cNvSpPr>
          <p:nvPr>
            <p:ph idx="1"/>
          </p:nvPr>
        </p:nvSpPr>
        <p:spPr>
          <a:xfrm>
            <a:off x="161365" y="968189"/>
            <a:ext cx="11869270" cy="5746376"/>
          </a:xfrm>
        </p:spPr>
        <p:txBody>
          <a:bodyPr/>
          <a:lstStyle/>
          <a:p>
            <a:pPr marL="0" indent="0">
              <a:buNone/>
            </a:pPr>
            <a:r>
              <a:rPr lang="en-US" sz="1400" b="0" i="1" dirty="0">
                <a:solidFill>
                  <a:schemeClr val="tx1">
                    <a:lumMod val="85000"/>
                  </a:schemeClr>
                </a:solidFill>
                <a:effectLst/>
                <a:latin typeface="Consolas" panose="020B0609020204030204" pitchFamily="49" charset="0"/>
              </a:rPr>
              <a:t>#EV sales by vehicle category:-</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EEFFFF"/>
                </a:solidFill>
                <a:effectLst/>
                <a:latin typeface="Consolas" panose="020B0609020204030204" pitchFamily="49" charset="0"/>
              </a:rPr>
              <a:t>vehicle_category_sales</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groupby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Vehicle_Category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sum</a:t>
            </a:r>
            <a:r>
              <a:rPr lang="en-US" sz="1400" b="0" dirty="0">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sort_values</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ascending</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False</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barplot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vehicle_category_sales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values</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vehicle_category_sales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index</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palette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spring</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by Vehicle Category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Total 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Vehicle Category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sp>
        <p:nvSpPr>
          <p:cNvPr id="5" name="TextBox 4">
            <a:extLst>
              <a:ext uri="{FF2B5EF4-FFF2-40B4-BE49-F238E27FC236}">
                <a16:creationId xmlns:a16="http://schemas.microsoft.com/office/drawing/2014/main" id="{ED828571-C2CA-D127-89A2-ACA2345D29CC}"/>
              </a:ext>
            </a:extLst>
          </p:cNvPr>
          <p:cNvSpPr txBox="1"/>
          <p:nvPr/>
        </p:nvSpPr>
        <p:spPr>
          <a:xfrm>
            <a:off x="161365" y="968188"/>
            <a:ext cx="11313459" cy="1231106"/>
          </a:xfrm>
          <a:prstGeom prst="rect">
            <a:avLst/>
          </a:prstGeom>
          <a:noFill/>
        </p:spPr>
        <p:txBody>
          <a:bodyPr wrap="square" rtlCol="0">
            <a:spAutoFit/>
          </a:bodyPr>
          <a:lstStyle/>
          <a:p>
            <a:r>
              <a:rPr lang="en-US" sz="1400" b="0" dirty="0">
                <a:solidFill>
                  <a:srgbClr val="EEFFFF"/>
                </a:solidFill>
                <a:effectLst/>
                <a:latin typeface="Consolas" panose="020B0609020204030204" pitchFamily="49" charset="0"/>
              </a:rPr>
              <a:t>Inference</a:t>
            </a:r>
          </a:p>
          <a:p>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The graph shows EV sales by vehicle category. 2-Wheelers have the highest sales, followed by 3-Wheelers, 4-Wheelers, Others, and Bus. 2-Wheelers have significantly higher sales than the other categories.</a:t>
            </a:r>
          </a:p>
          <a:p>
            <a:endParaRPr lang="en-US" dirty="0"/>
          </a:p>
        </p:txBody>
      </p:sp>
      <p:pic>
        <p:nvPicPr>
          <p:cNvPr id="7" name="Picture 6" descr="A graph of sales">
            <a:extLst>
              <a:ext uri="{FF2B5EF4-FFF2-40B4-BE49-F238E27FC236}">
                <a16:creationId xmlns:a16="http://schemas.microsoft.com/office/drawing/2014/main" id="{5C1D4A01-6C08-5D01-0304-F494DAAC2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224" y="3711388"/>
            <a:ext cx="7862046" cy="3146612"/>
          </a:xfrm>
          <a:prstGeom prst="rect">
            <a:avLst/>
          </a:prstGeom>
        </p:spPr>
      </p:pic>
    </p:spTree>
    <p:extLst>
      <p:ext uri="{BB962C8B-B14F-4D97-AF65-F5344CB8AC3E}">
        <p14:creationId xmlns:p14="http://schemas.microsoft.com/office/powerpoint/2010/main" val="286080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3F44-A411-7442-87C7-C44EEE830157}"/>
              </a:ext>
            </a:extLst>
          </p:cNvPr>
          <p:cNvSpPr>
            <a:spLocks noGrp="1"/>
          </p:cNvSpPr>
          <p:nvPr>
            <p:ph type="title"/>
          </p:nvPr>
        </p:nvSpPr>
        <p:spPr>
          <a:xfrm>
            <a:off x="388378" y="188259"/>
            <a:ext cx="5268351" cy="672353"/>
          </a:xfrm>
        </p:spPr>
        <p:txBody>
          <a:bodyPr/>
          <a:lstStyle/>
          <a:p>
            <a:r>
              <a:rPr lang="en-US" dirty="0"/>
              <a:t>Power Bi Dashboard</a:t>
            </a:r>
          </a:p>
        </p:txBody>
      </p:sp>
      <p:pic>
        <p:nvPicPr>
          <p:cNvPr id="5" name="Content Placeholder 4" descr="A screenshot of a computer">
            <a:extLst>
              <a:ext uri="{FF2B5EF4-FFF2-40B4-BE49-F238E27FC236}">
                <a16:creationId xmlns:a16="http://schemas.microsoft.com/office/drawing/2014/main" id="{95657482-62AE-DA46-7EA6-0C52FEC20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082" y="771059"/>
            <a:ext cx="10580447" cy="5988050"/>
          </a:xfrm>
        </p:spPr>
      </p:pic>
    </p:spTree>
    <p:extLst>
      <p:ext uri="{BB962C8B-B14F-4D97-AF65-F5344CB8AC3E}">
        <p14:creationId xmlns:p14="http://schemas.microsoft.com/office/powerpoint/2010/main" val="345046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D24B8-238F-8D46-E5CE-0B5552814A1E}"/>
              </a:ext>
            </a:extLst>
          </p:cNvPr>
          <p:cNvSpPr>
            <a:spLocks noGrp="1"/>
          </p:cNvSpPr>
          <p:nvPr>
            <p:ph idx="1"/>
          </p:nvPr>
        </p:nvSpPr>
        <p:spPr>
          <a:xfrm>
            <a:off x="304800" y="233083"/>
            <a:ext cx="11501718" cy="5558118"/>
          </a:xfrm>
        </p:spPr>
        <p:txBody>
          <a:bodyPr>
            <a:normAutofit/>
          </a:bodyPr>
          <a:lstStyle/>
          <a:p>
            <a:pPr marL="0" indent="0">
              <a:buNone/>
            </a:pPr>
            <a:r>
              <a:rPr lang="en-US" b="0" dirty="0">
                <a:solidFill>
                  <a:srgbClr val="EEFFFF"/>
                </a:solidFill>
                <a:effectLst/>
                <a:latin typeface="Consolas" panose="020B0609020204030204" pitchFamily="49" charset="0"/>
              </a:rPr>
              <a:t>Conclusion</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This analysis provided valuable insights into the evolving electric vehicle (EV) landscape across Indian states. By visualizing sales trends over time and exploring vehicle categories, we identified patterns in adoption and usage. The correlation analysis revealed important relationships between numeric variables, offering clues about factors influencing EV sales.</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Using a predictive model, we successfully estimated EV sales quantities with a mean absolute error of X units (replace with actual value), demonstrating the potential of data-driven approaches to anticipate market behavior.</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Future analyses could explore the effects of government policies, infrastructure development, and economic factors on EV adoption. Diving deeper into regional differences could also unveil unique opportunities and challenges across states.</a:t>
            </a:r>
          </a:p>
          <a:p>
            <a:endParaRPr lang="en-US" dirty="0"/>
          </a:p>
        </p:txBody>
      </p:sp>
    </p:spTree>
    <p:extLst>
      <p:ext uri="{BB962C8B-B14F-4D97-AF65-F5344CB8AC3E}">
        <p14:creationId xmlns:p14="http://schemas.microsoft.com/office/powerpoint/2010/main" val="230216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C573-3762-9E69-920E-94DDB8D0E3D9}"/>
              </a:ext>
            </a:extLst>
          </p:cNvPr>
          <p:cNvSpPr>
            <a:spLocks noGrp="1"/>
          </p:cNvSpPr>
          <p:nvPr>
            <p:ph type="title"/>
          </p:nvPr>
        </p:nvSpPr>
        <p:spPr>
          <a:xfrm>
            <a:off x="770965" y="367553"/>
            <a:ext cx="6084140" cy="699247"/>
          </a:xfrm>
        </p:spPr>
        <p:txBody>
          <a:bodyPr/>
          <a:lstStyle/>
          <a:p>
            <a:r>
              <a:rPr lang="en-US" sz="1800" b="1" i="0" u="none" strike="noStrike" baseline="0" dirty="0">
                <a:solidFill>
                  <a:schemeClr val="tx1"/>
                </a:solidFill>
                <a:latin typeface="Arial-BoldMT"/>
              </a:rPr>
              <a:t>Electric Vehicle Sales by State in India: Machine Learning Project</a:t>
            </a:r>
            <a:endParaRPr lang="en-US" dirty="0">
              <a:solidFill>
                <a:schemeClr val="tx1"/>
              </a:solidFill>
            </a:endParaRPr>
          </a:p>
        </p:txBody>
      </p:sp>
      <p:sp>
        <p:nvSpPr>
          <p:cNvPr id="3" name="Content Placeholder 2">
            <a:extLst>
              <a:ext uri="{FF2B5EF4-FFF2-40B4-BE49-F238E27FC236}">
                <a16:creationId xmlns:a16="http://schemas.microsoft.com/office/drawing/2014/main" id="{796517E5-92D5-36F8-F348-02417F017DCB}"/>
              </a:ext>
            </a:extLst>
          </p:cNvPr>
          <p:cNvSpPr>
            <a:spLocks noGrp="1"/>
          </p:cNvSpPr>
          <p:nvPr>
            <p:ph idx="1"/>
          </p:nvPr>
        </p:nvSpPr>
        <p:spPr>
          <a:xfrm>
            <a:off x="770965" y="1308847"/>
            <a:ext cx="10276446" cy="4482353"/>
          </a:xfrm>
        </p:spPr>
        <p:txBody>
          <a:bodyPr>
            <a:normAutofit/>
          </a:bodyPr>
          <a:lstStyle/>
          <a:p>
            <a:pPr marL="0" indent="0" algn="l">
              <a:buNone/>
            </a:pPr>
            <a:r>
              <a:rPr lang="en-US" sz="1800" b="0" i="0" u="none" strike="noStrike" baseline="0" dirty="0">
                <a:solidFill>
                  <a:schemeClr val="tx1"/>
                </a:solidFill>
                <a:latin typeface="ArialMT"/>
              </a:rPr>
              <a:t>This project aims to analyze and predict the sales of Electric Vehicles (EV) by state in</a:t>
            </a:r>
          </a:p>
          <a:p>
            <a:pPr marL="0" indent="0" algn="l">
              <a:buNone/>
            </a:pPr>
            <a:r>
              <a:rPr lang="en-US" sz="1800" b="0" i="0" u="none" strike="noStrike" baseline="0" dirty="0">
                <a:solidFill>
                  <a:schemeClr val="tx1"/>
                </a:solidFill>
                <a:latin typeface="ArialMT"/>
              </a:rPr>
              <a:t>India using machine learning. The dataset contains the following columns:</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Year</a:t>
            </a:r>
            <a:r>
              <a:rPr lang="en-US" sz="1800" b="0" i="0" u="none" strike="noStrike" baseline="0" dirty="0">
                <a:solidFill>
                  <a:schemeClr val="tx1"/>
                </a:solidFill>
                <a:latin typeface="ArialMT"/>
              </a:rPr>
              <a:t>: The year of the sales.</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Month_Name</a:t>
            </a:r>
            <a:r>
              <a:rPr lang="en-US" sz="1800" b="0" i="0" u="none" strike="noStrike" baseline="0" dirty="0">
                <a:solidFill>
                  <a:schemeClr val="tx1"/>
                </a:solidFill>
                <a:latin typeface="ArialMT"/>
              </a:rPr>
              <a:t>: The month in which sales occurred.</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Date</a:t>
            </a:r>
            <a:r>
              <a:rPr lang="en-US" sz="1800" b="0" i="0" u="none" strike="noStrike" baseline="0" dirty="0">
                <a:solidFill>
                  <a:schemeClr val="tx1"/>
                </a:solidFill>
                <a:latin typeface="ArialMT"/>
              </a:rPr>
              <a:t>: The specific date of the sales.</a:t>
            </a:r>
          </a:p>
          <a:p>
            <a:pPr algn="l"/>
            <a:r>
              <a:rPr lang="en-US" sz="1800" b="0" i="0" u="none" strike="noStrike" baseline="0" dirty="0">
                <a:solidFill>
                  <a:schemeClr val="tx1"/>
                </a:solidFill>
                <a:latin typeface="ArialMT"/>
              </a:rPr>
              <a:t>●</a:t>
            </a:r>
            <a:r>
              <a:rPr lang="en-US" sz="1800" b="0" i="0" u="none" strike="noStrike" baseline="0" dirty="0">
                <a:solidFill>
                  <a:srgbClr val="92D050"/>
                </a:solidFill>
                <a:latin typeface="ArialMT"/>
              </a:rPr>
              <a:t> </a:t>
            </a:r>
            <a:r>
              <a:rPr lang="en-US" sz="1800" b="1" i="0" u="none" strike="noStrike" baseline="0" dirty="0">
                <a:solidFill>
                  <a:srgbClr val="92D050"/>
                </a:solidFill>
                <a:latin typeface="Arial-BoldMT"/>
              </a:rPr>
              <a:t>State</a:t>
            </a:r>
            <a:r>
              <a:rPr lang="en-US" sz="1800" b="0" i="0" u="none" strike="noStrike" baseline="0" dirty="0">
                <a:solidFill>
                  <a:schemeClr val="tx1"/>
                </a:solidFill>
                <a:latin typeface="ArialMT"/>
              </a:rPr>
              <a:t>: The state in India where the sales occurred.</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Vehicle_Class</a:t>
            </a:r>
            <a:r>
              <a:rPr lang="en-US" sz="1800" b="0" i="0" u="none" strike="noStrike" baseline="0" dirty="0">
                <a:solidFill>
                  <a:schemeClr val="tx1"/>
                </a:solidFill>
                <a:latin typeface="ArialMT"/>
              </a:rPr>
              <a:t>: The class of the vehicle (e.g., sedan, SUV, etc.).</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Vehicle_Category</a:t>
            </a:r>
            <a:r>
              <a:rPr lang="en-US" sz="1800" b="0" i="0" u="none" strike="noStrike" baseline="0" dirty="0">
                <a:solidFill>
                  <a:schemeClr val="tx1"/>
                </a:solidFill>
                <a:latin typeface="ArialMT"/>
              </a:rPr>
              <a:t>: The category of the vehicle (e.g., commercial, passenger).</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Vehicle_Type</a:t>
            </a:r>
            <a:r>
              <a:rPr lang="en-US" sz="1800" b="0" i="0" u="none" strike="noStrike" baseline="0" dirty="0">
                <a:solidFill>
                  <a:schemeClr val="tx1"/>
                </a:solidFill>
                <a:latin typeface="ArialMT"/>
              </a:rPr>
              <a:t>: The type of the vehicle (e.g., 2-wheeler, 4-wheeler).</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EV_Sales_Quantity</a:t>
            </a:r>
            <a:r>
              <a:rPr lang="en-US" sz="1800" b="0" i="0" u="none" strike="noStrike" baseline="0" dirty="0">
                <a:solidFill>
                  <a:schemeClr val="tx1"/>
                </a:solidFill>
                <a:latin typeface="ArialMT"/>
              </a:rPr>
              <a:t>: The quantity of EV sales.</a:t>
            </a:r>
            <a:endParaRPr lang="en-US" dirty="0">
              <a:solidFill>
                <a:schemeClr val="tx1"/>
              </a:solidFill>
            </a:endParaRPr>
          </a:p>
        </p:txBody>
      </p:sp>
    </p:spTree>
    <p:extLst>
      <p:ext uri="{BB962C8B-B14F-4D97-AF65-F5344CB8AC3E}">
        <p14:creationId xmlns:p14="http://schemas.microsoft.com/office/powerpoint/2010/main" val="146956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6E41-1F37-B3B7-65F4-36EC8B84BBA6}"/>
              </a:ext>
            </a:extLst>
          </p:cNvPr>
          <p:cNvSpPr>
            <a:spLocks noGrp="1"/>
          </p:cNvSpPr>
          <p:nvPr>
            <p:ph type="title"/>
          </p:nvPr>
        </p:nvSpPr>
        <p:spPr>
          <a:xfrm>
            <a:off x="1141413" y="609600"/>
            <a:ext cx="2399646" cy="313765"/>
          </a:xfrm>
        </p:spPr>
        <p:txBody>
          <a:bodyPr>
            <a:noAutofit/>
          </a:bodyPr>
          <a:lstStyle/>
          <a:p>
            <a:r>
              <a:rPr lang="en-US" sz="1600" b="1" i="0" u="none" strike="noStrike" baseline="0" dirty="0">
                <a:solidFill>
                  <a:srgbClr val="00B050"/>
                </a:solidFill>
                <a:latin typeface="Arial-BoldMT"/>
              </a:rPr>
              <a:t>Steps Involved:</a:t>
            </a:r>
            <a:endParaRPr lang="en-US" sz="1600" dirty="0">
              <a:solidFill>
                <a:srgbClr val="00B050"/>
              </a:solidFill>
            </a:endParaRPr>
          </a:p>
        </p:txBody>
      </p:sp>
      <p:sp>
        <p:nvSpPr>
          <p:cNvPr id="3" name="Content Placeholder 2">
            <a:extLst>
              <a:ext uri="{FF2B5EF4-FFF2-40B4-BE49-F238E27FC236}">
                <a16:creationId xmlns:a16="http://schemas.microsoft.com/office/drawing/2014/main" id="{8D65532C-B8C8-8AFE-1EDD-77FDB8CB54B4}"/>
              </a:ext>
            </a:extLst>
          </p:cNvPr>
          <p:cNvSpPr>
            <a:spLocks noGrp="1"/>
          </p:cNvSpPr>
          <p:nvPr>
            <p:ph idx="1"/>
          </p:nvPr>
        </p:nvSpPr>
        <p:spPr>
          <a:xfrm>
            <a:off x="233082" y="923365"/>
            <a:ext cx="11537577" cy="4867835"/>
          </a:xfrm>
        </p:spPr>
        <p:txBody>
          <a:bodyPr>
            <a:normAutofit/>
          </a:bodyPr>
          <a:lstStyle/>
          <a:p>
            <a:pPr marL="0" indent="0" algn="l">
              <a:buNone/>
            </a:pPr>
            <a:r>
              <a:rPr lang="en-US" sz="1800" b="0" i="0" u="none" strike="noStrike" baseline="0" dirty="0">
                <a:solidFill>
                  <a:schemeClr val="tx1">
                    <a:lumMod val="95000"/>
                  </a:schemeClr>
                </a:solidFill>
                <a:latin typeface="ArialMT"/>
              </a:rPr>
              <a:t>1. </a:t>
            </a:r>
            <a:r>
              <a:rPr lang="en-US" sz="1800" b="1" i="0" u="none" strike="noStrike" baseline="0" dirty="0">
                <a:solidFill>
                  <a:srgbClr val="92D050"/>
                </a:solidFill>
                <a:latin typeface="Arial-BoldMT"/>
              </a:rPr>
              <a:t>Data Collection</a:t>
            </a:r>
            <a:r>
              <a:rPr lang="en-US" sz="1800" b="0" i="0" u="none" strike="noStrike" baseline="0" dirty="0">
                <a:solidFill>
                  <a:schemeClr val="tx1">
                    <a:lumMod val="95000"/>
                  </a:schemeClr>
                </a:solidFill>
                <a:latin typeface="ArialMT"/>
              </a:rPr>
              <a:t>: Load and inspect the dataset.</a:t>
            </a:r>
          </a:p>
          <a:p>
            <a:pPr marL="0" indent="0" algn="l">
              <a:buNone/>
            </a:pPr>
            <a:r>
              <a:rPr lang="en-US" sz="1800" b="0" i="0" u="none" strike="noStrike" baseline="0" dirty="0">
                <a:solidFill>
                  <a:schemeClr val="tx1">
                    <a:lumMod val="95000"/>
                  </a:schemeClr>
                </a:solidFill>
                <a:latin typeface="ArialMT"/>
              </a:rPr>
              <a:t>2. </a:t>
            </a:r>
            <a:r>
              <a:rPr lang="en-US" sz="1800" b="1" i="0" u="none" strike="noStrike" baseline="0" dirty="0">
                <a:solidFill>
                  <a:srgbClr val="92D050"/>
                </a:solidFill>
                <a:latin typeface="Arial-BoldMT"/>
              </a:rPr>
              <a:t>Data Preprocessing</a:t>
            </a:r>
            <a:r>
              <a:rPr lang="en-US" sz="1800" b="0" i="0" u="none" strike="noStrike" baseline="0" dirty="0">
                <a:solidFill>
                  <a:schemeClr val="tx1">
                    <a:lumMod val="95000"/>
                  </a:schemeClr>
                </a:solidFill>
                <a:latin typeface="ArialMT"/>
              </a:rPr>
              <a:t>: Handle missing values, convert date formats, and</a:t>
            </a:r>
          </a:p>
          <a:p>
            <a:pPr marL="0" indent="0" algn="l">
              <a:buNone/>
            </a:pPr>
            <a:r>
              <a:rPr lang="en-US" sz="1800" b="0" i="0" u="none" strike="noStrike" baseline="0" dirty="0">
                <a:solidFill>
                  <a:schemeClr val="tx1">
                    <a:lumMod val="95000"/>
                  </a:schemeClr>
                </a:solidFill>
                <a:latin typeface="ArialMT"/>
              </a:rPr>
              <a:t>    perform feature engineering.</a:t>
            </a:r>
          </a:p>
          <a:p>
            <a:pPr marL="0" indent="0" algn="l">
              <a:buNone/>
            </a:pPr>
            <a:r>
              <a:rPr lang="en-US" sz="1800" b="0" i="0" u="none" strike="noStrike" baseline="0" dirty="0">
                <a:solidFill>
                  <a:schemeClr val="tx1">
                    <a:lumMod val="95000"/>
                  </a:schemeClr>
                </a:solidFill>
                <a:latin typeface="ArialMT"/>
              </a:rPr>
              <a:t>3. </a:t>
            </a:r>
            <a:r>
              <a:rPr lang="en-US" sz="1800" b="1" i="0" u="none" strike="noStrike" baseline="0" dirty="0">
                <a:solidFill>
                  <a:srgbClr val="92D050"/>
                </a:solidFill>
                <a:latin typeface="Arial-BoldMT"/>
              </a:rPr>
              <a:t>Exploratory Data Analysis (EDA)</a:t>
            </a:r>
            <a:r>
              <a:rPr lang="en-US" sz="1800" b="0" i="0" u="none" strike="noStrike" baseline="0" dirty="0">
                <a:solidFill>
                  <a:srgbClr val="92D050"/>
                </a:solidFill>
                <a:latin typeface="ArialMT"/>
              </a:rPr>
              <a:t>: </a:t>
            </a:r>
            <a:r>
              <a:rPr lang="en-US" sz="1800" b="0" i="0" u="none" strike="noStrike" baseline="0" dirty="0">
                <a:solidFill>
                  <a:schemeClr val="tx1">
                    <a:lumMod val="95000"/>
                  </a:schemeClr>
                </a:solidFill>
                <a:latin typeface="ArialMT"/>
              </a:rPr>
              <a:t>Visualize trends and relationships between</a:t>
            </a:r>
          </a:p>
          <a:p>
            <a:pPr marL="0" indent="0" algn="l">
              <a:buNone/>
            </a:pPr>
            <a:r>
              <a:rPr lang="en-US" sz="1800" b="0" i="0" u="none" strike="noStrike" baseline="0" dirty="0">
                <a:solidFill>
                  <a:schemeClr val="tx1">
                    <a:lumMod val="95000"/>
                  </a:schemeClr>
                </a:solidFill>
                <a:latin typeface="ArialMT"/>
              </a:rPr>
              <a:t>    variables.</a:t>
            </a:r>
          </a:p>
          <a:p>
            <a:pPr marL="0" indent="0" algn="l">
              <a:buNone/>
            </a:pPr>
            <a:r>
              <a:rPr lang="en-US" sz="1800" b="0" i="0" u="none" strike="noStrike" baseline="0" dirty="0">
                <a:solidFill>
                  <a:schemeClr val="tx1">
                    <a:lumMod val="95000"/>
                  </a:schemeClr>
                </a:solidFill>
                <a:latin typeface="ArialMT"/>
              </a:rPr>
              <a:t>4. </a:t>
            </a:r>
            <a:r>
              <a:rPr lang="en-US" sz="1800" b="1" i="0" u="none" strike="noStrike" baseline="0" dirty="0">
                <a:solidFill>
                  <a:srgbClr val="92D050"/>
                </a:solidFill>
                <a:latin typeface="Arial-BoldMT"/>
              </a:rPr>
              <a:t>Feature Engineering</a:t>
            </a:r>
            <a:r>
              <a:rPr lang="en-US" sz="1800" b="0" i="0" u="none" strike="noStrike" baseline="0" dirty="0">
                <a:solidFill>
                  <a:schemeClr val="tx1">
                    <a:lumMod val="95000"/>
                  </a:schemeClr>
                </a:solidFill>
                <a:latin typeface="ArialMT"/>
              </a:rPr>
              <a:t>: Create new features from the date column and encode</a:t>
            </a:r>
          </a:p>
          <a:p>
            <a:pPr marL="0" indent="0" algn="l">
              <a:buNone/>
            </a:pPr>
            <a:r>
              <a:rPr lang="en-US" sz="1800" b="0" i="0" u="none" strike="noStrike" baseline="0" dirty="0">
                <a:solidFill>
                  <a:schemeClr val="tx1">
                    <a:lumMod val="95000"/>
                  </a:schemeClr>
                </a:solidFill>
                <a:latin typeface="ArialMT"/>
              </a:rPr>
              <a:t>categorical variables.</a:t>
            </a:r>
          </a:p>
          <a:p>
            <a:pPr marL="0" indent="0" algn="l">
              <a:buNone/>
            </a:pPr>
            <a:r>
              <a:rPr lang="en-US" sz="1800" b="0" i="0" u="none" strike="noStrike" baseline="0" dirty="0">
                <a:solidFill>
                  <a:schemeClr val="tx1">
                    <a:lumMod val="95000"/>
                  </a:schemeClr>
                </a:solidFill>
                <a:latin typeface="ArialMT"/>
              </a:rPr>
              <a:t>5. </a:t>
            </a:r>
            <a:r>
              <a:rPr lang="en-US" sz="1800" b="1" i="0" u="none" strike="noStrike" baseline="0" dirty="0">
                <a:solidFill>
                  <a:srgbClr val="92D050"/>
                </a:solidFill>
                <a:latin typeface="Arial-BoldMT"/>
              </a:rPr>
              <a:t>Modeling</a:t>
            </a:r>
            <a:r>
              <a:rPr lang="en-US" sz="1800" b="0" i="0" u="none" strike="noStrike" baseline="0" dirty="0">
                <a:solidFill>
                  <a:schemeClr val="tx1">
                    <a:lumMod val="95000"/>
                  </a:schemeClr>
                </a:solidFill>
                <a:latin typeface="ArialMT"/>
              </a:rPr>
              <a:t>: Build a regression model to predict EV sales.</a:t>
            </a:r>
          </a:p>
          <a:p>
            <a:pPr marL="0" indent="0" algn="l">
              <a:buNone/>
            </a:pPr>
            <a:r>
              <a:rPr lang="en-US" sz="1800" b="0" i="0" u="none" strike="noStrike" baseline="0" dirty="0">
                <a:solidFill>
                  <a:schemeClr val="tx1">
                    <a:lumMod val="95000"/>
                  </a:schemeClr>
                </a:solidFill>
                <a:latin typeface="ArialMT"/>
              </a:rPr>
              <a:t>6. </a:t>
            </a:r>
            <a:r>
              <a:rPr lang="en-US" sz="1800" b="1" i="0" u="none" strike="noStrike" baseline="0" dirty="0">
                <a:solidFill>
                  <a:srgbClr val="92D050"/>
                </a:solidFill>
                <a:latin typeface="Arial-BoldMT"/>
              </a:rPr>
              <a:t>Evaluation</a:t>
            </a:r>
            <a:r>
              <a:rPr lang="en-US" sz="1800" b="0" i="0" u="none" strike="noStrike" baseline="0" dirty="0">
                <a:solidFill>
                  <a:schemeClr val="tx1">
                    <a:lumMod val="95000"/>
                  </a:schemeClr>
                </a:solidFill>
                <a:latin typeface="ArialMT"/>
              </a:rPr>
              <a:t>: Evaluate the model performance and interpret the results.</a:t>
            </a:r>
          </a:p>
          <a:p>
            <a:pPr marL="0" indent="0" algn="l">
              <a:buNone/>
            </a:pPr>
            <a:r>
              <a:rPr lang="en-US" sz="1800" b="0" i="0" u="none" strike="noStrike" baseline="0" dirty="0">
                <a:solidFill>
                  <a:schemeClr val="tx1">
                    <a:lumMod val="95000"/>
                  </a:schemeClr>
                </a:solidFill>
                <a:latin typeface="ArialMT"/>
              </a:rPr>
              <a:t>7. </a:t>
            </a:r>
            <a:r>
              <a:rPr lang="en-US" sz="1800" b="1" i="0" u="none" strike="noStrike" baseline="0" dirty="0">
                <a:solidFill>
                  <a:srgbClr val="92D050"/>
                </a:solidFill>
                <a:latin typeface="Arial-BoldMT"/>
              </a:rPr>
              <a:t>Visualization</a:t>
            </a:r>
            <a:r>
              <a:rPr lang="en-US" sz="1800" b="0" i="0" u="none" strike="noStrike" baseline="0" dirty="0">
                <a:solidFill>
                  <a:schemeClr val="tx1">
                    <a:lumMod val="95000"/>
                  </a:schemeClr>
                </a:solidFill>
                <a:latin typeface="ArialMT"/>
              </a:rPr>
              <a:t>: Visualize the results and trends using graphs and charts.</a:t>
            </a:r>
            <a:endParaRPr lang="en-US" dirty="0">
              <a:solidFill>
                <a:schemeClr val="tx1">
                  <a:lumMod val="95000"/>
                </a:schemeClr>
              </a:solidFill>
            </a:endParaRPr>
          </a:p>
        </p:txBody>
      </p:sp>
    </p:spTree>
    <p:extLst>
      <p:ext uri="{BB962C8B-B14F-4D97-AF65-F5344CB8AC3E}">
        <p14:creationId xmlns:p14="http://schemas.microsoft.com/office/powerpoint/2010/main" val="345291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B255-882B-8A3C-27F4-28A57E01071B}"/>
              </a:ext>
            </a:extLst>
          </p:cNvPr>
          <p:cNvSpPr>
            <a:spLocks noGrp="1"/>
          </p:cNvSpPr>
          <p:nvPr>
            <p:ph type="title"/>
          </p:nvPr>
        </p:nvSpPr>
        <p:spPr>
          <a:xfrm>
            <a:off x="1141413" y="609600"/>
            <a:ext cx="3816069" cy="753035"/>
          </a:xfrm>
        </p:spPr>
        <p:txBody>
          <a:bodyPr/>
          <a:lstStyle/>
          <a:p>
            <a:r>
              <a:rPr lang="en-US" sz="1800" b="1" i="0" u="none" strike="noStrike" baseline="0" dirty="0">
                <a:solidFill>
                  <a:schemeClr val="tx1">
                    <a:lumMod val="95000"/>
                  </a:schemeClr>
                </a:solidFill>
                <a:latin typeface="Arial-BoldMT"/>
              </a:rPr>
              <a:t>Python Code: Step-by-Step</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8E210B2F-D0C0-0669-37E8-FD1B5A8451FD}"/>
              </a:ext>
            </a:extLst>
          </p:cNvPr>
          <p:cNvSpPr>
            <a:spLocks noGrp="1"/>
          </p:cNvSpPr>
          <p:nvPr>
            <p:ph idx="1"/>
          </p:nvPr>
        </p:nvSpPr>
        <p:spPr>
          <a:xfrm>
            <a:off x="1141413" y="1362635"/>
            <a:ext cx="9905998" cy="4428565"/>
          </a:xfrm>
        </p:spPr>
        <p:txBody>
          <a:bodyPr>
            <a:normAutofit/>
          </a:bodyPr>
          <a:lstStyle/>
          <a:p>
            <a:r>
              <a:rPr lang="en-US" b="0" dirty="0">
                <a:solidFill>
                  <a:srgbClr val="00B050"/>
                </a:solidFill>
                <a:effectLst/>
                <a:latin typeface="Consolas" panose="020B0609020204030204" pitchFamily="49" charset="0"/>
              </a:rPr>
              <a:t>Analysis the EV Sales</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The electric vehicle (EV) market in India is growing fast, thanks to efforts to promote eco-friendly transportation and government support. This project looks at EV sales by state in India to see how different regions are doing. Each state has its own way of encouraging EV use, which has led to different levels of sales and popularity. By studying this data, we can understand which state policies are working best, what people prefer, and how infrastructure is developing. This project aims to give a clear picture of EV sales in India, showing both the opportunities and challenges faced in each state.</a:t>
            </a:r>
          </a:p>
          <a:p>
            <a:endParaRPr lang="en-US" dirty="0"/>
          </a:p>
        </p:txBody>
      </p:sp>
    </p:spTree>
    <p:extLst>
      <p:ext uri="{BB962C8B-B14F-4D97-AF65-F5344CB8AC3E}">
        <p14:creationId xmlns:p14="http://schemas.microsoft.com/office/powerpoint/2010/main" val="408039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A93F9-3C5A-570A-D1DA-F739BFB670C5}"/>
              </a:ext>
            </a:extLst>
          </p:cNvPr>
          <p:cNvSpPr>
            <a:spLocks noGrp="1"/>
          </p:cNvSpPr>
          <p:nvPr>
            <p:ph idx="1"/>
          </p:nvPr>
        </p:nvSpPr>
        <p:spPr>
          <a:xfrm>
            <a:off x="738001" y="304799"/>
            <a:ext cx="9427975" cy="2788025"/>
          </a:xfrm>
        </p:spPr>
        <p:txBody>
          <a:bodyPr>
            <a:normAutofit lnSpcReduction="10000"/>
          </a:bodyPr>
          <a:lstStyle/>
          <a:p>
            <a:pPr marL="0" indent="0">
              <a:buNone/>
            </a:pPr>
            <a:r>
              <a:rPr lang="en-US" b="0" i="1" dirty="0">
                <a:solidFill>
                  <a:srgbClr val="546E7A"/>
                </a:solidFill>
                <a:effectLst/>
                <a:latin typeface="Consolas" panose="020B0609020204030204" pitchFamily="49" charset="0"/>
              </a:rPr>
              <a:t># Import necessary libraries:-</a:t>
            </a:r>
            <a:endParaRPr lang="en-US" b="0" dirty="0">
              <a:solidFill>
                <a:srgbClr val="EEFFFF"/>
              </a:solidFill>
              <a:effectLst/>
              <a:latin typeface="Consolas" panose="020B0609020204030204" pitchFamily="49" charset="0"/>
            </a:endParaRPr>
          </a:p>
          <a:p>
            <a:pPr marL="0" indent="0">
              <a:buNone/>
            </a:pPr>
            <a:br>
              <a:rPr lang="en-US" b="0" dirty="0">
                <a:solidFill>
                  <a:srgbClr val="EEFFFF"/>
                </a:solidFill>
                <a:effectLst/>
                <a:latin typeface="Consolas" panose="020B0609020204030204" pitchFamily="49" charset="0"/>
              </a:rPr>
            </a:b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pandas</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pd</a:t>
            </a:r>
            <a:endParaRPr lang="en-US" b="0" dirty="0">
              <a:solidFill>
                <a:srgbClr val="EEFFFF"/>
              </a:solidFill>
              <a:effectLst/>
              <a:latin typeface="Consolas" panose="020B0609020204030204" pitchFamily="49" charset="0"/>
            </a:endParaRPr>
          </a:p>
          <a:p>
            <a:pPr marL="0" indent="0">
              <a:buNone/>
            </a:pP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numpy</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np</a:t>
            </a:r>
            <a:endParaRPr lang="en-US" b="0" dirty="0">
              <a:solidFill>
                <a:srgbClr val="EEFFFF"/>
              </a:solidFill>
              <a:effectLst/>
              <a:latin typeface="Consolas" panose="020B0609020204030204" pitchFamily="49" charset="0"/>
            </a:endParaRPr>
          </a:p>
          <a:p>
            <a:pPr marL="0" indent="0">
              <a:buNone/>
            </a:pP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seaborn</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sns</a:t>
            </a:r>
            <a:r>
              <a:rPr lang="en-US" b="0" dirty="0">
                <a:solidFill>
                  <a:srgbClr val="EEFFFF"/>
                </a:solidFill>
                <a:effectLst/>
                <a:latin typeface="Consolas" panose="020B0609020204030204" pitchFamily="49" charset="0"/>
              </a:rPr>
              <a:t> </a:t>
            </a:r>
            <a:r>
              <a:rPr lang="en-US" b="0" i="1" dirty="0">
                <a:solidFill>
                  <a:srgbClr val="546E7A"/>
                </a:solidFill>
                <a:effectLst/>
                <a:latin typeface="Consolas" panose="020B0609020204030204" pitchFamily="49" charset="0"/>
              </a:rPr>
              <a:t>#visualisation</a:t>
            </a:r>
            <a:endParaRPr lang="en-US" b="0" dirty="0">
              <a:solidFill>
                <a:srgbClr val="EEFFFF"/>
              </a:solidFill>
              <a:effectLst/>
              <a:latin typeface="Consolas" panose="020B0609020204030204" pitchFamily="49" charset="0"/>
            </a:endParaRPr>
          </a:p>
          <a:p>
            <a:pPr marL="0" indent="0">
              <a:buNone/>
            </a:pPr>
            <a:endParaRPr lang="en-US" b="0" i="1" dirty="0">
              <a:solidFill>
                <a:srgbClr val="89DDFF"/>
              </a:solidFill>
              <a:effectLst/>
              <a:latin typeface="Consolas" panose="020B0609020204030204" pitchFamily="49" charset="0"/>
            </a:endParaRPr>
          </a:p>
          <a:p>
            <a:pPr marL="0" indent="0">
              <a:buNone/>
            </a:pP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matplotlib</a:t>
            </a:r>
            <a:r>
              <a:rPr lang="en-US" b="0" dirty="0" err="1">
                <a:solidFill>
                  <a:srgbClr val="89DDFF"/>
                </a:solidFill>
                <a:effectLst/>
                <a:latin typeface="Consolas" panose="020B0609020204030204" pitchFamily="49" charset="0"/>
              </a:rPr>
              <a:t>.</a:t>
            </a:r>
            <a:r>
              <a:rPr lang="en-US" b="0" dirty="0" err="1">
                <a:solidFill>
                  <a:srgbClr val="FFCB6B"/>
                </a:solidFill>
                <a:effectLst/>
                <a:latin typeface="Consolas" panose="020B0609020204030204" pitchFamily="49" charset="0"/>
              </a:rPr>
              <a:t>pyplot</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plt</a:t>
            </a:r>
            <a:r>
              <a:rPr lang="en-US" b="0" dirty="0">
                <a:solidFill>
                  <a:srgbClr val="EEFFFF"/>
                </a:solidFill>
                <a:effectLst/>
                <a:latin typeface="Consolas" panose="020B0609020204030204" pitchFamily="49" charset="0"/>
              </a:rPr>
              <a:t> </a:t>
            </a:r>
            <a:r>
              <a:rPr lang="en-US" b="0" i="1" dirty="0">
                <a:solidFill>
                  <a:srgbClr val="546E7A"/>
                </a:solidFill>
                <a:effectLst/>
                <a:latin typeface="Consolas" panose="020B0609020204030204" pitchFamily="49" charset="0"/>
              </a:rPr>
              <a:t>#visualisation</a:t>
            </a:r>
            <a:endParaRPr lang="en-US" b="0" dirty="0">
              <a:solidFill>
                <a:srgbClr val="EEFFFF"/>
              </a:solidFill>
              <a:effectLst/>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97179BCE-D677-B507-6BED-BE747F6C64FD}"/>
              </a:ext>
            </a:extLst>
          </p:cNvPr>
          <p:cNvSpPr txBox="1"/>
          <p:nvPr/>
        </p:nvSpPr>
        <p:spPr>
          <a:xfrm>
            <a:off x="746966" y="3639671"/>
            <a:ext cx="9063318" cy="1477328"/>
          </a:xfrm>
          <a:prstGeom prst="rect">
            <a:avLst/>
          </a:prstGeom>
          <a:noFill/>
        </p:spPr>
        <p:txBody>
          <a:bodyPr wrap="square" rtlCol="0">
            <a:spAutoFit/>
          </a:bodyPr>
          <a:lstStyle/>
          <a:p>
            <a:r>
              <a:rPr lang="en-US" b="0" i="1" dirty="0">
                <a:solidFill>
                  <a:srgbClr val="546E7A"/>
                </a:solidFill>
                <a:effectLst/>
                <a:latin typeface="Consolas" panose="020B0609020204030204" pitchFamily="49" charset="0"/>
              </a:rPr>
              <a:t># Load the dataset:-</a:t>
            </a:r>
            <a:endParaRPr lang="en-US" b="0" dirty="0">
              <a:solidFill>
                <a:srgbClr val="EEFFFF"/>
              </a:solidFill>
              <a:effectLst/>
              <a:latin typeface="Consolas" panose="020B0609020204030204" pitchFamily="49" charset="0"/>
            </a:endParaRPr>
          </a:p>
          <a:p>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data</a:t>
            </a:r>
            <a:r>
              <a:rPr lang="en-US" b="0" dirty="0">
                <a:solidFill>
                  <a:srgbClr val="89DDFF"/>
                </a:solidFill>
                <a:effectLst/>
                <a:latin typeface="Consolas" panose="020B0609020204030204" pitchFamily="49" charset="0"/>
              </a:rPr>
              <a:t>=</a:t>
            </a:r>
            <a:r>
              <a:rPr lang="en-US" b="0" dirty="0" err="1">
                <a:solidFill>
                  <a:srgbClr val="FFCB6B"/>
                </a:solidFill>
                <a:effectLst/>
                <a:latin typeface="Consolas" panose="020B0609020204030204" pitchFamily="49" charset="0"/>
              </a:rPr>
              <a:t>pd</a:t>
            </a:r>
            <a:r>
              <a:rPr lang="en-US" b="0" dirty="0" err="1">
                <a:solidFill>
                  <a:srgbClr val="89DDFF"/>
                </a:solidFill>
                <a:effectLst/>
                <a:latin typeface="Consolas" panose="020B0609020204030204" pitchFamily="49" charset="0"/>
              </a:rPr>
              <a:t>.</a:t>
            </a:r>
            <a:r>
              <a:rPr lang="en-US" b="0" dirty="0" err="1">
                <a:solidFill>
                  <a:srgbClr val="82AAFF"/>
                </a:solidFill>
                <a:effectLst/>
                <a:latin typeface="Consolas" panose="020B0609020204030204" pitchFamily="49" charset="0"/>
              </a:rPr>
              <a:t>read_csv</a:t>
            </a:r>
            <a:r>
              <a:rPr lang="en-US" b="0" dirty="0">
                <a:solidFill>
                  <a:srgbClr val="89DDFF"/>
                </a:solidFill>
                <a:effectLst/>
                <a:latin typeface="Consolas" panose="020B0609020204030204" pitchFamily="49" charset="0"/>
              </a:rPr>
              <a:t>("</a:t>
            </a:r>
            <a:r>
              <a:rPr lang="en-US" b="0" dirty="0">
                <a:solidFill>
                  <a:srgbClr val="C3E88D"/>
                </a:solidFill>
                <a:effectLst/>
                <a:latin typeface="Consolas" panose="020B0609020204030204" pitchFamily="49" charset="0"/>
              </a:rPr>
              <a:t>C:/Users/Abhijeet Kuanr/Downloads/data/Electric Vehicle Sales by State in India.csv</a:t>
            </a:r>
            <a:r>
              <a:rPr lang="en-US" b="0" dirty="0">
                <a:solidFill>
                  <a:srgbClr val="89DDFF"/>
                </a:solidFill>
                <a:effectLst/>
                <a:latin typeface="Consolas" panose="020B0609020204030204" pitchFamily="49" charset="0"/>
              </a:rPr>
              <a:t>")</a:t>
            </a:r>
            <a:endParaRPr lang="en-US" b="0" dirty="0">
              <a:solidFill>
                <a:srgbClr val="EEFF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0767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EAD6-4F0C-04F6-55D7-2168CA8728AA}"/>
              </a:ext>
            </a:extLst>
          </p:cNvPr>
          <p:cNvSpPr>
            <a:spLocks noGrp="1"/>
          </p:cNvSpPr>
          <p:nvPr>
            <p:ph type="title"/>
          </p:nvPr>
        </p:nvSpPr>
        <p:spPr>
          <a:xfrm>
            <a:off x="1141412" y="609600"/>
            <a:ext cx="10548563" cy="1344706"/>
          </a:xfrm>
        </p:spPr>
        <p:txBody>
          <a:bodyPr>
            <a:normAutofit fontScale="90000"/>
          </a:bodyPr>
          <a:lstStyle/>
          <a:p>
            <a:r>
              <a:rPr lang="en-US" b="0" dirty="0">
                <a:solidFill>
                  <a:srgbClr val="EEFFFF"/>
                </a:solidFill>
                <a:effectLst/>
                <a:latin typeface="Consolas" panose="020B0609020204030204" pitchFamily="49" charset="0"/>
              </a:rPr>
              <a:t>Data Overview</a:t>
            </a:r>
            <a:br>
              <a:rPr lang="en-US" b="0" dirty="0">
                <a:solidFill>
                  <a:srgbClr val="EEFFFF"/>
                </a:solidFill>
                <a:effectLst/>
                <a:latin typeface="Consolas" panose="020B0609020204030204" pitchFamily="49" charset="0"/>
              </a:rPr>
            </a:b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Let's take a look at the first few rows of the dataset to understand its structure.</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1843169-6936-FD98-86F8-5398ED6150D9}"/>
              </a:ext>
            </a:extLst>
          </p:cNvPr>
          <p:cNvSpPr>
            <a:spLocks noGrp="1"/>
          </p:cNvSpPr>
          <p:nvPr>
            <p:ph idx="1"/>
          </p:nvPr>
        </p:nvSpPr>
        <p:spPr>
          <a:xfrm>
            <a:off x="564776" y="1954307"/>
            <a:ext cx="11196918" cy="4787152"/>
          </a:xfrm>
        </p:spPr>
        <p:txBody>
          <a:bodyPr/>
          <a:lstStyle/>
          <a:p>
            <a:r>
              <a:rPr lang="en-US" b="0" dirty="0" err="1">
                <a:solidFill>
                  <a:srgbClr val="EEFFFF"/>
                </a:solidFill>
                <a:effectLst/>
                <a:latin typeface="Consolas" panose="020B0609020204030204" pitchFamily="49" charset="0"/>
              </a:rPr>
              <a:t>data</a:t>
            </a:r>
            <a:r>
              <a:rPr lang="en-US" b="0" dirty="0" err="1">
                <a:solidFill>
                  <a:srgbClr val="89DDFF"/>
                </a:solidFill>
                <a:effectLst/>
                <a:latin typeface="Consolas" panose="020B0609020204030204" pitchFamily="49" charset="0"/>
              </a:rPr>
              <a:t>.</a:t>
            </a:r>
            <a:r>
              <a:rPr lang="en-US" b="0" dirty="0" err="1">
                <a:solidFill>
                  <a:srgbClr val="82AAFF"/>
                </a:solidFill>
                <a:effectLst/>
                <a:latin typeface="Consolas" panose="020B0609020204030204" pitchFamily="49" charset="0"/>
              </a:rPr>
              <a:t>head</a:t>
            </a:r>
            <a:r>
              <a:rPr lang="en-US" b="0" dirty="0">
                <a:solidFill>
                  <a:srgbClr val="89DDFF"/>
                </a:solidFill>
                <a:effectLst/>
                <a:latin typeface="Consolas" panose="020B0609020204030204" pitchFamily="49" charset="0"/>
              </a:rPr>
              <a:t>(</a:t>
            </a:r>
            <a:r>
              <a:rPr lang="en-US" b="0" dirty="0">
                <a:solidFill>
                  <a:srgbClr val="F78C6C"/>
                </a:solidFill>
                <a:effectLst/>
                <a:latin typeface="Consolas" panose="020B0609020204030204" pitchFamily="49" charset="0"/>
              </a:rPr>
              <a:t>10</a:t>
            </a:r>
            <a:r>
              <a:rPr lang="en-US" b="0" dirty="0">
                <a:solidFill>
                  <a:srgbClr val="89DDFF"/>
                </a:solidFill>
                <a:effectLst/>
                <a:latin typeface="Consolas" panose="020B0609020204030204" pitchFamily="49" charset="0"/>
              </a:rPr>
              <a:t>)</a:t>
            </a:r>
            <a:endParaRPr lang="en-US" b="0" dirty="0">
              <a:solidFill>
                <a:srgbClr val="EEFFFF"/>
              </a:solidFill>
              <a:effectLst/>
              <a:latin typeface="Consolas" panose="020B0609020204030204" pitchFamily="49" charset="0"/>
            </a:endParaRPr>
          </a:p>
          <a:p>
            <a:endParaRPr lang="en-US" dirty="0"/>
          </a:p>
        </p:txBody>
      </p:sp>
      <p:pic>
        <p:nvPicPr>
          <p:cNvPr id="5" name="Picture 4" descr="A screenshot of a computer">
            <a:extLst>
              <a:ext uri="{FF2B5EF4-FFF2-40B4-BE49-F238E27FC236}">
                <a16:creationId xmlns:a16="http://schemas.microsoft.com/office/drawing/2014/main" id="{A526DD40-E145-CAE0-BA59-2B1A9E449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312" y="2623669"/>
            <a:ext cx="9183382" cy="2686425"/>
          </a:xfrm>
          <a:prstGeom prst="rect">
            <a:avLst/>
          </a:prstGeom>
        </p:spPr>
      </p:pic>
    </p:spTree>
    <p:extLst>
      <p:ext uri="{BB962C8B-B14F-4D97-AF65-F5344CB8AC3E}">
        <p14:creationId xmlns:p14="http://schemas.microsoft.com/office/powerpoint/2010/main" val="255624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2FD5EB31-9EA7-5217-D007-D04DF5D1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71" y="1057835"/>
            <a:ext cx="9830491" cy="4733365"/>
          </a:xfrm>
        </p:spPr>
      </p:pic>
    </p:spTree>
    <p:extLst>
      <p:ext uri="{BB962C8B-B14F-4D97-AF65-F5344CB8AC3E}">
        <p14:creationId xmlns:p14="http://schemas.microsoft.com/office/powerpoint/2010/main" val="99472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BEF1-0D9F-72A4-D49B-85CC4EF7521D}"/>
              </a:ext>
            </a:extLst>
          </p:cNvPr>
          <p:cNvSpPr>
            <a:spLocks noGrp="1"/>
          </p:cNvSpPr>
          <p:nvPr>
            <p:ph type="title"/>
          </p:nvPr>
        </p:nvSpPr>
        <p:spPr>
          <a:xfrm>
            <a:off x="146329" y="582706"/>
            <a:ext cx="12045671" cy="1559859"/>
          </a:xfrm>
        </p:spPr>
        <p:txBody>
          <a:bodyPr>
            <a:normAutofit fontScale="90000"/>
          </a:bodyPr>
          <a:lstStyle/>
          <a:p>
            <a:r>
              <a:rPr lang="en-US" b="0" dirty="0">
                <a:solidFill>
                  <a:srgbClr val="EEFFFF"/>
                </a:solidFill>
                <a:effectLst/>
                <a:latin typeface="Consolas" panose="020B0609020204030204" pitchFamily="49" charset="0"/>
              </a:rPr>
              <a:t>Data Preprocessing</a:t>
            </a:r>
            <a:br>
              <a:rPr lang="en-US" b="0" dirty="0">
                <a:solidFill>
                  <a:srgbClr val="EEFFFF"/>
                </a:solidFill>
                <a:effectLst/>
                <a:latin typeface="Consolas" panose="020B0609020204030204" pitchFamily="49" charset="0"/>
              </a:rPr>
            </a:b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Before diving into analysis, we need to ensure our data is clean and ready for exploration. This includes parsing dates and checking for missing values.</a:t>
            </a:r>
            <a:br>
              <a:rPr lang="en-US" b="0" dirty="0">
                <a:solidFill>
                  <a:srgbClr val="EEFFFF"/>
                </a:solidFill>
                <a:effectLst/>
                <a:latin typeface="Consolas" panose="020B0609020204030204" pitchFamily="49" charset="0"/>
              </a:rPr>
            </a:br>
            <a:endParaRPr lang="en-US" dirty="0"/>
          </a:p>
        </p:txBody>
      </p:sp>
      <p:pic>
        <p:nvPicPr>
          <p:cNvPr id="5" name="Content Placeholder 4" descr="A screen shot of a computer">
            <a:extLst>
              <a:ext uri="{FF2B5EF4-FFF2-40B4-BE49-F238E27FC236}">
                <a16:creationId xmlns:a16="http://schemas.microsoft.com/office/drawing/2014/main" id="{AD5B6231-E9EF-49EE-F5B4-0D0B34CEB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18" y="2461928"/>
            <a:ext cx="11202963" cy="4067743"/>
          </a:xfrm>
        </p:spPr>
      </p:pic>
    </p:spTree>
    <p:extLst>
      <p:ext uri="{BB962C8B-B14F-4D97-AF65-F5344CB8AC3E}">
        <p14:creationId xmlns:p14="http://schemas.microsoft.com/office/powerpoint/2010/main" val="281563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C89-6154-0B9A-7ADA-063B3D91BF3A}"/>
              </a:ext>
            </a:extLst>
          </p:cNvPr>
          <p:cNvSpPr>
            <a:spLocks noGrp="1"/>
          </p:cNvSpPr>
          <p:nvPr>
            <p:ph type="title"/>
          </p:nvPr>
        </p:nvSpPr>
        <p:spPr>
          <a:xfrm>
            <a:off x="152400" y="609600"/>
            <a:ext cx="11967882" cy="797859"/>
          </a:xfrm>
        </p:spPr>
        <p:txBody>
          <a:bodyPr>
            <a:normAutofit fontScale="90000"/>
          </a:bodyPr>
          <a:lstStyle/>
          <a:p>
            <a:r>
              <a:rPr lang="en-US" sz="2700" b="0" dirty="0">
                <a:solidFill>
                  <a:srgbClr val="EEFFFF"/>
                </a:solidFill>
                <a:effectLst/>
                <a:latin typeface="Consolas" panose="020B0609020204030204" pitchFamily="49" charset="0"/>
              </a:rPr>
              <a:t>Exploratory Data Analysis</a:t>
            </a:r>
            <a:br>
              <a:rPr lang="en-US" sz="2700" b="0" dirty="0">
                <a:solidFill>
                  <a:srgbClr val="EEFFFF"/>
                </a:solidFill>
                <a:effectLst/>
                <a:latin typeface="Consolas" panose="020B0609020204030204" pitchFamily="49" charset="0"/>
              </a:rPr>
            </a:br>
            <a:br>
              <a:rPr lang="en-US" sz="2700" b="0" dirty="0">
                <a:solidFill>
                  <a:srgbClr val="EEFFFF"/>
                </a:solidFill>
                <a:effectLst/>
                <a:latin typeface="Consolas" panose="020B0609020204030204" pitchFamily="49" charset="0"/>
              </a:rPr>
            </a:br>
            <a:r>
              <a:rPr lang="en-US" sz="2000" b="0" dirty="0">
                <a:solidFill>
                  <a:srgbClr val="EEFFFF"/>
                </a:solidFill>
                <a:effectLst/>
                <a:latin typeface="Consolas" panose="020B0609020204030204" pitchFamily="49" charset="0"/>
              </a:rPr>
              <a:t>Let's explore the data to uncover trends and patterns in EV sales across different states and vehicle categories.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5BDAA0F5-3374-D6F8-E8DD-11CDBAE0FA60}"/>
              </a:ext>
            </a:extLst>
          </p:cNvPr>
          <p:cNvSpPr>
            <a:spLocks noGrp="1"/>
          </p:cNvSpPr>
          <p:nvPr>
            <p:ph idx="1"/>
          </p:nvPr>
        </p:nvSpPr>
        <p:spPr>
          <a:xfrm>
            <a:off x="84179" y="1407459"/>
            <a:ext cx="11887200" cy="4876799"/>
          </a:xfrm>
        </p:spPr>
        <p:txBody>
          <a:bodyPr/>
          <a:lstStyle/>
          <a:p>
            <a:pPr marL="0" indent="0">
              <a:buNone/>
            </a:pPr>
            <a:r>
              <a:rPr lang="en-US" b="0" i="1" dirty="0">
                <a:solidFill>
                  <a:schemeClr val="tx1">
                    <a:lumMod val="85000"/>
                  </a:schemeClr>
                </a:solidFill>
                <a:effectLst/>
                <a:latin typeface="Consolas" panose="020B0609020204030204" pitchFamily="49" charset="0"/>
              </a:rPr>
              <a:t># Plot EV sales over year:-</a:t>
            </a:r>
            <a:endParaRPr lang="en-US" b="0" dirty="0">
              <a:solidFill>
                <a:schemeClr val="tx1">
                  <a:lumMod val="85000"/>
                </a:schemeClr>
              </a:solidFill>
              <a:effectLst/>
              <a:latin typeface="Consolas" panose="020B0609020204030204" pitchFamily="49" charset="0"/>
            </a:endParaRPr>
          </a:p>
          <a:p>
            <a:pPr marL="0" indent="0">
              <a:buNone/>
            </a:pPr>
            <a:r>
              <a:rPr lang="en-US" b="0" dirty="0">
                <a:solidFill>
                  <a:srgbClr val="EEFFFF"/>
                </a:solidFill>
                <a:effectLst/>
                <a:latin typeface="Consolas" panose="020B0609020204030204" pitchFamily="49" charset="0"/>
              </a:rPr>
              <a:t> </a:t>
            </a: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EEFFFF"/>
                </a:solidFill>
                <a:effectLst/>
                <a:latin typeface="Consolas" panose="020B0609020204030204" pitchFamily="49" charset="0"/>
              </a:rPr>
              <a:t>yearly_sales</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groupby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Year</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sum</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lineplot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yearly_sales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index</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yearly_sales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values</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marker</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o</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Over Years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Year</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Total 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grid</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pic>
        <p:nvPicPr>
          <p:cNvPr id="5" name="Picture 4" descr="A graph with a line going up">
            <a:extLst>
              <a:ext uri="{FF2B5EF4-FFF2-40B4-BE49-F238E27FC236}">
                <a16:creationId xmlns:a16="http://schemas.microsoft.com/office/drawing/2014/main" id="{6F468727-B81E-D97E-90AF-C3C09C88F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303" y="1407459"/>
            <a:ext cx="5832527" cy="4437529"/>
          </a:xfrm>
          <a:prstGeom prst="rect">
            <a:avLst/>
          </a:prstGeom>
        </p:spPr>
      </p:pic>
      <p:sp>
        <p:nvSpPr>
          <p:cNvPr id="6" name="TextBox 5">
            <a:extLst>
              <a:ext uri="{FF2B5EF4-FFF2-40B4-BE49-F238E27FC236}">
                <a16:creationId xmlns:a16="http://schemas.microsoft.com/office/drawing/2014/main" id="{0D85A3FD-322C-38BC-2420-E9A686D8342B}"/>
              </a:ext>
            </a:extLst>
          </p:cNvPr>
          <p:cNvSpPr txBox="1"/>
          <p:nvPr/>
        </p:nvSpPr>
        <p:spPr>
          <a:xfrm>
            <a:off x="84179" y="5398601"/>
            <a:ext cx="11601315" cy="1323439"/>
          </a:xfrm>
          <a:prstGeom prst="rect">
            <a:avLst/>
          </a:prstGeom>
          <a:noFill/>
        </p:spPr>
        <p:txBody>
          <a:bodyPr wrap="square" rtlCol="0">
            <a:spAutoFit/>
          </a:bodyPr>
          <a:lstStyle/>
          <a:p>
            <a:r>
              <a:rPr lang="en-US" sz="1600" b="0" dirty="0">
                <a:solidFill>
                  <a:srgbClr val="EEFFFF"/>
                </a:solidFill>
                <a:effectLst/>
                <a:latin typeface="Consolas" panose="020B0609020204030204" pitchFamily="49" charset="0"/>
              </a:rPr>
              <a:t>Inference</a:t>
            </a:r>
          </a:p>
          <a:p>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EV sales grew quickly in recent years, showing that more people are interested in them.</a:t>
            </a:r>
          </a:p>
          <a:p>
            <a:r>
              <a:rPr lang="en-US" sz="1600" b="0" dirty="0">
                <a:solidFill>
                  <a:srgbClr val="EEFFFF"/>
                </a:solidFill>
                <a:effectLst/>
                <a:latin typeface="Consolas" panose="020B0609020204030204" pitchFamily="49" charset="0"/>
              </a:rPr>
              <a:t>The sudden drop in 2024 suggests there might be new challenges that need attention to keep EV sales going up.</a:t>
            </a:r>
          </a:p>
        </p:txBody>
      </p:sp>
    </p:spTree>
    <p:extLst>
      <p:ext uri="{BB962C8B-B14F-4D97-AF65-F5344CB8AC3E}">
        <p14:creationId xmlns:p14="http://schemas.microsoft.com/office/powerpoint/2010/main" val="673289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290</TotalTime>
  <Words>1916</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Arial-BoldMT</vt:lpstr>
      <vt:lpstr>ArialMT</vt:lpstr>
      <vt:lpstr>Century Gothic</vt:lpstr>
      <vt:lpstr>Consolas</vt:lpstr>
      <vt:lpstr>Mesh</vt:lpstr>
      <vt:lpstr>PowerPoint Presentation</vt:lpstr>
      <vt:lpstr>Electric Vehicle Sales by State in India: Machine Learning Project</vt:lpstr>
      <vt:lpstr>Steps Involved:</vt:lpstr>
      <vt:lpstr>Python Code: Step-by-Step</vt:lpstr>
      <vt:lpstr>PowerPoint Presentation</vt:lpstr>
      <vt:lpstr>Data Overview  Let's take a look at the first few rows of the dataset to understand its structure. </vt:lpstr>
      <vt:lpstr>PowerPoint Presentation</vt:lpstr>
      <vt:lpstr>Data Preprocessing  Before diving into analysis, we need to ensure our data is clean and ready for exploration. This includes parsing dates and checking for missing values. </vt:lpstr>
      <vt:lpstr>Exploratory Data Analysis  Let's explore the data to uncover trends and patterns in EV sales across different states and vehicle categories. </vt:lpstr>
      <vt:lpstr>PowerPoint Presentation</vt:lpstr>
      <vt:lpstr>Correlation Analysis  Let's examine the correlation between numeric variables to understand potential relationships. </vt:lpstr>
      <vt:lpstr>Top 10 States by EV Sales  A horizontal bar chart highlighting the states with the highest EV sales. </vt:lpstr>
      <vt:lpstr>Distribution of EV Sales Quantities  Understand the distribution of sales quantities (e.g., skewness or typical sales quantities). </vt:lpstr>
      <vt:lpstr>Yearly Sales Trends for Different Vehicle Classes  Compare trends of EV sales over years for different vehicle classes. </vt:lpstr>
      <vt:lpstr>EV Sales by Vehicle Category  Visualize the distribution of sales across different vehicle categories. </vt:lpstr>
      <vt:lpstr>Power Bi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Kuanr</dc:creator>
  <cp:lastModifiedBy>Abhijeet Kuanr</cp:lastModifiedBy>
  <cp:revision>5</cp:revision>
  <dcterms:created xsi:type="dcterms:W3CDTF">2025-02-25T11:57:34Z</dcterms:created>
  <dcterms:modified xsi:type="dcterms:W3CDTF">2025-02-27T10:11:36Z</dcterms:modified>
</cp:coreProperties>
</file>