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649"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92963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479551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17544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4194439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155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1721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265190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323889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91272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B1E99-4458-4401-98BC-B0AD6E01BCAB}"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4162179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3B1E99-4458-4401-98BC-B0AD6E01BCA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375708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B1E99-4458-4401-98BC-B0AD6E01BCAB}"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80871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B1E99-4458-4401-98BC-B0AD6E01BCAB}"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896790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3B1E99-4458-4401-98BC-B0AD6E01BCAB}"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2865086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3B1E99-4458-4401-98BC-B0AD6E01BCA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74613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B1E99-4458-4401-98BC-B0AD6E01BCAB}"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043ED-3904-4E43-8EC0-594312273D45}" type="slidenum">
              <a:rPr lang="en-US" smtClean="0"/>
              <a:t>‹#›</a:t>
            </a:fld>
            <a:endParaRPr lang="en-US"/>
          </a:p>
        </p:txBody>
      </p:sp>
    </p:spTree>
    <p:extLst>
      <p:ext uri="{BB962C8B-B14F-4D97-AF65-F5344CB8AC3E}">
        <p14:creationId xmlns:p14="http://schemas.microsoft.com/office/powerpoint/2010/main" val="114670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3B1E99-4458-4401-98BC-B0AD6E01BCAB}" type="datetimeFigureOut">
              <a:rPr lang="en-US" smtClean="0"/>
              <a:t>2/27/2025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B043ED-3904-4E43-8EC0-594312273D45}" type="slidenum">
              <a:rPr lang="en-US" smtClean="0"/>
              <a:t>‹#›</a:t>
            </a:fld>
            <a:endParaRPr lang="en-US"/>
          </a:p>
        </p:txBody>
      </p:sp>
    </p:spTree>
    <p:extLst>
      <p:ext uri="{BB962C8B-B14F-4D97-AF65-F5344CB8AC3E}">
        <p14:creationId xmlns:p14="http://schemas.microsoft.com/office/powerpoint/2010/main" val="1548564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20CF-665A-C31D-A87B-EDA1D5AB8245}"/>
              </a:ext>
            </a:extLst>
          </p:cNvPr>
          <p:cNvSpPr>
            <a:spLocks noGrp="1"/>
          </p:cNvSpPr>
          <p:nvPr>
            <p:ph type="ctrTitle"/>
          </p:nvPr>
        </p:nvSpPr>
        <p:spPr>
          <a:xfrm>
            <a:off x="610597" y="781922"/>
            <a:ext cx="7766936" cy="688290"/>
          </a:xfrm>
        </p:spPr>
        <p:txBody>
          <a:bodyPr/>
          <a:lstStyle/>
          <a:p>
            <a:pPr algn="ctr"/>
            <a:r>
              <a:rPr lang="en-US" sz="2400" b="1" i="0" dirty="0">
                <a:solidFill>
                  <a:schemeClr val="bg2">
                    <a:lumMod val="10000"/>
                  </a:schemeClr>
                </a:solidFill>
                <a:effectLst/>
                <a:latin typeface="-apple-system"/>
              </a:rPr>
              <a:t>Daily Household Transactions Analysis</a:t>
            </a:r>
            <a:br>
              <a:rPr lang="en-US" b="1" i="0" dirty="0">
                <a:solidFill>
                  <a:srgbClr val="F0F6FC"/>
                </a:solidFill>
                <a:effectLst/>
                <a:latin typeface="-apple-system"/>
              </a:rPr>
            </a:br>
            <a:endParaRPr lang="en-US" dirty="0"/>
          </a:p>
        </p:txBody>
      </p:sp>
      <p:sp>
        <p:nvSpPr>
          <p:cNvPr id="3" name="Subtitle 2">
            <a:extLst>
              <a:ext uri="{FF2B5EF4-FFF2-40B4-BE49-F238E27FC236}">
                <a16:creationId xmlns:a16="http://schemas.microsoft.com/office/drawing/2014/main" id="{D11D3C4A-F175-A77F-0B2D-53694A476239}"/>
              </a:ext>
            </a:extLst>
          </p:cNvPr>
          <p:cNvSpPr>
            <a:spLocks noGrp="1"/>
          </p:cNvSpPr>
          <p:nvPr>
            <p:ph type="subTitle" idx="1"/>
          </p:nvPr>
        </p:nvSpPr>
        <p:spPr>
          <a:xfrm>
            <a:off x="797858" y="781923"/>
            <a:ext cx="8848165" cy="4561042"/>
          </a:xfrm>
        </p:spPr>
        <p:txBody>
          <a:bodyPr/>
          <a:lstStyle/>
          <a:p>
            <a:pPr algn="l"/>
            <a:r>
              <a:rPr lang="en-US" b="0" i="0" dirty="0">
                <a:solidFill>
                  <a:schemeClr val="bg2">
                    <a:lumMod val="10000"/>
                  </a:schemeClr>
                </a:solidFill>
                <a:effectLst/>
                <a:latin typeface="-apple-system"/>
              </a:rPr>
              <a:t>This project analyzes and visualizes daily household transactions to help identify spending patterns and opportunities for cost-saving. It includes data cleaning, analysis, and visualization using Python.</a:t>
            </a:r>
            <a:endParaRPr lang="en-US" dirty="0">
              <a:solidFill>
                <a:schemeClr val="bg2">
                  <a:lumMod val="10000"/>
                </a:schemeClr>
              </a:solidFill>
            </a:endParaRPr>
          </a:p>
        </p:txBody>
      </p:sp>
      <p:sp>
        <p:nvSpPr>
          <p:cNvPr id="4" name="TextBox 3">
            <a:extLst>
              <a:ext uri="{FF2B5EF4-FFF2-40B4-BE49-F238E27FC236}">
                <a16:creationId xmlns:a16="http://schemas.microsoft.com/office/drawing/2014/main" id="{9DA71F43-19E9-DA90-7BD9-BB06AC551A11}"/>
              </a:ext>
            </a:extLst>
          </p:cNvPr>
          <p:cNvSpPr txBox="1"/>
          <p:nvPr/>
        </p:nvSpPr>
        <p:spPr>
          <a:xfrm>
            <a:off x="797859" y="1819837"/>
            <a:ext cx="8489576" cy="4247317"/>
          </a:xfrm>
          <a:prstGeom prst="rect">
            <a:avLst/>
          </a:prstGeom>
          <a:noFill/>
        </p:spPr>
        <p:txBody>
          <a:bodyPr wrap="square" rtlCol="0">
            <a:spAutoFit/>
          </a:bodyPr>
          <a:lstStyle/>
          <a:p>
            <a:pPr algn="l"/>
            <a:r>
              <a:rPr lang="en-US" sz="1800" b="1" i="0" u="none" strike="noStrike" baseline="0">
                <a:solidFill>
                  <a:srgbClr val="202124"/>
                </a:solidFill>
                <a:latin typeface="Arial-BoldMT"/>
              </a:rPr>
              <a:t>About Dataset</a:t>
            </a:r>
          </a:p>
          <a:p>
            <a:pPr algn="l"/>
            <a:r>
              <a:rPr lang="en-US" sz="1800" b="0" i="0" u="none" strike="noStrike" baseline="0">
                <a:solidFill>
                  <a:srgbClr val="3C4043"/>
                </a:solidFill>
                <a:latin typeface="ArialMT"/>
              </a:rPr>
              <a:t>The "Daily Transactions" dataset contains information on dummy transactions made by</a:t>
            </a:r>
          </a:p>
          <a:p>
            <a:pPr algn="l"/>
            <a:r>
              <a:rPr lang="en-US" sz="1800" b="0" i="0" u="none" strike="noStrike" baseline="0">
                <a:solidFill>
                  <a:srgbClr val="3C4043"/>
                </a:solidFill>
                <a:latin typeface="ArialMT"/>
              </a:rPr>
              <a:t>an individual on a daily basis. The dataset includes data on the products that were</a:t>
            </a:r>
          </a:p>
          <a:p>
            <a:pPr algn="l"/>
            <a:r>
              <a:rPr lang="en-US" sz="1800" b="0" i="0" u="none" strike="noStrike" baseline="0">
                <a:solidFill>
                  <a:srgbClr val="3C4043"/>
                </a:solidFill>
                <a:latin typeface="ArialMT"/>
              </a:rPr>
              <a:t>purchased, the amount spent on each product, the date and time of each transaction,</a:t>
            </a:r>
          </a:p>
          <a:p>
            <a:pPr algn="l"/>
            <a:r>
              <a:rPr lang="en-US" sz="1800" b="0" i="0" u="none" strike="noStrike" baseline="0">
                <a:solidFill>
                  <a:srgbClr val="3C4043"/>
                </a:solidFill>
                <a:latin typeface="ArialMT"/>
              </a:rPr>
              <a:t>the payment mode of each transaction, and the source of each record</a:t>
            </a:r>
          </a:p>
          <a:p>
            <a:pPr algn="l"/>
            <a:r>
              <a:rPr lang="en-US" sz="1800" b="0" i="0" u="none" strike="noStrike" baseline="0">
                <a:solidFill>
                  <a:srgbClr val="3C4043"/>
                </a:solidFill>
                <a:latin typeface="ArialMT"/>
              </a:rPr>
              <a:t>(Expense/Income).</a:t>
            </a:r>
          </a:p>
          <a:p>
            <a:pPr algn="l"/>
            <a:r>
              <a:rPr lang="en-US" sz="1800" b="0" i="0" u="none" strike="noStrike" baseline="0">
                <a:solidFill>
                  <a:srgbClr val="3C4043"/>
                </a:solidFill>
                <a:latin typeface="ArialMT"/>
              </a:rPr>
              <a:t>This dataset can be used to analyze purchasing behavior and money management,</a:t>
            </a:r>
          </a:p>
          <a:p>
            <a:pPr algn="l"/>
            <a:r>
              <a:rPr lang="en-US" sz="1800" b="0" i="0" u="none" strike="noStrike" baseline="0">
                <a:solidFill>
                  <a:srgbClr val="3C4043"/>
                </a:solidFill>
                <a:latin typeface="ArialMT"/>
              </a:rPr>
              <a:t>forecasting expenses, and optimizing savings and budgeting strategies. The dataset is</a:t>
            </a:r>
          </a:p>
          <a:p>
            <a:pPr algn="l"/>
            <a:r>
              <a:rPr lang="en-US" sz="1800" b="0" i="0" u="none" strike="noStrike" baseline="0">
                <a:solidFill>
                  <a:srgbClr val="3C4043"/>
                </a:solidFill>
                <a:latin typeface="ArialMT"/>
              </a:rPr>
              <a:t>well-suited for data analysis and machine learning applications,it can be used to train</a:t>
            </a:r>
          </a:p>
          <a:p>
            <a:pPr algn="l"/>
            <a:r>
              <a:rPr lang="en-US" sz="1800" b="0" i="0" u="none" strike="noStrike" baseline="0">
                <a:solidFill>
                  <a:srgbClr val="3C4043"/>
                </a:solidFill>
                <a:latin typeface="ArialMT"/>
              </a:rPr>
              <a:t>predictive models and make data-driven decisions.</a:t>
            </a:r>
            <a:endParaRPr lang="en-US" dirty="0"/>
          </a:p>
        </p:txBody>
      </p:sp>
    </p:spTree>
    <p:extLst>
      <p:ext uri="{BB962C8B-B14F-4D97-AF65-F5344CB8AC3E}">
        <p14:creationId xmlns:p14="http://schemas.microsoft.com/office/powerpoint/2010/main" val="163087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4896-C53A-80CA-7A11-8683BF09739A}"/>
              </a:ext>
            </a:extLst>
          </p:cNvPr>
          <p:cNvSpPr>
            <a:spLocks noGrp="1"/>
          </p:cNvSpPr>
          <p:nvPr>
            <p:ph type="title"/>
          </p:nvPr>
        </p:nvSpPr>
        <p:spPr>
          <a:xfrm>
            <a:off x="255993" y="156238"/>
            <a:ext cx="7193678" cy="740233"/>
          </a:xfrm>
        </p:spPr>
        <p:txBody>
          <a:bodyPr>
            <a:normAutofit fontScale="90000"/>
          </a:bodyPr>
          <a:lstStyle/>
          <a:p>
            <a:r>
              <a:rPr lang="en-US" b="0" dirty="0">
                <a:solidFill>
                  <a:schemeClr val="accent2">
                    <a:lumMod val="60000"/>
                    <a:lumOff val="40000"/>
                  </a:schemeClr>
                </a:solidFill>
                <a:effectLst/>
                <a:latin typeface="Consolas" panose="020B0609020204030204" pitchFamily="49" charset="0"/>
              </a:rPr>
              <a:t>Amount vs Category</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FBA867A-6167-8D8B-C086-335F8CBD1B39}"/>
              </a:ext>
            </a:extLst>
          </p:cNvPr>
          <p:cNvSpPr>
            <a:spLocks noGrp="1"/>
          </p:cNvSpPr>
          <p:nvPr>
            <p:ph idx="1"/>
          </p:nvPr>
        </p:nvSpPr>
        <p:spPr>
          <a:xfrm>
            <a:off x="255993" y="708212"/>
            <a:ext cx="11541560" cy="5993549"/>
          </a:xfrm>
        </p:spPr>
        <p:txBody>
          <a:bodyPr/>
          <a:lstStyle/>
          <a:p>
            <a:r>
              <a:rPr lang="en-US" b="0" dirty="0">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figure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figsize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sns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boxplot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"Category"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order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"Category"</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index</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palette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viridis</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plt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8229DEC5-BA0F-0382-A1B2-F388DD029D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7" y="2330823"/>
            <a:ext cx="7754471" cy="4370938"/>
          </a:xfrm>
          <a:prstGeom prst="rect">
            <a:avLst/>
          </a:prstGeom>
        </p:spPr>
      </p:pic>
      <p:sp>
        <p:nvSpPr>
          <p:cNvPr id="7" name="TextBox 6">
            <a:extLst>
              <a:ext uri="{FF2B5EF4-FFF2-40B4-BE49-F238E27FC236}">
                <a16:creationId xmlns:a16="http://schemas.microsoft.com/office/drawing/2014/main" id="{CD950C6D-AFAF-F979-70C0-CD49A13C5528}"/>
              </a:ext>
            </a:extLst>
          </p:cNvPr>
          <p:cNvSpPr txBox="1"/>
          <p:nvPr/>
        </p:nvSpPr>
        <p:spPr>
          <a:xfrm>
            <a:off x="8244790" y="2105869"/>
            <a:ext cx="3691217" cy="4524315"/>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box plot showing the distribution of amounts across different spending categories, including Food, Transportation, Household, Subscription, and Other.</a:t>
            </a:r>
          </a:p>
          <a:p>
            <a:r>
              <a:rPr lang="en-US" b="0" dirty="0">
                <a:solidFill>
                  <a:schemeClr val="tx2">
                    <a:lumMod val="75000"/>
                  </a:schemeClr>
                </a:solidFill>
                <a:effectLst/>
                <a:latin typeface="Consolas" panose="020B0609020204030204" pitchFamily="49" charset="0"/>
              </a:rPr>
              <a:t>Each category has several outliers, with some extreme values reaching up to 50,000, indicating a wide range of spending variations.</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963400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76E2F-0A03-9680-DB6C-65070073C59C}"/>
              </a:ext>
            </a:extLst>
          </p:cNvPr>
          <p:cNvSpPr>
            <a:spLocks noGrp="1"/>
          </p:cNvSpPr>
          <p:nvPr>
            <p:ph type="title"/>
          </p:nvPr>
        </p:nvSpPr>
        <p:spPr>
          <a:xfrm>
            <a:off x="291852" y="81532"/>
            <a:ext cx="6117913" cy="617715"/>
          </a:xfrm>
        </p:spPr>
        <p:txBody>
          <a:bodyPr>
            <a:normAutofit fontScale="90000"/>
          </a:bodyPr>
          <a:lstStyle/>
          <a:p>
            <a:r>
              <a:rPr lang="en-US" b="0" dirty="0">
                <a:solidFill>
                  <a:schemeClr val="accent1">
                    <a:lumMod val="75000"/>
                  </a:schemeClr>
                </a:solidFill>
                <a:effectLst/>
                <a:latin typeface="Consolas" panose="020B0609020204030204" pitchFamily="49" charset="0"/>
              </a:rPr>
              <a:t>Amount vs Subcategory</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EA8F786C-1DEE-B783-2ED3-998373C1E261}"/>
              </a:ext>
            </a:extLst>
          </p:cNvPr>
          <p:cNvSpPr>
            <a:spLocks noGrp="1"/>
          </p:cNvSpPr>
          <p:nvPr>
            <p:ph idx="1"/>
          </p:nvPr>
        </p:nvSpPr>
        <p:spPr>
          <a:xfrm>
            <a:off x="179294" y="600635"/>
            <a:ext cx="11720854" cy="6015318"/>
          </a:xfrm>
        </p:spPr>
        <p:txBody>
          <a:bodyPr/>
          <a:lstStyle/>
          <a:p>
            <a:r>
              <a:rPr lang="en-US" b="0" dirty="0">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figure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figsize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sns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boxplot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"Subcategory"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order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"Subcategory"</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10</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index</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palette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viridis</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a:t>
            </a:r>
          </a:p>
          <a:p>
            <a:r>
              <a:rPr lang="en-US" b="0" dirty="0" err="1">
                <a:solidFill>
                  <a:srgbClr val="4EC9B0"/>
                </a:solidFill>
                <a:effectLst/>
                <a:latin typeface="Consolas" panose="020B0609020204030204" pitchFamily="49" charset="0"/>
              </a:rPr>
              <a:t>plt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25B8175F-75B1-D93D-E652-2DCFFBEE92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53" y="2223387"/>
            <a:ext cx="7596338" cy="4392566"/>
          </a:xfrm>
          <a:prstGeom prst="rect">
            <a:avLst/>
          </a:prstGeom>
        </p:spPr>
      </p:pic>
      <p:sp>
        <p:nvSpPr>
          <p:cNvPr id="7" name="TextBox 6">
            <a:extLst>
              <a:ext uri="{FF2B5EF4-FFF2-40B4-BE49-F238E27FC236}">
                <a16:creationId xmlns:a16="http://schemas.microsoft.com/office/drawing/2014/main" id="{01403CD5-41F2-65BA-CDCB-FF60669295D8}"/>
              </a:ext>
            </a:extLst>
          </p:cNvPr>
          <p:cNvSpPr txBox="1"/>
          <p:nvPr/>
        </p:nvSpPr>
        <p:spPr>
          <a:xfrm>
            <a:off x="7888190" y="2298156"/>
            <a:ext cx="4473388" cy="3693319"/>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box plot showing the distribution of spending amounts across different subcategories such as Milk, Auto, Snacks, Grocery, Kirana, Lunch, and others.</a:t>
            </a:r>
          </a:p>
          <a:p>
            <a:r>
              <a:rPr lang="en-US" b="0" dirty="0">
                <a:solidFill>
                  <a:schemeClr val="tx2">
                    <a:lumMod val="75000"/>
                  </a:schemeClr>
                </a:solidFill>
                <a:effectLst/>
                <a:latin typeface="Consolas" panose="020B0609020204030204" pitchFamily="49" charset="0"/>
              </a:rPr>
              <a:t>Several subcategories have significant outliers, with some transactions exceeding 3500, indicating occasional high expenditures in certain areas.</a:t>
            </a:r>
          </a:p>
        </p:txBody>
      </p:sp>
    </p:spTree>
    <p:extLst>
      <p:ext uri="{BB962C8B-B14F-4D97-AF65-F5344CB8AC3E}">
        <p14:creationId xmlns:p14="http://schemas.microsoft.com/office/powerpoint/2010/main" val="229653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C03D-E63B-3FDF-A236-3FE7DB3B447E}"/>
              </a:ext>
            </a:extLst>
          </p:cNvPr>
          <p:cNvSpPr>
            <a:spLocks noGrp="1"/>
          </p:cNvSpPr>
          <p:nvPr>
            <p:ph type="title"/>
          </p:nvPr>
        </p:nvSpPr>
        <p:spPr>
          <a:xfrm>
            <a:off x="247028" y="189109"/>
            <a:ext cx="5687607" cy="627529"/>
          </a:xfrm>
        </p:spPr>
        <p:txBody>
          <a:bodyPr>
            <a:normAutofit fontScale="90000"/>
          </a:bodyPr>
          <a:lstStyle/>
          <a:p>
            <a:r>
              <a:rPr lang="en-US" b="0" dirty="0">
                <a:solidFill>
                  <a:schemeClr val="accent1">
                    <a:lumMod val="75000"/>
                  </a:schemeClr>
                </a:solidFill>
                <a:effectLst/>
                <a:latin typeface="Consolas" panose="020B0609020204030204" pitchFamily="49" charset="0"/>
              </a:rPr>
              <a:t>Amount vs Income</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84D64552-9D71-8D5C-F432-0ED214B09B69}"/>
              </a:ext>
            </a:extLst>
          </p:cNvPr>
          <p:cNvSpPr>
            <a:spLocks noGrp="1"/>
          </p:cNvSpPr>
          <p:nvPr>
            <p:ph idx="1"/>
          </p:nvPr>
        </p:nvSpPr>
        <p:spPr>
          <a:xfrm>
            <a:off x="179294" y="735106"/>
            <a:ext cx="11765678" cy="6024281"/>
          </a:xfrm>
        </p:spPr>
        <p:txBody>
          <a:bodyPr/>
          <a:lstStyle/>
          <a:p>
            <a:r>
              <a:rPr lang="en-US" sz="1600" b="0" dirty="0" err="1">
                <a:solidFill>
                  <a:srgbClr val="4EC9B0"/>
                </a:solidFill>
                <a:effectLst/>
                <a:latin typeface="Consolas" panose="020B0609020204030204" pitchFamily="49" charset="0"/>
              </a:rPr>
              <a:t>sns</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boxplot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"Amount"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y</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"Income/Expense"</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palette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viridis</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r>
              <a:rPr lang="en-US" sz="1600" b="0" dirty="0">
                <a:solidFill>
                  <a:srgbClr val="F44747"/>
                </a:solidFill>
                <a:effectLst/>
                <a:latin typeface="Consolas" panose="020B0609020204030204" pitchFamily="49" charset="0"/>
              </a:rPr>
              <a:t>;</a:t>
            </a:r>
            <a:endParaRPr lang="en-US" sz="1600" b="0" dirty="0">
              <a:solidFill>
                <a:srgbClr val="CCCCCC"/>
              </a:solidFill>
              <a:effectLst/>
              <a:latin typeface="Consolas" panose="020B0609020204030204" pitchFamily="49" charset="0"/>
            </a:endParaRPr>
          </a:p>
          <a:p>
            <a:pPr marL="0" indent="0">
              <a:buNone/>
            </a:pPr>
            <a:endParaRPr lang="en-US" dirty="0"/>
          </a:p>
        </p:txBody>
      </p:sp>
      <p:pic>
        <p:nvPicPr>
          <p:cNvPr id="5" name="Picture 4">
            <a:extLst>
              <a:ext uri="{FF2B5EF4-FFF2-40B4-BE49-F238E27FC236}">
                <a16:creationId xmlns:a16="http://schemas.microsoft.com/office/drawing/2014/main" id="{23E5B584-72A3-C946-04D6-C575551AC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50" y="1187255"/>
            <a:ext cx="7323468" cy="4541192"/>
          </a:xfrm>
          <a:prstGeom prst="rect">
            <a:avLst/>
          </a:prstGeom>
        </p:spPr>
      </p:pic>
      <p:sp>
        <p:nvSpPr>
          <p:cNvPr id="7" name="TextBox 6">
            <a:extLst>
              <a:ext uri="{FF2B5EF4-FFF2-40B4-BE49-F238E27FC236}">
                <a16:creationId xmlns:a16="http://schemas.microsoft.com/office/drawing/2014/main" id="{0C2AEB09-87A3-48E5-C4B9-91FF579E1187}"/>
              </a:ext>
            </a:extLst>
          </p:cNvPr>
          <p:cNvSpPr txBox="1"/>
          <p:nvPr/>
        </p:nvSpPr>
        <p:spPr>
          <a:xfrm>
            <a:off x="7808259" y="1472692"/>
            <a:ext cx="3601570" cy="3970318"/>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box plot representing the distribution of amounts across three categories: Expense, Transfer-Out, and Income.</a:t>
            </a:r>
          </a:p>
          <a:p>
            <a:r>
              <a:rPr lang="en-US" b="0" dirty="0">
                <a:solidFill>
                  <a:schemeClr val="tx2">
                    <a:lumMod val="75000"/>
                  </a:schemeClr>
                </a:solidFill>
                <a:effectLst/>
                <a:latin typeface="Consolas" panose="020B0609020204030204" pitchFamily="49" charset="0"/>
              </a:rPr>
              <a:t>Income has a wider distribution with significant variability, while Expense and Transfer-Out have several outliers, indicating occasional large transactions.</a:t>
            </a:r>
          </a:p>
        </p:txBody>
      </p:sp>
    </p:spTree>
    <p:extLst>
      <p:ext uri="{BB962C8B-B14F-4D97-AF65-F5344CB8AC3E}">
        <p14:creationId xmlns:p14="http://schemas.microsoft.com/office/powerpoint/2010/main" val="266091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EC07-682F-A74A-AFDC-FD164B7D0F0C}"/>
              </a:ext>
            </a:extLst>
          </p:cNvPr>
          <p:cNvSpPr>
            <a:spLocks noGrp="1"/>
          </p:cNvSpPr>
          <p:nvPr>
            <p:ph type="title"/>
          </p:nvPr>
        </p:nvSpPr>
        <p:spPr>
          <a:xfrm>
            <a:off x="175310" y="62753"/>
            <a:ext cx="7032313" cy="600635"/>
          </a:xfrm>
        </p:spPr>
        <p:txBody>
          <a:bodyPr>
            <a:normAutofit fontScale="90000"/>
          </a:bodyPr>
          <a:lstStyle/>
          <a:p>
            <a:r>
              <a:rPr lang="en-US" b="0" dirty="0">
                <a:solidFill>
                  <a:schemeClr val="accent2">
                    <a:lumMod val="60000"/>
                    <a:lumOff val="40000"/>
                  </a:schemeClr>
                </a:solidFill>
                <a:effectLst/>
                <a:latin typeface="Consolas" panose="020B0609020204030204" pitchFamily="49" charset="0"/>
              </a:rPr>
              <a:t>Income vs Payment mode</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AA70FA1A-7782-5F7C-9AD0-BACBED8C8F26}"/>
              </a:ext>
            </a:extLst>
          </p:cNvPr>
          <p:cNvSpPr>
            <a:spLocks noGrp="1"/>
          </p:cNvSpPr>
          <p:nvPr>
            <p:ph idx="1"/>
          </p:nvPr>
        </p:nvSpPr>
        <p:spPr>
          <a:xfrm>
            <a:off x="175310" y="600635"/>
            <a:ext cx="11841380" cy="6015318"/>
          </a:xfrm>
        </p:spPr>
        <p:txBody>
          <a:bodyPr/>
          <a:lstStyle/>
          <a:p>
            <a:r>
              <a:rPr lang="en-US" b="0" dirty="0" err="1">
                <a:solidFill>
                  <a:srgbClr val="4EC9B0"/>
                </a:solidFill>
                <a:effectLst/>
                <a:latin typeface="Consolas" panose="020B0609020204030204" pitchFamily="49" charset="0"/>
              </a:rPr>
              <a:t>sns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scatterplot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data</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"Income/Expense"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"Mode"</a:t>
            </a:r>
            <a:r>
              <a:rPr lang="en-US" b="0" dirty="0">
                <a:solidFill>
                  <a:srgbClr val="CCCCCC"/>
                </a:solidFill>
                <a:effectLst/>
                <a:latin typeface="Consolas" panose="020B0609020204030204" pitchFamily="49" charset="0"/>
              </a:rPr>
              <a:t>,)</a:t>
            </a:r>
            <a:r>
              <a:rPr lang="en-US" b="0" dirty="0">
                <a:solidFill>
                  <a:srgbClr val="F44747"/>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marL="0" indent="0">
              <a:buNone/>
            </a:pPr>
            <a:endParaRPr lang="en-US" dirty="0"/>
          </a:p>
        </p:txBody>
      </p:sp>
      <p:pic>
        <p:nvPicPr>
          <p:cNvPr id="5" name="Picture 4" descr="A screenshot of a computer screen">
            <a:extLst>
              <a:ext uri="{FF2B5EF4-FFF2-40B4-BE49-F238E27FC236}">
                <a16:creationId xmlns:a16="http://schemas.microsoft.com/office/drawing/2014/main" id="{2FFB84EE-9F92-5B20-1167-990D8B4CE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61" y="1085565"/>
            <a:ext cx="7599768" cy="5171800"/>
          </a:xfrm>
          <a:prstGeom prst="rect">
            <a:avLst/>
          </a:prstGeom>
        </p:spPr>
      </p:pic>
      <p:sp>
        <p:nvSpPr>
          <p:cNvPr id="7" name="TextBox 6">
            <a:extLst>
              <a:ext uri="{FF2B5EF4-FFF2-40B4-BE49-F238E27FC236}">
                <a16:creationId xmlns:a16="http://schemas.microsoft.com/office/drawing/2014/main" id="{4EAB671B-FA50-CA5A-26A1-0D86C2CDC22E}"/>
              </a:ext>
            </a:extLst>
          </p:cNvPr>
          <p:cNvSpPr txBox="1"/>
          <p:nvPr/>
        </p:nvSpPr>
        <p:spPr>
          <a:xfrm>
            <a:off x="8110380" y="1443841"/>
            <a:ext cx="3810812" cy="3970318"/>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scatter plot that categorizes different transaction modes (e.g., Cash, Credit Card, Fixed Deposit) against Income, Expense, and Transfer-Out.</a:t>
            </a:r>
          </a:p>
          <a:p>
            <a:r>
              <a:rPr lang="en-US" b="0" dirty="0">
                <a:solidFill>
                  <a:schemeClr val="tx2">
                    <a:lumMod val="75000"/>
                  </a:schemeClr>
                </a:solidFill>
                <a:effectLst/>
                <a:latin typeface="Consolas" panose="020B0609020204030204" pitchFamily="49" charset="0"/>
              </a:rPr>
              <a:t>Each dot represents a transaction mode associated with one of these financial categories, showing which modes are used for different types of transactions.</a:t>
            </a:r>
          </a:p>
        </p:txBody>
      </p:sp>
    </p:spTree>
    <p:extLst>
      <p:ext uri="{BB962C8B-B14F-4D97-AF65-F5344CB8AC3E}">
        <p14:creationId xmlns:p14="http://schemas.microsoft.com/office/powerpoint/2010/main" val="336294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92C9-74EF-140F-1149-4492DB91EE4D}"/>
              </a:ext>
            </a:extLst>
          </p:cNvPr>
          <p:cNvSpPr>
            <a:spLocks noGrp="1"/>
          </p:cNvSpPr>
          <p:nvPr>
            <p:ph type="title"/>
          </p:nvPr>
        </p:nvSpPr>
        <p:spPr>
          <a:xfrm>
            <a:off x="273922" y="134471"/>
            <a:ext cx="8596669" cy="682168"/>
          </a:xfrm>
        </p:spPr>
        <p:txBody>
          <a:bodyPr>
            <a:normAutofit fontScale="90000"/>
          </a:bodyPr>
          <a:lstStyle/>
          <a:p>
            <a:r>
              <a:rPr lang="en-US" b="0" dirty="0">
                <a:solidFill>
                  <a:schemeClr val="accent1">
                    <a:lumMod val="60000"/>
                    <a:lumOff val="40000"/>
                  </a:schemeClr>
                </a:solidFill>
                <a:effectLst/>
                <a:latin typeface="Consolas" panose="020B0609020204030204" pitchFamily="49" charset="0"/>
              </a:rPr>
              <a:t>Distribution of Transaction Amounts</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1F5E72C3-58D5-0527-C700-76650E5F3795}"/>
              </a:ext>
            </a:extLst>
          </p:cNvPr>
          <p:cNvSpPr>
            <a:spLocks noGrp="1"/>
          </p:cNvSpPr>
          <p:nvPr>
            <p:ph idx="1"/>
          </p:nvPr>
        </p:nvSpPr>
        <p:spPr>
          <a:xfrm>
            <a:off x="273921" y="663388"/>
            <a:ext cx="11496737" cy="5970493"/>
          </a:xfrm>
        </p:spPr>
        <p:txBody>
          <a:bodyPr/>
          <a:lstStyle/>
          <a:p>
            <a:r>
              <a:rPr lang="en-US" sz="1400" b="0" dirty="0">
                <a:solidFill>
                  <a:srgbClr val="6A9955"/>
                </a:solidFill>
                <a:effectLst/>
                <a:latin typeface="Consolas" panose="020B0609020204030204" pitchFamily="49" charset="0"/>
              </a:rPr>
              <a:t># Distribution of transaction amounts</a:t>
            </a:r>
            <a:endParaRPr lang="en-US" sz="1400" b="0" dirty="0">
              <a:solidFill>
                <a:srgbClr val="CCCCCC"/>
              </a:solidFill>
              <a:effectLst/>
              <a:latin typeface="Consolas" panose="020B0609020204030204" pitchFamily="49" charset="0"/>
            </a:endParaRPr>
          </a:p>
          <a:p>
            <a:r>
              <a:rPr lang="en-US" sz="1400" b="0" dirty="0">
                <a:solidFill>
                  <a:srgbClr val="4EC9B0"/>
                </a:solidFill>
                <a:effectLst/>
                <a:latin typeface="Consolas" panose="020B0609020204030204" pitchFamily="49" charset="0"/>
              </a:rPr>
              <a:t>plt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figure</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figsize</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10</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6</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sns</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histplot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'Amount'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bins</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50</a:t>
            </a:r>
            <a:r>
              <a:rPr lang="en-US" sz="1400" b="0" dirty="0">
                <a:solidFill>
                  <a:srgbClr val="CCCCCC"/>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kde</a:t>
            </a:r>
            <a:r>
              <a:rPr lang="en-US" sz="1400" b="0" dirty="0">
                <a:solidFill>
                  <a:srgbClr val="D4D4D4"/>
                </a:solidFill>
                <a:effectLst/>
                <a:latin typeface="Consolas" panose="020B0609020204030204" pitchFamily="49" charset="0"/>
              </a:rPr>
              <a:t>=</a:t>
            </a:r>
            <a:r>
              <a:rPr lang="en-US" sz="1400" b="0" dirty="0">
                <a:solidFill>
                  <a:srgbClr val="4FC1FF"/>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color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'g'</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title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'Distribution of Transaction Amounts'</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xlabel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'Amount'</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ylabel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'Frequency'</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a:p>
            <a:pPr marL="0" indent="0">
              <a:buNone/>
            </a:pPr>
            <a:endParaRPr lang="en-US" dirty="0"/>
          </a:p>
        </p:txBody>
      </p:sp>
      <p:pic>
        <p:nvPicPr>
          <p:cNvPr id="5" name="Picture 4" descr="A graph of a distribution of transactions">
            <a:extLst>
              <a:ext uri="{FF2B5EF4-FFF2-40B4-BE49-F238E27FC236}">
                <a16:creationId xmlns:a16="http://schemas.microsoft.com/office/drawing/2014/main" id="{BF15F6B6-1C7E-44A1-B412-494A06818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9506" y="1825189"/>
            <a:ext cx="6532283" cy="4808691"/>
          </a:xfrm>
          <a:prstGeom prst="rect">
            <a:avLst/>
          </a:prstGeom>
        </p:spPr>
      </p:pic>
      <p:sp>
        <p:nvSpPr>
          <p:cNvPr id="7" name="TextBox 6">
            <a:extLst>
              <a:ext uri="{FF2B5EF4-FFF2-40B4-BE49-F238E27FC236}">
                <a16:creationId xmlns:a16="http://schemas.microsoft.com/office/drawing/2014/main" id="{8D61AEE4-8EF2-16D3-6D8D-BCFC1A21E3B5}"/>
              </a:ext>
            </a:extLst>
          </p:cNvPr>
          <p:cNvSpPr txBox="1"/>
          <p:nvPr/>
        </p:nvSpPr>
        <p:spPr>
          <a:xfrm>
            <a:off x="103591" y="2976281"/>
            <a:ext cx="5355915" cy="3970318"/>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histogram with a KDE (Kernel Density Estimate) overlay, representing the distribution of transaction amounts.</a:t>
            </a:r>
          </a:p>
          <a:p>
            <a:r>
              <a:rPr lang="en-US" b="0" dirty="0">
                <a:solidFill>
                  <a:schemeClr val="tx2">
                    <a:lumMod val="75000"/>
                  </a:schemeClr>
                </a:solidFill>
                <a:effectLst/>
                <a:latin typeface="Consolas" panose="020B0609020204030204" pitchFamily="49" charset="0"/>
              </a:rPr>
              <a:t>Most transactions have low amounts, as indicated by the high frequency of small values.</a:t>
            </a:r>
          </a:p>
          <a:p>
            <a:r>
              <a:rPr lang="en-US" b="0" dirty="0">
                <a:solidFill>
                  <a:schemeClr val="tx2">
                    <a:lumMod val="75000"/>
                  </a:schemeClr>
                </a:solidFill>
                <a:effectLst/>
                <a:latin typeface="Consolas" panose="020B0609020204030204" pitchFamily="49" charset="0"/>
              </a:rPr>
              <a:t>There are a few high-value transactions, but they are rare, as seen in the long tail on the right.</a:t>
            </a:r>
          </a:p>
          <a:p>
            <a:r>
              <a:rPr lang="en-US" b="0" dirty="0">
                <a:solidFill>
                  <a:schemeClr val="tx2">
                    <a:lumMod val="75000"/>
                  </a:schemeClr>
                </a:solidFill>
                <a:effectLst/>
                <a:latin typeface="Consolas" panose="020B0609020204030204" pitchFamily="49" charset="0"/>
              </a:rPr>
              <a:t>The distribution is highly right-skewed, indicating a concentration of smaller transaction amounts.</a:t>
            </a:r>
          </a:p>
        </p:txBody>
      </p:sp>
    </p:spTree>
    <p:extLst>
      <p:ext uri="{BB962C8B-B14F-4D97-AF65-F5344CB8AC3E}">
        <p14:creationId xmlns:p14="http://schemas.microsoft.com/office/powerpoint/2010/main" val="49258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1314C-281D-F953-4FBA-B878960A2850}"/>
              </a:ext>
            </a:extLst>
          </p:cNvPr>
          <p:cNvSpPr>
            <a:spLocks noGrp="1"/>
          </p:cNvSpPr>
          <p:nvPr>
            <p:ph type="title"/>
          </p:nvPr>
        </p:nvSpPr>
        <p:spPr>
          <a:xfrm>
            <a:off x="193240" y="90498"/>
            <a:ext cx="7525372" cy="581856"/>
          </a:xfrm>
        </p:spPr>
        <p:txBody>
          <a:bodyPr>
            <a:normAutofit fontScale="90000"/>
          </a:bodyPr>
          <a:lstStyle/>
          <a:p>
            <a:r>
              <a:rPr lang="en-US" b="0" dirty="0">
                <a:solidFill>
                  <a:schemeClr val="accent1">
                    <a:lumMod val="60000"/>
                    <a:lumOff val="40000"/>
                  </a:schemeClr>
                </a:solidFill>
                <a:effectLst/>
                <a:latin typeface="Consolas" panose="020B0609020204030204" pitchFamily="49" charset="0"/>
              </a:rPr>
              <a:t>Transaction Counts by Category</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77CB3EDC-59D4-A32C-C660-07D607EE7BE8}"/>
              </a:ext>
            </a:extLst>
          </p:cNvPr>
          <p:cNvSpPr>
            <a:spLocks noGrp="1"/>
          </p:cNvSpPr>
          <p:nvPr>
            <p:ph idx="1"/>
          </p:nvPr>
        </p:nvSpPr>
        <p:spPr>
          <a:xfrm>
            <a:off x="193239" y="672354"/>
            <a:ext cx="11756713" cy="6006351"/>
          </a:xfrm>
        </p:spPr>
        <p:txBody>
          <a:bodyPr/>
          <a:lstStyle/>
          <a:p>
            <a:r>
              <a:rPr lang="en-US" sz="1400" b="0" dirty="0">
                <a:solidFill>
                  <a:srgbClr val="6A9955"/>
                </a:solidFill>
                <a:effectLst/>
                <a:latin typeface="Consolas" panose="020B0609020204030204" pitchFamily="49" charset="0"/>
              </a:rPr>
              <a:t># Transaction counts by category</a:t>
            </a:r>
            <a:endParaRPr lang="en-US" sz="1400" b="0" dirty="0">
              <a:solidFill>
                <a:srgbClr val="CCCCCC"/>
              </a:solidFill>
              <a:effectLst/>
              <a:latin typeface="Consolas" panose="020B0609020204030204" pitchFamily="49" charset="0"/>
            </a:endParaRPr>
          </a:p>
          <a:p>
            <a:r>
              <a:rPr lang="en-US" sz="1400" b="0" dirty="0">
                <a:solidFill>
                  <a:srgbClr val="4EC9B0"/>
                </a:solidFill>
                <a:effectLst/>
                <a:latin typeface="Consolas" panose="020B0609020204030204" pitchFamily="49" charset="0"/>
              </a:rPr>
              <a:t>plt</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figure</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figsize</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r>
              <a:rPr lang="en-US" sz="1400" b="0" dirty="0">
                <a:solidFill>
                  <a:srgbClr val="B5CEA8"/>
                </a:solidFill>
                <a:effectLst/>
                <a:latin typeface="Consolas" panose="020B0609020204030204" pitchFamily="49" charset="0"/>
              </a:rPr>
              <a:t>12</a:t>
            </a:r>
            <a:r>
              <a:rPr lang="en-US" sz="1400" b="0" dirty="0">
                <a:solidFill>
                  <a:srgbClr val="CCCCCC"/>
                </a:solidFill>
                <a:effectLst/>
                <a:latin typeface="Consolas" panose="020B0609020204030204" pitchFamily="49" charset="0"/>
              </a:rPr>
              <a:t>, </a:t>
            </a:r>
            <a:r>
              <a:rPr lang="en-US" sz="1400" b="0" dirty="0">
                <a:solidFill>
                  <a:srgbClr val="B5CEA8"/>
                </a:solidFill>
                <a:effectLst/>
                <a:latin typeface="Consolas" panose="020B0609020204030204" pitchFamily="49" charset="0"/>
              </a:rPr>
              <a:t>6</a:t>
            </a:r>
            <a:r>
              <a:rPr lang="en-US" sz="1400" b="0" dirty="0">
                <a:solidFill>
                  <a:srgbClr val="CCCCCC"/>
                </a:solidFill>
                <a:effectLst/>
                <a:latin typeface="Consolas" panose="020B0609020204030204" pitchFamily="49" charset="0"/>
              </a:rPr>
              <a:t>))</a:t>
            </a:r>
          </a:p>
          <a:p>
            <a:r>
              <a:rPr lang="en-US" sz="1400" b="0" dirty="0">
                <a:solidFill>
                  <a:srgbClr val="4EC9B0"/>
                </a:solidFill>
                <a:effectLst/>
                <a:latin typeface="Consolas" panose="020B0609020204030204" pitchFamily="49" charset="0"/>
              </a:rPr>
              <a:t>sns</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countplot</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data</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x</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'Category'</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order</a:t>
            </a:r>
            <a:r>
              <a:rPr lang="en-US" sz="1400" b="0" dirty="0">
                <a:solidFill>
                  <a:srgbClr val="D4D4D4"/>
                </a:solidFill>
                <a:effectLst/>
                <a:latin typeface="Consolas" panose="020B0609020204030204" pitchFamily="49" charset="0"/>
              </a:rPr>
              <a:t>=</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'Category'</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value_counts</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index</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palette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viridis</a:t>
            </a:r>
            <a:r>
              <a:rPr lang="en-US" sz="1400" b="0" dirty="0">
                <a:solidFill>
                  <a:srgbClr val="CE9178"/>
                </a:solidFill>
                <a:effectLst/>
                <a:latin typeface="Consolas" panose="020B0609020204030204" pitchFamily="49" charset="0"/>
              </a:rPr>
              <a:t>'</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title</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'Transaction Counts by Category'</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xlabel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'Category'</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ylabel</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'Count'</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xticks</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rotation</a:t>
            </a:r>
            <a:r>
              <a:rPr lang="en-US" sz="1400" b="0" dirty="0">
                <a:solidFill>
                  <a:srgbClr val="D4D4D4"/>
                </a:solidFill>
                <a:effectLst/>
                <a:latin typeface="Consolas" panose="020B0609020204030204" pitchFamily="49" charset="0"/>
              </a:rPr>
              <a:t>=</a:t>
            </a:r>
            <a:r>
              <a:rPr lang="en-US" sz="1400" b="0" dirty="0">
                <a:solidFill>
                  <a:srgbClr val="B5CEA8"/>
                </a:solidFill>
                <a:effectLst/>
                <a:latin typeface="Consolas" panose="020B0609020204030204" pitchFamily="49" charset="0"/>
              </a:rPr>
              <a:t>90</a:t>
            </a:r>
            <a:r>
              <a:rPr lang="en-US" sz="1400" b="0" dirty="0">
                <a:solidFill>
                  <a:srgbClr val="CCCCCC"/>
                </a:solidFill>
                <a:effectLst/>
                <a:latin typeface="Consolas" panose="020B0609020204030204" pitchFamily="49" charset="0"/>
              </a:rPr>
              <a:t>)</a:t>
            </a:r>
          </a:p>
          <a:p>
            <a:r>
              <a:rPr lang="en-US" sz="1400" b="0" dirty="0" err="1">
                <a:solidFill>
                  <a:srgbClr val="4EC9B0"/>
                </a:solidFill>
                <a:effectLst/>
                <a:latin typeface="Consolas" panose="020B0609020204030204" pitchFamily="49" charset="0"/>
              </a:rPr>
              <a:t>plt</a:t>
            </a:r>
            <a:r>
              <a:rPr lang="en-US" sz="1400" b="0" dirty="0" err="1">
                <a:solidFill>
                  <a:srgbClr val="CCCCCC"/>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show</a:t>
            </a:r>
            <a:r>
              <a:rPr lang="en-US" sz="1400" b="0" dirty="0">
                <a:solidFill>
                  <a:srgbClr val="CCCCCC"/>
                </a:solidFill>
                <a:effectLst/>
                <a:latin typeface="Consolas" panose="020B0609020204030204" pitchFamily="49" charset="0"/>
              </a:rPr>
              <a:t>()</a:t>
            </a:r>
          </a:p>
          <a:p>
            <a:pPr marL="0" indent="0">
              <a:buNone/>
            </a:pPr>
            <a:endParaRPr lang="en-US" dirty="0"/>
          </a:p>
        </p:txBody>
      </p:sp>
      <p:pic>
        <p:nvPicPr>
          <p:cNvPr id="5" name="Picture 4" descr="A graph of a number of people">
            <a:extLst>
              <a:ext uri="{FF2B5EF4-FFF2-40B4-BE49-F238E27FC236}">
                <a16:creationId xmlns:a16="http://schemas.microsoft.com/office/drawing/2014/main" id="{699E19DA-AADD-1C8A-09C8-0A27954B8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8" y="3325907"/>
            <a:ext cx="6544234" cy="3439238"/>
          </a:xfrm>
          <a:prstGeom prst="rect">
            <a:avLst/>
          </a:prstGeom>
        </p:spPr>
      </p:pic>
      <p:sp>
        <p:nvSpPr>
          <p:cNvPr id="7" name="TextBox 6">
            <a:extLst>
              <a:ext uri="{FF2B5EF4-FFF2-40B4-BE49-F238E27FC236}">
                <a16:creationId xmlns:a16="http://schemas.microsoft.com/office/drawing/2014/main" id="{C881820F-4E68-09EE-A690-0A8BACB46C10}"/>
              </a:ext>
            </a:extLst>
          </p:cNvPr>
          <p:cNvSpPr txBox="1"/>
          <p:nvPr/>
        </p:nvSpPr>
        <p:spPr>
          <a:xfrm>
            <a:off x="6938682" y="1788982"/>
            <a:ext cx="5363632" cy="3970318"/>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bar chart displays transaction counts categorized by different expense and income categories.</a:t>
            </a:r>
          </a:p>
          <a:p>
            <a:r>
              <a:rPr lang="en-US" b="0" dirty="0">
                <a:solidFill>
                  <a:schemeClr val="tx2">
                    <a:lumMod val="75000"/>
                  </a:schemeClr>
                </a:solidFill>
                <a:effectLst/>
                <a:latin typeface="Consolas" panose="020B0609020204030204" pitchFamily="49" charset="0"/>
              </a:rPr>
              <a:t>"Food" has the highest transaction count, followed by "Transportation" and "Household."</a:t>
            </a:r>
          </a:p>
          <a:p>
            <a:r>
              <a:rPr lang="en-US" b="0" dirty="0">
                <a:solidFill>
                  <a:schemeClr val="tx2">
                    <a:lumMod val="75000"/>
                  </a:schemeClr>
                </a:solidFill>
                <a:effectLst/>
                <a:latin typeface="Consolas" panose="020B0609020204030204" pitchFamily="49" charset="0"/>
              </a:rPr>
              <a:t>The majority of transactions are concentrated in a few categories, while others have significantly lower counts.</a:t>
            </a:r>
          </a:p>
          <a:p>
            <a:r>
              <a:rPr lang="en-US" b="0" dirty="0">
                <a:solidFill>
                  <a:schemeClr val="tx2">
                    <a:lumMod val="75000"/>
                  </a:schemeClr>
                </a:solidFill>
                <a:effectLst/>
                <a:latin typeface="Consolas" panose="020B0609020204030204" pitchFamily="49" charset="0"/>
              </a:rPr>
              <a:t>The distribution is highly skewed, with a long tail of categories having relatively few transactions.</a:t>
            </a:r>
          </a:p>
        </p:txBody>
      </p:sp>
    </p:spTree>
    <p:extLst>
      <p:ext uri="{BB962C8B-B14F-4D97-AF65-F5344CB8AC3E}">
        <p14:creationId xmlns:p14="http://schemas.microsoft.com/office/powerpoint/2010/main" val="599726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8BE47-FCD1-9CE5-54E4-B819DE479098}"/>
              </a:ext>
            </a:extLst>
          </p:cNvPr>
          <p:cNvSpPr>
            <a:spLocks noGrp="1"/>
          </p:cNvSpPr>
          <p:nvPr>
            <p:ph type="title"/>
          </p:nvPr>
        </p:nvSpPr>
        <p:spPr>
          <a:xfrm>
            <a:off x="255993" y="63603"/>
            <a:ext cx="8596668" cy="753035"/>
          </a:xfrm>
        </p:spPr>
        <p:txBody>
          <a:bodyPr/>
          <a:lstStyle/>
          <a:p>
            <a:r>
              <a:rPr lang="en-US" dirty="0"/>
              <a:t>Power Bi Dashboard</a:t>
            </a:r>
          </a:p>
        </p:txBody>
      </p:sp>
      <p:pic>
        <p:nvPicPr>
          <p:cNvPr id="5" name="Content Placeholder 4" descr="A screenshot of a computer">
            <a:extLst>
              <a:ext uri="{FF2B5EF4-FFF2-40B4-BE49-F238E27FC236}">
                <a16:creationId xmlns:a16="http://schemas.microsoft.com/office/drawing/2014/main" id="{992F4318-E418-34CB-BF05-B8B4078469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289" y="816638"/>
            <a:ext cx="10283541" cy="5772150"/>
          </a:xfrm>
        </p:spPr>
      </p:pic>
    </p:spTree>
    <p:extLst>
      <p:ext uri="{BB962C8B-B14F-4D97-AF65-F5344CB8AC3E}">
        <p14:creationId xmlns:p14="http://schemas.microsoft.com/office/powerpoint/2010/main" val="2337115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C8312-D482-6C75-ADA9-0A9671E14911}"/>
              </a:ext>
            </a:extLst>
          </p:cNvPr>
          <p:cNvSpPr>
            <a:spLocks noGrp="1"/>
          </p:cNvSpPr>
          <p:nvPr>
            <p:ph type="title"/>
          </p:nvPr>
        </p:nvSpPr>
        <p:spPr>
          <a:xfrm>
            <a:off x="300817" y="98612"/>
            <a:ext cx="5490383" cy="627529"/>
          </a:xfrm>
        </p:spPr>
        <p:txBody>
          <a:bodyPr>
            <a:normAutofit fontScale="90000"/>
          </a:bodyPr>
          <a:lstStyle/>
          <a:p>
            <a:r>
              <a:rPr lang="en-US" b="0" dirty="0">
                <a:solidFill>
                  <a:schemeClr val="accent2">
                    <a:lumMod val="75000"/>
                  </a:schemeClr>
                </a:solidFill>
                <a:effectLst/>
                <a:latin typeface="Consolas" panose="020B0609020204030204" pitchFamily="49" charset="0"/>
              </a:rPr>
              <a:t>Conclusion:</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99132890-0194-AD4F-D810-B114B963B462}"/>
              </a:ext>
            </a:extLst>
          </p:cNvPr>
          <p:cNvSpPr>
            <a:spLocks noGrp="1"/>
          </p:cNvSpPr>
          <p:nvPr>
            <p:ph idx="1"/>
          </p:nvPr>
        </p:nvSpPr>
        <p:spPr>
          <a:xfrm>
            <a:off x="233081" y="591671"/>
            <a:ext cx="11438965" cy="6167717"/>
          </a:xfrm>
        </p:spPr>
        <p:txBody>
          <a:bodyPr>
            <a:normAutofit fontScale="92500" lnSpcReduction="20000"/>
          </a:bodyPr>
          <a:lstStyle/>
          <a:p>
            <a:pPr marL="0" indent="0">
              <a:buNone/>
            </a:pPr>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financial transactions dataset was analyzed to identify key trends and insights. The</a:t>
            </a:r>
          </a:p>
          <a:p>
            <a:pPr marL="0" indent="0">
              <a:buNone/>
            </a:pPr>
            <a:r>
              <a:rPr lang="en-US" b="0" dirty="0">
                <a:solidFill>
                  <a:schemeClr val="tx2">
                    <a:lumMod val="75000"/>
                  </a:schemeClr>
                </a:solidFill>
                <a:effectLst/>
                <a:latin typeface="Consolas" panose="020B0609020204030204" pitchFamily="49" charset="0"/>
              </a:rPr>
              <a:t>data cleaning process involved handling missing values, correcting data types, and</a:t>
            </a:r>
          </a:p>
          <a:p>
            <a:pPr marL="0" indent="0">
              <a:buNone/>
            </a:pPr>
            <a:r>
              <a:rPr lang="en-US" b="0" dirty="0">
                <a:solidFill>
                  <a:schemeClr val="tx2">
                    <a:lumMod val="75000"/>
                  </a:schemeClr>
                </a:solidFill>
                <a:effectLst/>
                <a:latin typeface="Consolas" panose="020B0609020204030204" pitchFamily="49" charset="0"/>
              </a:rPr>
              <a:t>removing duplicates. Exploratory Data Analysis (EDA) revealed the distribution of</a:t>
            </a:r>
          </a:p>
          <a:p>
            <a:pPr marL="0" indent="0">
              <a:buNone/>
            </a:pPr>
            <a:r>
              <a:rPr lang="en-US" b="0" dirty="0">
                <a:solidFill>
                  <a:schemeClr val="tx2">
                    <a:lumMod val="75000"/>
                  </a:schemeClr>
                </a:solidFill>
                <a:effectLst/>
                <a:latin typeface="Consolas" panose="020B0609020204030204" pitchFamily="49" charset="0"/>
              </a:rPr>
              <a:t>transaction amounts, transaction counts by category and type, and significant patterns</a:t>
            </a:r>
          </a:p>
          <a:p>
            <a:pPr marL="0" indent="0">
              <a:buNone/>
            </a:pPr>
            <a:r>
              <a:rPr lang="en-US" b="0" dirty="0">
                <a:solidFill>
                  <a:schemeClr val="tx2">
                    <a:lumMod val="75000"/>
                  </a:schemeClr>
                </a:solidFill>
                <a:effectLst/>
                <a:latin typeface="Consolas" panose="020B0609020204030204" pitchFamily="49" charset="0"/>
              </a:rPr>
              <a:t>over time. Time series analysis highlighted monthly and daily transaction trends.</a:t>
            </a:r>
          </a:p>
          <a:p>
            <a:pPr marL="0" indent="0">
              <a:buNone/>
            </a:pPr>
            <a:r>
              <a:rPr lang="en-US" b="0" dirty="0">
                <a:solidFill>
                  <a:schemeClr val="tx2">
                    <a:lumMod val="75000"/>
                  </a:schemeClr>
                </a:solidFill>
                <a:effectLst/>
                <a:latin typeface="Consolas" panose="020B0609020204030204" pitchFamily="49" charset="0"/>
              </a:rPr>
              <a:t>Correlation analysis identified relationships between different transaction categories.</a:t>
            </a:r>
          </a:p>
          <a:p>
            <a:pPr marL="0" indent="0">
              <a:buNone/>
            </a:pPr>
            <a:r>
              <a:rPr lang="en-US" b="0" dirty="0">
                <a:solidFill>
                  <a:schemeClr val="tx2">
                    <a:lumMod val="75000"/>
                  </a:schemeClr>
                </a:solidFill>
                <a:effectLst/>
                <a:latin typeface="Consolas" panose="020B0609020204030204" pitchFamily="49" charset="0"/>
              </a:rPr>
              <a:t>Key Findings</a:t>
            </a:r>
          </a:p>
          <a:p>
            <a:pPr marL="0" indent="0">
              <a:buNone/>
            </a:pPr>
            <a:r>
              <a:rPr lang="en-US" b="0" dirty="0">
                <a:solidFill>
                  <a:schemeClr val="tx2">
                    <a:lumMod val="75000"/>
                  </a:schemeClr>
                </a:solidFill>
                <a:effectLst/>
                <a:latin typeface="Consolas" panose="020B0609020204030204" pitchFamily="49" charset="0"/>
              </a:rPr>
              <a:t>● The distribution of transaction amounts showed a right-skewed pattern with most</a:t>
            </a:r>
          </a:p>
          <a:p>
            <a:pPr marL="0" indent="0">
              <a:buNone/>
            </a:pPr>
            <a:r>
              <a:rPr lang="en-US" b="0" dirty="0">
                <a:solidFill>
                  <a:schemeClr val="tx2">
                    <a:lumMod val="75000"/>
                  </a:schemeClr>
                </a:solidFill>
                <a:effectLst/>
                <a:latin typeface="Consolas" panose="020B0609020204030204" pitchFamily="49" charset="0"/>
              </a:rPr>
              <a:t>  transactions clustered around lower values.</a:t>
            </a:r>
          </a:p>
          <a:p>
            <a:pPr marL="0" indent="0">
              <a:buNone/>
            </a:pPr>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 Sales and Purchases were the most common transaction categories.</a:t>
            </a:r>
          </a:p>
          <a:p>
            <a:pPr marL="0" indent="0">
              <a:buNone/>
            </a:pPr>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 Credit transactions were more frequent than Debit transactions.</a:t>
            </a:r>
          </a:p>
          <a:p>
            <a:pPr marL="0" indent="0">
              <a:buNone/>
            </a:pPr>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 Monthly transaction trends revealed seasonal patterns with peaks in certain</a:t>
            </a:r>
          </a:p>
          <a:p>
            <a:pPr marL="0" indent="0">
              <a:buNone/>
            </a:pPr>
            <a:r>
              <a:rPr lang="en-US" b="0" dirty="0">
                <a:solidFill>
                  <a:schemeClr val="tx2">
                    <a:lumMod val="75000"/>
                  </a:schemeClr>
                </a:solidFill>
                <a:effectLst/>
                <a:latin typeface="Consolas" panose="020B0609020204030204" pitchFamily="49" charset="0"/>
              </a:rPr>
              <a:t>  months.</a:t>
            </a:r>
          </a:p>
          <a:p>
            <a:pPr marL="0" indent="0">
              <a:buNone/>
            </a:pPr>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This project provides valuable insights into daily financial transactions, helping to</a:t>
            </a:r>
          </a:p>
          <a:p>
            <a:pPr marL="0" indent="0">
              <a:buNone/>
            </a:pPr>
            <a:r>
              <a:rPr lang="en-US" b="0" dirty="0">
                <a:solidFill>
                  <a:schemeClr val="tx2">
                    <a:lumMod val="75000"/>
                  </a:schemeClr>
                </a:solidFill>
                <a:effectLst/>
                <a:latin typeface="Consolas" panose="020B0609020204030204" pitchFamily="49" charset="0"/>
              </a:rPr>
              <a:t>inform decision-making and strategic planning.</a:t>
            </a:r>
          </a:p>
          <a:p>
            <a:endParaRPr lang="en-US" dirty="0"/>
          </a:p>
        </p:txBody>
      </p:sp>
    </p:spTree>
    <p:extLst>
      <p:ext uri="{BB962C8B-B14F-4D97-AF65-F5344CB8AC3E}">
        <p14:creationId xmlns:p14="http://schemas.microsoft.com/office/powerpoint/2010/main" val="230562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375FB-3458-1287-8278-6F2A07163025}"/>
              </a:ext>
            </a:extLst>
          </p:cNvPr>
          <p:cNvSpPr>
            <a:spLocks noGrp="1"/>
          </p:cNvSpPr>
          <p:nvPr>
            <p:ph type="title"/>
          </p:nvPr>
        </p:nvSpPr>
        <p:spPr>
          <a:xfrm>
            <a:off x="524934" y="189109"/>
            <a:ext cx="2047937" cy="627529"/>
          </a:xfrm>
        </p:spPr>
        <p:txBody>
          <a:bodyPr>
            <a:normAutofit fontScale="90000"/>
          </a:bodyPr>
          <a:lstStyle/>
          <a:p>
            <a:r>
              <a:rPr lang="en-US" b="1" i="0" dirty="0">
                <a:solidFill>
                  <a:schemeClr val="bg2">
                    <a:lumMod val="10000"/>
                  </a:schemeClr>
                </a:solidFill>
                <a:effectLst/>
                <a:latin typeface="-apple-system"/>
              </a:rPr>
              <a:t>Overview</a:t>
            </a:r>
            <a:br>
              <a:rPr lang="en-US" b="1" i="0" dirty="0">
                <a:solidFill>
                  <a:srgbClr val="F0F6FC"/>
                </a:solidFill>
                <a:effectLst/>
                <a:latin typeface="-apple-system"/>
              </a:rPr>
            </a:br>
            <a:endParaRPr lang="en-US" dirty="0"/>
          </a:p>
        </p:txBody>
      </p:sp>
      <p:sp>
        <p:nvSpPr>
          <p:cNvPr id="3" name="Content Placeholder 2">
            <a:extLst>
              <a:ext uri="{FF2B5EF4-FFF2-40B4-BE49-F238E27FC236}">
                <a16:creationId xmlns:a16="http://schemas.microsoft.com/office/drawing/2014/main" id="{B5789653-3B2C-EAF6-9A5D-D6B2A70733B3}"/>
              </a:ext>
            </a:extLst>
          </p:cNvPr>
          <p:cNvSpPr>
            <a:spLocks noGrp="1"/>
          </p:cNvSpPr>
          <p:nvPr>
            <p:ph idx="1"/>
          </p:nvPr>
        </p:nvSpPr>
        <p:spPr>
          <a:xfrm>
            <a:off x="421341" y="726141"/>
            <a:ext cx="8852661" cy="5315221"/>
          </a:xfrm>
        </p:spPr>
        <p:txBody>
          <a:bodyPr/>
          <a:lstStyle/>
          <a:p>
            <a:r>
              <a:rPr lang="en-US" dirty="0"/>
              <a:t>Project Purpose</a:t>
            </a:r>
          </a:p>
          <a:p>
            <a:r>
              <a:rPr lang="en-US" dirty="0"/>
              <a:t>The purpose of this project is to analyze daily household transactions to gain insights into spending patterns, identify potential areas for cost-saving, and create visual representations of the data. The analysis includes cleaning the data, performing exploratory data analysis (EDA), and generating visualizations to help understand the distribution and trends in the household expenses.</a:t>
            </a:r>
          </a:p>
          <a:p>
            <a:endParaRPr lang="en-US" dirty="0"/>
          </a:p>
          <a:p>
            <a:r>
              <a:rPr lang="en-US" dirty="0"/>
              <a:t>Project Scope</a:t>
            </a:r>
          </a:p>
          <a:p>
            <a:r>
              <a:rPr lang="en-US" dirty="0"/>
              <a:t>Data Cleaning: Handling missing values, correcting data types, and standardizing data formats.</a:t>
            </a:r>
          </a:p>
          <a:p>
            <a:r>
              <a:rPr lang="en-US" dirty="0"/>
              <a:t>Data Analysis: Descriptive statistics, identifying spending patterns, and comparing categories.</a:t>
            </a:r>
          </a:p>
          <a:p>
            <a:r>
              <a:rPr lang="en-US" dirty="0"/>
              <a:t>Data Visualization: Creating charts and graphs to represent spending across different categories and time periods.</a:t>
            </a:r>
          </a:p>
        </p:txBody>
      </p:sp>
    </p:spTree>
    <p:extLst>
      <p:ext uri="{BB962C8B-B14F-4D97-AF65-F5344CB8AC3E}">
        <p14:creationId xmlns:p14="http://schemas.microsoft.com/office/powerpoint/2010/main" val="854322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6EAC-668C-793C-F2B1-4FDB665057E7}"/>
              </a:ext>
            </a:extLst>
          </p:cNvPr>
          <p:cNvSpPr>
            <a:spLocks noGrp="1"/>
          </p:cNvSpPr>
          <p:nvPr>
            <p:ph type="title"/>
          </p:nvPr>
        </p:nvSpPr>
        <p:spPr>
          <a:xfrm>
            <a:off x="309781" y="116542"/>
            <a:ext cx="5902760" cy="376518"/>
          </a:xfrm>
        </p:spPr>
        <p:txBody>
          <a:bodyPr>
            <a:normAutofit fontScale="90000"/>
          </a:bodyPr>
          <a:lstStyle/>
          <a:p>
            <a:r>
              <a:rPr lang="en-US" sz="2200" b="1" i="0" u="none" strike="noStrike" baseline="0" dirty="0">
                <a:latin typeface="Arial-BoldMT"/>
              </a:rPr>
              <a:t>Steps to Complete the Project</a:t>
            </a:r>
            <a:br>
              <a:rPr lang="en-US" b="1" i="0" dirty="0">
                <a:solidFill>
                  <a:srgbClr val="F0F6FC"/>
                </a:solidFill>
                <a:effectLst/>
                <a:latin typeface="-apple-system"/>
              </a:rPr>
            </a:br>
            <a:endParaRPr lang="en-US" dirty="0"/>
          </a:p>
        </p:txBody>
      </p:sp>
      <p:sp>
        <p:nvSpPr>
          <p:cNvPr id="3" name="Content Placeholder 2">
            <a:extLst>
              <a:ext uri="{FF2B5EF4-FFF2-40B4-BE49-F238E27FC236}">
                <a16:creationId xmlns:a16="http://schemas.microsoft.com/office/drawing/2014/main" id="{5805F68B-FADA-AB72-3FDC-4DCAFA7F972F}"/>
              </a:ext>
            </a:extLst>
          </p:cNvPr>
          <p:cNvSpPr>
            <a:spLocks noGrp="1"/>
          </p:cNvSpPr>
          <p:nvPr>
            <p:ph idx="1"/>
          </p:nvPr>
        </p:nvSpPr>
        <p:spPr>
          <a:xfrm>
            <a:off x="309781" y="1039905"/>
            <a:ext cx="8964221" cy="5001457"/>
          </a:xfrm>
        </p:spPr>
        <p:txBody>
          <a:bodyPr/>
          <a:lstStyle/>
          <a:p>
            <a:r>
              <a:rPr lang="en-US" b="0" dirty="0">
                <a:solidFill>
                  <a:srgbClr val="6A9955"/>
                </a:solidFill>
                <a:effectLst/>
                <a:latin typeface="Consolas" panose="020B0609020204030204" pitchFamily="49" charset="0"/>
              </a:rPr>
              <a:t># Import necessary libraries:-</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pandas</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pd</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numpy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np</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seaborn</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sns</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#visualisation</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matplotlib</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pyplot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#visualisation</a:t>
            </a:r>
            <a:endParaRPr lang="en-US" b="0" dirty="0">
              <a:solidFill>
                <a:srgbClr val="CCCCCC"/>
              </a:solidFill>
              <a:effectLst/>
              <a:latin typeface="Consolas" panose="020B0609020204030204" pitchFamily="49" charset="0"/>
            </a:endParaRPr>
          </a:p>
          <a:p>
            <a:endParaRPr lang="en-US" dirty="0"/>
          </a:p>
          <a:p>
            <a:r>
              <a:rPr lang="en-US" b="0" dirty="0">
                <a:solidFill>
                  <a:srgbClr val="6A9955"/>
                </a:solidFill>
                <a:effectLst/>
                <a:latin typeface="Consolas" panose="020B0609020204030204" pitchFamily="49" charset="0"/>
              </a:rPr>
              <a:t># Load the dataset:-</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9CDCFE"/>
                </a:solidFill>
                <a:effectLst/>
                <a:latin typeface="Consolas" panose="020B0609020204030204" pitchFamily="49" charset="0"/>
              </a:rPr>
              <a:t>data</a:t>
            </a:r>
            <a:r>
              <a:rPr lang="en-US" b="0" dirty="0">
                <a:solidFill>
                  <a:srgbClr val="D4D4D4"/>
                </a:solidFill>
                <a:effectLst/>
                <a:latin typeface="Consolas" panose="020B0609020204030204" pitchFamily="49" charset="0"/>
              </a:rPr>
              <a:t>=</a:t>
            </a:r>
            <a:r>
              <a:rPr lang="en-US" b="0" dirty="0" err="1">
                <a:solidFill>
                  <a:srgbClr val="4EC9B0"/>
                </a:solidFill>
                <a:effectLst/>
                <a:latin typeface="Consolas" panose="020B0609020204030204" pitchFamily="49" charset="0"/>
              </a:rPr>
              <a:t>pd</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read_csv</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"C:/Users/Abhijeet Kuanr/Downloads/data/Daily Household Transactions.csv"</a:t>
            </a:r>
            <a:r>
              <a:rPr lang="en-US" b="0" dirty="0">
                <a:solidFill>
                  <a:srgbClr val="CCCCCC"/>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2219031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5292C-A0D2-5878-FD84-54CC94C98F10}"/>
              </a:ext>
            </a:extLst>
          </p:cNvPr>
          <p:cNvSpPr>
            <a:spLocks noGrp="1"/>
          </p:cNvSpPr>
          <p:nvPr>
            <p:ph type="title"/>
          </p:nvPr>
        </p:nvSpPr>
        <p:spPr>
          <a:xfrm>
            <a:off x="291852" y="156238"/>
            <a:ext cx="7919819" cy="811950"/>
          </a:xfrm>
        </p:spPr>
        <p:txBody>
          <a:bodyPr>
            <a:normAutofit fontScale="90000"/>
          </a:bodyPr>
          <a:lstStyle/>
          <a:p>
            <a:r>
              <a:rPr lang="en-US" sz="1800" b="0" i="0" u="none" strike="noStrike" baseline="0" dirty="0">
                <a:latin typeface="ArialMT"/>
              </a:rPr>
              <a:t># Display the first few rows of the dataset</a:t>
            </a:r>
            <a:br>
              <a:rPr lang="en-US" sz="1800" b="0" i="0" u="none" strike="noStrike" baseline="0" dirty="0">
                <a:latin typeface="ArialMT"/>
              </a:rPr>
            </a:br>
            <a:br>
              <a:rPr lang="en-US" sz="1800" b="0" i="0" u="none" strike="noStrike" baseline="0" dirty="0">
                <a:latin typeface="ArialMT"/>
              </a:rPr>
            </a:br>
            <a:endParaRPr lang="en-US" dirty="0"/>
          </a:p>
        </p:txBody>
      </p:sp>
      <p:sp>
        <p:nvSpPr>
          <p:cNvPr id="3" name="Content Placeholder 2">
            <a:extLst>
              <a:ext uri="{FF2B5EF4-FFF2-40B4-BE49-F238E27FC236}">
                <a16:creationId xmlns:a16="http://schemas.microsoft.com/office/drawing/2014/main" id="{65AA43CA-54C8-0CAD-FEF0-26AF26925D26}"/>
              </a:ext>
            </a:extLst>
          </p:cNvPr>
          <p:cNvSpPr>
            <a:spLocks noGrp="1"/>
          </p:cNvSpPr>
          <p:nvPr>
            <p:ph idx="1"/>
          </p:nvPr>
        </p:nvSpPr>
        <p:spPr>
          <a:xfrm>
            <a:off x="291852" y="788895"/>
            <a:ext cx="8982150" cy="5252468"/>
          </a:xfrm>
        </p:spPr>
        <p:txBody>
          <a:bodyPr/>
          <a:lstStyle/>
          <a:p>
            <a:r>
              <a:rPr lang="en-US" sz="1800" b="0" i="0" u="none" strike="noStrike" baseline="0" dirty="0" err="1">
                <a:latin typeface="ArialMT"/>
              </a:rPr>
              <a:t>df.head</a:t>
            </a:r>
            <a:r>
              <a:rPr lang="en-US" sz="1800" b="0" i="0" u="none" strike="noStrike" baseline="0" dirty="0">
                <a:latin typeface="ArialMT"/>
              </a:rPr>
              <a:t>()</a:t>
            </a:r>
            <a:endParaRPr lang="en-US" dirty="0"/>
          </a:p>
        </p:txBody>
      </p:sp>
      <p:pic>
        <p:nvPicPr>
          <p:cNvPr id="5" name="Picture 4" descr="A screenshot of a computer screen">
            <a:extLst>
              <a:ext uri="{FF2B5EF4-FFF2-40B4-BE49-F238E27FC236}">
                <a16:creationId xmlns:a16="http://schemas.microsoft.com/office/drawing/2014/main" id="{9FBC453C-DFEA-11E0-C7D5-56B88D524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608" y="1501751"/>
            <a:ext cx="9181664" cy="3079214"/>
          </a:xfrm>
          <a:prstGeom prst="rect">
            <a:avLst/>
          </a:prstGeom>
        </p:spPr>
      </p:pic>
    </p:spTree>
    <p:extLst>
      <p:ext uri="{BB962C8B-B14F-4D97-AF65-F5344CB8AC3E}">
        <p14:creationId xmlns:p14="http://schemas.microsoft.com/office/powerpoint/2010/main" val="3371830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A396-AF1D-0F14-9E4C-703128832EFD}"/>
              </a:ext>
            </a:extLst>
          </p:cNvPr>
          <p:cNvSpPr>
            <a:spLocks noGrp="1"/>
          </p:cNvSpPr>
          <p:nvPr>
            <p:ph type="title"/>
          </p:nvPr>
        </p:nvSpPr>
        <p:spPr>
          <a:xfrm>
            <a:off x="354605" y="233932"/>
            <a:ext cx="6763372" cy="582706"/>
          </a:xfrm>
        </p:spPr>
        <p:txBody>
          <a:bodyPr/>
          <a:lstStyle/>
          <a:p>
            <a:r>
              <a:rPr lang="en-US" sz="1800" b="1" i="0" u="none" strike="noStrike" baseline="0" dirty="0">
                <a:latin typeface="Arial-BoldMT"/>
              </a:rPr>
              <a:t>Data Processing</a:t>
            </a:r>
            <a:endParaRPr lang="en-US" dirty="0"/>
          </a:p>
        </p:txBody>
      </p:sp>
      <p:sp>
        <p:nvSpPr>
          <p:cNvPr id="3" name="Content Placeholder 2">
            <a:extLst>
              <a:ext uri="{FF2B5EF4-FFF2-40B4-BE49-F238E27FC236}">
                <a16:creationId xmlns:a16="http://schemas.microsoft.com/office/drawing/2014/main" id="{DFE7BC88-8015-22A0-ED0D-B4538FA08F32}"/>
              </a:ext>
            </a:extLst>
          </p:cNvPr>
          <p:cNvSpPr>
            <a:spLocks noGrp="1"/>
          </p:cNvSpPr>
          <p:nvPr>
            <p:ph idx="1"/>
          </p:nvPr>
        </p:nvSpPr>
        <p:spPr>
          <a:xfrm>
            <a:off x="354605" y="663485"/>
            <a:ext cx="9085230" cy="699150"/>
          </a:xfrm>
        </p:spPr>
        <p:txBody>
          <a:bodyPr/>
          <a:lstStyle/>
          <a:p>
            <a:r>
              <a:rPr lang="en-US" sz="1400" b="0" dirty="0">
                <a:solidFill>
                  <a:schemeClr val="tx1"/>
                </a:solidFill>
                <a:effectLst/>
                <a:latin typeface="Consolas" panose="020B0609020204030204" pitchFamily="49" charset="0"/>
              </a:rPr>
              <a:t>Before diving into analysis, we need to ensure our data is clean and ready for exploration. This includes parsing dates and checking for missing values.</a:t>
            </a:r>
          </a:p>
          <a:p>
            <a:endParaRPr lang="en-US" dirty="0"/>
          </a:p>
          <a:p>
            <a:endParaRPr lang="en-US" dirty="0"/>
          </a:p>
        </p:txBody>
      </p:sp>
      <p:pic>
        <p:nvPicPr>
          <p:cNvPr id="9" name="Picture 8" descr="A black screen with a black background">
            <a:extLst>
              <a:ext uri="{FF2B5EF4-FFF2-40B4-BE49-F238E27FC236}">
                <a16:creationId xmlns:a16="http://schemas.microsoft.com/office/drawing/2014/main" id="{A11A3717-CBBF-0D6B-88E7-0482DA8C87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2" y="1165412"/>
            <a:ext cx="9085230" cy="2391654"/>
          </a:xfrm>
          <a:prstGeom prst="rect">
            <a:avLst/>
          </a:prstGeom>
        </p:spPr>
      </p:pic>
      <p:pic>
        <p:nvPicPr>
          <p:cNvPr id="11" name="Picture 10" descr="A black rectangular object with a black stripe">
            <a:extLst>
              <a:ext uri="{FF2B5EF4-FFF2-40B4-BE49-F238E27FC236}">
                <a16:creationId xmlns:a16="http://schemas.microsoft.com/office/drawing/2014/main" id="{5EBEA14C-5EEE-45E7-FC15-7F34D637F8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42" y="3557066"/>
            <a:ext cx="9085230" cy="3133763"/>
          </a:xfrm>
          <a:prstGeom prst="rect">
            <a:avLst/>
          </a:prstGeom>
        </p:spPr>
      </p:pic>
    </p:spTree>
    <p:extLst>
      <p:ext uri="{BB962C8B-B14F-4D97-AF65-F5344CB8AC3E}">
        <p14:creationId xmlns:p14="http://schemas.microsoft.com/office/powerpoint/2010/main" val="3420332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3F7B-CCFC-ABBE-1EA7-0FA81C97719E}"/>
              </a:ext>
            </a:extLst>
          </p:cNvPr>
          <p:cNvSpPr>
            <a:spLocks noGrp="1"/>
          </p:cNvSpPr>
          <p:nvPr>
            <p:ph type="title"/>
          </p:nvPr>
        </p:nvSpPr>
        <p:spPr>
          <a:xfrm>
            <a:off x="390463" y="107576"/>
            <a:ext cx="3545042" cy="555812"/>
          </a:xfrm>
        </p:spPr>
        <p:txBody>
          <a:bodyPr>
            <a:normAutofit/>
          </a:bodyPr>
          <a:lstStyle/>
          <a:p>
            <a:r>
              <a:rPr lang="en-US" sz="2800" b="0" i="0" u="none" strike="noStrike" baseline="0" dirty="0">
                <a:latin typeface="ArialMT"/>
              </a:rPr>
              <a:t>visualizations.</a:t>
            </a:r>
            <a:endParaRPr lang="en-US" sz="4800" dirty="0"/>
          </a:p>
        </p:txBody>
      </p:sp>
      <p:sp>
        <p:nvSpPr>
          <p:cNvPr id="3" name="Content Placeholder 2">
            <a:extLst>
              <a:ext uri="{FF2B5EF4-FFF2-40B4-BE49-F238E27FC236}">
                <a16:creationId xmlns:a16="http://schemas.microsoft.com/office/drawing/2014/main" id="{6A3B96DB-D8B8-50B1-1437-18FA344D1694}"/>
              </a:ext>
            </a:extLst>
          </p:cNvPr>
          <p:cNvSpPr>
            <a:spLocks noGrp="1"/>
          </p:cNvSpPr>
          <p:nvPr>
            <p:ph idx="1"/>
          </p:nvPr>
        </p:nvSpPr>
        <p:spPr>
          <a:xfrm>
            <a:off x="188259" y="591671"/>
            <a:ext cx="9735671" cy="6158753"/>
          </a:xfrm>
        </p:spPr>
        <p:txBody>
          <a:bodyPr/>
          <a:lstStyle/>
          <a:p>
            <a:r>
              <a:rPr lang="en-US" b="0" dirty="0">
                <a:solidFill>
                  <a:schemeClr val="tx1"/>
                </a:solidFill>
                <a:effectLst/>
                <a:latin typeface="Consolas" panose="020B0609020204030204" pitchFamily="49" charset="0"/>
              </a:rPr>
              <a:t>Mode of payment  vs count</a:t>
            </a:r>
          </a:p>
          <a:p>
            <a:r>
              <a:rPr lang="en-US" b="0" dirty="0">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figure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figsize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sns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countplot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"Mode"</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order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"Mode"</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3</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index</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palette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viridis</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plt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a:p>
            <a:endParaRPr lang="en-US" dirty="0"/>
          </a:p>
        </p:txBody>
      </p:sp>
      <p:pic>
        <p:nvPicPr>
          <p:cNvPr id="5" name="Picture 4" descr="A graph of a bar chart">
            <a:extLst>
              <a:ext uri="{FF2B5EF4-FFF2-40B4-BE49-F238E27FC236}">
                <a16:creationId xmlns:a16="http://schemas.microsoft.com/office/drawing/2014/main" id="{3EF18571-A12C-FB7F-5659-61D14EF2F6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7504" y="2584278"/>
            <a:ext cx="7342095" cy="3959958"/>
          </a:xfrm>
          <a:prstGeom prst="rect">
            <a:avLst/>
          </a:prstGeom>
        </p:spPr>
      </p:pic>
      <p:sp>
        <p:nvSpPr>
          <p:cNvPr id="7" name="TextBox 6">
            <a:extLst>
              <a:ext uri="{FF2B5EF4-FFF2-40B4-BE49-F238E27FC236}">
                <a16:creationId xmlns:a16="http://schemas.microsoft.com/office/drawing/2014/main" id="{9C663BC8-C754-5052-778F-7DF91B80BB24}"/>
              </a:ext>
            </a:extLst>
          </p:cNvPr>
          <p:cNvSpPr txBox="1"/>
          <p:nvPr/>
        </p:nvSpPr>
        <p:spPr>
          <a:xfrm>
            <a:off x="8254255" y="2994596"/>
            <a:ext cx="3937745" cy="3139321"/>
          </a:xfrm>
          <a:prstGeom prst="rect">
            <a:avLst/>
          </a:prstGeom>
          <a:noFill/>
        </p:spPr>
        <p:txBody>
          <a:bodyPr wrap="square">
            <a:spAutoFit/>
          </a:bodyPr>
          <a:lstStyle/>
          <a:p>
            <a:r>
              <a:rPr lang="en-US" b="0" dirty="0">
                <a:effectLst/>
                <a:latin typeface="Consolas" panose="020B0609020204030204" pitchFamily="49" charset="0"/>
              </a:rPr>
              <a:t>Inference:</a:t>
            </a:r>
          </a:p>
          <a:p>
            <a:br>
              <a:rPr lang="en-US" b="0" dirty="0">
                <a:effectLst/>
                <a:latin typeface="Consolas" panose="020B0609020204030204" pitchFamily="49" charset="0"/>
              </a:rPr>
            </a:br>
            <a:r>
              <a:rPr lang="en-US" b="0" dirty="0">
                <a:effectLst/>
                <a:latin typeface="Consolas" panose="020B0609020204030204" pitchFamily="49" charset="0"/>
              </a:rPr>
              <a:t>The bar chart displaying the count of three different payment modes: "Saving Bank account 1," "Cash Mode," and "Credit Card."</a:t>
            </a:r>
          </a:p>
          <a:p>
            <a:r>
              <a:rPr lang="en-US" b="0" dirty="0">
                <a:effectLst/>
                <a:latin typeface="Consolas" panose="020B0609020204030204" pitchFamily="49" charset="0"/>
              </a:rPr>
              <a:t>"Saving Bank account 1" has the highest count, followed by "Cash Mode," while "Credit Card" has the lowest count.</a:t>
            </a:r>
          </a:p>
        </p:txBody>
      </p:sp>
    </p:spTree>
    <p:extLst>
      <p:ext uri="{BB962C8B-B14F-4D97-AF65-F5344CB8AC3E}">
        <p14:creationId xmlns:p14="http://schemas.microsoft.com/office/powerpoint/2010/main" val="3093919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D0467-B4A7-7816-6CFC-978B788D165B}"/>
              </a:ext>
            </a:extLst>
          </p:cNvPr>
          <p:cNvSpPr>
            <a:spLocks noGrp="1"/>
          </p:cNvSpPr>
          <p:nvPr>
            <p:ph type="title"/>
          </p:nvPr>
        </p:nvSpPr>
        <p:spPr>
          <a:xfrm>
            <a:off x="192702" y="173510"/>
            <a:ext cx="4443306" cy="576298"/>
          </a:xfrm>
        </p:spPr>
        <p:txBody>
          <a:bodyPr>
            <a:normAutofit fontScale="90000"/>
          </a:bodyPr>
          <a:lstStyle/>
          <a:p>
            <a:r>
              <a:rPr lang="en-US" b="0" dirty="0">
                <a:effectLst/>
                <a:latin typeface="Consolas" panose="020B0609020204030204" pitchFamily="49" charset="0"/>
              </a:rPr>
              <a:t>Category vs count</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5F258BBE-2F6F-F475-5DE3-82AC1A98E7E7}"/>
              </a:ext>
            </a:extLst>
          </p:cNvPr>
          <p:cNvSpPr>
            <a:spLocks noGrp="1"/>
          </p:cNvSpPr>
          <p:nvPr>
            <p:ph idx="1"/>
          </p:nvPr>
        </p:nvSpPr>
        <p:spPr>
          <a:xfrm>
            <a:off x="192702" y="685800"/>
            <a:ext cx="11639634" cy="5998689"/>
          </a:xfrm>
        </p:spPr>
        <p:txBody>
          <a:bodyPr/>
          <a:lstStyle/>
          <a:p>
            <a:r>
              <a:rPr lang="en-US" b="0" dirty="0">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figure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figsize</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6</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sns</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countplot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'Category'</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order</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'Category'</a:t>
            </a:r>
            <a:r>
              <a:rPr lang="en-US" b="0" dirty="0">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iloc</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index</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palette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viridis</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plt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860405EB-DA86-8946-6C7A-0A2B87484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4" y="2175172"/>
            <a:ext cx="6238360" cy="4127015"/>
          </a:xfrm>
          <a:prstGeom prst="rect">
            <a:avLst/>
          </a:prstGeom>
        </p:spPr>
      </p:pic>
      <p:sp>
        <p:nvSpPr>
          <p:cNvPr id="7" name="TextBox 6">
            <a:extLst>
              <a:ext uri="{FF2B5EF4-FFF2-40B4-BE49-F238E27FC236}">
                <a16:creationId xmlns:a16="http://schemas.microsoft.com/office/drawing/2014/main" id="{84B5624B-D0EE-0424-31E5-B8192E6D5F91}"/>
              </a:ext>
            </a:extLst>
          </p:cNvPr>
          <p:cNvSpPr txBox="1"/>
          <p:nvPr/>
        </p:nvSpPr>
        <p:spPr>
          <a:xfrm>
            <a:off x="6673686" y="2175173"/>
            <a:ext cx="5082988" cy="3693319"/>
          </a:xfrm>
          <a:prstGeom prst="rect">
            <a:avLst/>
          </a:prstGeom>
          <a:noFill/>
        </p:spPr>
        <p:txBody>
          <a:bodyPr wrap="square">
            <a:spAutoFit/>
          </a:bodyPr>
          <a:lstStyle/>
          <a:p>
            <a:r>
              <a:rPr lang="en-US" b="0" dirty="0">
                <a:effectLst/>
                <a:latin typeface="Consolas" panose="020B0609020204030204" pitchFamily="49" charset="0"/>
              </a:rPr>
              <a:t>Inference:</a:t>
            </a:r>
          </a:p>
          <a:p>
            <a:br>
              <a:rPr lang="en-US" b="0" dirty="0">
                <a:effectLst/>
                <a:latin typeface="Consolas" panose="020B0609020204030204" pitchFamily="49" charset="0"/>
              </a:rPr>
            </a:br>
            <a:r>
              <a:rPr lang="en-US" b="0" dirty="0">
                <a:effectLst/>
                <a:latin typeface="Consolas" panose="020B0609020204030204" pitchFamily="49" charset="0"/>
              </a:rPr>
              <a:t>The bar chart displaying the count of different spending categories: "Food," "Transportation," "Household," "Subscription," and "Other."</a:t>
            </a:r>
          </a:p>
          <a:p>
            <a:r>
              <a:rPr lang="en-US" b="0" dirty="0">
                <a:effectLst/>
                <a:latin typeface="Consolas" panose="020B0609020204030204" pitchFamily="49" charset="0"/>
              </a:rPr>
              <a:t>"Food" has the highest count, significantly higher than all other categories.</a:t>
            </a:r>
          </a:p>
          <a:p>
            <a:r>
              <a:rPr lang="en-US" b="0" dirty="0">
                <a:effectLst/>
                <a:latin typeface="Consolas" panose="020B0609020204030204" pitchFamily="49" charset="0"/>
              </a:rPr>
              <a:t>"Transportation" follows as the second highest, while "Household," "Subscription," and "Other" have relatively lower and similar counts.</a:t>
            </a:r>
          </a:p>
        </p:txBody>
      </p:sp>
    </p:spTree>
    <p:extLst>
      <p:ext uri="{BB962C8B-B14F-4D97-AF65-F5344CB8AC3E}">
        <p14:creationId xmlns:p14="http://schemas.microsoft.com/office/powerpoint/2010/main" val="2073208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641F4-6FC8-F86E-7141-F697E224DCFC}"/>
              </a:ext>
            </a:extLst>
          </p:cNvPr>
          <p:cNvSpPr>
            <a:spLocks noGrp="1"/>
          </p:cNvSpPr>
          <p:nvPr>
            <p:ph type="title"/>
          </p:nvPr>
        </p:nvSpPr>
        <p:spPr>
          <a:xfrm>
            <a:off x="139452" y="71717"/>
            <a:ext cx="5329019" cy="528918"/>
          </a:xfrm>
        </p:spPr>
        <p:txBody>
          <a:bodyPr>
            <a:normAutofit fontScale="90000"/>
          </a:bodyPr>
          <a:lstStyle/>
          <a:p>
            <a:r>
              <a:rPr lang="en-US" b="0" dirty="0">
                <a:solidFill>
                  <a:srgbClr val="92D050"/>
                </a:solidFill>
                <a:effectLst/>
                <a:latin typeface="Consolas" panose="020B0609020204030204" pitchFamily="49" charset="0"/>
              </a:rPr>
              <a:t>Subcategory vs count</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D3437FA4-3414-4F60-C6A9-6EBE8A4189A8}"/>
              </a:ext>
            </a:extLst>
          </p:cNvPr>
          <p:cNvSpPr>
            <a:spLocks noGrp="1"/>
          </p:cNvSpPr>
          <p:nvPr>
            <p:ph idx="1"/>
          </p:nvPr>
        </p:nvSpPr>
        <p:spPr>
          <a:xfrm>
            <a:off x="139452" y="600635"/>
            <a:ext cx="11676030" cy="6078071"/>
          </a:xfrm>
        </p:spPr>
        <p:txBody>
          <a:bodyPr/>
          <a:lstStyle/>
          <a:p>
            <a:r>
              <a:rPr lang="en-US" sz="1600" b="0" dirty="0" err="1">
                <a:solidFill>
                  <a:srgbClr val="4EC9B0"/>
                </a:solidFill>
                <a:effectLst/>
                <a:latin typeface="Consolas" panose="020B0609020204030204" pitchFamily="49" charset="0"/>
              </a:rPr>
              <a:t>plt</a:t>
            </a:r>
            <a:r>
              <a:rPr lang="en-US" sz="1600" b="0" dirty="0" err="1">
                <a:solidFill>
                  <a:srgbClr val="CCCCCC"/>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Figure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figsize</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12</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6</a:t>
            </a:r>
            <a:r>
              <a:rPr lang="en-US" sz="1600" b="0" dirty="0">
                <a:solidFill>
                  <a:srgbClr val="CCCCCC"/>
                </a:solidFill>
                <a:effectLst/>
                <a:latin typeface="Consolas" panose="020B0609020204030204" pitchFamily="49" charset="0"/>
              </a:rPr>
              <a:t>))</a:t>
            </a:r>
          </a:p>
          <a:p>
            <a:r>
              <a:rPr lang="en-US" sz="1600" b="0" dirty="0">
                <a:solidFill>
                  <a:srgbClr val="4EC9B0"/>
                </a:solidFill>
                <a:effectLst/>
                <a:latin typeface="Consolas" panose="020B0609020204030204" pitchFamily="49" charset="0"/>
              </a:rPr>
              <a:t>sns</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countplot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data</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'Subcategory'</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order</a:t>
            </a: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data</a:t>
            </a:r>
            <a:r>
              <a:rPr lang="en-US" sz="1600" b="0" dirty="0">
                <a:solidFill>
                  <a:srgbClr val="CCCCCC"/>
                </a:solidFill>
                <a:effectLst/>
                <a:latin typeface="Consolas" panose="020B0609020204030204" pitchFamily="49" charset="0"/>
              </a:rPr>
              <a:t>[</a:t>
            </a:r>
            <a:r>
              <a:rPr lang="en-US" sz="1600" b="0" dirty="0">
                <a:solidFill>
                  <a:srgbClr val="CE9178"/>
                </a:solidFill>
                <a:effectLst/>
                <a:latin typeface="Consolas" panose="020B0609020204030204" pitchFamily="49" charset="0"/>
              </a:rPr>
              <a:t>'Subcategory'</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value_counts</a:t>
            </a:r>
            <a:r>
              <a:rPr lang="en-US" sz="1600" b="0" dirty="0">
                <a:solidFill>
                  <a:srgbClr val="CCCCCC"/>
                </a:solidFill>
                <a:effectLst/>
                <a:latin typeface="Consolas" panose="020B0609020204030204" pitchFamily="49" charset="0"/>
              </a:rPr>
              <a:t>().</a:t>
            </a:r>
            <a:r>
              <a:rPr lang="en-US" sz="1600" b="0" dirty="0" err="1">
                <a:solidFill>
                  <a:srgbClr val="9CDCFE"/>
                </a:solidFill>
                <a:effectLst/>
                <a:latin typeface="Consolas" panose="020B0609020204030204" pitchFamily="49" charset="0"/>
              </a:rPr>
              <a:t>iloc</a:t>
            </a:r>
            <a:r>
              <a:rPr lang="en-US" sz="1600" b="0" dirty="0">
                <a:solidFill>
                  <a:srgbClr val="CCCCCC"/>
                </a:solidFill>
                <a:effectLst/>
                <a:latin typeface="Consolas" panose="020B0609020204030204" pitchFamily="49" charset="0"/>
              </a:rPr>
              <a:t>[:</a:t>
            </a:r>
            <a:r>
              <a:rPr lang="en-US" sz="1600" b="0" dirty="0">
                <a:solidFill>
                  <a:srgbClr val="B5CEA8"/>
                </a:solidFill>
                <a:effectLst/>
                <a:latin typeface="Consolas" panose="020B0609020204030204" pitchFamily="49" charset="0"/>
              </a:rPr>
              <a:t>10</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index</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palette</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viridis</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p>
          <a:p>
            <a:r>
              <a:rPr lang="en-US" sz="1600" b="0" dirty="0" err="1">
                <a:solidFill>
                  <a:srgbClr val="4EC9B0"/>
                </a:solidFill>
                <a:effectLst/>
                <a:latin typeface="Consolas" panose="020B0609020204030204" pitchFamily="49" charset="0"/>
              </a:rPr>
              <a:t>plt</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xticks</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rotation</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90</a:t>
            </a:r>
            <a:r>
              <a:rPr lang="en-US" sz="1600" b="0" dirty="0">
                <a:solidFill>
                  <a:srgbClr val="CCCCCC"/>
                </a:solidFill>
                <a:effectLst/>
                <a:latin typeface="Consolas" panose="020B0609020204030204" pitchFamily="49" charset="0"/>
              </a:rPr>
              <a:t>)</a:t>
            </a:r>
          </a:p>
          <a:p>
            <a:r>
              <a:rPr lang="en-US" sz="1600" b="0" dirty="0" err="1">
                <a:solidFill>
                  <a:srgbClr val="4EC9B0"/>
                </a:solidFill>
                <a:effectLst/>
                <a:latin typeface="Consolas" panose="020B0609020204030204" pitchFamily="49" charset="0"/>
              </a:rPr>
              <a:t>plt</a:t>
            </a:r>
            <a:r>
              <a:rPr lang="en-US" sz="1600" b="0" dirty="0" err="1">
                <a:solidFill>
                  <a:srgbClr val="CCCCCC"/>
                </a:solidFill>
                <a:effectLst/>
                <a:latin typeface="Consolas" panose="020B0609020204030204" pitchFamily="49" charset="0"/>
              </a:rPr>
              <a:t>.</a:t>
            </a:r>
            <a:r>
              <a:rPr lang="en-US" sz="1600" b="0" dirty="0" err="1">
                <a:solidFill>
                  <a:srgbClr val="DCDCAA"/>
                </a:solidFill>
                <a:effectLst/>
                <a:latin typeface="Consolas" panose="020B0609020204030204" pitchFamily="49" charset="0"/>
              </a:rPr>
              <a:t>show</a:t>
            </a:r>
            <a:r>
              <a:rPr lang="en-US" sz="1600" b="0" dirty="0">
                <a:solidFill>
                  <a:srgbClr val="CCCCCC"/>
                </a:solidFill>
                <a:effectLst/>
                <a:latin typeface="Consolas" panose="020B0609020204030204" pitchFamily="49" charset="0"/>
              </a:rPr>
              <a:t>()</a:t>
            </a:r>
          </a:p>
          <a:p>
            <a:endParaRPr lang="en-US" dirty="0"/>
          </a:p>
        </p:txBody>
      </p:sp>
      <p:pic>
        <p:nvPicPr>
          <p:cNvPr id="5" name="Picture 4">
            <a:extLst>
              <a:ext uri="{FF2B5EF4-FFF2-40B4-BE49-F238E27FC236}">
                <a16:creationId xmlns:a16="http://schemas.microsoft.com/office/drawing/2014/main" id="{4204587A-091C-7A4E-6146-59FFA00A2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63" y="2303644"/>
            <a:ext cx="7144871" cy="4229211"/>
          </a:xfrm>
          <a:prstGeom prst="rect">
            <a:avLst/>
          </a:prstGeom>
        </p:spPr>
      </p:pic>
      <p:sp>
        <p:nvSpPr>
          <p:cNvPr id="7" name="TextBox 6">
            <a:extLst>
              <a:ext uri="{FF2B5EF4-FFF2-40B4-BE49-F238E27FC236}">
                <a16:creationId xmlns:a16="http://schemas.microsoft.com/office/drawing/2014/main" id="{EDF9EC68-1DE8-6673-D107-49B062B79708}"/>
              </a:ext>
            </a:extLst>
          </p:cNvPr>
          <p:cNvSpPr txBox="1"/>
          <p:nvPr/>
        </p:nvSpPr>
        <p:spPr>
          <a:xfrm>
            <a:off x="7480547" y="1323394"/>
            <a:ext cx="4572001" cy="5355312"/>
          </a:xfrm>
          <a:prstGeom prst="rect">
            <a:avLst/>
          </a:prstGeom>
          <a:noFill/>
        </p:spPr>
        <p:txBody>
          <a:bodyPr wrap="square">
            <a:spAutoFit/>
          </a:bodyPr>
          <a:lstStyle/>
          <a:p>
            <a:r>
              <a:rPr lang="en-US" b="0" dirty="0">
                <a:solidFill>
                  <a:schemeClr val="tx2"/>
                </a:solidFill>
                <a:effectLst/>
                <a:latin typeface="Consolas" panose="020B0609020204030204" pitchFamily="49" charset="0"/>
              </a:rPr>
              <a:t>Inference:</a:t>
            </a:r>
          </a:p>
          <a:p>
            <a:br>
              <a:rPr lang="en-US" b="0" dirty="0">
                <a:solidFill>
                  <a:schemeClr val="tx2"/>
                </a:solidFill>
                <a:effectLst/>
                <a:latin typeface="Consolas" panose="020B0609020204030204" pitchFamily="49" charset="0"/>
              </a:rPr>
            </a:br>
            <a:r>
              <a:rPr lang="en-US" b="0" dirty="0">
                <a:solidFill>
                  <a:schemeClr val="tx2"/>
                </a:solidFill>
                <a:effectLst/>
                <a:latin typeface="Consolas" panose="020B0609020204030204" pitchFamily="49" charset="0"/>
              </a:rPr>
              <a:t>The bar chart representing the count of different subcategories of expenses.</a:t>
            </a:r>
          </a:p>
          <a:p>
            <a:r>
              <a:rPr lang="en-US" b="0" dirty="0">
                <a:solidFill>
                  <a:schemeClr val="tx2"/>
                </a:solidFill>
                <a:effectLst/>
                <a:latin typeface="Consolas" panose="020B0609020204030204" pitchFamily="49" charset="0"/>
              </a:rPr>
              <a:t>"Milk" has the highest count, followed by "Auto," "Snacks," and "Grocery."</a:t>
            </a:r>
          </a:p>
          <a:p>
            <a:r>
              <a:rPr lang="en-US" b="0" dirty="0">
                <a:solidFill>
                  <a:schemeClr val="tx2"/>
                </a:solidFill>
                <a:effectLst/>
                <a:latin typeface="Consolas" panose="020B0609020204030204" pitchFamily="49" charset="0"/>
              </a:rPr>
              <a:t>Other subcategories such as "Kirana," "Lunch," "Mobile Service Provider," "Mutual Fund," "Medicine," and "Train" have relatively lower counts.</a:t>
            </a:r>
          </a:p>
          <a:p>
            <a:r>
              <a:rPr lang="en-US" b="0" dirty="0">
                <a:solidFill>
                  <a:schemeClr val="tx2"/>
                </a:solidFill>
                <a:effectLst/>
                <a:latin typeface="Consolas" panose="020B0609020204030204" pitchFamily="49" charset="0"/>
              </a:rPr>
              <a:t>The bars are color-coded and arranged in descending order of count for better visualization.</a:t>
            </a:r>
          </a:p>
          <a:p>
            <a:r>
              <a:rPr lang="en-US" b="0" dirty="0">
                <a:solidFill>
                  <a:schemeClr val="tx2"/>
                </a:solidFill>
                <a:effectLst/>
                <a:latin typeface="Consolas" panose="020B0609020204030204" pitchFamily="49" charset="0"/>
              </a:rPr>
              <a:t>The x-axis represents different subcategories, while the y-axis represents the count.</a:t>
            </a:r>
          </a:p>
        </p:txBody>
      </p:sp>
    </p:spTree>
    <p:extLst>
      <p:ext uri="{BB962C8B-B14F-4D97-AF65-F5344CB8AC3E}">
        <p14:creationId xmlns:p14="http://schemas.microsoft.com/office/powerpoint/2010/main" val="2724755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EFFF-BDC7-F252-FDA9-4D390CF5B77B}"/>
              </a:ext>
            </a:extLst>
          </p:cNvPr>
          <p:cNvSpPr>
            <a:spLocks noGrp="1"/>
          </p:cNvSpPr>
          <p:nvPr>
            <p:ph type="title"/>
          </p:nvPr>
        </p:nvSpPr>
        <p:spPr>
          <a:xfrm>
            <a:off x="264957" y="71717"/>
            <a:ext cx="4307043" cy="582707"/>
          </a:xfrm>
        </p:spPr>
        <p:txBody>
          <a:bodyPr>
            <a:normAutofit fontScale="90000"/>
          </a:bodyPr>
          <a:lstStyle/>
          <a:p>
            <a:r>
              <a:rPr lang="en-US" b="0" dirty="0">
                <a:solidFill>
                  <a:srgbClr val="92D050"/>
                </a:solidFill>
                <a:effectLst/>
                <a:latin typeface="Consolas" panose="020B0609020204030204" pitchFamily="49" charset="0"/>
              </a:rPr>
              <a:t>Income vs count</a:t>
            </a:r>
            <a:br>
              <a:rPr lang="en-US" b="0" dirty="0">
                <a:solidFill>
                  <a:srgbClr val="CCCCCC"/>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AA18536F-7C2F-5B5C-954D-51D06DA94508}"/>
              </a:ext>
            </a:extLst>
          </p:cNvPr>
          <p:cNvSpPr>
            <a:spLocks noGrp="1"/>
          </p:cNvSpPr>
          <p:nvPr>
            <p:ph idx="1"/>
          </p:nvPr>
        </p:nvSpPr>
        <p:spPr>
          <a:xfrm>
            <a:off x="264957" y="555812"/>
            <a:ext cx="11662086" cy="6104963"/>
          </a:xfrm>
        </p:spPr>
        <p:txBody>
          <a:bodyPr/>
          <a:lstStyle/>
          <a:p>
            <a:r>
              <a:rPr lang="en-US" b="0" dirty="0">
                <a:solidFill>
                  <a:srgbClr val="4EC9B0"/>
                </a:solidFill>
                <a:effectLst/>
                <a:latin typeface="Consolas" panose="020B0609020204030204" pitchFamily="49" charset="0"/>
              </a:rPr>
              <a:t>plt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figure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figsize</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8</a:t>
            </a:r>
            <a:r>
              <a:rPr lang="en-US" b="0" dirty="0">
                <a:solidFill>
                  <a:srgbClr val="CCCCCC"/>
                </a:solidFill>
                <a:effectLst/>
                <a:latin typeface="Consolas" panose="020B0609020204030204" pitchFamily="49" charset="0"/>
              </a:rPr>
              <a:t>))</a:t>
            </a:r>
          </a:p>
          <a:p>
            <a:r>
              <a:rPr lang="en-US" b="0" dirty="0">
                <a:solidFill>
                  <a:srgbClr val="4EC9B0"/>
                </a:solidFill>
                <a:effectLst/>
                <a:latin typeface="Consolas" panose="020B0609020204030204" pitchFamily="49" charset="0"/>
              </a:rPr>
              <a:t>sns</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countplot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'Income/</a:t>
            </a:r>
            <a:r>
              <a:rPr lang="en-US" b="0" dirty="0" err="1">
                <a:solidFill>
                  <a:srgbClr val="CE9178"/>
                </a:solidFill>
                <a:effectLst/>
                <a:latin typeface="Consolas" panose="020B0609020204030204" pitchFamily="49" charset="0"/>
              </a:rPr>
              <a:t>Expense'</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palette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viridis</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r>
              <a:rPr lang="en-US" b="0" dirty="0" err="1">
                <a:solidFill>
                  <a:srgbClr val="4EC9B0"/>
                </a:solidFill>
                <a:effectLst/>
                <a:latin typeface="Consolas" panose="020B0609020204030204" pitchFamily="49" charset="0"/>
              </a:rPr>
              <a:t>plt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a:p>
            <a:pPr marL="0" indent="0">
              <a:buNone/>
            </a:pPr>
            <a:endParaRPr lang="en-US" dirty="0"/>
          </a:p>
        </p:txBody>
      </p:sp>
      <p:pic>
        <p:nvPicPr>
          <p:cNvPr id="5" name="Picture 4">
            <a:extLst>
              <a:ext uri="{FF2B5EF4-FFF2-40B4-BE49-F238E27FC236}">
                <a16:creationId xmlns:a16="http://schemas.microsoft.com/office/drawing/2014/main" id="{A29F5F8A-72AB-50BE-F853-C2FA79F59B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235" y="1743777"/>
            <a:ext cx="7126941" cy="4845282"/>
          </a:xfrm>
          <a:prstGeom prst="rect">
            <a:avLst/>
          </a:prstGeom>
        </p:spPr>
      </p:pic>
      <p:sp>
        <p:nvSpPr>
          <p:cNvPr id="7" name="TextBox 6">
            <a:extLst>
              <a:ext uri="{FF2B5EF4-FFF2-40B4-BE49-F238E27FC236}">
                <a16:creationId xmlns:a16="http://schemas.microsoft.com/office/drawing/2014/main" id="{BE980DA2-1AEA-61C9-A187-DFAD2F1A17E1}"/>
              </a:ext>
            </a:extLst>
          </p:cNvPr>
          <p:cNvSpPr txBox="1"/>
          <p:nvPr/>
        </p:nvSpPr>
        <p:spPr>
          <a:xfrm>
            <a:off x="7637929" y="1743777"/>
            <a:ext cx="4472392" cy="2862322"/>
          </a:xfrm>
          <a:prstGeom prst="rect">
            <a:avLst/>
          </a:prstGeom>
          <a:noFill/>
        </p:spPr>
        <p:txBody>
          <a:bodyPr wrap="square">
            <a:spAutoFit/>
          </a:bodyPr>
          <a:lstStyle/>
          <a:p>
            <a:r>
              <a:rPr lang="en-US" b="0" dirty="0">
                <a:solidFill>
                  <a:schemeClr val="tx2">
                    <a:lumMod val="75000"/>
                  </a:schemeClr>
                </a:solidFill>
                <a:effectLst/>
                <a:latin typeface="Consolas" panose="020B0609020204030204" pitchFamily="49" charset="0"/>
              </a:rPr>
              <a:t>Inference:</a:t>
            </a:r>
          </a:p>
          <a:p>
            <a:br>
              <a:rPr lang="en-US" b="0" dirty="0">
                <a:solidFill>
                  <a:schemeClr val="tx2">
                    <a:lumMod val="75000"/>
                  </a:schemeClr>
                </a:solidFill>
                <a:effectLst/>
                <a:latin typeface="Consolas" panose="020B0609020204030204" pitchFamily="49" charset="0"/>
              </a:rPr>
            </a:br>
            <a:r>
              <a:rPr lang="en-US" b="0" dirty="0">
                <a:solidFill>
                  <a:schemeClr val="tx2">
                    <a:lumMod val="75000"/>
                  </a:schemeClr>
                </a:solidFill>
                <a:effectLst/>
                <a:latin typeface="Consolas" panose="020B0609020204030204" pitchFamily="49" charset="0"/>
              </a:rPr>
              <a:t>The bar chart comparing the counts of "Expense," "Transfer-Out," and "Income" categories.</a:t>
            </a:r>
          </a:p>
          <a:p>
            <a:r>
              <a:rPr lang="en-US" b="0" dirty="0">
                <a:solidFill>
                  <a:schemeClr val="tx2">
                    <a:lumMod val="75000"/>
                  </a:schemeClr>
                </a:solidFill>
                <a:effectLst/>
                <a:latin typeface="Consolas" panose="020B0609020204030204" pitchFamily="49" charset="0"/>
              </a:rPr>
              <a:t>"Expense" has the highest count, significantly larger than both "Transfer-Out" and "Income," which have relatively smaller and similar counts.</a:t>
            </a:r>
          </a:p>
        </p:txBody>
      </p:sp>
    </p:spTree>
    <p:extLst>
      <p:ext uri="{BB962C8B-B14F-4D97-AF65-F5344CB8AC3E}">
        <p14:creationId xmlns:p14="http://schemas.microsoft.com/office/powerpoint/2010/main" val="34330720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377</TotalTime>
  <Words>1655</Words>
  <Application>Microsoft Office PowerPoint</Application>
  <PresentationFormat>Widescreen</PresentationFormat>
  <Paragraphs>139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Arial-BoldMT</vt:lpstr>
      <vt:lpstr>ArialMT</vt:lpstr>
      <vt:lpstr>Consolas</vt:lpstr>
      <vt:lpstr>Trebuchet MS</vt:lpstr>
      <vt:lpstr>Wingdings 3</vt:lpstr>
      <vt:lpstr>Facet</vt:lpstr>
      <vt:lpstr>Daily Household Transactions Analysis </vt:lpstr>
      <vt:lpstr>Overview </vt:lpstr>
      <vt:lpstr>Steps to Complete the Project </vt:lpstr>
      <vt:lpstr># Display the first few rows of the dataset  </vt:lpstr>
      <vt:lpstr>Data Processing</vt:lpstr>
      <vt:lpstr>visualizations.</vt:lpstr>
      <vt:lpstr>Category vs count </vt:lpstr>
      <vt:lpstr>Subcategory vs count </vt:lpstr>
      <vt:lpstr>Income vs count </vt:lpstr>
      <vt:lpstr>Amount vs Category </vt:lpstr>
      <vt:lpstr>Amount vs Subcategory </vt:lpstr>
      <vt:lpstr>Amount vs Income </vt:lpstr>
      <vt:lpstr>Income vs Payment mode </vt:lpstr>
      <vt:lpstr>Distribution of Transaction Amounts </vt:lpstr>
      <vt:lpstr>Transaction Counts by Category </vt:lpstr>
      <vt:lpstr>Power Bi Dashboard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Abhijeet Kuanr</dc:creator>
  <cp:lastModifiedBy>Abhijeet Kuanr</cp:lastModifiedBy>
  <cp:revision>8</cp:revision>
  <dcterms:created xsi:type="dcterms:W3CDTF">2025-02-26T17:47:39Z</dcterms:created>
  <dcterms:modified xsi:type="dcterms:W3CDTF">2025-02-27T10:12:54Z</dcterms:modified>
</cp:coreProperties>
</file>