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57" r:id="rId2"/>
    <p:sldId id="310" r:id="rId3"/>
    <p:sldId id="358" r:id="rId4"/>
    <p:sldId id="351" r:id="rId5"/>
    <p:sldId id="352" r:id="rId6"/>
    <p:sldId id="288" r:id="rId7"/>
    <p:sldId id="289" r:id="rId8"/>
    <p:sldId id="354" r:id="rId9"/>
    <p:sldId id="271" r:id="rId10"/>
    <p:sldId id="256" r:id="rId11"/>
    <p:sldId id="368" r:id="rId12"/>
    <p:sldId id="369" r:id="rId13"/>
    <p:sldId id="270" r:id="rId14"/>
    <p:sldId id="359" r:id="rId15"/>
    <p:sldId id="364" r:id="rId16"/>
    <p:sldId id="365" r:id="rId17"/>
    <p:sldId id="360" r:id="rId18"/>
    <p:sldId id="361" r:id="rId19"/>
    <p:sldId id="370" r:id="rId20"/>
    <p:sldId id="371" r:id="rId21"/>
    <p:sldId id="362" r:id="rId22"/>
    <p:sldId id="363" r:id="rId23"/>
    <p:sldId id="267" r:id="rId24"/>
    <p:sldId id="257" r:id="rId25"/>
    <p:sldId id="260" r:id="rId26"/>
    <p:sldId id="295" r:id="rId27"/>
    <p:sldId id="296" r:id="rId28"/>
    <p:sldId id="297" r:id="rId29"/>
    <p:sldId id="298" r:id="rId30"/>
    <p:sldId id="299" r:id="rId31"/>
    <p:sldId id="301" r:id="rId32"/>
    <p:sldId id="323" r:id="rId33"/>
    <p:sldId id="35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4A22E-9578-4031-9662-D12EB9160F46}" type="doc">
      <dgm:prSet loTypeId="urn:microsoft.com/office/officeart/2005/8/layout/cycle6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8A4FDB-DBB9-469B-A5D8-2F49327A1A09}">
      <dgm:prSet/>
      <dgm:spPr/>
      <dgm:t>
        <a:bodyPr/>
        <a:lstStyle/>
        <a:p>
          <a:pPr rtl="0"/>
          <a:r>
            <a:rPr lang="en-US" dirty="0" smtClean="0"/>
            <a:t>Distance</a:t>
          </a:r>
          <a:endParaRPr lang="en-US" dirty="0"/>
        </a:p>
      </dgm:t>
    </dgm:pt>
    <dgm:pt modelId="{4B10F51F-40F2-4048-8F13-FB59AAC40D63}" type="parTrans" cxnId="{0508FEBF-6CB3-47A3-8E67-D9CFB4FD3C80}">
      <dgm:prSet/>
      <dgm:spPr/>
      <dgm:t>
        <a:bodyPr/>
        <a:lstStyle/>
        <a:p>
          <a:endParaRPr lang="en-US"/>
        </a:p>
      </dgm:t>
    </dgm:pt>
    <dgm:pt modelId="{B760A46F-8CD2-417E-ACF6-BA7A9EAC152F}" type="sibTrans" cxnId="{0508FEBF-6CB3-47A3-8E67-D9CFB4FD3C80}">
      <dgm:prSet/>
      <dgm:spPr/>
      <dgm:t>
        <a:bodyPr/>
        <a:lstStyle/>
        <a:p>
          <a:endParaRPr lang="en-US"/>
        </a:p>
      </dgm:t>
    </dgm:pt>
    <dgm:pt modelId="{612E6E80-9A0C-4990-8BEF-D846528E8995}">
      <dgm:prSet/>
      <dgm:spPr/>
      <dgm:t>
        <a:bodyPr/>
        <a:lstStyle/>
        <a:p>
          <a:pPr rtl="0"/>
          <a:r>
            <a:rPr lang="en-US" dirty="0" smtClean="0"/>
            <a:t>Euclidean Distance</a:t>
          </a:r>
          <a:endParaRPr lang="en-US" dirty="0"/>
        </a:p>
      </dgm:t>
    </dgm:pt>
    <dgm:pt modelId="{C937D15D-A537-4B3A-A79B-3241ED2516EA}" type="parTrans" cxnId="{550815D5-3021-4524-8A85-F9A4D7C371F7}">
      <dgm:prSet/>
      <dgm:spPr/>
      <dgm:t>
        <a:bodyPr/>
        <a:lstStyle/>
        <a:p>
          <a:endParaRPr lang="en-US"/>
        </a:p>
      </dgm:t>
    </dgm:pt>
    <dgm:pt modelId="{6316B4E8-7087-470D-B8F6-3344A051270A}" type="sibTrans" cxnId="{550815D5-3021-4524-8A85-F9A4D7C371F7}">
      <dgm:prSet/>
      <dgm:spPr/>
      <dgm:t>
        <a:bodyPr/>
        <a:lstStyle/>
        <a:p>
          <a:endParaRPr lang="en-US"/>
        </a:p>
      </dgm:t>
    </dgm:pt>
    <dgm:pt modelId="{9F383F00-F35E-4007-9895-E1E8AEDF37CC}">
      <dgm:prSet/>
      <dgm:spPr/>
      <dgm:t>
        <a:bodyPr/>
        <a:lstStyle/>
        <a:p>
          <a:pPr rtl="0"/>
          <a:r>
            <a:rPr lang="en-US" dirty="0" smtClean="0"/>
            <a:t>Minkowski distance</a:t>
          </a:r>
          <a:endParaRPr lang="en-US" dirty="0"/>
        </a:p>
      </dgm:t>
    </dgm:pt>
    <dgm:pt modelId="{E294FC67-6187-49E2-A66D-FD0106D3C0E6}" type="parTrans" cxnId="{2B592FB1-067A-45A2-A074-5F4921854E48}">
      <dgm:prSet/>
      <dgm:spPr/>
      <dgm:t>
        <a:bodyPr/>
        <a:lstStyle/>
        <a:p>
          <a:endParaRPr lang="en-US"/>
        </a:p>
      </dgm:t>
    </dgm:pt>
    <dgm:pt modelId="{B70F4A41-60F2-452D-9C8C-754714275ED5}" type="sibTrans" cxnId="{2B592FB1-067A-45A2-A074-5F4921854E48}">
      <dgm:prSet/>
      <dgm:spPr/>
      <dgm:t>
        <a:bodyPr/>
        <a:lstStyle/>
        <a:p>
          <a:endParaRPr lang="en-US"/>
        </a:p>
      </dgm:t>
    </dgm:pt>
    <dgm:pt modelId="{84FB6BC9-C773-4550-ACBE-0479FCF432F9}">
      <dgm:prSet/>
      <dgm:spPr/>
      <dgm:t>
        <a:bodyPr/>
        <a:lstStyle/>
        <a:p>
          <a:pPr rtl="0"/>
          <a:r>
            <a:rPr lang="en-US" smtClean="0"/>
            <a:t>Hamming Distance</a:t>
          </a:r>
          <a:endParaRPr lang="en-US"/>
        </a:p>
      </dgm:t>
    </dgm:pt>
    <dgm:pt modelId="{9C33193E-B6F6-44CC-A182-F43E8E51C11D}" type="parTrans" cxnId="{79D1C820-07F5-4D3B-AA52-0D8C3DC8895E}">
      <dgm:prSet/>
      <dgm:spPr/>
      <dgm:t>
        <a:bodyPr/>
        <a:lstStyle/>
        <a:p>
          <a:endParaRPr lang="en-US"/>
        </a:p>
      </dgm:t>
    </dgm:pt>
    <dgm:pt modelId="{A13C3CB0-C219-45A4-96AF-832F8838420A}" type="sibTrans" cxnId="{79D1C820-07F5-4D3B-AA52-0D8C3DC8895E}">
      <dgm:prSet/>
      <dgm:spPr/>
      <dgm:t>
        <a:bodyPr/>
        <a:lstStyle/>
        <a:p>
          <a:endParaRPr lang="en-US"/>
        </a:p>
      </dgm:t>
    </dgm:pt>
    <dgm:pt modelId="{372AB41A-123D-42EC-B48F-73E13742DE93}">
      <dgm:prSet/>
      <dgm:spPr/>
      <dgm:t>
        <a:bodyPr/>
        <a:lstStyle/>
        <a:p>
          <a:pPr rtl="0"/>
          <a:r>
            <a:rPr lang="en-US" smtClean="0"/>
            <a:t>Mahalanobis Distance</a:t>
          </a:r>
          <a:endParaRPr lang="en-US"/>
        </a:p>
      </dgm:t>
    </dgm:pt>
    <dgm:pt modelId="{B68C1FBB-EBB7-4F12-A487-F9B6A53D431E}" type="parTrans" cxnId="{AFB23365-2DD9-4F64-80C6-9E90FC6AA60A}">
      <dgm:prSet/>
      <dgm:spPr/>
      <dgm:t>
        <a:bodyPr/>
        <a:lstStyle/>
        <a:p>
          <a:endParaRPr lang="en-US"/>
        </a:p>
      </dgm:t>
    </dgm:pt>
    <dgm:pt modelId="{EFA99FC0-D0D9-4A48-91F8-DE00100F5324}" type="sibTrans" cxnId="{AFB23365-2DD9-4F64-80C6-9E90FC6AA60A}">
      <dgm:prSet/>
      <dgm:spPr/>
      <dgm:t>
        <a:bodyPr/>
        <a:lstStyle/>
        <a:p>
          <a:endParaRPr lang="en-US"/>
        </a:p>
      </dgm:t>
    </dgm:pt>
    <dgm:pt modelId="{1BF70474-9A7D-42C6-AC5A-D8ADB1DF2DC3}" type="pres">
      <dgm:prSet presAssocID="{E264A22E-9578-4031-9662-D12EB9160F4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BB9C15-0B19-4F06-86EE-E8E6AAC8C10D}" type="pres">
      <dgm:prSet presAssocID="{E78A4FDB-DBB9-469B-A5D8-2F49327A1A0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0C7A09-6D9F-4E6B-9E11-3E5292CDB030}" type="pres">
      <dgm:prSet presAssocID="{E78A4FDB-DBB9-469B-A5D8-2F49327A1A09}" presName="spNode" presStyleCnt="0"/>
      <dgm:spPr/>
    </dgm:pt>
    <dgm:pt modelId="{0303914B-902F-4A31-BDB1-25B2874A2ADD}" type="pres">
      <dgm:prSet presAssocID="{B760A46F-8CD2-417E-ACF6-BA7A9EAC152F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8E8C073-2B7B-4410-8767-B95BF2C3B936}" type="pres">
      <dgm:prSet presAssocID="{612E6E80-9A0C-4990-8BEF-D846528E899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F9A5A9-BAF2-490B-AEF1-B1661BAB6647}" type="pres">
      <dgm:prSet presAssocID="{612E6E80-9A0C-4990-8BEF-D846528E8995}" presName="spNode" presStyleCnt="0"/>
      <dgm:spPr/>
    </dgm:pt>
    <dgm:pt modelId="{CAC1E6DF-EB9E-4CE3-A133-CFCC6086AECF}" type="pres">
      <dgm:prSet presAssocID="{6316B4E8-7087-470D-B8F6-3344A051270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F47BE46E-A934-4BB5-917B-5511BC8392A8}" type="pres">
      <dgm:prSet presAssocID="{9F383F00-F35E-4007-9895-E1E8AEDF37C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EF2A7-879B-484D-8C88-78A0765676B5}" type="pres">
      <dgm:prSet presAssocID="{9F383F00-F35E-4007-9895-E1E8AEDF37CC}" presName="spNode" presStyleCnt="0"/>
      <dgm:spPr/>
    </dgm:pt>
    <dgm:pt modelId="{305DFEBD-87A5-4DF1-B5A1-721D6CED6215}" type="pres">
      <dgm:prSet presAssocID="{B70F4A41-60F2-452D-9C8C-754714275ED5}" presName="sibTrans" presStyleLbl="sibTrans1D1" presStyleIdx="2" presStyleCnt="5"/>
      <dgm:spPr/>
      <dgm:t>
        <a:bodyPr/>
        <a:lstStyle/>
        <a:p>
          <a:endParaRPr lang="en-US"/>
        </a:p>
      </dgm:t>
    </dgm:pt>
    <dgm:pt modelId="{27C226DA-B3B8-41FF-AF00-7F3D86E12334}" type="pres">
      <dgm:prSet presAssocID="{84FB6BC9-C773-4550-ACBE-0479FCF432F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4A301-8842-49F3-95FE-F29B6BE3C98A}" type="pres">
      <dgm:prSet presAssocID="{84FB6BC9-C773-4550-ACBE-0479FCF432F9}" presName="spNode" presStyleCnt="0"/>
      <dgm:spPr/>
    </dgm:pt>
    <dgm:pt modelId="{FA66A291-5C93-442B-9589-B09730F83C48}" type="pres">
      <dgm:prSet presAssocID="{A13C3CB0-C219-45A4-96AF-832F8838420A}" presName="sibTrans" presStyleLbl="sibTrans1D1" presStyleIdx="3" presStyleCnt="5"/>
      <dgm:spPr/>
      <dgm:t>
        <a:bodyPr/>
        <a:lstStyle/>
        <a:p>
          <a:endParaRPr lang="en-US"/>
        </a:p>
      </dgm:t>
    </dgm:pt>
    <dgm:pt modelId="{70E49B3D-2968-4BE8-8B93-F18FA2877CA0}" type="pres">
      <dgm:prSet presAssocID="{372AB41A-123D-42EC-B48F-73E13742DE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88BC7-DC12-432B-A655-37B9E9834455}" type="pres">
      <dgm:prSet presAssocID="{372AB41A-123D-42EC-B48F-73E13742DE93}" presName="spNode" presStyleCnt="0"/>
      <dgm:spPr/>
    </dgm:pt>
    <dgm:pt modelId="{D0BA4FFD-61D5-496C-B204-9F59E76CAD24}" type="pres">
      <dgm:prSet presAssocID="{EFA99FC0-D0D9-4A48-91F8-DE00100F5324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4BBC7D1D-2321-4085-B288-F4E156EBB008}" type="presOf" srcId="{84FB6BC9-C773-4550-ACBE-0479FCF432F9}" destId="{27C226DA-B3B8-41FF-AF00-7F3D86E12334}" srcOrd="0" destOrd="0" presId="urn:microsoft.com/office/officeart/2005/8/layout/cycle6"/>
    <dgm:cxn modelId="{0F8626D9-0795-49EE-AD30-07246A6DE93E}" type="presOf" srcId="{B70F4A41-60F2-452D-9C8C-754714275ED5}" destId="{305DFEBD-87A5-4DF1-B5A1-721D6CED6215}" srcOrd="0" destOrd="0" presId="urn:microsoft.com/office/officeart/2005/8/layout/cycle6"/>
    <dgm:cxn modelId="{FE0BD436-1E88-492C-9831-3CB19E1FF04B}" type="presOf" srcId="{612E6E80-9A0C-4990-8BEF-D846528E8995}" destId="{F8E8C073-2B7B-4410-8767-B95BF2C3B936}" srcOrd="0" destOrd="0" presId="urn:microsoft.com/office/officeart/2005/8/layout/cycle6"/>
    <dgm:cxn modelId="{AFB23365-2DD9-4F64-80C6-9E90FC6AA60A}" srcId="{E264A22E-9578-4031-9662-D12EB9160F46}" destId="{372AB41A-123D-42EC-B48F-73E13742DE93}" srcOrd="4" destOrd="0" parTransId="{B68C1FBB-EBB7-4F12-A487-F9B6A53D431E}" sibTransId="{EFA99FC0-D0D9-4A48-91F8-DE00100F5324}"/>
    <dgm:cxn modelId="{78D53A13-82DE-4B86-97B8-149C5B28285D}" type="presOf" srcId="{B760A46F-8CD2-417E-ACF6-BA7A9EAC152F}" destId="{0303914B-902F-4A31-BDB1-25B2874A2ADD}" srcOrd="0" destOrd="0" presId="urn:microsoft.com/office/officeart/2005/8/layout/cycle6"/>
    <dgm:cxn modelId="{550815D5-3021-4524-8A85-F9A4D7C371F7}" srcId="{E264A22E-9578-4031-9662-D12EB9160F46}" destId="{612E6E80-9A0C-4990-8BEF-D846528E8995}" srcOrd="1" destOrd="0" parTransId="{C937D15D-A537-4B3A-A79B-3241ED2516EA}" sibTransId="{6316B4E8-7087-470D-B8F6-3344A051270A}"/>
    <dgm:cxn modelId="{C93883CE-41F6-4CB6-9B45-26E224C849B3}" type="presOf" srcId="{EFA99FC0-D0D9-4A48-91F8-DE00100F5324}" destId="{D0BA4FFD-61D5-496C-B204-9F59E76CAD24}" srcOrd="0" destOrd="0" presId="urn:microsoft.com/office/officeart/2005/8/layout/cycle6"/>
    <dgm:cxn modelId="{85E59965-960B-413B-85FE-E355A313E0BE}" type="presOf" srcId="{A13C3CB0-C219-45A4-96AF-832F8838420A}" destId="{FA66A291-5C93-442B-9589-B09730F83C48}" srcOrd="0" destOrd="0" presId="urn:microsoft.com/office/officeart/2005/8/layout/cycle6"/>
    <dgm:cxn modelId="{B52EB9B0-241A-4601-B82B-5F45C88F366A}" type="presOf" srcId="{9F383F00-F35E-4007-9895-E1E8AEDF37CC}" destId="{F47BE46E-A934-4BB5-917B-5511BC8392A8}" srcOrd="0" destOrd="0" presId="urn:microsoft.com/office/officeart/2005/8/layout/cycle6"/>
    <dgm:cxn modelId="{B0982F71-041F-4FC1-895E-D2F224F2A65F}" type="presOf" srcId="{372AB41A-123D-42EC-B48F-73E13742DE93}" destId="{70E49B3D-2968-4BE8-8B93-F18FA2877CA0}" srcOrd="0" destOrd="0" presId="urn:microsoft.com/office/officeart/2005/8/layout/cycle6"/>
    <dgm:cxn modelId="{79D1C820-07F5-4D3B-AA52-0D8C3DC8895E}" srcId="{E264A22E-9578-4031-9662-D12EB9160F46}" destId="{84FB6BC9-C773-4550-ACBE-0479FCF432F9}" srcOrd="3" destOrd="0" parTransId="{9C33193E-B6F6-44CC-A182-F43E8E51C11D}" sibTransId="{A13C3CB0-C219-45A4-96AF-832F8838420A}"/>
    <dgm:cxn modelId="{9F640D0C-DE09-494A-9884-F9FC9DD3AD5E}" type="presOf" srcId="{E78A4FDB-DBB9-469B-A5D8-2F49327A1A09}" destId="{5CBB9C15-0B19-4F06-86EE-E8E6AAC8C10D}" srcOrd="0" destOrd="0" presId="urn:microsoft.com/office/officeart/2005/8/layout/cycle6"/>
    <dgm:cxn modelId="{B3E54EE1-EB3A-474B-9037-487A6A4A0166}" type="presOf" srcId="{6316B4E8-7087-470D-B8F6-3344A051270A}" destId="{CAC1E6DF-EB9E-4CE3-A133-CFCC6086AECF}" srcOrd="0" destOrd="0" presId="urn:microsoft.com/office/officeart/2005/8/layout/cycle6"/>
    <dgm:cxn modelId="{0508FEBF-6CB3-47A3-8E67-D9CFB4FD3C80}" srcId="{E264A22E-9578-4031-9662-D12EB9160F46}" destId="{E78A4FDB-DBB9-469B-A5D8-2F49327A1A09}" srcOrd="0" destOrd="0" parTransId="{4B10F51F-40F2-4048-8F13-FB59AAC40D63}" sibTransId="{B760A46F-8CD2-417E-ACF6-BA7A9EAC152F}"/>
    <dgm:cxn modelId="{2B592FB1-067A-45A2-A074-5F4921854E48}" srcId="{E264A22E-9578-4031-9662-D12EB9160F46}" destId="{9F383F00-F35E-4007-9895-E1E8AEDF37CC}" srcOrd="2" destOrd="0" parTransId="{E294FC67-6187-49E2-A66D-FD0106D3C0E6}" sibTransId="{B70F4A41-60F2-452D-9C8C-754714275ED5}"/>
    <dgm:cxn modelId="{2B9A4F4E-3722-48DF-9616-52B065703EAF}" type="presOf" srcId="{E264A22E-9578-4031-9662-D12EB9160F46}" destId="{1BF70474-9A7D-42C6-AC5A-D8ADB1DF2DC3}" srcOrd="0" destOrd="0" presId="urn:microsoft.com/office/officeart/2005/8/layout/cycle6"/>
    <dgm:cxn modelId="{A0271563-A189-43B0-95B4-303EB5D9D65C}" type="presParOf" srcId="{1BF70474-9A7D-42C6-AC5A-D8ADB1DF2DC3}" destId="{5CBB9C15-0B19-4F06-86EE-E8E6AAC8C10D}" srcOrd="0" destOrd="0" presId="urn:microsoft.com/office/officeart/2005/8/layout/cycle6"/>
    <dgm:cxn modelId="{55B3E3E2-EBD9-4B19-9AFA-BAA8B67792EF}" type="presParOf" srcId="{1BF70474-9A7D-42C6-AC5A-D8ADB1DF2DC3}" destId="{D40C7A09-6D9F-4E6B-9E11-3E5292CDB030}" srcOrd="1" destOrd="0" presId="urn:microsoft.com/office/officeart/2005/8/layout/cycle6"/>
    <dgm:cxn modelId="{58CCD6F1-2330-4395-9D5A-FAE6A2DAF149}" type="presParOf" srcId="{1BF70474-9A7D-42C6-AC5A-D8ADB1DF2DC3}" destId="{0303914B-902F-4A31-BDB1-25B2874A2ADD}" srcOrd="2" destOrd="0" presId="urn:microsoft.com/office/officeart/2005/8/layout/cycle6"/>
    <dgm:cxn modelId="{8BD25E17-6935-441F-B38E-3E847A68A7A9}" type="presParOf" srcId="{1BF70474-9A7D-42C6-AC5A-D8ADB1DF2DC3}" destId="{F8E8C073-2B7B-4410-8767-B95BF2C3B936}" srcOrd="3" destOrd="0" presId="urn:microsoft.com/office/officeart/2005/8/layout/cycle6"/>
    <dgm:cxn modelId="{C61D630F-D023-4CFF-AAD7-77F257AC2294}" type="presParOf" srcId="{1BF70474-9A7D-42C6-AC5A-D8ADB1DF2DC3}" destId="{5FF9A5A9-BAF2-490B-AEF1-B1661BAB6647}" srcOrd="4" destOrd="0" presId="urn:microsoft.com/office/officeart/2005/8/layout/cycle6"/>
    <dgm:cxn modelId="{F5402D1C-7D20-44A5-AEEB-55367C1A3330}" type="presParOf" srcId="{1BF70474-9A7D-42C6-AC5A-D8ADB1DF2DC3}" destId="{CAC1E6DF-EB9E-4CE3-A133-CFCC6086AECF}" srcOrd="5" destOrd="0" presId="urn:microsoft.com/office/officeart/2005/8/layout/cycle6"/>
    <dgm:cxn modelId="{61DC75FE-0B21-4480-92C7-FEB0E4A2BB3B}" type="presParOf" srcId="{1BF70474-9A7D-42C6-AC5A-D8ADB1DF2DC3}" destId="{F47BE46E-A934-4BB5-917B-5511BC8392A8}" srcOrd="6" destOrd="0" presId="urn:microsoft.com/office/officeart/2005/8/layout/cycle6"/>
    <dgm:cxn modelId="{396E63FD-53D6-4A8D-B0EF-E22CB19F6FFD}" type="presParOf" srcId="{1BF70474-9A7D-42C6-AC5A-D8ADB1DF2DC3}" destId="{7A8EF2A7-879B-484D-8C88-78A0765676B5}" srcOrd="7" destOrd="0" presId="urn:microsoft.com/office/officeart/2005/8/layout/cycle6"/>
    <dgm:cxn modelId="{4E89F894-7615-4CDA-AC27-7B32E0E5C8D1}" type="presParOf" srcId="{1BF70474-9A7D-42C6-AC5A-D8ADB1DF2DC3}" destId="{305DFEBD-87A5-4DF1-B5A1-721D6CED6215}" srcOrd="8" destOrd="0" presId="urn:microsoft.com/office/officeart/2005/8/layout/cycle6"/>
    <dgm:cxn modelId="{6A9FCD0F-3731-4D89-84FC-4506E21E5D90}" type="presParOf" srcId="{1BF70474-9A7D-42C6-AC5A-D8ADB1DF2DC3}" destId="{27C226DA-B3B8-41FF-AF00-7F3D86E12334}" srcOrd="9" destOrd="0" presId="urn:microsoft.com/office/officeart/2005/8/layout/cycle6"/>
    <dgm:cxn modelId="{FC3C4C63-8577-4FDA-8E80-7BB5BCD82BB0}" type="presParOf" srcId="{1BF70474-9A7D-42C6-AC5A-D8ADB1DF2DC3}" destId="{F994A301-8842-49F3-95FE-F29B6BE3C98A}" srcOrd="10" destOrd="0" presId="urn:microsoft.com/office/officeart/2005/8/layout/cycle6"/>
    <dgm:cxn modelId="{516C30A2-5ED1-41B4-A81E-235EBB223B59}" type="presParOf" srcId="{1BF70474-9A7D-42C6-AC5A-D8ADB1DF2DC3}" destId="{FA66A291-5C93-442B-9589-B09730F83C48}" srcOrd="11" destOrd="0" presId="urn:microsoft.com/office/officeart/2005/8/layout/cycle6"/>
    <dgm:cxn modelId="{A47EF6DC-3150-4BCD-A0E3-48570C325177}" type="presParOf" srcId="{1BF70474-9A7D-42C6-AC5A-D8ADB1DF2DC3}" destId="{70E49B3D-2968-4BE8-8B93-F18FA2877CA0}" srcOrd="12" destOrd="0" presId="urn:microsoft.com/office/officeart/2005/8/layout/cycle6"/>
    <dgm:cxn modelId="{07365C67-26D1-4540-B0B9-660B7C64176E}" type="presParOf" srcId="{1BF70474-9A7D-42C6-AC5A-D8ADB1DF2DC3}" destId="{92C88BC7-DC12-432B-A655-37B9E9834455}" srcOrd="13" destOrd="0" presId="urn:microsoft.com/office/officeart/2005/8/layout/cycle6"/>
    <dgm:cxn modelId="{6D64D49A-F5AC-42DB-920B-F06E7D6C3992}" type="presParOf" srcId="{1BF70474-9A7D-42C6-AC5A-D8ADB1DF2DC3}" destId="{D0BA4FFD-61D5-496C-B204-9F59E76CAD24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B9C15-0B19-4F06-86EE-E8E6AAC8C10D}">
      <dsp:nvSpPr>
        <dsp:cNvPr id="0" name=""/>
        <dsp:cNvSpPr/>
      </dsp:nvSpPr>
      <dsp:spPr>
        <a:xfrm>
          <a:off x="1817303" y="24951"/>
          <a:ext cx="1470793" cy="956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Distance</a:t>
          </a:r>
          <a:endParaRPr lang="en-US" sz="1800" kern="1200" dirty="0"/>
        </a:p>
      </dsp:txBody>
      <dsp:txXfrm>
        <a:off x="1863972" y="71620"/>
        <a:ext cx="1377455" cy="862678"/>
      </dsp:txXfrm>
    </dsp:sp>
    <dsp:sp modelId="{0303914B-902F-4A31-BDB1-25B2874A2ADD}">
      <dsp:nvSpPr>
        <dsp:cNvPr id="0" name=""/>
        <dsp:cNvSpPr/>
      </dsp:nvSpPr>
      <dsp:spPr>
        <a:xfrm>
          <a:off x="641921" y="502959"/>
          <a:ext cx="3821557" cy="3821557"/>
        </a:xfrm>
        <a:custGeom>
          <a:avLst/>
          <a:gdLst/>
          <a:ahLst/>
          <a:cxnLst/>
          <a:rect l="0" t="0" r="0" b="0"/>
          <a:pathLst>
            <a:path>
              <a:moveTo>
                <a:pt x="2656288" y="151435"/>
              </a:moveTo>
              <a:arcTo wR="1910778" hR="1910778" stAng="17577869" swAng="19624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8C073-2B7B-4410-8767-B95BF2C3B936}">
      <dsp:nvSpPr>
        <dsp:cNvPr id="0" name=""/>
        <dsp:cNvSpPr/>
      </dsp:nvSpPr>
      <dsp:spPr>
        <a:xfrm>
          <a:off x="3634561" y="1345266"/>
          <a:ext cx="1470793" cy="956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Euclidean Distance</a:t>
          </a:r>
          <a:endParaRPr lang="en-US" sz="1800" kern="1200" dirty="0"/>
        </a:p>
      </dsp:txBody>
      <dsp:txXfrm>
        <a:off x="3681230" y="1391935"/>
        <a:ext cx="1377455" cy="862678"/>
      </dsp:txXfrm>
    </dsp:sp>
    <dsp:sp modelId="{CAC1E6DF-EB9E-4CE3-A133-CFCC6086AECF}">
      <dsp:nvSpPr>
        <dsp:cNvPr id="0" name=""/>
        <dsp:cNvSpPr/>
      </dsp:nvSpPr>
      <dsp:spPr>
        <a:xfrm>
          <a:off x="641921" y="502959"/>
          <a:ext cx="3821557" cy="3821557"/>
        </a:xfrm>
        <a:custGeom>
          <a:avLst/>
          <a:gdLst/>
          <a:ahLst/>
          <a:cxnLst/>
          <a:rect l="0" t="0" r="0" b="0"/>
          <a:pathLst>
            <a:path>
              <a:moveTo>
                <a:pt x="3818926" y="1810541"/>
              </a:moveTo>
              <a:arcTo wR="1910778" hR="1910778" stAng="21419577" swAng="21969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BE46E-A934-4BB5-917B-5511BC8392A8}">
      <dsp:nvSpPr>
        <dsp:cNvPr id="0" name=""/>
        <dsp:cNvSpPr/>
      </dsp:nvSpPr>
      <dsp:spPr>
        <a:xfrm>
          <a:off x="2940430" y="3481582"/>
          <a:ext cx="1470793" cy="956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Minkowski distance</a:t>
          </a:r>
          <a:endParaRPr lang="en-US" sz="1800" kern="1200" dirty="0"/>
        </a:p>
      </dsp:txBody>
      <dsp:txXfrm>
        <a:off x="2987099" y="3528251"/>
        <a:ext cx="1377455" cy="862678"/>
      </dsp:txXfrm>
    </dsp:sp>
    <dsp:sp modelId="{305DFEBD-87A5-4DF1-B5A1-721D6CED6215}">
      <dsp:nvSpPr>
        <dsp:cNvPr id="0" name=""/>
        <dsp:cNvSpPr/>
      </dsp:nvSpPr>
      <dsp:spPr>
        <a:xfrm>
          <a:off x="641921" y="502959"/>
          <a:ext cx="3821557" cy="3821557"/>
        </a:xfrm>
        <a:custGeom>
          <a:avLst/>
          <a:gdLst/>
          <a:ahLst/>
          <a:cxnLst/>
          <a:rect l="0" t="0" r="0" b="0"/>
          <a:pathLst>
            <a:path>
              <a:moveTo>
                <a:pt x="2290912" y="3783363"/>
              </a:moveTo>
              <a:arcTo wR="1910778" hR="1910778" stAng="4711494" swAng="137701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226DA-B3B8-41FF-AF00-7F3D86E12334}">
      <dsp:nvSpPr>
        <dsp:cNvPr id="0" name=""/>
        <dsp:cNvSpPr/>
      </dsp:nvSpPr>
      <dsp:spPr>
        <a:xfrm>
          <a:off x="694175" y="3481582"/>
          <a:ext cx="1470793" cy="956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Hamming Distance</a:t>
          </a:r>
          <a:endParaRPr lang="en-US" sz="1800" kern="1200"/>
        </a:p>
      </dsp:txBody>
      <dsp:txXfrm>
        <a:off x="740844" y="3528251"/>
        <a:ext cx="1377455" cy="862678"/>
      </dsp:txXfrm>
    </dsp:sp>
    <dsp:sp modelId="{FA66A291-5C93-442B-9589-B09730F83C48}">
      <dsp:nvSpPr>
        <dsp:cNvPr id="0" name=""/>
        <dsp:cNvSpPr/>
      </dsp:nvSpPr>
      <dsp:spPr>
        <a:xfrm>
          <a:off x="641921" y="502959"/>
          <a:ext cx="3821557" cy="3821557"/>
        </a:xfrm>
        <a:custGeom>
          <a:avLst/>
          <a:gdLst/>
          <a:ahLst/>
          <a:cxnLst/>
          <a:rect l="0" t="0" r="0" b="0"/>
          <a:pathLst>
            <a:path>
              <a:moveTo>
                <a:pt x="319427" y="2968453"/>
              </a:moveTo>
              <a:arcTo wR="1910778" hR="1910778" stAng="8783425" swAng="219699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E49B3D-2968-4BE8-8B93-F18FA2877CA0}">
      <dsp:nvSpPr>
        <dsp:cNvPr id="0" name=""/>
        <dsp:cNvSpPr/>
      </dsp:nvSpPr>
      <dsp:spPr>
        <a:xfrm>
          <a:off x="44" y="1345266"/>
          <a:ext cx="1470793" cy="95601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Mahalanobis Distance</a:t>
          </a:r>
          <a:endParaRPr lang="en-US" sz="1800" kern="1200"/>
        </a:p>
      </dsp:txBody>
      <dsp:txXfrm>
        <a:off x="46713" y="1391935"/>
        <a:ext cx="1377455" cy="862678"/>
      </dsp:txXfrm>
    </dsp:sp>
    <dsp:sp modelId="{D0BA4FFD-61D5-496C-B204-9F59E76CAD24}">
      <dsp:nvSpPr>
        <dsp:cNvPr id="0" name=""/>
        <dsp:cNvSpPr/>
      </dsp:nvSpPr>
      <dsp:spPr>
        <a:xfrm>
          <a:off x="641921" y="502959"/>
          <a:ext cx="3821557" cy="3821557"/>
        </a:xfrm>
        <a:custGeom>
          <a:avLst/>
          <a:gdLst/>
          <a:ahLst/>
          <a:cxnLst/>
          <a:rect l="0" t="0" r="0" b="0"/>
          <a:pathLst>
            <a:path>
              <a:moveTo>
                <a:pt x="332816" y="833230"/>
              </a:moveTo>
              <a:arcTo wR="1910778" hR="1910778" stAng="12859688" swAng="196244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0FE31-CDB4-4A47-AD4C-A4668ECFB151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86A0-98D5-46D8-A929-E796B94200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1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3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AC672-68EC-4BBC-8559-D85AC17055E3}" type="datetimeFigureOut">
              <a:rPr lang="en-US" smtClean="0"/>
              <a:pPr/>
              <a:t>7/9/2023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4DDDA-9CCF-4470-889D-4327F1FA9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itd.ac.in/~bspanda/KNN%20present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+mn-lt"/>
                <a:ea typeface="+mn-ea"/>
                <a:cs typeface="+mn-cs"/>
              </a:rPr>
              <a:t>K-Nearest </a:t>
            </a:r>
            <a:r>
              <a:rPr lang="en-US" sz="3200" dirty="0" err="1" smtClean="0">
                <a:latin typeface="+mn-lt"/>
                <a:ea typeface="+mn-ea"/>
                <a:cs typeface="+mn-cs"/>
              </a:rPr>
              <a:t>Neighbour</a:t>
            </a:r>
            <a:r>
              <a:rPr lang="en-US" sz="3200" dirty="0" smtClean="0">
                <a:latin typeface="+mn-lt"/>
                <a:ea typeface="+mn-ea"/>
                <a:cs typeface="+mn-cs"/>
              </a:rPr>
              <a:t> Classification</a:t>
            </a:r>
            <a:endParaRPr lang="en-US" sz="32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458200" cy="27432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Back </a:t>
            </a:r>
            <a:r>
              <a:rPr lang="en-US" dirty="0" smtClean="0">
                <a:solidFill>
                  <a:schemeClr val="tx1"/>
                </a:solidFill>
              </a:rPr>
              <a:t>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3600" dirty="0"/>
          </a:p>
          <a:p>
            <a:r>
              <a:rPr lang="en-US" sz="2300" dirty="0"/>
              <a:t>Slides adapted from various web sources </a:t>
            </a:r>
            <a:r>
              <a:rPr lang="en-US" sz="2300" dirty="0" smtClean="0"/>
              <a:t>with </a:t>
            </a:r>
            <a:r>
              <a:rPr lang="en-US" sz="2300" dirty="0"/>
              <a:t>grateful acknowledgement of the many others who </a:t>
            </a:r>
            <a:r>
              <a:rPr lang="en-US" sz="2300" dirty="0" smtClean="0"/>
              <a:t>made their </a:t>
            </a:r>
            <a:r>
              <a:rPr lang="en-US" sz="2300" dirty="0"/>
              <a:t>course materials freely available online.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Nearest Neighbor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45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Nearest Neighbor Classifiers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Basic idea:</a:t>
            </a:r>
          </a:p>
          <a:p>
            <a:pPr lvl="1"/>
            <a:r>
              <a:rPr lang="en-US" smtClean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74770" name="Picture 5" descr="j03458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1" name="Picture 6" descr="j023958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2" name="Picture 7" descr="j035038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3" name="Picture 8" descr="j033063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4" name="Picture 9" descr="j0350389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4775" name="Picture 10" descr="j0350356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7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Training Records</a:t>
              </a:r>
            </a:p>
          </p:txBody>
        </p:sp>
        <p:sp>
          <p:nvSpPr>
            <p:cNvPr id="7477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7476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Compute Distance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7476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7475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Choose k of the “nearest” records</a:t>
              </a:r>
            </a:p>
          </p:txBody>
        </p:sp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7476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6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90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Definition of Nearest Neighbor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533400" y="1600200"/>
          <a:ext cx="7848600" cy="364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VISIO" r:id="rId3" imgW="9756360" imgH="4523760" progId="">
                  <p:embed/>
                </p:oleObj>
              </mc:Choice>
              <mc:Fallback>
                <p:oleObj name="VISIO" r:id="rId3" imgW="9756360" imgH="4523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7848600" cy="364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762000" y="5257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sz="2400" b="0"/>
              <a:t>    K-nearest neighbors of a record x are data points that have the k smallest distance to x</a:t>
            </a:r>
          </a:p>
        </p:txBody>
      </p:sp>
    </p:spTree>
    <p:extLst>
      <p:ext uri="{BB962C8B-B14F-4D97-AF65-F5344CB8AC3E}">
        <p14:creationId xmlns:p14="http://schemas.microsoft.com/office/powerpoint/2010/main" val="65219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7696200" cy="22098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Given: a set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points in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3000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r>
              <a:rPr lang="en-US">
                <a:latin typeface="Times New Roman" pitchFamily="18" charset="0"/>
                <a:cs typeface="Times New Roman" pitchFamily="18" charset="0"/>
              </a:rPr>
              <a:t>Goal: a data structure, which given a query point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 finds the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nearest neighbor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8900"/>
            <a:ext cx="6629400" cy="9779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Nearest Neighbor Search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2362200" y="4953000"/>
            <a:ext cx="152400" cy="152400"/>
          </a:xfrm>
          <a:prstGeom prst="flowChartConnector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4724400" y="4267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4114800" y="4648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09800" y="5029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q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403860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Times New Roman" pitchFamily="18" charset="0"/>
              </a:rPr>
              <a:t>p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4495800" y="3733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AutoShape 10"/>
          <p:cNvSpPr>
            <a:spLocks noChangeArrowheads="1"/>
          </p:cNvSpPr>
          <p:nvPr/>
        </p:nvSpPr>
        <p:spPr bwMode="auto">
          <a:xfrm>
            <a:off x="4800600" y="5257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AutoShape 11"/>
          <p:cNvSpPr>
            <a:spLocks noChangeArrowheads="1"/>
          </p:cNvSpPr>
          <p:nvPr/>
        </p:nvSpPr>
        <p:spPr bwMode="auto">
          <a:xfrm>
            <a:off x="5181600" y="57912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AutoShape 12"/>
          <p:cNvSpPr>
            <a:spLocks noChangeArrowheads="1"/>
          </p:cNvSpPr>
          <p:nvPr/>
        </p:nvSpPr>
        <p:spPr bwMode="auto">
          <a:xfrm>
            <a:off x="4572000" y="6019800"/>
            <a:ext cx="152400" cy="1524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3"/>
          <p:cNvSpPr>
            <a:spLocks noChangeShapeType="1"/>
          </p:cNvSpPr>
          <p:nvPr/>
        </p:nvSpPr>
        <p:spPr bwMode="auto">
          <a:xfrm flipV="1">
            <a:off x="2514600" y="44958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0.01781 L 0 -0.08997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08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a given instance T, get the top k dataset instances that are “nearest” to T</a:t>
            </a:r>
          </a:p>
          <a:p>
            <a:pPr lvl="1">
              <a:lnSpc>
                <a:spcPct val="90000"/>
              </a:lnSpc>
            </a:pPr>
            <a:r>
              <a:rPr lang="en-US"/>
              <a:t>Select a reasonable distance measure</a:t>
            </a:r>
          </a:p>
          <a:p>
            <a:pPr>
              <a:lnSpc>
                <a:spcPct val="90000"/>
              </a:lnSpc>
            </a:pPr>
            <a:r>
              <a:rPr lang="en-US"/>
              <a:t>Inspect the category of these k instances, choose the category C that represent the most instances</a:t>
            </a:r>
          </a:p>
          <a:p>
            <a:pPr>
              <a:lnSpc>
                <a:spcPct val="90000"/>
              </a:lnSpc>
            </a:pPr>
            <a:r>
              <a:rPr lang="en-US"/>
              <a:t>Conclude that T belongs to category C</a:t>
            </a:r>
          </a:p>
        </p:txBody>
      </p:sp>
    </p:spTree>
    <p:extLst>
      <p:ext uri="{BB962C8B-B14F-4D97-AF65-F5344CB8AC3E}">
        <p14:creationId xmlns:p14="http://schemas.microsoft.com/office/powerpoint/2010/main" val="281697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- Nearest Neighbors</a:t>
            </a:r>
            <a:endParaRPr lang="en-GB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50825" y="1844675"/>
            <a:ext cx="8783638" cy="45481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sz="2600" dirty="0" smtClean="0"/>
              <a:t>KNN algorithm is one of the simplest classification algorithm</a:t>
            </a:r>
            <a:endParaRPr lang="tr-TR" altLang="en-US" sz="2600" dirty="0" smtClean="0"/>
          </a:p>
          <a:p>
            <a:pPr eaLnBrk="1" hangingPunct="1"/>
            <a:r>
              <a:rPr lang="en-GB" altLang="en-US" sz="2600" dirty="0" smtClean="0"/>
              <a:t>non-parametric</a:t>
            </a:r>
            <a:endParaRPr lang="tr-TR" altLang="en-US" sz="2600" dirty="0" smtClean="0"/>
          </a:p>
          <a:p>
            <a:pPr lvl="1" eaLnBrk="1" hangingPunct="1"/>
            <a:r>
              <a:rPr lang="en-GB" altLang="en-US" sz="2600" dirty="0" smtClean="0"/>
              <a:t>it does not make any assumptions on the underlying data distribution </a:t>
            </a:r>
            <a:endParaRPr lang="tr-TR" altLang="en-US" sz="2600" dirty="0" smtClean="0"/>
          </a:p>
          <a:p>
            <a:pPr eaLnBrk="1" hangingPunct="1"/>
            <a:r>
              <a:rPr lang="en-GB" altLang="en-US" sz="2600" dirty="0" smtClean="0"/>
              <a:t>lazy learning algorithm. </a:t>
            </a:r>
            <a:endParaRPr lang="tr-TR" altLang="en-US" sz="2600" dirty="0" smtClean="0"/>
          </a:p>
          <a:p>
            <a:pPr lvl="1" eaLnBrk="1" hangingPunct="1"/>
            <a:r>
              <a:rPr lang="en-GB" altLang="en-US" sz="2600" dirty="0" smtClean="0"/>
              <a:t>there is </a:t>
            </a:r>
            <a:r>
              <a:rPr lang="en-GB" altLang="en-US" sz="2600" i="1" dirty="0" smtClean="0"/>
              <a:t>no explicit training phase</a:t>
            </a:r>
            <a:r>
              <a:rPr lang="tr-TR" altLang="en-US" sz="2600" i="1" dirty="0" smtClean="0"/>
              <a:t> </a:t>
            </a:r>
            <a:r>
              <a:rPr lang="en-GB" altLang="en-US" sz="2600" dirty="0" smtClean="0"/>
              <a:t>or it is very minimal. </a:t>
            </a:r>
            <a:endParaRPr lang="tr-TR" altLang="en-US" sz="2600" dirty="0" smtClean="0"/>
          </a:p>
          <a:p>
            <a:pPr lvl="1" eaLnBrk="1" hangingPunct="1"/>
            <a:r>
              <a:rPr lang="en-GB" altLang="en-US" sz="2600" dirty="0" smtClean="0"/>
              <a:t>also means that the training phase is </a:t>
            </a:r>
            <a:r>
              <a:rPr lang="en-GB" altLang="en-US" sz="2600" dirty="0" smtClean="0">
                <a:solidFill>
                  <a:srgbClr val="C00000"/>
                </a:solidFill>
              </a:rPr>
              <a:t>pretty fast</a:t>
            </a:r>
            <a:r>
              <a:rPr lang="en-GB" altLang="en-US" sz="2600" dirty="0" smtClean="0"/>
              <a:t>. </a:t>
            </a:r>
            <a:endParaRPr lang="tr-TR" altLang="en-US" sz="2600" dirty="0" smtClean="0"/>
          </a:p>
          <a:p>
            <a:pPr lvl="1" eaLnBrk="1" hangingPunct="1"/>
            <a:r>
              <a:rPr lang="en-GB" altLang="en-US" sz="2600" dirty="0" smtClean="0"/>
              <a:t>Lack of generalization means that KNN keeps all the training data. </a:t>
            </a:r>
            <a:endParaRPr lang="tr-TR" altLang="en-US" sz="2600" dirty="0" smtClean="0"/>
          </a:p>
          <a:p>
            <a:pPr eaLnBrk="1" hangingPunct="1"/>
            <a:r>
              <a:rPr lang="en-GB" altLang="en-US" sz="2600" dirty="0" smtClean="0"/>
              <a:t>Its purpose is to use a database in which the data points are separated into several classes to predict the classification of a new sample point.</a:t>
            </a:r>
          </a:p>
          <a:p>
            <a:pPr eaLnBrk="1" hangingPunct="1"/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52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528638" y="36286"/>
            <a:ext cx="8229600" cy="1143000"/>
          </a:xfrm>
        </p:spPr>
        <p:txBody>
          <a:bodyPr/>
          <a:lstStyle/>
          <a:p>
            <a:r>
              <a:rPr lang="en-US" dirty="0"/>
              <a:t>K - Nearest Neighbors</a:t>
            </a:r>
            <a:endParaRPr lang="en-GB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20150" cy="200025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KNN Algorithm is based on </a:t>
            </a:r>
            <a:r>
              <a:rPr lang="en-GB" altLang="en-US" dirty="0" smtClean="0">
                <a:solidFill>
                  <a:srgbClr val="C00000"/>
                </a:solidFill>
              </a:rPr>
              <a:t>feature similarity</a:t>
            </a:r>
            <a:endParaRPr lang="tr-TR" altLang="en-US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GB" altLang="en-US" dirty="0" smtClean="0"/>
              <a:t>How closely out-of-sample features resemble our training set determines how we classify a given data point</a:t>
            </a:r>
          </a:p>
        </p:txBody>
      </p:sp>
      <p:pic>
        <p:nvPicPr>
          <p:cNvPr id="819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14688"/>
            <a:ext cx="61912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520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Determining decision on scholarship application based on the following features: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Household income (annual income in millions of pesos)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Number of siblings in family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High school grade (on a </a:t>
            </a:r>
            <a:r>
              <a:rPr lang="en-US" sz="2400" dirty="0" smtClean="0"/>
              <a:t>scale </a:t>
            </a:r>
            <a:r>
              <a:rPr lang="en-US" sz="2400" dirty="0"/>
              <a:t>of 1.0 – </a:t>
            </a:r>
            <a:r>
              <a:rPr lang="en-US" sz="2400" dirty="0" smtClean="0"/>
              <a:t>5.0)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/>
              <a:t>Intuition (reflected on data set):  award scholarships to high-performers and to those with financial need</a:t>
            </a:r>
          </a:p>
        </p:txBody>
      </p:sp>
    </p:spTree>
    <p:extLst>
      <p:ext uri="{BB962C8B-B14F-4D97-AF65-F5344CB8AC3E}">
        <p14:creationId xmlns:p14="http://schemas.microsoft.com/office/powerpoint/2010/main" val="231231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revisited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household income was instead indicated in thousands of </a:t>
            </a:r>
            <a:r>
              <a:rPr lang="en-US" dirty="0" smtClean="0"/>
              <a:t>rupees per </a:t>
            </a:r>
            <a:r>
              <a:rPr lang="en-US" dirty="0"/>
              <a:t>month and that grades are given on a 70-100 scale</a:t>
            </a:r>
          </a:p>
          <a:p>
            <a:r>
              <a:rPr lang="en-US" dirty="0"/>
              <a:t>Note different results produced by </a:t>
            </a:r>
            <a:r>
              <a:rPr lang="en-US" dirty="0" err="1"/>
              <a:t>kNN</a:t>
            </a:r>
            <a:r>
              <a:rPr lang="en-US" dirty="0"/>
              <a:t> algorithm on the same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4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Nearest-Neighbor Classifiers: Issues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762000" y="1447800"/>
            <a:ext cx="6477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b="0" dirty="0" smtClean="0"/>
              <a:t>The </a:t>
            </a:r>
            <a:r>
              <a:rPr lang="en-US" sz="2800" b="0" dirty="0"/>
              <a:t>value of </a:t>
            </a:r>
            <a:r>
              <a:rPr lang="en-US" sz="2800" b="0" i="1" dirty="0"/>
              <a:t>k</a:t>
            </a:r>
            <a:r>
              <a:rPr lang="en-US" sz="2800" b="0" dirty="0"/>
              <a:t>, the number of nearest neighbors to </a:t>
            </a:r>
            <a:r>
              <a:rPr lang="en-US" sz="2800" b="0" dirty="0" smtClean="0"/>
              <a:t>retrieve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Choice of Distance Metric to compute distance between records</a:t>
            </a:r>
          </a:p>
          <a:p>
            <a:pPr marL="2857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Computational complexity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Size of training set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r>
              <a:rPr lang="en-US" sz="2800" dirty="0" smtClean="0"/>
              <a:t>Dimension of data</a:t>
            </a:r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</a:pPr>
            <a:endParaRPr lang="en-US" sz="1800" b="0" dirty="0"/>
          </a:p>
          <a:p>
            <a:pPr marL="742950" lvl="1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92376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8900"/>
            <a:ext cx="6629400" cy="9779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Supervised vs.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    Labeled Data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   Unlabeled Data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7587"/>
              </p:ext>
            </p:extLst>
          </p:nvPr>
        </p:nvGraphicFramePr>
        <p:xfrm>
          <a:off x="838200" y="2514600"/>
          <a:ext cx="289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/>
                <a:gridCol w="965200"/>
                <a:gridCol w="965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Square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Root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28410"/>
              </p:ext>
            </p:extLst>
          </p:nvPr>
        </p:nvGraphicFramePr>
        <p:xfrm>
          <a:off x="5029200" y="2438400"/>
          <a:ext cx="233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3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K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Choosing the value of k:</a:t>
            </a:r>
          </a:p>
          <a:p>
            <a:pPr lvl="1"/>
            <a:r>
              <a:rPr lang="en-US" sz="2400" dirty="0" smtClean="0"/>
              <a:t>If k is too small, sensitive to noise points</a:t>
            </a:r>
          </a:p>
          <a:p>
            <a:pPr lvl="1"/>
            <a:r>
              <a:rPr lang="en-US" sz="2400" dirty="0" smtClean="0"/>
              <a:t>If k is too large, neighborhood may include points from other classes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Visio" r:id="rId3" imgW="6582512" imgH="5298053" progId="">
                  <p:embed/>
                </p:oleObj>
              </mc:Choice>
              <mc:Fallback>
                <p:oleObj name="Visio" r:id="rId3" imgW="6582512" imgH="52980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3962400"/>
            <a:ext cx="2828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Rule of thumb:</a:t>
            </a:r>
          </a:p>
          <a:p>
            <a:r>
              <a:rPr lang="en-US" dirty="0" smtClean="0"/>
              <a:t>K =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r>
              <a:rPr lang="en-US" dirty="0" smtClean="0"/>
              <a:t>N: number of training points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5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Non-numeric data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Feature values are not always numbers</a:t>
            </a:r>
          </a:p>
          <a:p>
            <a:pPr>
              <a:lnSpc>
                <a:spcPct val="9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Boolean values:  Yes or no, presence or absence of an attribute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Categories:  Colors, educational attainment, gender</a:t>
            </a:r>
          </a:p>
          <a:p>
            <a:pPr>
              <a:lnSpc>
                <a:spcPct val="90000"/>
              </a:lnSpc>
            </a:pPr>
            <a:r>
              <a:rPr lang="en-US" dirty="0"/>
              <a:t>How do these values factor into the computation of distance?</a:t>
            </a:r>
          </a:p>
        </p:txBody>
      </p:sp>
    </p:spTree>
    <p:extLst>
      <p:ext uri="{BB962C8B-B14F-4D97-AF65-F5344CB8AC3E}">
        <p14:creationId xmlns:p14="http://schemas.microsoft.com/office/powerpoint/2010/main" val="242024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non-numeric data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/>
              <a:t>Boolean values =&gt; convert to 0 or 1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Applies to yes-no/presence-absence </a:t>
            </a:r>
            <a:r>
              <a:rPr lang="en-US" sz="2400" dirty="0" smtClean="0"/>
              <a:t>attributes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600" dirty="0"/>
              <a:t>Non-binary characterizations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Use natural progression when applicable; e.g., educational attainment: GS, HS, College, MS, PHD =&gt; 1,2,3,4,5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 arbitrary numbers but be careful about distances; e.g., color: red, yellow, blue =&gt; </a:t>
            </a:r>
            <a:r>
              <a:rPr lang="en-US" sz="2400" dirty="0" smtClean="0"/>
              <a:t>1,2,3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600" dirty="0"/>
              <a:t>How about unavailable data?</a:t>
            </a:r>
            <a:br>
              <a:rPr lang="en-US" sz="2600" dirty="0"/>
            </a:br>
            <a:r>
              <a:rPr lang="en-US" sz="2600" dirty="0"/>
              <a:t>(0 value not always the answer)</a:t>
            </a:r>
          </a:p>
        </p:txBody>
      </p:sp>
    </p:spTree>
    <p:extLst>
      <p:ext uri="{BB962C8B-B14F-4D97-AF65-F5344CB8AC3E}">
        <p14:creationId xmlns:p14="http://schemas.microsoft.com/office/powerpoint/2010/main" val="2180830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88900"/>
            <a:ext cx="63246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(</a:t>
            </a:r>
            <a:r>
              <a:rPr lang="en-US" sz="2400" dirty="0" smtClean="0">
                <a:latin typeface="+mn-lt"/>
              </a:rPr>
              <a:t>K)-</a:t>
            </a:r>
            <a:r>
              <a:rPr lang="en-US" sz="2400" dirty="0">
                <a:latin typeface="+mn-lt"/>
              </a:rPr>
              <a:t>NN: Reduce complexity by </a:t>
            </a:r>
            <a:r>
              <a:rPr lang="en-US" sz="2400" dirty="0" smtClean="0">
                <a:latin typeface="+mn-lt"/>
              </a:rPr>
              <a:t>having a threshold on </a:t>
            </a:r>
            <a:r>
              <a:rPr lang="en-US" sz="2400" dirty="0">
                <a:latin typeface="+mn-lt"/>
              </a:rPr>
              <a:t>the </a:t>
            </a:r>
            <a:r>
              <a:rPr lang="en-US" sz="2400" dirty="0" smtClean="0">
                <a:latin typeface="+mn-lt"/>
              </a:rPr>
              <a:t>majority. We could restrict the associations through (K)-NN.</a:t>
            </a:r>
            <a:br>
              <a:rPr lang="en-US" sz="2400" dirty="0" smtClean="0">
                <a:latin typeface="+mn-lt"/>
              </a:rPr>
            </a:b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 smtClean="0">
                <a:latin typeface="+mn-lt"/>
              </a:rPr>
              <a:t>K=5</a:t>
            </a:r>
            <a:endParaRPr lang="en-US" alt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34608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488710" y="3329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634583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917210" y="4853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917335" y="45677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917334" y="3901003"/>
            <a:ext cx="285750" cy="38100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7488835" y="39962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7203085" y="3424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988898" y="5044003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8131773" y="3043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51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8900"/>
            <a:ext cx="64770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+mn-lt"/>
              </a:rPr>
              <a:t> </a:t>
            </a:r>
            <a:r>
              <a:rPr lang="en-US" altLang="en-US" sz="2400" dirty="0" smtClean="0">
                <a:latin typeface="+mn-lt"/>
              </a:rPr>
              <a:t>Select 5 Nearest Neighbors </a:t>
            </a:r>
          </a:p>
          <a:p>
            <a:pPr marL="0" indent="0" algn="just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</a:t>
            </a:r>
            <a:r>
              <a:rPr lang="en-US" altLang="en-US" sz="2400" dirty="0" smtClean="0">
                <a:latin typeface="+mn-lt"/>
              </a:rPr>
              <a:t>as Value of K=5 by taking their </a:t>
            </a:r>
          </a:p>
          <a:p>
            <a:pPr marL="0" indent="0" algn="just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 Euclidean Distances</a:t>
            </a:r>
            <a:endParaRPr lang="en-US" alt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34608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488710" y="3329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634583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917210" y="4853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917335" y="45677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917334" y="3901003"/>
            <a:ext cx="285750" cy="38100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7488835" y="39962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7203085" y="3424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988898" y="5044003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8131773" y="3043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6202959" y="3043754"/>
            <a:ext cx="1714500" cy="200024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6" name="Straight Connector 38"/>
          <p:cNvCxnSpPr>
            <a:cxnSpLocks noChangeShapeType="1"/>
            <a:stCxn id="30" idx="2"/>
            <a:endCxn id="26" idx="2"/>
          </p:cNvCxnSpPr>
          <p:nvPr/>
        </p:nvCxnSpPr>
        <p:spPr bwMode="auto">
          <a:xfrm rot="10800000">
            <a:off x="6652222" y="3547521"/>
            <a:ext cx="303212" cy="54398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41"/>
          <p:cNvCxnSpPr>
            <a:cxnSpLocks noChangeShapeType="1"/>
            <a:stCxn id="30" idx="2"/>
            <a:endCxn id="27" idx="1"/>
          </p:cNvCxnSpPr>
          <p:nvPr/>
        </p:nvCxnSpPr>
        <p:spPr bwMode="auto">
          <a:xfrm rot="10800000">
            <a:off x="6509348" y="4063987"/>
            <a:ext cx="446087" cy="2751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43"/>
          <p:cNvCxnSpPr>
            <a:cxnSpLocks noChangeShapeType="1"/>
            <a:stCxn id="30" idx="1"/>
            <a:endCxn id="29" idx="1"/>
          </p:cNvCxnSpPr>
          <p:nvPr/>
        </p:nvCxnSpPr>
        <p:spPr bwMode="auto">
          <a:xfrm rot="16200000" flipH="1">
            <a:off x="6868386" y="4423026"/>
            <a:ext cx="404284" cy="206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45"/>
          <p:cNvCxnSpPr>
            <a:cxnSpLocks noChangeShapeType="1"/>
            <a:stCxn id="30" idx="0"/>
            <a:endCxn id="31" idx="2"/>
          </p:cNvCxnSpPr>
          <p:nvPr/>
        </p:nvCxnSpPr>
        <p:spPr bwMode="auto">
          <a:xfrm>
            <a:off x="7164984" y="4091503"/>
            <a:ext cx="323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47"/>
          <p:cNvCxnSpPr>
            <a:cxnSpLocks noChangeShapeType="1"/>
            <a:stCxn id="30" idx="0"/>
            <a:endCxn id="32" idx="3"/>
          </p:cNvCxnSpPr>
          <p:nvPr/>
        </p:nvCxnSpPr>
        <p:spPr bwMode="auto">
          <a:xfrm flipV="1">
            <a:off x="7164984" y="3587737"/>
            <a:ext cx="58738" cy="50376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1440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900"/>
            <a:ext cx="64008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</a:rPr>
              <a:t>K-NN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Decide if majority of Instances over a given </a:t>
            </a:r>
            <a:br>
              <a:rPr lang="en-US" altLang="en-US" sz="2400" dirty="0"/>
            </a:br>
            <a:r>
              <a:rPr lang="en-US" altLang="en-US" sz="2400" dirty="0"/>
              <a:t>value of K </a:t>
            </a:r>
            <a:r>
              <a:rPr lang="en-US" altLang="en-US" sz="2400" dirty="0" smtClean="0"/>
              <a:t>Here</a:t>
            </a:r>
            <a:r>
              <a:rPr lang="en-US" altLang="en-US" sz="2400" dirty="0"/>
              <a:t>, K=5.</a:t>
            </a:r>
            <a:br>
              <a:rPr lang="en-US" altLang="en-US" sz="2400" dirty="0"/>
            </a:br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</p:txBody>
      </p:sp>
      <p:sp>
        <p:nvSpPr>
          <p:cNvPr id="25" name="Multiply 24"/>
          <p:cNvSpPr/>
          <p:nvPr/>
        </p:nvSpPr>
        <p:spPr bwMode="auto">
          <a:xfrm>
            <a:off x="834608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6" name="Multiply 25"/>
          <p:cNvSpPr/>
          <p:nvPr/>
        </p:nvSpPr>
        <p:spPr bwMode="auto">
          <a:xfrm>
            <a:off x="6488710" y="3329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7" name="Multiply 26"/>
          <p:cNvSpPr/>
          <p:nvPr/>
        </p:nvSpPr>
        <p:spPr bwMode="auto">
          <a:xfrm>
            <a:off x="6345835" y="39962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" name="Multiply 27"/>
          <p:cNvSpPr/>
          <p:nvPr/>
        </p:nvSpPr>
        <p:spPr bwMode="auto">
          <a:xfrm>
            <a:off x="5917210" y="4853503"/>
            <a:ext cx="214313" cy="285751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9" name="Multiply 28"/>
          <p:cNvSpPr/>
          <p:nvPr/>
        </p:nvSpPr>
        <p:spPr bwMode="auto">
          <a:xfrm>
            <a:off x="6917335" y="4567754"/>
            <a:ext cx="214313" cy="285749"/>
          </a:xfrm>
          <a:prstGeom prst="mathMultiply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" name="Plus 29"/>
          <p:cNvSpPr/>
          <p:nvPr/>
        </p:nvSpPr>
        <p:spPr bwMode="auto">
          <a:xfrm>
            <a:off x="6917334" y="3901003"/>
            <a:ext cx="285750" cy="381000"/>
          </a:xfrm>
          <a:prstGeom prst="mathPl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1" name="Oval 32"/>
          <p:cNvSpPr>
            <a:spLocks noChangeArrowheads="1"/>
          </p:cNvSpPr>
          <p:nvPr/>
        </p:nvSpPr>
        <p:spPr bwMode="auto">
          <a:xfrm>
            <a:off x="7488835" y="39962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7203085" y="3424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" name="Oval 34"/>
          <p:cNvSpPr>
            <a:spLocks noChangeArrowheads="1"/>
          </p:cNvSpPr>
          <p:nvPr/>
        </p:nvSpPr>
        <p:spPr bwMode="auto">
          <a:xfrm>
            <a:off x="7988898" y="5044003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" name="Oval 35"/>
          <p:cNvSpPr>
            <a:spLocks noChangeArrowheads="1"/>
          </p:cNvSpPr>
          <p:nvPr/>
        </p:nvSpPr>
        <p:spPr bwMode="auto">
          <a:xfrm>
            <a:off x="8131773" y="3043754"/>
            <a:ext cx="142875" cy="190500"/>
          </a:xfrm>
          <a:prstGeom prst="ellipse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" name="Oval 36"/>
          <p:cNvSpPr>
            <a:spLocks noChangeArrowheads="1"/>
          </p:cNvSpPr>
          <p:nvPr/>
        </p:nvSpPr>
        <p:spPr bwMode="auto">
          <a:xfrm>
            <a:off x="6202959" y="3043754"/>
            <a:ext cx="1714500" cy="2000249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36" name="Straight Connector 38"/>
          <p:cNvCxnSpPr>
            <a:cxnSpLocks noChangeShapeType="1"/>
            <a:stCxn id="30" idx="2"/>
            <a:endCxn id="26" idx="2"/>
          </p:cNvCxnSpPr>
          <p:nvPr/>
        </p:nvCxnSpPr>
        <p:spPr bwMode="auto">
          <a:xfrm rot="10800000">
            <a:off x="6652222" y="3547521"/>
            <a:ext cx="303212" cy="543983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41"/>
          <p:cNvCxnSpPr>
            <a:cxnSpLocks noChangeShapeType="1"/>
            <a:stCxn id="30" idx="2"/>
            <a:endCxn id="27" idx="1"/>
          </p:cNvCxnSpPr>
          <p:nvPr/>
        </p:nvCxnSpPr>
        <p:spPr bwMode="auto">
          <a:xfrm rot="10800000">
            <a:off x="6509348" y="4063987"/>
            <a:ext cx="446087" cy="27516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Connector 43"/>
          <p:cNvCxnSpPr>
            <a:cxnSpLocks noChangeShapeType="1"/>
            <a:stCxn id="30" idx="1"/>
            <a:endCxn id="29" idx="1"/>
          </p:cNvCxnSpPr>
          <p:nvPr/>
        </p:nvCxnSpPr>
        <p:spPr bwMode="auto">
          <a:xfrm rot="16200000" flipH="1">
            <a:off x="6868386" y="4423026"/>
            <a:ext cx="404284" cy="2063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45"/>
          <p:cNvCxnSpPr>
            <a:cxnSpLocks noChangeShapeType="1"/>
            <a:stCxn id="30" idx="0"/>
            <a:endCxn id="31" idx="2"/>
          </p:cNvCxnSpPr>
          <p:nvPr/>
        </p:nvCxnSpPr>
        <p:spPr bwMode="auto">
          <a:xfrm>
            <a:off x="7164984" y="4091503"/>
            <a:ext cx="3238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47"/>
          <p:cNvCxnSpPr>
            <a:cxnSpLocks noChangeShapeType="1"/>
            <a:stCxn id="30" idx="0"/>
            <a:endCxn id="32" idx="3"/>
          </p:cNvCxnSpPr>
          <p:nvPr/>
        </p:nvCxnSpPr>
        <p:spPr bwMode="auto">
          <a:xfrm flipV="1">
            <a:off x="7164984" y="3587737"/>
            <a:ext cx="58738" cy="50376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71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88900"/>
            <a:ext cx="63246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Example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013836"/>
              </p:ext>
            </p:extLst>
          </p:nvPr>
        </p:nvGraphicFramePr>
        <p:xfrm>
          <a:off x="457201" y="1828800"/>
          <a:ext cx="8458198" cy="28956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094590"/>
                <a:gridCol w="2786230"/>
                <a:gridCol w="2327032"/>
                <a:gridCol w="2250346"/>
              </a:tblGrid>
              <a:tr h="8728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X1 (Acid Durability 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X2(strength)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Y=Classification</a:t>
                      </a:r>
                      <a:endParaRPr lang="en-US" sz="2400" dirty="0"/>
                    </a:p>
                  </a:txBody>
                  <a:tcPr anchor="ctr"/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5056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88900"/>
            <a:ext cx="6324600" cy="977900"/>
          </a:xfrm>
        </p:spPr>
        <p:txBody>
          <a:bodyPr/>
          <a:lstStyle/>
          <a:p>
            <a:r>
              <a:rPr lang="en-US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KNN Example</a:t>
            </a:r>
            <a:endParaRPr lang="en-US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04398"/>
              </p:ext>
            </p:extLst>
          </p:nvPr>
        </p:nvGraphicFramePr>
        <p:xfrm>
          <a:off x="304800" y="2209800"/>
          <a:ext cx="8534400" cy="231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2655147"/>
                <a:gridCol w="1789853"/>
                <a:gridCol w="2667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Points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X1(Acid Durability)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X2(Strength)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Y(Classification)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88900"/>
            <a:ext cx="6172200" cy="84074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Scatter Plot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95" y="1600200"/>
            <a:ext cx="8039210" cy="4525963"/>
          </a:xfrm>
        </p:spPr>
      </p:pic>
    </p:spTree>
    <p:extLst>
      <p:ext uri="{BB962C8B-B14F-4D97-AF65-F5344CB8AC3E}">
        <p14:creationId xmlns:p14="http://schemas.microsoft.com/office/powerpoint/2010/main" val="11798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8900"/>
            <a:ext cx="6629400" cy="12065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Euclidean Distance From Each Point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05899438"/>
                  </p:ext>
                </p:extLst>
              </p:nvPr>
            </p:nvGraphicFramePr>
            <p:xfrm>
              <a:off x="457200" y="1600200"/>
              <a:ext cx="8458200" cy="3154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KNN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Sqrt((7-3)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(7-7)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Sqrt((7-3)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Sqrt((3-3)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Sqrt((1-3)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smtClean="0">
                                      <a:latin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6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smtClean="0">
                                    <a:latin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1405899438"/>
                  </p:ext>
                </p:extLst>
              </p:nvPr>
            </p:nvGraphicFramePr>
            <p:xfrm>
              <a:off x="457200" y="1600200"/>
              <a:ext cx="8458200" cy="315468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KNN</a:t>
                          </a:r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000" t="-154634" r="-287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32" t="-154634" r="-1757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9847" t="-154634" r="-1099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1944" t="-15463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6615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Supervised Algorithms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 Nearest Neighbors (</a:t>
            </a:r>
            <a:r>
              <a:rPr lang="en-US" b="1" dirty="0" err="1"/>
              <a:t>kNN</a:t>
            </a:r>
            <a:r>
              <a:rPr lang="en-US" b="1" dirty="0"/>
              <a:t>)</a:t>
            </a:r>
          </a:p>
          <a:p>
            <a:r>
              <a:rPr lang="en-US" dirty="0"/>
              <a:t>Naïve-Bayes</a:t>
            </a:r>
          </a:p>
          <a:p>
            <a:r>
              <a:rPr lang="en-US" dirty="0"/>
              <a:t>Decision trees</a:t>
            </a:r>
          </a:p>
          <a:p>
            <a:r>
              <a:rPr lang="en-US" dirty="0"/>
              <a:t>Many others (support vector machines, neural networks, genetic algorithms,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85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88900"/>
            <a:ext cx="6553200" cy="84074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 Nearest NeighBour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35190536"/>
                  </p:ext>
                </p:extLst>
              </p:nvPr>
            </p:nvGraphicFramePr>
            <p:xfrm>
              <a:off x="457200" y="1600200"/>
              <a:ext cx="8458200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Sqrt((7-3)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(7-7)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16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Sqrt((7-3)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25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Sqrt((3-3)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9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smtClean="0"/>
                            <a:t>Sqrt((1-3) 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+ (4-7)</a:t>
                          </a:r>
                          <a:r>
                            <a:rPr lang="en-US" sz="1600" baseline="30000" dirty="0" smtClean="0"/>
                            <a:t>2</a:t>
                          </a:r>
                          <a:r>
                            <a:rPr lang="en-US" sz="1600" dirty="0" smtClean="0"/>
                            <a:t> ) 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13</m:t>
                                  </m:r>
                                </m:e>
                              </m:rad>
                            </m:oMath>
                          </a14:m>
                          <a:endParaRPr lang="en-US" sz="16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=3.60</m:t>
                                </m:r>
                              </m:oMath>
                            </m:oMathPara>
                          </a14:m>
                          <a:endParaRPr lang="en-US" sz="1600" baseline="30000" dirty="0"/>
                        </a:p>
                        <a:p>
                          <a:endParaRPr lang="en-US" sz="1600" dirty="0"/>
                        </a:p>
                      </a:txBody>
                      <a:tcPr>
                        <a:solidFill>
                          <a:schemeClr val="accent6"/>
                        </a:solid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Class 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BAD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3835190536"/>
                  </p:ext>
                </p:extLst>
              </p:nvPr>
            </p:nvGraphicFramePr>
            <p:xfrm>
              <a:off x="457200" y="1600200"/>
              <a:ext cx="8458200" cy="4404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/>
                    <a:gridCol w="1828800"/>
                    <a:gridCol w="1905000"/>
                    <a:gridCol w="1600200"/>
                    <a:gridCol w="1752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 rowSpan="3">
                      <a:txBody>
                        <a:bodyPr/>
                        <a:lstStyle/>
                        <a:p>
                          <a:r>
                            <a:rPr lang="en-US" dirty="0" smtClean="0"/>
                            <a:t>Euclidean Distance of P5(3,7) from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P1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P3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P4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1633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(7,7)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(7,4)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(3,4)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(1,4)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  <a:tr h="124968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75000" t="-152683" r="-2876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67732" t="-152683" r="-17571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19847" t="-152683" r="-1099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81944" t="-152683" b="-100000"/>
                          </a:stretch>
                        </a:blipFill>
                      </a:tcPr>
                    </a:tc>
                  </a:tr>
                  <a:tr h="1249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/>
                            <a:t>Class </a:t>
                          </a:r>
                          <a:endParaRPr lang="en-US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2000" kern="1200" smtClean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BAD</a:t>
                          </a:r>
                          <a:endParaRPr lang="en-US" sz="20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BAD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GOOD</a:t>
                          </a:r>
                          <a:endParaRPr lang="en-US" sz="2000" dirty="0"/>
                        </a:p>
                      </a:txBody>
                      <a:tcPr anchor="ctr">
                        <a:solidFill>
                          <a:schemeClr val="accent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5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900"/>
            <a:ext cx="64008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KNN Classification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217572"/>
              </p:ext>
            </p:extLst>
          </p:nvPr>
        </p:nvGraphicFramePr>
        <p:xfrm>
          <a:off x="1066800" y="2209800"/>
          <a:ext cx="685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133600"/>
                <a:gridCol w="18288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Points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X1(Durability)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X2(Strength)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Y(Classification)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95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88900"/>
            <a:ext cx="64008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Different Values of K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720181"/>
            <a:ext cx="266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2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8900"/>
            <a:ext cx="6477000" cy="977900"/>
          </a:xfrm>
        </p:spPr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 smtClean="0"/>
              <a:t>Machine Learning : The Art and Science of Algorithms that Make Sense of Data By Peter Flach</a:t>
            </a:r>
          </a:p>
          <a:p>
            <a:r>
              <a:rPr lang="en-US" sz="1800" dirty="0"/>
              <a:t>A presentation on KNN </a:t>
            </a:r>
            <a:r>
              <a:rPr lang="en-US" sz="1800" dirty="0" smtClean="0"/>
              <a:t>Algorithm : West </a:t>
            </a:r>
            <a:r>
              <a:rPr lang="en-US" sz="1800" dirty="0"/>
              <a:t>Virginia </a:t>
            </a:r>
            <a:r>
              <a:rPr lang="en-US" sz="1800" dirty="0" smtClean="0"/>
              <a:t>University , </a:t>
            </a:r>
            <a:r>
              <a:rPr lang="en-US" sz="1800" dirty="0"/>
              <a:t>Published on May 22, </a:t>
            </a:r>
            <a:r>
              <a:rPr lang="en-US" sz="1800" dirty="0" smtClean="0"/>
              <a:t>2015</a:t>
            </a:r>
          </a:p>
          <a:p>
            <a:r>
              <a:rPr lang="en-US" sz="1800" dirty="0">
                <a:hlinkClick r:id="rId2"/>
              </a:rPr>
              <a:t>https://web.iitd.ac.in/~</a:t>
            </a:r>
            <a:r>
              <a:rPr lang="en-US" sz="1800" dirty="0" smtClean="0">
                <a:hlinkClick r:id="rId2"/>
              </a:rPr>
              <a:t>bspanda/KNN%20presentation.pdf</a:t>
            </a:r>
            <a:endParaRPr lang="en-US" sz="1800" dirty="0" smtClean="0"/>
          </a:p>
          <a:p>
            <a:endParaRPr lang="en-US" sz="1800" i="1" dirty="0" smtClean="0"/>
          </a:p>
          <a:p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42869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88900"/>
            <a:ext cx="6629400" cy="8407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Distance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129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8900"/>
            <a:ext cx="6477000" cy="9779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+mn-ea"/>
                <a:cs typeface="+mn-cs"/>
              </a:rPr>
              <a:t>Distance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8001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093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88900"/>
            <a:ext cx="6172200" cy="9779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 smtClean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Distances</a:t>
            </a:r>
            <a:endParaRPr lang="en-US" dirty="0"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1275059"/>
              </p:ext>
            </p:extLst>
          </p:nvPr>
        </p:nvGraphicFramePr>
        <p:xfrm>
          <a:off x="3962400" y="1676400"/>
          <a:ext cx="51054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342900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Distance are used to measure similarity</a:t>
            </a:r>
          </a:p>
          <a:p>
            <a:pPr lvl="0"/>
            <a:r>
              <a:rPr lang="en-US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There are many ways to measure the distance s between two instances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4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6172200" cy="9144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Distances</a:t>
            </a:r>
            <a:endParaRPr 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Manhattan Distance</a:t>
            </a:r>
          </a:p>
          <a:p>
            <a:pPr marL="0" indent="0">
              <a:buNone/>
            </a:pPr>
            <a:r>
              <a:rPr lang="en-US" dirty="0" smtClean="0">
                <a:ea typeface="Cambria Math"/>
              </a:rPr>
              <a:t>|X1-X2| + |Y1-Y2|</a:t>
            </a:r>
            <a:endParaRPr lang="en-US" b="0" baseline="30000" dirty="0" smtClean="0">
              <a:ea typeface="Cambria Math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267200" cy="4525963"/>
              </a:xfr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dirty="0" smtClean="0"/>
                  <a:t>Euclidean Distance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i="1" baseline="3000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√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baseline="30000" dirty="0" smtClean="0"/>
                  <a:t>2</a:t>
                </a:r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267200" cy="4525963"/>
              </a:xfrm>
              <a:blipFill rotWithShape="1">
                <a:blip r:embed="rId2"/>
                <a:stretch>
                  <a:fillRect l="-2273" t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200400"/>
            <a:ext cx="990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65532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8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58534" cy="840740"/>
          </a:xfrm>
        </p:spPr>
        <p:txBody>
          <a:bodyPr>
            <a:norm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Properties of 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istance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Dist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&gt;= 0</a:t>
            </a:r>
          </a:p>
          <a:p>
            <a:r>
              <a:rPr lang="en-US" dirty="0" err="1" smtClean="0"/>
              <a:t>Dist</a:t>
            </a:r>
            <a:r>
              <a:rPr lang="en-US" dirty="0" smtClean="0"/>
              <a:t> (</a:t>
            </a:r>
            <a:r>
              <a:rPr lang="en-US" dirty="0" err="1" smtClean="0"/>
              <a:t>x,y</a:t>
            </a:r>
            <a:r>
              <a:rPr lang="en-US" dirty="0" smtClean="0"/>
              <a:t>) = </a:t>
            </a:r>
            <a:r>
              <a:rPr lang="en-US" dirty="0" err="1" smtClean="0"/>
              <a:t>Dist</a:t>
            </a:r>
            <a:r>
              <a:rPr lang="en-US" dirty="0" smtClean="0"/>
              <a:t> (</a:t>
            </a:r>
            <a:r>
              <a:rPr lang="en-US" dirty="0" err="1" smtClean="0"/>
              <a:t>y,x</a:t>
            </a:r>
            <a:r>
              <a:rPr lang="en-US" dirty="0" smtClean="0"/>
              <a:t>) are Symmetric </a:t>
            </a:r>
          </a:p>
          <a:p>
            <a:r>
              <a:rPr lang="en-US" dirty="0" smtClean="0"/>
              <a:t>Detours can not Shorten Distance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x,z</a:t>
            </a:r>
            <a:r>
              <a:rPr lang="en-US" dirty="0" smtClean="0"/>
              <a:t>) &lt;= </a:t>
            </a:r>
            <a:r>
              <a:rPr lang="en-US" dirty="0" err="1" smtClean="0"/>
              <a:t>Dist</a:t>
            </a:r>
            <a:r>
              <a:rPr lang="en-US" dirty="0" smtClean="0"/>
              <a:t>(</a:t>
            </a:r>
            <a:r>
              <a:rPr lang="en-US" dirty="0" err="1" smtClean="0"/>
              <a:t>x,y</a:t>
            </a:r>
            <a:r>
              <a:rPr lang="en-US" dirty="0" smtClean="0"/>
              <a:t>) + </a:t>
            </a:r>
            <a:r>
              <a:rPr lang="en-US" dirty="0" err="1" smtClean="0"/>
              <a:t>Dist</a:t>
            </a:r>
            <a:r>
              <a:rPr lang="en-US" dirty="0" smtClean="0"/>
              <a:t> (</a:t>
            </a:r>
            <a:r>
              <a:rPr lang="en-US" dirty="0" err="1" smtClean="0"/>
              <a:t>y,z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51816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38400" y="4419600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05200" y="4419600"/>
            <a:ext cx="1066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3508" y="49969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508379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52754" y="4050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791200" y="5083791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86308" y="49996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400" y="489912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91254" y="5083791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21" name="Flowchart: Connector 20"/>
          <p:cNvSpPr/>
          <p:nvPr/>
        </p:nvSpPr>
        <p:spPr>
          <a:xfrm>
            <a:off x="5791200" y="508379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21"/>
          <p:cNvSpPr/>
          <p:nvPr/>
        </p:nvSpPr>
        <p:spPr>
          <a:xfrm>
            <a:off x="6729273" y="5083791"/>
            <a:ext cx="45719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Connector 23"/>
          <p:cNvSpPr/>
          <p:nvPr/>
        </p:nvSpPr>
        <p:spPr>
          <a:xfrm>
            <a:off x="7696200" y="5083791"/>
            <a:ext cx="76200" cy="4571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en-US" altLang="zh-TW" sz="2400" u="sng" dirty="0" smtClean="0">
              <a:ea typeface="PMingLiU" pitchFamily="18" charset="-120"/>
            </a:endParaRPr>
          </a:p>
          <a:p>
            <a:r>
              <a:rPr lang="en-US" altLang="zh-TW" sz="2400" u="sng" dirty="0" smtClean="0">
                <a:ea typeface="PMingLiU" pitchFamily="18" charset="-120"/>
              </a:rPr>
              <a:t>Distance </a:t>
            </a:r>
            <a:r>
              <a:rPr lang="en-US" altLang="zh-TW" sz="2400" u="sng" dirty="0">
                <a:ea typeface="PMingLiU" pitchFamily="18" charset="-120"/>
              </a:rPr>
              <a:t>Measure</a:t>
            </a:r>
            <a:r>
              <a:rPr lang="en-US" altLang="zh-TW" sz="2400" dirty="0">
                <a:ea typeface="PMingLiU" pitchFamily="18" charset="-120"/>
              </a:rPr>
              <a:t> – What does it mean “Similar</a:t>
            </a:r>
            <a:r>
              <a:rPr lang="en-US" altLang="zh-TW" sz="2400" dirty="0" smtClean="0">
                <a:ea typeface="PMingLiU" pitchFamily="18" charset="-120"/>
              </a:rPr>
              <a:t>"?</a:t>
            </a:r>
          </a:p>
          <a:p>
            <a:r>
              <a:rPr lang="en-US" altLang="zh-TW" sz="2400" dirty="0" smtClean="0">
                <a:ea typeface="PMingLiU" pitchFamily="18" charset="-120"/>
              </a:rPr>
              <a:t> Minkowski Distance</a:t>
            </a:r>
            <a:endParaRPr lang="en-US" altLang="zh-TW" sz="2400" dirty="0">
              <a:ea typeface="PMingLiU" pitchFamily="18" charset="-120"/>
            </a:endParaRPr>
          </a:p>
          <a:p>
            <a:pPr>
              <a:buFontTx/>
              <a:buNone/>
            </a:pPr>
            <a:endParaRPr lang="en-US" altLang="zh-TW" sz="2400" dirty="0">
              <a:ea typeface="PMingLiU" pitchFamily="18" charset="-120"/>
            </a:endParaRPr>
          </a:p>
          <a:p>
            <a:pPr lvl="1"/>
            <a:r>
              <a:rPr lang="en-US" altLang="zh-TW" sz="2000" dirty="0">
                <a:ea typeface="PMingLiU" pitchFamily="18" charset="-120"/>
              </a:rPr>
              <a:t>Norm</a:t>
            </a:r>
            <a:r>
              <a:rPr lang="en-US" altLang="zh-TW" sz="2000" dirty="0" smtClean="0">
                <a:ea typeface="PMingLiU" pitchFamily="18" charset="-120"/>
              </a:rPr>
              <a:t>:</a:t>
            </a:r>
            <a:endParaRPr lang="en-US" altLang="zh-TW" sz="2000" dirty="0">
              <a:ea typeface="PMingLiU" pitchFamily="18" charset="-120"/>
            </a:endParaRPr>
          </a:p>
          <a:p>
            <a:pPr lvl="1"/>
            <a:endParaRPr lang="en-US" altLang="zh-TW" sz="2000" dirty="0" smtClean="0">
              <a:ea typeface="PMingLiU" pitchFamily="18" charset="-120"/>
            </a:endParaRPr>
          </a:p>
          <a:p>
            <a:pPr lvl="1"/>
            <a:r>
              <a:rPr lang="en-US" altLang="zh-TW" sz="2000" dirty="0" err="1" smtClean="0">
                <a:ea typeface="PMingLiU" pitchFamily="18" charset="-120"/>
              </a:rPr>
              <a:t>Chebyshew</a:t>
            </a:r>
            <a:r>
              <a:rPr lang="en-US" altLang="zh-TW" sz="2000" dirty="0" smtClean="0">
                <a:ea typeface="PMingLiU" pitchFamily="18" charset="-120"/>
              </a:rPr>
              <a:t> Distance</a:t>
            </a:r>
          </a:p>
          <a:p>
            <a:pPr lvl="1"/>
            <a:r>
              <a:rPr lang="en-US" altLang="zh-TW" sz="2000" dirty="0" smtClean="0">
                <a:ea typeface="PMingLiU" pitchFamily="18" charset="-120"/>
              </a:rPr>
              <a:t>Mahalanobis </a:t>
            </a:r>
            <a:r>
              <a:rPr lang="en-US" altLang="zh-TW" sz="2000" dirty="0">
                <a:ea typeface="PMingLiU" pitchFamily="18" charset="-120"/>
              </a:rPr>
              <a:t>distance: </a:t>
            </a:r>
          </a:p>
          <a:p>
            <a:pPr lvl="1">
              <a:buFontTx/>
              <a:buNone/>
            </a:pPr>
            <a:r>
              <a:rPr lang="zh-TW" altLang="en-US" sz="2000" dirty="0">
                <a:ea typeface="PMingLiU" pitchFamily="18" charset="-120"/>
              </a:rPr>
              <a:t>	</a:t>
            </a:r>
            <a:endParaRPr lang="en-US" altLang="zh-TW" sz="2000" dirty="0" smtClean="0">
              <a:ea typeface="PMingLiU" pitchFamily="18" charset="-120"/>
            </a:endParaRPr>
          </a:p>
          <a:p>
            <a:pPr lvl="1">
              <a:buFontTx/>
              <a:buNone/>
            </a:pP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 smtClean="0">
                <a:ea typeface="PMingLiU" pitchFamily="18" charset="-120"/>
              </a:rPr>
              <a:t>       d(x , y</a:t>
            </a:r>
            <a:r>
              <a:rPr lang="en-US" altLang="zh-TW" sz="2000" dirty="0">
                <a:ea typeface="PMingLiU" pitchFamily="18" charset="-120"/>
              </a:rPr>
              <a:t>) = |x – y|</a:t>
            </a:r>
            <a:r>
              <a:rPr lang="en-US" altLang="zh-TW" sz="2000" baseline="30000" dirty="0">
                <a:ea typeface="PMingLiU" pitchFamily="18" charset="-120"/>
              </a:rPr>
              <a:t>T</a:t>
            </a:r>
            <a:r>
              <a:rPr lang="en-US" altLang="zh-TW" sz="2000" dirty="0">
                <a:ea typeface="PMingLiU" pitchFamily="18" charset="-120"/>
              </a:rPr>
              <a:t>S</a:t>
            </a:r>
            <a:r>
              <a:rPr lang="en-US" altLang="zh-TW" sz="1800" baseline="-30000" dirty="0">
                <a:ea typeface="PMingLiU" pitchFamily="18" charset="-120"/>
              </a:rPr>
              <a:t>xy</a:t>
            </a:r>
            <a:r>
              <a:rPr lang="en-US" altLang="zh-TW" sz="2000" baseline="30000" dirty="0">
                <a:ea typeface="PMingLiU" pitchFamily="18" charset="-120"/>
                <a:sym typeface="Symbol" pitchFamily="18" charset="2"/>
              </a:rPr>
              <a:t></a:t>
            </a:r>
            <a:r>
              <a:rPr lang="en-US" altLang="zh-TW" sz="2000" baseline="30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|x – y| </a:t>
            </a:r>
            <a:endParaRPr lang="en-US" altLang="zh-TW" sz="2000" dirty="0" smtClean="0">
              <a:ea typeface="PMingLiU" pitchFamily="18" charset="-120"/>
            </a:endParaRPr>
          </a:p>
          <a:p>
            <a:pPr lvl="1">
              <a:buFontTx/>
              <a:buNone/>
            </a:pPr>
            <a:r>
              <a:rPr lang="en-US" altLang="zh-TW" sz="2000" dirty="0" smtClean="0">
                <a:ea typeface="PMingLiU" pitchFamily="18" charset="-120"/>
              </a:rPr>
              <a:t>     </a:t>
            </a:r>
          </a:p>
          <a:p>
            <a:pPr lvl="1"/>
            <a:endParaRPr lang="en-US" altLang="zh-TW" sz="2000" dirty="0">
              <a:ea typeface="PMingLiU" pitchFamily="18" charset="-12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161342"/>
              </p:ext>
            </p:extLst>
          </p:nvPr>
        </p:nvGraphicFramePr>
        <p:xfrm>
          <a:off x="2362200" y="3200400"/>
          <a:ext cx="44958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Equation" r:id="rId3" imgW="2349500" imgH="482600" progId="Equation.3">
                  <p:embed/>
                </p:oleObj>
              </mc:Choice>
              <mc:Fallback>
                <p:oleObj name="Equation" r:id="rId3" imgW="2349500" imgH="48260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4495800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8900"/>
            <a:ext cx="6629400" cy="840740"/>
          </a:xfrm>
        </p:spPr>
        <p:txBody>
          <a:bodyPr>
            <a:normAutofit/>
          </a:bodyPr>
          <a:lstStyle/>
          <a:p>
            <a:r>
              <a:rPr lang="en-US" altLang="zh-TW" sz="4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PMingLiU" pitchFamily="18" charset="-120"/>
              </a:rPr>
              <a:t>Distances</a:t>
            </a:r>
            <a:r>
              <a:rPr lang="en-US" altLang="zh-TW" sz="4400" dirty="0" smtClean="0">
                <a:ea typeface="PMingLiU" pitchFamily="18" charset="-120"/>
              </a:rPr>
              <a:t> </a:t>
            </a:r>
            <a:r>
              <a:rPr lang="en-US" altLang="zh-TW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PMingLiU" pitchFamily="18" charset="-120"/>
              </a:rPr>
              <a:t>Measure</a:t>
            </a:r>
            <a:r>
              <a:rPr lang="en-US" altLang="zh-TW" sz="4400" dirty="0">
                <a:ea typeface="PMingLiU" pitchFamily="18" charset="-120"/>
              </a:rPr>
              <a:t> </a:t>
            </a:r>
            <a:endParaRPr lang="zh-TW" altLang="en-US" sz="4400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4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1746</TotalTime>
  <Words>1042</Words>
  <Application>Microsoft Office PowerPoint</Application>
  <PresentationFormat>On-screen Show (4:3)</PresentationFormat>
  <Paragraphs>267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Office Theme</vt:lpstr>
      <vt:lpstr>Equation</vt:lpstr>
      <vt:lpstr>VISIO</vt:lpstr>
      <vt:lpstr>Visio</vt:lpstr>
      <vt:lpstr>K-Nearest Neighbour Classification</vt:lpstr>
      <vt:lpstr>Supervised vs. Unsupervised</vt:lpstr>
      <vt:lpstr>Few Supervised Algorithms</vt:lpstr>
      <vt:lpstr>Distance</vt:lpstr>
      <vt:lpstr>Distance</vt:lpstr>
      <vt:lpstr>Distances</vt:lpstr>
      <vt:lpstr>Distances</vt:lpstr>
      <vt:lpstr>               Properties of Distance</vt:lpstr>
      <vt:lpstr>Distances Measure </vt:lpstr>
      <vt:lpstr>Nearest Neighbor</vt:lpstr>
      <vt:lpstr>Nearest Neighbor Classifiers</vt:lpstr>
      <vt:lpstr>Definition of Nearest Neighbor</vt:lpstr>
      <vt:lpstr>Nearest Neighbor Search</vt:lpstr>
      <vt:lpstr>K - Nearest Neighbors</vt:lpstr>
      <vt:lpstr>K - Nearest Neighbors</vt:lpstr>
      <vt:lpstr>K - Nearest Neighbors</vt:lpstr>
      <vt:lpstr>Example 1</vt:lpstr>
      <vt:lpstr>Example revisited</vt:lpstr>
      <vt:lpstr>Nearest-Neighbor Classifiers: Issues</vt:lpstr>
      <vt:lpstr>Value of K</vt:lpstr>
      <vt:lpstr>Non-numeric data</vt:lpstr>
      <vt:lpstr>Dealing with non-numeric data</vt:lpstr>
      <vt:lpstr>K-NN</vt:lpstr>
      <vt:lpstr>K-NN</vt:lpstr>
      <vt:lpstr>K-NN</vt:lpstr>
      <vt:lpstr>Example</vt:lpstr>
      <vt:lpstr>KNN Example</vt:lpstr>
      <vt:lpstr>Scatter Plot</vt:lpstr>
      <vt:lpstr>Euclidean Distance From Each Point</vt:lpstr>
      <vt:lpstr>3 Nearest NeighBour</vt:lpstr>
      <vt:lpstr>KNN Classification</vt:lpstr>
      <vt:lpstr>Different Values of K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197</cp:revision>
  <dcterms:created xsi:type="dcterms:W3CDTF">2017-08-20T16:12:51Z</dcterms:created>
  <dcterms:modified xsi:type="dcterms:W3CDTF">2023-07-09T14:09:17Z</dcterms:modified>
</cp:coreProperties>
</file>