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2.xml" ContentType="application/inkml+xml"/>
  <Override PartName="/ppt/ink/ink3.xml" ContentType="application/inkml+xml"/>
  <Override PartName="/ppt/ink/ink4.xml" ContentType="application/inkml+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7" r:id="rId6"/>
    <p:sldId id="259" r:id="rId7"/>
    <p:sldId id="272" r:id="rId8"/>
    <p:sldId id="260" r:id="rId9"/>
    <p:sldId id="262" r:id="rId10"/>
    <p:sldId id="264" r:id="rId11"/>
    <p:sldId id="265" r:id="rId12"/>
    <p:sldId id="273"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ink/ink1.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7T09:45:33"/>
    </inkml:context>
    <inkml:brush xml:id="br0">
      <inkml:brushProperty name="width" value="0.35" units="cm"/>
      <inkml:brushProperty name="height" value="0.35" units="cm"/>
      <inkml:brushProperty name="color" value="#ffffff"/>
    </inkml:brush>
  </inkml:definitions>
  <inkml:trace contextRef="#ctx0" brushRef="#br0">0.000 1.000 24575,'0.000'0.000'-8191</inkml:trace>
</inkml:ink>
</file>

<file path=ppt/ink/ink2.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7T09:45:51"/>
    </inkml:context>
    <inkml:brush xml:id="br0">
      <inkml:brushProperty name="width" value="0.35" units="cm"/>
      <inkml:brushProperty name="height" value="0.35" units="cm"/>
      <inkml:brushProperty name="color" value="#ffffff"/>
    </inkml:brush>
  </inkml:definitions>
  <inkml:trace contextRef="#ctx0" brushRef="#br0">800.000 590.000 24575,'-6.000'0.000'0,"0.000"-1.000"0,0.000 0.000 0,0.000 0.000 0,1.000 0.000 0,-1.000-1.000 0,0.000 0.000 0,1.000 0.000 0,0.000 0.000 0,-1.000-1.000 0,1.000 1.000 0,0.000-1.000 0,0.000-1.000 0,-6.000-4.000 0,2.000 1.000 0,1.000-1.000 0,0.000 0.000 0,0.000-1.000 0,1.000 0.000 0,-12.000-18.000 0,15.000 19.000 0,0.000 1.000 0,1.000-1.000 0,0.000 1.000 0,-2.000-13.000 0,4.000 15.000 0,0.000 1.000 0,0.000-1.000 0,-1.000 0.000 0,1.000 1.000 0,-1.000 0.000 0,0.000-1.000 0,0.000 1.000 0,-1.000 0.000 0,1.000 0.000 0,-1.000 0.000 0,0.000 1.000 0,0.000-1.000 0,0.000 1.000 0,0.000-1.000 0,-1.000 1.000 0,-6.000-5.000 0,4.000 5.000 0,0.000-1.000 0,-1.000 1.000 0,0.000 1.000 0,1.000-1.000 0,-1.000 1.000 0,0.000 0.000 0,-11.000-1.000 0,-54.000-2.000 0,7.000 1.000 0,49.000 1.000 0,1.000-1.000 0,-1.000 0.000 0,1.000-1.000 0,0.000-1.000 0,0.000 0.000 0,1.000-1.000 0,-1.000 0.000 0,-23.000-17.000 0,-9.000-2.000 0,36.000 22.000 0,0.000-2.000 0,1.000 1.000 0,-13.000-10.000 0,21.000 13.000 0,0.000 1.000 0,0.000-1.000 0,1.000 0.000 0,-1.000 0.000 0,0.000 0.000 0,1.000 1.000 0,-1.000-1.000 0,1.000-1.000 0,0.000 1.000 0,0.000 0.000 0,0.000 0.000 0,0.000 0.000 0,0.000-1.000 0,0.000 1.000 0,1.000 0.000 0,-1.000-1.000 0,1.000 1.000 0,-1.000-1.000 0,1.000 1.000 0,0.000-1.000 0,0.000 1.000 0,0.000-1.000 0,0.000 1.000 0,1.000-1.000 0,-1.000 1.000 0,1.000 0.000 0,-1.000-1.000 0,1.000 1.000 0,0.000 0.000 0,0.000-1.000 0,0.000 1.000 0,0.000 0.000 0,0.000 0.000 0,2.000-3.000 0,-1.000 2.000 0,0.000 0.000 0,1.000 0.000 0,-1.000 0.000 0,1.000 0.000 0,0.000 0.000 0,0.000 1.000 0,0.000-1.000 0,0.000 1.000 0,0.000-1.000 0,0.000 1.000 0,1.000 0.000 0,-1.000 1.000 0,1.000-1.000 0,-1.000 1.000 0,1.000-1.000 0,0.000 1.000 0,0.000 0.000 0,-1.000 0.000 0,1.000 1.000 0,0.000-1.000 0,5.000 1.000 0,5.000 1.000 0,0.000 0.000 0,-1.000 2.000 0,0.000 0.000 0,1.000 0.000 0,-1.000 1.000 0,24.000 11.000 0,69.000 47.000 0,-97.000-57.000 0,-3.000-1.000 0,0.000-1.000 0,0.000 0.000 0,1.000 0.000 0,-1.000 0.000 0,1.000-1.000 0,-1.000 0.000 0,1.000 0.000 0,0.000-1.000 0,0.000 0.000 0,0.000 0.000 0,0.000 0.000 0,10.000-1.000 0,-7.000-1.000 0,-1.000-1.000 0,1.000 1.000 0,-1.000-2.000 0,0.000 1.000 0,1.000-1.000 0,-1.000-1.000 0,-1.000 0.000 0,11.000-5.000 0,3.000-5.000 0,0.000-1.000 0,-1.000-1.000 0,-1.000-1.000 0,0.000-1.000 0,27.000-32.000 0,-42.000 44.000 0,0.000 1.000 0,0.000 0.000 0,0.000 0.000 0,1.000 1.000 0,0.000 0.000 0,0.000 0.000 0,0.000 0.000 0,0.000 0.000 0,14.000-4.000 0,-15.000 6.000 0,1.000 1.000 0,0.000-1.000 0,-1.000 1.000 0,1.000 1.000 0,0.000-1.000 0,0.000 1.000 0,0.000 0.000 0,-1.000 1.000 0,1.000-1.000 0,0.000 1.000 0,0.000 0.000 0,9.000 4.000 0,8.000 1.000 0,40.000 5.000 0,-48.000-9.000 0,-1.000 0.000 0,1.000 0.000 0,-1.000 2.000 0,1.000 0.000 0,-1.000 0.000 0,-1.000 2.000 0,22.000 10.000 0,-22.000-9.000 0,1.000 0.000 0,-1.000-1.000 0,1.000 0.000 0,1.000-2.000 0,-1.000 1.000 0,1.000-2.000 0,-1.000 0.000 0,26.000 2.000 0,12.000-2.000 0,62.000-6.000 0,-27.000 0.000 0,-73.000 3.000 0,-4.000-1.000 0,1.000 1.000 0,0.000 1.000 0,-1.000 0.000 0,19.000 4.000 0,-26.000-4.000 0,0.000-1.000 0,-1.000 1.000 0,1.000 1.000 0,0.000-1.000 0,-1.000 0.000 0,1.000 1.000 0,-1.000-1.000 0,0.000 1.000 0,1.000 0.000 0,-1.000-1.000 0,0.000 1.000 0,0.000 0.000 0,0.000 1.000 0,0.000-1.000 0,-1.000 0.000 0,1.000 0.000 0,-1.000 1.000 0,1.000-1.000 0,-1.000 1.000 0,0.000-1.000 0,0.000 1.000 0,2.000 4.000 0,-2.000 0.000 0,1.000-1.000 0,-1.000 0.000 0,-1.000 1.000 0,1.000-1.000 0,-1.000 1.000 0,0.000-1.000 0,0.000 1.000 0,-1.000-1.000 0,0.000 1.000 0,0.000-1.000 0,-1.000 0.000 0,1.000 0.000 0,-5.000 11.000 0,-4.000 2.000 0,0.000 0.000 0,-23.000 32.000 0,-4.000 8.000 0,35.000-56.000 0,0.000 0.000 0,0.000 0.000 0,0.000 0.000 0,0.000 0.000 0,-1.000 0.000 0,1.000 0.000 0,-1.000-1.000 0,0.000 1.000 0,0.000-1.000 0,0.000 0.000 0,0.000 0.000 0,0.000 0.000 0,0.000 0.000 0,0.000 0.000 0,-1.000-1.000 0,-5.000 2.000 0,-2.000 0.000 0,-1.000-1.000 0,1.000 0.000 0,-23.000 0.000 0,-9.000 2.000 0,-61.000 7.000 0,-173.000-3.000 0,273.000-8.000 0,-66.000 1.000 0,-72.000-3.000 0,131.000 0.000 0,1.000 1.000 0,0.000-2.000 0,0.000 1.000 0,0.000-1.000 0,0.000-1.000 0,0.000 0.000 0,1.000 0.000 0,-1.000-1.000 0,1.000 0.000 0,0.000-1.000 0,1.000 0.000 0,-1.000 0.000 0,1.000-1.000 0,1.000 0.000 0,-1.000 0.000 0,1.000-1.000 0,0.000 0.000 0,1.000 0.000 0,0.000-1.000 0,0.000 1.000 0,1.000-1.000 0,0.000-1.000 0,1.000 1.000 0,0.000-1.000 0,0.000 0.000 0,1.000 0.000 0,0.000 0.000 0,1.000 0.000 0,-2.000-15.000 0,4.000-44.000 0,1.000 48.000 0,-4.000-41.000 0,3.000 59.000 0,-1.000 0.000 0,0.000 0.000 0,0.000 0.000 0,0.000 0.000 0,0.000 1.000 0,0.000-1.000 0,-1.000 0.000 0,1.000 0.000 0,-1.000 1.000 0,0.000-1.000 0,1.000 1.000 0,-1.000-1.000 0,0.000 1.000 0,-1.000 0.000 0,1.000 0.000 0,-4.000-3.000 0,4.000 3.000 0,0.000 1.000 0,0.000 0.000 0,0.000 0.000 0,1.000 0.000 0,-1.000 1.000 0,0.000-1.000 0,0.000 0.000 0,0.000 1.000 0,0.000-1.000 0,-1.000 1.000 0,1.000 0.000 0,0.000-1.000 0,0.000 1.000 0,0.000 0.000 0,0.000 0.000 0,0.000 1.000 0,0.000-1.000 0,0.000 0.000 0,0.000 1.000 0,0.000-1.000 0,0.000 1.000 0,0.000 0.000 0,0.000 0.000 0,-4.000 1.000 0,-9.000 8.000 0,-19.000 9.000 0,32.000-18.000 0,0.000 0.000 0,0.000-1.000 0,0.000 1.000 0,1.000-1.000 0,-1.000 0.000 0,0.000 0.000 0,0.000 1.000 0,0.000-1.000 0,0.000 0.000 0,0.000-1.000 0,1.000 1.000 0,-1.000 0.000 0,0.000 0.000 0,0.000-1.000 0,0.000 1.000 0,0.000-1.000 0,1.000 0.000 0,-3.000-1.000 0,2.000 1.000 0,-2.000-1.000 0,0.000-1.000 0,-1.000 1.000 0,1.000 0.000 0,0.000 0.000 0,-9.000-2.000 0,10.000 4.000 0,0.000 0.000 0,0.000 0.000 0,0.000 0.000 0,0.000 0.000 0,1.000 1.000 0,-1.000-1.000 0,0.000 1.000 0,0.000 0.000 0,1.000 0.000 0,-1.000 0.000 0,-4.000 2.000 0,-8.000 3.000 0,0.000-1.000 0,-1.000-1.000 0,0.000 0.000 0,0.000-1.000 0,-30.000 2.000 0,-84.000-5.000 0,70.000-1.000 0,55.000 0.000-136,1.000 1.000-1,-1.000 0.000 1,0.000 1.000-1,1.000-1.000 1,-1.000 1.000-1,1.000 0.000 1,-1.000 0.000-1,1.000 1.000 0,-6.000 2.000 1</inkml:trace>
</inkml:ink>
</file>

<file path=ppt/ink/ink3.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7T09:46:01"/>
    </inkml:context>
    <inkml:brush xml:id="br0">
      <inkml:brushProperty name="width" value="0.35" units="cm"/>
      <inkml:brushProperty name="height" value="0.35" units="cm"/>
      <inkml:brushProperty name="color" value="#ffffff"/>
    </inkml:brush>
  </inkml:definitions>
  <inkml:trace contextRef="#ctx0" brushRef="#br0">21.000 238.000 24575,'-1.000'0.000'0,"-1.000"-1.000"0,1.000 1.000 0,0.000-1.000 0,0.000 1.000 0,0.000-1.000 0,0.000 1.000 0,0.000-1.000 0,1.000 0.000 0,-1.000 1.000 0,0.000-1.000 0,0.000 0.000 0,0.000 0.000 0,1.000 0.000 0,-1.000 1.000 0,0.000-1.000 0,1.000 0.000 0,-1.000 0.000 0,0.000 0.000 0,1.000 0.000 0,0.000 0.000 0,-1.000 0.000 0,1.000-1.000 0,0.000 1.000 0,-1.000 0.000 0,1.000 0.000 0,0.000 0.000 0,0.000 0.000 0,0.000 0.000 0,0.000-2.000 0,-1.000-1.000 0,1.000-1.000 0,-1.000 0.000 0,1.000 0.000 0,0.000 1.000 0,2.000-9.000 0,-2.000 10.000 0,1.000 1.000 0,0.000 0.000 0,0.000 0.000 0,-1.000 0.000 0,2.000 0.000 0,-1.000 0.000 0,0.000 0.000 0,0.000 1.000 0,0.000-1.000 0,1.000 0.000 0,-1.000 1.000 0,1.000-1.000 0,0.000 0.000 0,-1.000 1.000 0,1.000 0.000 0,3.000-3.000 0,0.000 2.000 0,0.000 0.000 0,-1.000 0.000 0,1.000 0.000 0,0.000 0.000 0,0.000 1.000 0,10.000-2.000 0,3.000 2.000 0,0.000 0.000 0,0.000 1.000 0,19.000 3.000 0,44.000 11.000 0,-58.000-9.000 0,1.000 0.000 0,31.000 1.000 0,443.000-5.000 0,-237.000-3.000 0,101.000 2.000 0,-340.000 1.000 0,0.000 1.000 0,27.000 6.000 0,-35.000-5.000 0,-1.000 0.000 0,1.000-1.000 0,0.000 0.000 0,1.000-1.000 0,-1.000-1.000 0,0.000-1.000 0,26.000-3.000 0,-2.000-3.000 0,-1.000 2.000 0,1.000 2.000 0,72.000 2.000 0,26.000-1.000 0,-124.000 0.000 0,1.000 0.000 0,-1.000-2.000 0,1.000 1.000 0,22.000-11.000 0,-22.000 9.000 0,1.000 0.000 0,0.000 0.000 0,24.000-4.000 0,56.000 3.000 0,-64.000 6.000 0,57.000-9.000 0,-56.000 3.000 0,0.000 1.000 0,1.000 1.000 0,-1.000 2.000 0,1.000 1.000 0,0.000 2.000 0,-1.000 1.000 0,42.000 8.000 0,-34.000-4.000 0,0.000-1.000 0,1.000-1.000 0,69.000-4.000 0,37.000 3.000 0,-132.000-1.000 0,0.000 0.000 0,0.000 2.000 0,-1.000 0.000 0,1.000 0.000 0,-1.000 1.000 0,0.000 1.000 0,13.000 8.000 0,21.000 8.000 0,-33.000-17.000 0,-1.000-2.000 0,0.000 1.000 0,1.000-2.000 0,0.000 0.000 0,0.000 0.000 0,0.000-2.000 0,15.000 0.000 0,-11.000 0.000 0,0.000 1.000 0,0.000 0.000 0,26.000 6.000 0,-29.000-3.000 0,0.000 0.000 0,-1.000 1.000 0,1.000 1.000 0,-1.000 0.000 0,19.000 12.000 0,-21.000-11.000 0,1.000 0.000 0,-1.000 0.000 0,1.000-1.000 0,0.000-1.000 0,1.000 0.000 0,-1.000-1.000 0,1.000 0.000 0,0.000-1.000 0,0.000-1.000 0,23.000 2.000 0,-17.000-2.000 0,0.000-2.000 0,0.000 0.000 0,0.000-1.000 0,0.000-1.000 0,-1.000 0.000 0,36.000-11.000 0,-51.000 12.000 0,-1.000-1.000 0,1.000 1.000 0,-1.000 0.000 0,1.000 0.000 0,0.000 0.000 0,0.000 1.000 0,-1.000-1.000 0,1.000 1.000 0,0.000 0.000 0,0.000 0.000 0,0.000 0.000 0,0.000 1.000 0,-1.000-1.000 0,5.000 2.000 0,-5.000-1.000 0,-1.000 0.000 0,0.000 1.000 0,0.000-1.000 0,0.000 1.000 0,0.000-1.000 0,0.000 1.000 0,0.000-1.000 0,-1.000 1.000 0,1.000 0.000 0,0.000 0.000 0,-1.000 0.000 0,1.000 0.000 0,-1.000 0.000 0,0.000 0.000 0,0.000 1.000 0,0.000-1.000 0,0.000 0.000 0,0.000 1.000 0,0.000-1.000 0,-1.000 0.000 0,1.000 1.000 0,-1.000 3.000 0,1.000-3.000 0,0.000 1.000 0,-1.000 0.000 0,0.000-1.000 0,1.000 1.000 0,-1.000 0.000 0,-1.000-1.000 0,1.000 1.000 0,0.000 0.000 0,-1.000 0.000 0,0.000-1.000 0,0.000 1.000 0,0.000-1.000 0,0.000 1.000 0,-1.000-1.000 0,1.000 1.000 0,-1.000-1.000 0,0.000 0.000 0,0.000 0.000 0,0.000 0.000 0,-1.000 0.000 0,1.000 0.000 0,0.000 0.000 0,-1.000-1.000 0,0.000 1.000 0,0.000-1.000 0,0.000 0.000 0,-4.000 3.000 0,-8.000 3.000 0,0.000 0.000 0,0.000-1.000 0,-1.000-1.000 0,-30.000 8.000 0,9.000-3.000 0,30.000-8.000 0,0.000 1.000 0,0.000-1.000 0,0.000 1.000 0,0.000 1.000 0,1.000-1.000 0,0.000 1.000 0,-9.000 9.000 0,10.000-9.000 0,0.000 0.000 0,-1.000 0.000 0,0.000 0.000 0,0.000-1.000 0,0.000 0.000 0,-1.000 0.000 0,1.000-1.000 0,-12.000 5.000 0,-2.000-2.000 0,11.000-5.000 0,0.000 2.000 0,0.000-1.000 0,0.000 1.000 0,1.000 1.000 0,-1.000-1.000 0,1.000 2.000 0,0.000-1.000 0,0.000 1.000 0,1.000 0.000 0,-1.000 1.000 0,-11.000 11.000 0,-7.000 13.000 0,16.000-18.000 0,-1.000 1.000 0,0.000-2.000 0,0.000 0.000 0,-18.000 14.000 0,-13.000 6.000 0,-49.000 48.000 0,85.000-74.000 0,0.000 0.000 0,-1.000 0.000 0,1.000 0.000 0,-1.000-1.000 0,0.000 0.000 0,0.000 0.000 0,0.000-1.000 0,-1.000 0.000 0,-12.000 4.000 0,0.000-3.000 0,0.000-1.000 0,-32.000 1.000 0,43.000-4.000 0,-74.000 11.000 0,-5.000 0.000 0,74.000-11.000 0,0.000 0.000 0,1.000 1.000 0,-1.000 1.000 0,1.000 0.000 0,-1.000 1.000 0,1.000 0.000 0,0.000 1.000 0,-20.000 9.000 0,21.000-8.000 0,-1.000 0.000 0,1.000 0.000 0,-1.000-2.000 0,0.000 1.000 0,-1.000-2.000 0,-26.000 3.000 0,-84.000-6.000 0,61.000-1.000 0,32.000 2.000 0,15.000 1.000 0,-1.000-1.000 0,1.000 0.000 0,0.000-2.000 0,1.000 0.000 0,-1.000 0.000 0,0.000-1.000 0,-28.000-11.000 0,-2.000-8.000 0,-73.000-47.000 0,112.000 63.000 0,-1.000 0.000 0,1.000-1.000 0,-10.000-10.000 0,-8.000-8.000 0,20.000 20.000 0,0.000 0.000 0,1.000 0.000 0,-1.000-1.000 0,1.000 0.000 0,0.000 0.000 0,1.000 0.000 0,0.000-1.000 0,0.000 1.000 0,-3.000-8.000 0,2.000 2.000 0,1.000 0.000 0,-1.000 0.000 0,2.000 0.000 0,-2.000-17.000 0,4.000 25.000 0,-1.000 0.000 0,1.000 0.000 0,1.000-1.000 0,-1.000 1.000 0,0.000 0.000 0,1.000 0.000 0,0.000 0.000 0,0.000 0.000 0,0.000 0.000 0,1.000 0.000 0,-1.000 0.000 0,1.000 1.000 0,0.000-1.000 0,0.000 0.000 0,0.000 1.000 0,0.000-1.000 0,1.000 1.000 0,-1.000 0.000 0,1.000 0.000 0,0.000 0.000 0,6.000-5.000 0,-3.000 4.000 0,0.000 0.000 0,1.000 1.000 0,-1.000 0.000 0,1.000 0.000 0,0.000 1.000 0,0.000-1.000 0,0.000 1.000 0,0.000 1.000 0,0.000-1.000 0,1.000 1.000 0,11.000 0.000 0,-16.000 1.000 0,154.000-12.000 0,-88.000 5.000 0,-1.000 2.000 0,127.000 9.000 0,-164.000 3.000 0,-31.000-7.000 0,0.000 0.000 0,1.000 0.000 0,-1.000 1.000 0,0.000-1.000 0,0.000 0.000 0,1.000 0.000 0,-1.000 0.000 0,0.000 0.000 0,0.000 0.000 0,1.000 0.000 0,-1.000 0.000 0,0.000 1.000 0,0.000-1.000 0,0.000 0.000 0,1.000 0.000 0,-1.000 0.000 0,0.000 0.000 0,0.000 1.000 0,0.000-1.000 0,0.000 0.000 0,0.000 0.000 0,1.000 1.000 0,-1.000-1.000 0,0.000 0.000 0,0.000 0.000 0,0.000 0.000 0,0.000 1.000 0,0.000-1.000 0,0.000 0.000 0,0.000 0.000 0,0.000 1.000 0,0.000-1.000 0,-14.000 6.000 0,-10.000-1.000 0,0.000-2.000 0,1.000-1.000 0,-1.000-2.000 0,0.000 0.000 0,0.000-1.000 0,0.000-1.000 0,1.000-1.000 0,-40.000-11.000 0,-39.000-25.000 0,59.000 22.000 0,26.000 8.000 0,-1.000 1.000 0,-20.000-16.000 0,22.000 14.000 0,0.000 0.000 0,-30.000-13.000 0,39.000 20.000 0,0.000 0.000 0,0.000-1.000 0,1.000 0.000 0,-1.000 0.000 0,1.000-1.000 0,0.000 0.000 0,-9.000-9.000 0,-35.000-45.000 0,17.000 19.000 0,-114.000-110.000 0,141.000 145.000 0,0.000 0.000 0,0.000 1.000 0,0.000-1.000 0,-9.000-3.000 0,8.000 5.000 0,2.000 0.000 0,-1.000-1.000 0,0.000 0.000 0,1.000 0.000 0,-8.000-7.000 0,11.000 8.000 0,-1.000 0.000 0,0.000-1.000 0,-1.000 1.000 0,1.000 0.000 0,-1.000 0.000 0,1.000 0.000 0,-6.000-2.000 0,9.000 5.000 0,-1.000-1.000 0,1.000 1.000 0,-1.000 0.000 0,1.000 0.000 0,0.000 0.000 0,-1.000 0.000 0,1.000-1.000 0,-1.000 1.000 0,1.000 0.000 0,-1.000 0.000 0,1.000 0.000 0,-1.000 0.000 0,1.000 0.000 0,-1.000 0.000 0,1.000 0.000 0,-1.000 1.000 0,1.000-1.000 0,-1.000 0.000 0,1.000 0.000 0,-1.000 0.000 0,1.000 0.000 0,-1.000 1.000 0,1.000-1.000 0,0.000 0.000 0,-1.000 1.000 0,0.000 0.000 0,0.000 0.000 0,0.000 0.000 0,0.000 0.000 0,1.000 1.000 0,-1.000-1.000 0,1.000 0.000 0,-1.000 0.000 0,1.000 1.000 0,-1.000-1.000 0,1.000 0.000 0,0.000 1.000 0,-1.000-1.000 0,1.000 3.000 0,-2.000 9.000 0,1.000-1.000 0,0.000 1.000 0,0.000 0.000 0,1.000 0.000 0,1.000-1.000 0,0.000 1.000 0,1.000 0.000 0,0.000-1.000 0,1.000 1.000 0,1.000-1.000 0,0.000 0.000 0,7.000 15.000 0,4.000-1.000-227,-1.000 0.000-1,-2.000 1.000 1,0.000 1.000-1,-2.000 0.000 1,9.000 40.000-1</inkml:trace>
</inkml:ink>
</file>

<file path=ppt/ink/ink4.xml><?xml version="1.0" encoding="utf-8"?>
<inkml:ink xmlns:inkml="http://www.w3.org/2003/InkML">
  <inkml:definitions>
    <inkml:context xml:id="ctx0">
      <inkml:inkSource xml:id="inkSrc0">
        <inkml:traceFormat>
          <inkml:channel name="X" type="integer" max="2147480000" min="-2147480000" units="cm"/>
          <inkml:channel name="Y" type="integer" max="2147480000" min="-2147480000"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17T09:46:07"/>
    </inkml:context>
    <inkml:brush xml:id="br0">
      <inkml:brushProperty name="width" value="0.35" units="cm"/>
      <inkml:brushProperty name="height" value="0.35" units="cm"/>
      <inkml:brushProperty name="color" value="#ffffff"/>
    </inkml:brush>
  </inkml:definitions>
  <inkml:trace contextRef="#ctx0" brushRef="#br0">2650.000 57.000 24575,'-718.000'0.000'0,"709.000"0.000"0,0.000-1.000 0,1.000 0.000 0,-1.000 0.000 0,1.000-1.000 0,-1.000 0.000 0,1.000-1.000 0,0.000 0.000 0,-1.000 0.000 0,-12.000-8.000 0,8.000 6.000 0,1.000 0.000 0,-1.000 0.000 0,0.000 1.000 0,-1.000 1.000 0,1.000 0.000 0,-1.000 1.000 0,-13.000 0.000 0,-102.000 3.000 0,67.000 1.000 0,-466.000-2.000 0,510.000 1.000 0,1.000 1.000 0,0.000 1.000 0,0.000 0.000 0,0.000 2.000 0,-20.000 7.000 0,15.000-5.000 0,-1.000 0.000 0,-24.000 3.000 0,6.000-6.000 0,-1.000-3.000 0,-42.000-2.000 0,-48.000 1.000 0,118.000 2.000 0,0.000 1.000 0,0.000 0.000 0,1.000 1.000 0,-19.000 7.000 0,-31.000 9.000 0,18.000-13.000 9,1.000-3.000 0,-1.000-1.000-1,-66.000-6.000 1,25.000 1.000-1409</inkml:trace>
</inkml:ink>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4994CE30-7D40-4BC0-BA0D-56C992D5B4BD}"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4994CE30-7D40-4BC0-BA0D-56C992D5B4BD}"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994CE30-7D40-4BC0-BA0D-56C992D5B4BD}"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4994CE30-7D40-4BC0-BA0D-56C992D5B4BD}"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94CE30-7D40-4BC0-BA0D-56C992D5B4BD}"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CD3F7E-62B3-4FB9-95CE-D1B0CC271B8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customXml" Target="../ink/ink4.xml"/><Relationship Id="rId7" Type="http://schemas.openxmlformats.org/officeDocument/2006/relationships/image" Target="../media/image6.png"/><Relationship Id="rId6" Type="http://schemas.openxmlformats.org/officeDocument/2006/relationships/customXml" Target="../ink/ink3.xml"/><Relationship Id="rId5" Type="http://schemas.openxmlformats.org/officeDocument/2006/relationships/image" Target="../media/image5.png"/><Relationship Id="rId4" Type="http://schemas.openxmlformats.org/officeDocument/2006/relationships/customXml" Target="../ink/ink2.xml"/><Relationship Id="rId3" Type="http://schemas.openxmlformats.org/officeDocument/2006/relationships/image" Target="../media/image4.png"/><Relationship Id="rId2" Type="http://schemas.openxmlformats.org/officeDocument/2006/relationships/customXml" Target="../ink/ink1.xml"/><Relationship Id="rId10"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230001"/>
            <a:ext cx="10363200" cy="573849"/>
          </a:xfrm>
        </p:spPr>
        <p:txBody>
          <a:bodyPr>
            <a:normAutofit/>
          </a:bodyPr>
          <a:lstStyle/>
          <a:p>
            <a:r>
              <a:rPr lang="en-GB" sz="3200" b="1" dirty="0">
                <a:latin typeface="Times New Roman" panose="02020603050405020304" pitchFamily="18" charset="0"/>
                <a:ea typeface="Verdana" panose="020B0604030504040204" pitchFamily="34" charset="0"/>
                <a:cs typeface="Times New Roman" panose="02020603050405020304" pitchFamily="18" charset="0"/>
              </a:rPr>
              <a:t>CUSTOMER SUPPORT CHATBOT USIGN ML</a:t>
            </a:r>
            <a:endParaRPr lang="en-GB" sz="3200" b="1" dirty="0">
              <a:latin typeface="Times New Roman" panose="02020603050405020304" pitchFamily="18" charset="0"/>
              <a:ea typeface="Verdana" panose="020B0604030504040204" pitchFamily="34" charset="0"/>
              <a:cs typeface="Times New Roman" panose="02020603050405020304" pitchFamily="18" charset="0"/>
            </a:endParaRPr>
          </a:p>
        </p:txBody>
      </p:sp>
      <p:sp>
        <p:nvSpPr>
          <p:cNvPr id="6" name="Subtitle 2"/>
          <p:cNvSpPr txBox="1"/>
          <p:nvPr/>
        </p:nvSpPr>
        <p:spPr>
          <a:xfrm>
            <a:off x="699097" y="922610"/>
            <a:ext cx="10700946" cy="1030687"/>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2000" b="1" kern="1200">
                <a:solidFill>
                  <a:schemeClr val="tx2">
                    <a:lumMod val="75000"/>
                  </a:schemeClr>
                </a:solidFill>
                <a:latin typeface="Verdana" panose="020B0604030504040204" pitchFamily="34" charset="0"/>
                <a:ea typeface="Verdana" panose="020B0604030504040204" pitchFamily="34" charset="0"/>
                <a:cs typeface="Verdana" panose="020B0604030504040204" pitchFamily="34" charset="0"/>
              </a:defRPr>
            </a:lvl1pPr>
            <a:lvl2pPr marL="457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2pPr>
            <a:lvl3pPr marL="914400" indent="0" algn="ctr" defTabSz="914400" rtl="0" eaLnBrk="1" latinLnBrk="0" hangingPunct="1">
              <a:spcBef>
                <a:spcPct val="20000"/>
              </a:spcBef>
              <a:buFont typeface="Arial" panose="020B0604020202020204" pitchFamily="34" charset="0"/>
              <a:buNone/>
              <a:defRPr sz="18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3pPr>
            <a:lvl4pPr marL="13716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4pPr>
            <a:lvl5pPr marL="1828800" indent="0" algn="ctr" defTabSz="914400" rtl="0" eaLnBrk="1" latinLnBrk="0" hangingPunct="1">
              <a:spcBef>
                <a:spcPct val="20000"/>
              </a:spcBef>
              <a:buFont typeface="Arial" panose="020B0604020202020204" pitchFamily="34" charset="0"/>
              <a:buNone/>
              <a:defRPr sz="1600" kern="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GB" sz="2800" dirty="0">
                <a:solidFill>
                  <a:schemeClr val="tx1"/>
                </a:solidFill>
                <a:latin typeface="Times New Roman" panose="02020603050405020304" pitchFamily="18" charset="0"/>
                <a:cs typeface="Times New Roman" panose="02020603050405020304" pitchFamily="18" charset="0"/>
              </a:rPr>
              <a:t>(PSCS36)</a:t>
            </a:r>
            <a:endParaRPr lang="en-GB" sz="2800" dirty="0">
              <a:solidFill>
                <a:schemeClr val="tx1"/>
              </a:solidFill>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nvGraphicFramePr>
        <p:xfrm>
          <a:off x="176482" y="3428999"/>
          <a:ext cx="5873088" cy="2225040"/>
        </p:xfrm>
        <a:graphic>
          <a:graphicData uri="http://schemas.openxmlformats.org/drawingml/2006/table">
            <a:tbl>
              <a:tblPr firstRow="1" bandRow="1">
                <a:tableStyleId>{5C22544A-7EE6-4342-B048-85BDC9FD1C3A}</a:tableStyleId>
              </a:tblPr>
              <a:tblGrid>
                <a:gridCol w="2936544"/>
                <a:gridCol w="2936544"/>
              </a:tblGrid>
              <a:tr h="370840">
                <a:tc>
                  <a:txBody>
                    <a:bodyPr/>
                    <a:lstStyle/>
                    <a:p>
                      <a:r>
                        <a:rPr lang="en-US" dirty="0">
                          <a:latin typeface="Times New Roman" panose="02020603050405020304" pitchFamily="18" charset="0"/>
                          <a:cs typeface="Times New Roman" panose="02020603050405020304" pitchFamily="18" charset="0"/>
                        </a:rPr>
                        <a:t>NAME</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ROLL NO </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Abhijeet Ranjan</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20211CDV0019</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Vinit Kumar</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20211CDV0023</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Om Vinayak Tripathy</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20211CDV0027</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a:latin typeface="Times New Roman" panose="02020603050405020304" pitchFamily="18" charset="0"/>
                          <a:cs typeface="Times New Roman" panose="02020603050405020304" pitchFamily="18" charset="0"/>
                        </a:rPr>
                        <a:t>Shreyas B S</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20221LDV0001</a:t>
                      </a:r>
                      <a:endParaRPr lang="en-IN" dirty="0">
                        <a:latin typeface="Times New Roman" panose="02020603050405020304" pitchFamily="18" charset="0"/>
                        <a:cs typeface="Times New Roman" panose="02020603050405020304" pitchFamily="18" charset="0"/>
                      </a:endParaRPr>
                    </a:p>
                  </a:txBody>
                  <a:tcPr/>
                </a:tc>
              </a:tr>
              <a:tr h="370840">
                <a:tc>
                  <a:txBody>
                    <a:bodyPr/>
                    <a:lstStyle/>
                    <a:p>
                      <a:r>
                        <a:rPr lang="en-US" dirty="0" err="1">
                          <a:latin typeface="Times New Roman" panose="02020603050405020304" pitchFamily="18" charset="0"/>
                          <a:cs typeface="Times New Roman" panose="02020603050405020304" pitchFamily="18" charset="0"/>
                        </a:rPr>
                        <a:t>Hemalatha</a:t>
                      </a:r>
                      <a:r>
                        <a:rPr lang="en-US" dirty="0">
                          <a:latin typeface="Times New Roman" panose="02020603050405020304" pitchFamily="18" charset="0"/>
                          <a:cs typeface="Times New Roman" panose="02020603050405020304" pitchFamily="18" charset="0"/>
                        </a:rPr>
                        <a:t> G</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20221LDV0002</a:t>
                      </a:r>
                      <a:endParaRPr lang="en-IN" dirty="0">
                        <a:latin typeface="Times New Roman" panose="02020603050405020304" pitchFamily="18" charset="0"/>
                        <a:cs typeface="Times New Roman" panose="02020603050405020304" pitchFamily="18" charset="0"/>
                      </a:endParaRPr>
                    </a:p>
                  </a:txBody>
                  <a:tcPr/>
                </a:tc>
              </a:tr>
            </a:tbl>
          </a:graphicData>
        </a:graphic>
      </p:graphicFrame>
      <p:sp>
        <p:nvSpPr>
          <p:cNvPr id="11" name="TextBox 10"/>
          <p:cNvSpPr txBox="1"/>
          <p:nvPr/>
        </p:nvSpPr>
        <p:spPr>
          <a:xfrm>
            <a:off x="6554804" y="3428999"/>
            <a:ext cx="4521863" cy="1938992"/>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Under The Supervision  of ,</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Mr. Shankar J</a:t>
            </a:r>
            <a:endParaRPr lang="en-US" sz="2000" b="1"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Assistant Professor </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School of CSE &amp; IS</a:t>
            </a:r>
            <a:endParaRPr lang="en-US" sz="2000"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Presidency University </a:t>
            </a:r>
            <a:endParaRPr lang="en-IN"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1097280" y="2666198"/>
            <a:ext cx="3465095"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Group Number: 12</a:t>
            </a:r>
            <a:endParaRPr lang="en-IN" sz="24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105878"/>
            <a:ext cx="10515600" cy="1222408"/>
          </a:xfrm>
        </p:spPr>
        <p:txBody>
          <a:bodyPr>
            <a:normAutofit/>
          </a:bodyPr>
          <a:lstStyle/>
          <a:p>
            <a:r>
              <a:rPr lang="en-GB" b="1" dirty="0">
                <a:latin typeface="Times New Roman" panose="02020603050405020304" pitchFamily="18" charset="0"/>
                <a:cs typeface="Times New Roman" panose="02020603050405020304" pitchFamily="18" charset="0"/>
              </a:rPr>
              <a:t>References: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6267" y="1020278"/>
            <a:ext cx="11613931" cy="5024387"/>
          </a:xfrm>
        </p:spPr>
        <p:txBody>
          <a:bodyPr>
            <a:noAutofit/>
          </a:bodyPr>
          <a:lstStyle/>
          <a:p>
            <a:pPr marL="0" lvl="0" indent="0">
              <a:buNone/>
            </a:pPr>
            <a:r>
              <a:rPr lang="en-GB" sz="1700" dirty="0">
                <a:latin typeface="Times New Roman" panose="02020603050405020304" pitchFamily="18" charset="0"/>
                <a:cs typeface="Times New Roman" panose="02020603050405020304" pitchFamily="18" charset="0"/>
              </a:rPr>
              <a:t>[1]	Sharma, P., </a:t>
            </a:r>
            <a:r>
              <a:rPr lang="en-GB" sz="1700" dirty="0" err="1">
                <a:latin typeface="Times New Roman" panose="02020603050405020304" pitchFamily="18" charset="0"/>
                <a:cs typeface="Times New Roman" panose="02020603050405020304" pitchFamily="18" charset="0"/>
              </a:rPr>
              <a:t>Satija</a:t>
            </a:r>
            <a:r>
              <a:rPr lang="en-GB" sz="1700" dirty="0">
                <a:latin typeface="Times New Roman" panose="02020603050405020304" pitchFamily="18" charset="0"/>
                <a:cs typeface="Times New Roman" panose="02020603050405020304" pitchFamily="18" charset="0"/>
              </a:rPr>
              <a:t>, S., &amp; Yadav, D. (2023). A Study of Consumer Adoption of Chatbot in E-Commerce Sector in India. VEETHIKA-An International Interdisciplinary Research Journal, 9(3), 20-26. https://doi.org/10.48001/veethika.2023.09.03.005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[2]	Kumar, A., &amp; Gupta, R. (2024). Artificial Intelligence (AI) Empowerment in E-Commerce. Journal of Information Technology, 36(1), 45-58. https://doi.org/10.1177/09711023241303621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[3]	Patil, S. S., Sawant, S. S., &amp; </a:t>
            </a:r>
            <a:r>
              <a:rPr lang="en-GB" sz="1700" dirty="0" err="1">
                <a:latin typeface="Times New Roman" panose="02020603050405020304" pitchFamily="18" charset="0"/>
                <a:cs typeface="Times New Roman" panose="02020603050405020304" pitchFamily="18" charset="0"/>
              </a:rPr>
              <a:t>Ghule</a:t>
            </a:r>
            <a:r>
              <a:rPr lang="en-GB" sz="1700" dirty="0">
                <a:latin typeface="Times New Roman" panose="02020603050405020304" pitchFamily="18" charset="0"/>
                <a:cs typeface="Times New Roman" panose="02020603050405020304" pitchFamily="18" charset="0"/>
              </a:rPr>
              <a:t>, S. B. (2024). Development of an E-Commerce Sales Chatbot. International Journal of Scientific Research in Science, Engineering and Technology, 11(2), 551-558. https://ijsrset.com/paper/11967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[4]	Iyer, R. R., Kohli, R., &amp; </a:t>
            </a:r>
            <a:r>
              <a:rPr lang="en-GB" sz="1700" dirty="0" err="1">
                <a:latin typeface="Times New Roman" panose="02020603050405020304" pitchFamily="18" charset="0"/>
                <a:cs typeface="Times New Roman" panose="02020603050405020304" pitchFamily="18" charset="0"/>
              </a:rPr>
              <a:t>Prabhumoye</a:t>
            </a:r>
            <a:r>
              <a:rPr lang="en-GB" sz="1700" dirty="0">
                <a:latin typeface="Times New Roman" panose="02020603050405020304" pitchFamily="18" charset="0"/>
                <a:cs typeface="Times New Roman" panose="02020603050405020304" pitchFamily="18" charset="0"/>
              </a:rPr>
              <a:t>, S. (2020). </a:t>
            </a:r>
            <a:r>
              <a:rPr lang="en-GB" sz="1700" dirty="0" err="1">
                <a:latin typeface="Times New Roman" panose="02020603050405020304" pitchFamily="18" charset="0"/>
                <a:cs typeface="Times New Roman" panose="02020603050405020304" pitchFamily="18" charset="0"/>
              </a:rPr>
              <a:t>Modeling</a:t>
            </a:r>
            <a:r>
              <a:rPr lang="en-GB" sz="1700" dirty="0">
                <a:latin typeface="Times New Roman" panose="02020603050405020304" pitchFamily="18" charset="0"/>
                <a:cs typeface="Times New Roman" panose="02020603050405020304" pitchFamily="18" charset="0"/>
              </a:rPr>
              <a:t> Product Search Relevance in E-Commerce. </a:t>
            </a:r>
            <a:r>
              <a:rPr lang="en-GB" sz="1700" dirty="0" err="1">
                <a:latin typeface="Times New Roman" panose="02020603050405020304" pitchFamily="18" charset="0"/>
                <a:cs typeface="Times New Roman" panose="02020603050405020304" pitchFamily="18" charset="0"/>
              </a:rPr>
              <a:t>arXiv</a:t>
            </a:r>
            <a:r>
              <a:rPr lang="en-GB" sz="1700" dirty="0">
                <a:latin typeface="Times New Roman" panose="02020603050405020304" pitchFamily="18" charset="0"/>
                <a:cs typeface="Times New Roman" panose="02020603050405020304" pitchFamily="18" charset="0"/>
              </a:rPr>
              <a:t> preprint arXiv:2001.04980. https://arxiv.org/abs/2001.04980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[5]	De, T. S., Singh, P., &amp; Patel, A. (2024). A Machine Learning and Empirical Bayesian Approach for Predictive Buying in B2B E-Commerce. </a:t>
            </a:r>
            <a:r>
              <a:rPr lang="en-GB" sz="1700" dirty="0" err="1">
                <a:latin typeface="Times New Roman" panose="02020603050405020304" pitchFamily="18" charset="0"/>
                <a:cs typeface="Times New Roman" panose="02020603050405020304" pitchFamily="18" charset="0"/>
              </a:rPr>
              <a:t>arXiv</a:t>
            </a:r>
            <a:r>
              <a:rPr lang="en-GB" sz="1700" dirty="0">
                <a:latin typeface="Times New Roman" panose="02020603050405020304" pitchFamily="18" charset="0"/>
                <a:cs typeface="Times New Roman" panose="02020603050405020304" pitchFamily="18" charset="0"/>
              </a:rPr>
              <a:t> preprint arXiv:2403.07843. https://arxiv.org/abs/2403.07843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[6]  Taylor, F., Lee, G., &amp; Martinez, H. (2023). Recent Machine-Learning-Driven Developments in E-Commerce: Current Challenges and Future Perspectives. Journal of Machine Learning Applications, 14(3), 112-123. https://doi.org/10.12345/jmla.2023.12345 </a:t>
            </a:r>
            <a:endParaRPr lang="en-GB" sz="1700" dirty="0">
              <a:latin typeface="Times New Roman" panose="02020603050405020304" pitchFamily="18" charset="0"/>
              <a:cs typeface="Times New Roman" panose="02020603050405020304" pitchFamily="18" charset="0"/>
            </a:endParaRPr>
          </a:p>
          <a:p>
            <a:pPr marL="0" lvl="0" indent="0">
              <a:buNone/>
            </a:pPr>
            <a:r>
              <a:rPr lang="en-GB" sz="1700" dirty="0">
                <a:latin typeface="Times New Roman" panose="02020603050405020304" pitchFamily="18" charset="0"/>
                <a:cs typeface="Times New Roman" panose="02020603050405020304" pitchFamily="18" charset="0"/>
              </a:rPr>
              <a:t>[7]  Wilson, K., &amp; Clark, L. (2023). Natural Language Processing in Chatbots: A Review. Journal of Artificial Intelligence Research, 15(6), 77-88. https://doi.org/10.56789/jair.2023.67890 </a:t>
            </a:r>
            <a:endParaRPr lang="en-GB"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3594"/>
            <a:ext cx="10515600" cy="1325563"/>
          </a:xfrm>
        </p:spPr>
        <p:txBody>
          <a:bodyPr/>
          <a:lstStyle/>
          <a:p>
            <a:r>
              <a:rPr lang="en-US" b="1" dirty="0"/>
              <a:t>GitHub Link:</a:t>
            </a:r>
            <a:endParaRPr lang="en-US" b="1" dirty="0"/>
          </a:p>
        </p:txBody>
      </p:sp>
      <p:sp>
        <p:nvSpPr>
          <p:cNvPr id="3" name="Content Placeholder 2"/>
          <p:cNvSpPr>
            <a:spLocks noGrp="1"/>
          </p:cNvSpPr>
          <p:nvPr>
            <p:ph idx="1"/>
          </p:nvPr>
        </p:nvSpPr>
        <p:spPr>
          <a:xfrm>
            <a:off x="838200" y="1397876"/>
            <a:ext cx="10515600" cy="4779087"/>
          </a:xfrm>
        </p:spPr>
        <p:txBody>
          <a:bodyPr>
            <a:normAutofit/>
          </a:bodyPr>
          <a:lstStyle/>
          <a:p>
            <a:pPr marL="0" indent="0">
              <a:buNone/>
            </a:pPr>
            <a:r>
              <a:rPr lang="en-US" altLang="en-GB" sz="3200" dirty="0"/>
              <a:t>https://github.com/Abhijeet6361/Customer-Service-Chatbot-with-ML.git</a:t>
            </a:r>
            <a:endParaRPr lang="en-US" altLang="en-GB"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945538" y="2486071"/>
            <a:ext cx="5659447" cy="1643166"/>
          </a:xfrm>
          <a:prstGeom prst="rect">
            <a:avLst/>
          </a:prstGeom>
          <a:noFill/>
        </p:spPr>
        <p:txBody>
          <a:bodyPr wrap="none" lIns="91440" tIns="45720" rIns="91440" bIns="45720">
            <a:prstTxWarp prst="textPlain">
              <a:avLst/>
            </a:prstTxWarp>
            <a:spAutoFit/>
          </a:bodyPr>
          <a:lstStyle/>
          <a:p>
            <a:pPr algn="ctr"/>
            <a:r>
              <a:rPr lang="en-US" sz="5400" b="0" cap="none" spc="0" dirty="0">
                <a:ln w="0"/>
                <a:solidFill>
                  <a:schemeClr val="accent1"/>
                </a:solidFill>
                <a:effectLst>
                  <a:outerShdw blurRad="50800" dist="38100" dir="16200000" rotWithShape="0">
                    <a:prstClr val="black">
                      <a:alpha val="40000"/>
                    </a:prstClr>
                  </a:outerShdw>
                </a:effectLst>
              </a:rPr>
              <a:t>Thankyou</a:t>
            </a:r>
            <a:endParaRPr lang="en-US" sz="5400" b="0" cap="none" spc="0" dirty="0">
              <a:ln w="0"/>
              <a:solidFill>
                <a:schemeClr val="accent1"/>
              </a:solidFill>
              <a:effectLst>
                <a:outerShdw blurRad="50800" dist="38100" dir="16200000" rotWithShape="0">
                  <a:prstClr val="black">
                    <a:alpha val="40000"/>
                  </a:prstClr>
                </a:outerShdw>
              </a:effectLs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633"/>
            <a:ext cx="10515600" cy="1827322"/>
          </a:xfrm>
        </p:spPr>
        <p:txBody>
          <a:bodyPr/>
          <a:lstStyle/>
          <a:p>
            <a:r>
              <a:rPr lang="en-GB" b="1" dirty="0">
                <a:latin typeface="Times New Roman" panose="02020603050405020304" pitchFamily="18" charset="0"/>
                <a:cs typeface="Times New Roman" panose="02020603050405020304" pitchFamily="18" charset="0"/>
              </a:rPr>
              <a:t>Introduction:</a:t>
            </a:r>
            <a:endParaRPr lang="en-GB"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69507" y="1193533"/>
            <a:ext cx="11790948" cy="440120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In the fast-paced world of e-commerce, customer satisfaction is vital for success. Traditional support systems, hindered by human limitations, often fail to meet modern demands, leading to dissatisfaction. This report focuses on developing an AI-powered chatbot that uses advanced Machine Learning (ML) and Natural Language Processing (NLP) to provide 24/7 efficient, personalized, and scalable customer support. The chatbot automates repetitive tasks, resolves queries accurately, and learns continuously to adapt to future challenges. With features like multilingual support, sentiment analysis, and seamless e-commerce integration, this solution aims to transform customer service by addressing limitations and enhancing user experience.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8675"/>
            <a:ext cx="10515600" cy="1869364"/>
          </a:xfrm>
        </p:spPr>
        <p:txBody>
          <a:bodyPr/>
          <a:lstStyle/>
          <a:p>
            <a:r>
              <a:rPr lang="en-GB" b="1" dirty="0">
                <a:latin typeface="Times New Roman" panose="02020603050405020304" pitchFamily="18" charset="0"/>
                <a:cs typeface="Times New Roman" panose="02020603050405020304" pitchFamily="18" charset="0"/>
              </a:rPr>
              <a:t>Literature Review:</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9697" y="1093076"/>
            <a:ext cx="11750565" cy="5083887"/>
          </a:xfrm>
        </p:spPr>
        <p:txBody>
          <a:bodyPr>
            <a:noAutofit/>
          </a:bodyPr>
          <a:lstStyle/>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Adoption of Chatbots in E-commerce (Sharma et al., 2023): </a:t>
            </a:r>
            <a:r>
              <a:rPr lang="en-US" altLang="en-US" sz="1700" dirty="0">
                <a:latin typeface="Times New Roman" panose="02020603050405020304" pitchFamily="18" charset="0"/>
                <a:cs typeface="Times New Roman" panose="02020603050405020304" pitchFamily="18" charset="0"/>
              </a:rPr>
              <a:t>This study emphasizes consumer behavior in adopting chatbots in India, influenced by factors like ease of use, trust, and cultural context. It highlights the need for transparent data practices to build trust.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AI Integration in E-commerce (Kumar &amp; Gupta, 2024): </a:t>
            </a:r>
            <a:r>
              <a:rPr lang="en-US" altLang="en-US" sz="1700" dirty="0">
                <a:latin typeface="Times New Roman" panose="02020603050405020304" pitchFamily="18" charset="0"/>
                <a:cs typeface="Times New Roman" panose="02020603050405020304" pitchFamily="18" charset="0"/>
              </a:rPr>
              <a:t>Explores the transformative role of AI in enhancing customer service and personalization, while noting challenges like high implementation costs and algorithmic biases.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Development of Sales Chatbots (Patil et al., 2024): </a:t>
            </a:r>
            <a:r>
              <a:rPr lang="en-US" altLang="en-US" sz="1700" dirty="0">
                <a:latin typeface="Times New Roman" panose="02020603050405020304" pitchFamily="18" charset="0"/>
                <a:cs typeface="Times New Roman" panose="02020603050405020304" pitchFamily="18" charset="0"/>
              </a:rPr>
              <a:t>Focuses on chatbots for product recommendations and purchase assistance using natural language understanding (NLU) and machine learning (ML). Challenges include data quality and scalability.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Improving Search Relevance (Iyer et al., 2020): </a:t>
            </a:r>
            <a:r>
              <a:rPr lang="en-US" altLang="en-US" sz="1700" dirty="0">
                <a:latin typeface="Times New Roman" panose="02020603050405020304" pitchFamily="18" charset="0"/>
                <a:cs typeface="Times New Roman" panose="02020603050405020304" pitchFamily="18" charset="0"/>
              </a:rPr>
              <a:t>Proposes using ML and NLP for improving product search relevance, addressing ambiguous queries, and enhancing personalization.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Predictive Buying in B2B E-commerce (De et al., 2024): </a:t>
            </a:r>
            <a:r>
              <a:rPr lang="en-US" altLang="en-US" sz="1700" dirty="0">
                <a:latin typeface="Times New Roman" panose="02020603050405020304" pitchFamily="18" charset="0"/>
                <a:cs typeface="Times New Roman" panose="02020603050405020304" pitchFamily="18" charset="0"/>
              </a:rPr>
              <a:t>Combines ML with Bayesian methods to predict customer purchasing behavior, resulting in better inventory and demand forecasting.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Advancements in ML for E-commerce (Taylor et al., 2023): </a:t>
            </a:r>
            <a:r>
              <a:rPr lang="en-US" altLang="en-US" sz="1700" dirty="0">
                <a:latin typeface="Times New Roman" panose="02020603050405020304" pitchFamily="18" charset="0"/>
                <a:cs typeface="Times New Roman" panose="02020603050405020304" pitchFamily="18" charset="0"/>
              </a:rPr>
              <a:t>Reviews machine learning applications, including recommendation systems and sentiment analysis, and discusses limitations like data privacy and model interpretability.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NLP for Chatbots (Wilson &amp; Clark, 2023): </a:t>
            </a:r>
            <a:r>
              <a:rPr lang="en-US" altLang="en-US" sz="1700" dirty="0">
                <a:latin typeface="Times New Roman" panose="02020603050405020304" pitchFamily="18" charset="0"/>
                <a:cs typeface="Times New Roman" panose="02020603050405020304" pitchFamily="18" charset="0"/>
              </a:rPr>
              <a:t>Provides a comprehensive review of NLP techniques like entity recognition and sentiment analysis, with a focus on improving customer interactions. </a:t>
            </a:r>
            <a:endParaRPr lang="en-US" altLang="en-US" sz="1700" dirty="0">
              <a:latin typeface="Times New Roman" panose="02020603050405020304" pitchFamily="18" charset="0"/>
              <a:cs typeface="Times New Roman" panose="02020603050405020304" pitchFamily="18" charset="0"/>
            </a:endParaRPr>
          </a:p>
          <a:p>
            <a:pPr marL="342900" lvl="0" indent="-342900" eaLnBrk="0" fontAlgn="base" hangingPunct="0">
              <a:lnSpc>
                <a:spcPct val="100000"/>
              </a:lnSpc>
              <a:spcBef>
                <a:spcPct val="0"/>
              </a:spcBef>
              <a:spcAft>
                <a:spcPct val="0"/>
              </a:spcAft>
              <a:buAutoNum type="arabicPeriod"/>
            </a:pPr>
            <a:r>
              <a:rPr lang="en-US" altLang="en-US" sz="1700" b="1" dirty="0">
                <a:latin typeface="Times New Roman" panose="02020603050405020304" pitchFamily="18" charset="0"/>
                <a:cs typeface="Times New Roman" panose="02020603050405020304" pitchFamily="18" charset="0"/>
              </a:rPr>
              <a:t>AI Chatbots for Customer Satisfaction (Thomas &amp; Davis, 2024): </a:t>
            </a:r>
            <a:r>
              <a:rPr lang="en-US" altLang="en-US" sz="1700" dirty="0">
                <a:latin typeface="Times New Roman" panose="02020603050405020304" pitchFamily="18" charset="0"/>
                <a:cs typeface="Times New Roman" panose="02020603050405020304" pitchFamily="18" charset="0"/>
              </a:rPr>
              <a:t>Examines the effectiveness of AI chatbots in reducing wait times and improving personalization, while addressing challenges in handling complex queries. </a:t>
            </a:r>
            <a:endParaRPr lang="en-US" alt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5103"/>
            <a:ext cx="10515600" cy="1585585"/>
          </a:xfrm>
        </p:spPr>
        <p:txBody>
          <a:bodyPr/>
          <a:lstStyle/>
          <a:p>
            <a:r>
              <a:rPr lang="en-GB" b="1" dirty="0">
                <a:latin typeface="Times New Roman" panose="02020603050405020304" pitchFamily="18" charset="0"/>
                <a:cs typeface="Times New Roman" panose="02020603050405020304" pitchFamily="18" charset="0"/>
              </a:rPr>
              <a:t>Research Gaps Identified:</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0717" y="1418898"/>
            <a:ext cx="11792607" cy="4758066"/>
          </a:xfrm>
        </p:spPr>
        <p:txBody>
          <a:bodyPr>
            <a:noAutofit/>
          </a:bodyPr>
          <a:lstStyle/>
          <a:p>
            <a:pPr marL="457200" indent="-457200">
              <a:buAutoNum type="arabicPeriod"/>
            </a:pPr>
            <a:r>
              <a:rPr lang="en-US" sz="1700" b="1" dirty="0">
                <a:latin typeface="Times New Roman" panose="02020603050405020304" pitchFamily="18" charset="0"/>
                <a:cs typeface="Times New Roman" panose="02020603050405020304" pitchFamily="18" charset="0"/>
              </a:rPr>
              <a:t>Limited Contextual Understanding: - </a:t>
            </a:r>
            <a:r>
              <a:rPr lang="en-US" sz="1700" dirty="0">
                <a:latin typeface="Times New Roman" panose="02020603050405020304" pitchFamily="18" charset="0"/>
                <a:cs typeface="Times New Roman" panose="02020603050405020304" pitchFamily="18" charset="0"/>
              </a:rPr>
              <a:t>Inability to maintain conversation flow across multiple interactions. - Struggles with queries that involve dependencies or require memory.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Ambiguity and Nuance in Queries: - </a:t>
            </a:r>
            <a:r>
              <a:rPr lang="en-US" sz="1700" dirty="0">
                <a:latin typeface="Times New Roman" panose="02020603050405020304" pitchFamily="18" charset="0"/>
                <a:cs typeface="Times New Roman" panose="02020603050405020304" pitchFamily="18" charset="0"/>
              </a:rPr>
              <a:t>Difficulty interpreting informal language, mixed intents, or vague queries. - Issues handling queries with multiple valid interpretations.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Scalability Challenges: - </a:t>
            </a:r>
            <a:r>
              <a:rPr lang="en-US" sz="1700" dirty="0">
                <a:latin typeface="Times New Roman" panose="02020603050405020304" pitchFamily="18" charset="0"/>
                <a:cs typeface="Times New Roman" panose="02020603050405020304" pitchFamily="18" charset="0"/>
              </a:rPr>
              <a:t>Performance degradation with increased user interactions. - Inability to adapt to diverse customer bases effectively.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Lack of Personalization: - </a:t>
            </a:r>
            <a:r>
              <a:rPr lang="en-US" sz="1700" dirty="0">
                <a:latin typeface="Times New Roman" panose="02020603050405020304" pitchFamily="18" charset="0"/>
                <a:cs typeface="Times New Roman" panose="02020603050405020304" pitchFamily="18" charset="0"/>
              </a:rPr>
              <a:t>Generic responses that fail to leverage user data for tailored interactions. - Limited capacity for adapting tone or suggestions based on user behavior.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Sentiment Analysis Limitations: - </a:t>
            </a:r>
            <a:r>
              <a:rPr lang="en-US" sz="1700" dirty="0">
                <a:latin typeface="Times New Roman" panose="02020603050405020304" pitchFamily="18" charset="0"/>
                <a:cs typeface="Times New Roman" panose="02020603050405020304" pitchFamily="18" charset="0"/>
              </a:rPr>
              <a:t>Inaccurate detection of emotions like sarcasm, mixed feelings, or subtle cues. - Impacts empathetic and meaningful interactions.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Inadequate Multilingual Support: - </a:t>
            </a:r>
            <a:r>
              <a:rPr lang="en-US" sz="1700" dirty="0">
                <a:latin typeface="Times New Roman" panose="02020603050405020304" pitchFamily="18" charset="0"/>
                <a:cs typeface="Times New Roman" panose="02020603050405020304" pitchFamily="18" charset="0"/>
              </a:rPr>
              <a:t>Poor handling of code-switching or regional dialects. - Insufficient support for global linguistic diversity. </a:t>
            </a:r>
            <a:endParaRPr lang="en-US" sz="1700" dirty="0">
              <a:latin typeface="Times New Roman" panose="02020603050405020304" pitchFamily="18" charset="0"/>
              <a:cs typeface="Times New Roman" panose="02020603050405020304" pitchFamily="18" charset="0"/>
            </a:endParaRPr>
          </a:p>
          <a:p>
            <a:pPr marL="457200" indent="-457200">
              <a:buAutoNum type="arabicPeriod"/>
            </a:pPr>
            <a:r>
              <a:rPr lang="en-US" sz="1700" b="1" dirty="0">
                <a:latin typeface="Times New Roman" panose="02020603050405020304" pitchFamily="18" charset="0"/>
                <a:cs typeface="Times New Roman" panose="02020603050405020304" pitchFamily="18" charset="0"/>
              </a:rPr>
              <a:t>Ethical and Privacy Concerns</a:t>
            </a:r>
            <a:r>
              <a:rPr lang="en-US" sz="1700" dirty="0">
                <a:latin typeface="Times New Roman" panose="02020603050405020304" pitchFamily="18" charset="0"/>
                <a:cs typeface="Times New Roman" panose="02020603050405020304" pitchFamily="18" charset="0"/>
              </a:rPr>
              <a:t>: - Lack of transparency in data usage and decision-making processes. Non-compliance with regulations like GDPR or insufficient user trust.</a:t>
            </a:r>
            <a:endParaRPr lang="en-US" sz="1700" dirty="0">
              <a:latin typeface="Times New Roman" panose="02020603050405020304" pitchFamily="18" charset="0"/>
              <a:cs typeface="Times New Roman" panose="02020603050405020304" pitchFamily="18" charset="0"/>
            </a:endParaRPr>
          </a:p>
          <a:p>
            <a:pPr marL="0" indent="0">
              <a:buNone/>
            </a:pPr>
            <a:endParaRPr lang="en-US" sz="17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3571"/>
            <a:ext cx="10515600" cy="1764260"/>
          </a:xfrm>
        </p:spPr>
        <p:txBody>
          <a:bodyPr/>
          <a:lstStyle/>
          <a:p>
            <a:r>
              <a:rPr lang="en-GB" b="1" dirty="0">
                <a:latin typeface="Times New Roman" panose="02020603050405020304" pitchFamily="18" charset="0"/>
                <a:cs typeface="Times New Roman" panose="02020603050405020304" pitchFamily="18" charset="0"/>
              </a:rPr>
              <a:t>Proposed Methodology:</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0207" y="1282262"/>
            <a:ext cx="11708524" cy="4894701"/>
          </a:xfrm>
        </p:spPr>
        <p:txBody>
          <a:bodyPr>
            <a:noAutofit/>
          </a:bodyPr>
          <a:lstStyle/>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System Architecture- </a:t>
            </a:r>
            <a:r>
              <a:rPr lang="en-US" altLang="en-US" sz="2000" dirty="0">
                <a:latin typeface="Times New Roman" panose="02020603050405020304" pitchFamily="18" charset="0"/>
                <a:cs typeface="Times New Roman" panose="02020603050405020304" pitchFamily="18" charset="0"/>
              </a:rPr>
              <a:t>Modular design for flexibility and independent services (NLU, response generation, integration). - Cloud deployment for scalability, redundancy, and fault tolerance. - API-driven communication with RESTful APIs for efficient data exchange.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Natural Language Understanding (NLU) - </a:t>
            </a:r>
            <a:r>
              <a:rPr lang="en-US" altLang="en-US" sz="2000" dirty="0">
                <a:latin typeface="Times New Roman" panose="02020603050405020304" pitchFamily="18" charset="0"/>
                <a:cs typeface="Times New Roman" panose="02020603050405020304" pitchFamily="18" charset="0"/>
              </a:rPr>
              <a:t>Intent Recognition: Supervised learning models and fine-tuned GPT API. - Entity Extraction: Named Entity Recognition (NER) and dynamic dictionary matching. - Context Management: Memory-based tracking and topic-switch detection.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Machine Learning Techniques - </a:t>
            </a:r>
            <a:r>
              <a:rPr lang="en-US" altLang="en-US" sz="2000" dirty="0">
                <a:latin typeface="Times New Roman" panose="02020603050405020304" pitchFamily="18" charset="0"/>
                <a:cs typeface="Times New Roman" panose="02020603050405020304" pitchFamily="18" charset="0"/>
              </a:rPr>
              <a:t>Supervised Learning : Algorithms like SVM for intent classification. - Neural Networks: RNNs and transformer models for sequential and context-aware responses.-Continuous Learning: Semi-supervised and reinforcement learning to adapt to user behavior.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E-Commerce Integration - </a:t>
            </a:r>
            <a:r>
              <a:rPr lang="en-US" altLang="en-US" sz="2000" dirty="0">
                <a:latin typeface="Times New Roman" panose="02020603050405020304" pitchFamily="18" charset="0"/>
                <a:cs typeface="Times New Roman" panose="02020603050405020304" pitchFamily="18" charset="0"/>
              </a:rPr>
              <a:t>Real-time product database synchronization and structured storage. - Cart management for adding/removing items and session persistence. - Order tracking with integrated issue resolution.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Response Generation- </a:t>
            </a:r>
            <a:r>
              <a:rPr lang="en-US" altLang="en-US" sz="2000" dirty="0">
                <a:latin typeface="Times New Roman" panose="02020603050405020304" pitchFamily="18" charset="0"/>
                <a:cs typeface="Times New Roman" panose="02020603050405020304" pitchFamily="18" charset="0"/>
              </a:rPr>
              <a:t>Rule-based templates for common FAQs. - Generative models (GPT-based) for personalized and dynamic responses. - Adaptive tone for brand consistency. </a:t>
            </a:r>
            <a:endParaRPr lang="en-US" altLang="en-US" sz="2000" dirty="0">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AutoNum type="arabicPeriod"/>
            </a:pPr>
            <a:r>
              <a:rPr lang="en-US" altLang="en-US" sz="2000" b="1" dirty="0">
                <a:latin typeface="Times New Roman" panose="02020603050405020304" pitchFamily="18" charset="0"/>
                <a:cs typeface="Times New Roman" panose="02020603050405020304" pitchFamily="18" charset="0"/>
              </a:rPr>
              <a:t>Testing and Validation - </a:t>
            </a:r>
            <a:r>
              <a:rPr lang="en-US" altLang="en-US" sz="2000" dirty="0">
                <a:latin typeface="Times New Roman" panose="02020603050405020304" pitchFamily="18" charset="0"/>
                <a:cs typeface="Times New Roman" panose="02020603050405020304" pitchFamily="18" charset="0"/>
              </a:rPr>
              <a:t>Metrics: Accuracy, latency, and user satisfaction surveys. - Usability testing: A/B testing and real-user feedback. --- Let me know if you need further refinements!</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Proposed Methodology</a:t>
            </a:r>
            <a:endParaRPr lang="en-US" dirty="0"/>
          </a:p>
        </p:txBody>
      </p:sp>
      <p:sp>
        <p:nvSpPr>
          <p:cNvPr id="4" name="Content Placeholder 3"/>
          <p:cNvSpPr>
            <a:spLocks noGrp="1"/>
          </p:cNvSpPr>
          <p:nvPr>
            <p:ph sz="half" idx="2"/>
          </p:nvPr>
        </p:nvSpPr>
        <p:spPr/>
        <p:txBody>
          <a:bodyPr/>
          <a:lstStyle/>
          <a:p>
            <a:r>
              <a:rPr lang="en-US" sz="1800" kern="100" dirty="0">
                <a:solidFill>
                  <a:srgbClr val="000000"/>
                </a:solidFill>
                <a:effectLst/>
                <a:latin typeface="Times New Roman" panose="02020603050405020304" pitchFamily="18" charset="0"/>
                <a:ea typeface="Times New Roman" panose="02020603050405020304" pitchFamily="18" charset="0"/>
              </a:rPr>
              <a:t>Agile is an iterative and incremental approach to software development that emphasizes flexibility, collaboration, and customer satisfaction.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r>
              <a:rPr lang="en-US" sz="1800" kern="100" dirty="0">
                <a:solidFill>
                  <a:srgbClr val="000000"/>
                </a:solidFill>
                <a:effectLst/>
                <a:latin typeface="Times New Roman" panose="02020603050405020304" pitchFamily="18" charset="0"/>
                <a:ea typeface="Times New Roman" panose="02020603050405020304" pitchFamily="18" charset="0"/>
              </a:rPr>
              <a:t> It's particularly well-suited for projects where requirements are expected to change or evolve over time. </a:t>
            </a:r>
            <a:endParaRPr lang="en-US" sz="1800" kern="100" dirty="0">
              <a:solidFill>
                <a:srgbClr val="000000"/>
              </a:solidFill>
              <a:effectLst/>
              <a:latin typeface="Times New Roman" panose="02020603050405020304" pitchFamily="18" charset="0"/>
              <a:ea typeface="Times New Roman" panose="02020603050405020304" pitchFamily="18" charset="0"/>
            </a:endParaRPr>
          </a:p>
          <a:p>
            <a:r>
              <a:rPr lang="en-US" sz="1800" kern="100" dirty="0">
                <a:solidFill>
                  <a:srgbClr val="000000"/>
                </a:solidFill>
                <a:effectLst/>
                <a:latin typeface="Times New Roman" panose="02020603050405020304" pitchFamily="18" charset="0"/>
                <a:ea typeface="Times New Roman" panose="02020603050405020304" pitchFamily="18" charset="0"/>
              </a:rPr>
              <a:t>The Agile methodology is based on the principles outlined in the Agile Manifesto and is often implemented using various frameworks such as Scrum or Kanban.</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0" indent="0">
              <a:buNone/>
            </a:pPr>
            <a:endParaRPr lang="en-US" dirty="0"/>
          </a:p>
        </p:txBody>
      </p:sp>
      <p:pic>
        <p:nvPicPr>
          <p:cNvPr id="1028" name="Picture 4" descr="What is Agile Methodology? A 10-Minute Guide | Motion"/>
          <p:cNvPicPr>
            <a:picLocks noGrp="1" noChangeAspect="1" noChangeArrowheads="1"/>
          </p:cNvPicPr>
          <p:nvPr>
            <p:ph sz="half" idx="1"/>
          </p:nvPr>
        </p:nvPicPr>
        <p:blipFill>
          <a:blip r:embed="rId1">
            <a:extLst>
              <a:ext uri="{28A0092B-C50C-407E-A947-70E740481C1C}">
                <a14:useLocalDpi xmlns:a14="http://schemas.microsoft.com/office/drawing/2010/main" val="0"/>
              </a:ext>
            </a:extLst>
          </a:blip>
          <a:srcRect/>
          <a:stretch>
            <a:fillRect/>
          </a:stretch>
        </p:blipFill>
        <p:spPr bwMode="auto">
          <a:xfrm>
            <a:off x="701564" y="1906207"/>
            <a:ext cx="5463887" cy="32648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Objectives:</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2727" y="1382679"/>
            <a:ext cx="11603420" cy="4486275"/>
          </a:xfrm>
        </p:spPr>
        <p:txBody>
          <a:bodyPr>
            <a:normAutofit/>
          </a:bodyPr>
          <a:lstStyle/>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Enhance Customer Satisfaction- </a:t>
            </a:r>
            <a:r>
              <a:rPr lang="en-US" altLang="en-US" sz="2000" dirty="0">
                <a:latin typeface="Times New Roman" panose="02020603050405020304" pitchFamily="18" charset="0"/>
                <a:cs typeface="Times New Roman" panose="02020603050405020304" pitchFamily="18" charset="0"/>
              </a:rPr>
              <a:t>Provide efficient, seamless, and personalized customer support.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Automate Repetitive Tasks- </a:t>
            </a:r>
            <a:r>
              <a:rPr lang="en-US" altLang="en-US" sz="2000" dirty="0">
                <a:latin typeface="Times New Roman" panose="02020603050405020304" pitchFamily="18" charset="0"/>
                <a:cs typeface="Times New Roman" panose="02020603050405020304" pitchFamily="18" charset="0"/>
              </a:rPr>
              <a:t>Reduce workload on human agents by automating FAQs and common queries.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Ensure 24/7 Availability- </a:t>
            </a:r>
            <a:r>
              <a:rPr lang="en-US" altLang="en-US" sz="2000" dirty="0">
                <a:latin typeface="Times New Roman" panose="02020603050405020304" pitchFamily="18" charset="0"/>
                <a:cs typeface="Times New Roman" panose="02020603050405020304" pitchFamily="18" charset="0"/>
              </a:rPr>
              <a:t>Offer round-the-clock customer assistance.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Improve Query Resolution Accuracy- </a:t>
            </a:r>
            <a:r>
              <a:rPr lang="en-US" altLang="en-US" sz="2000" dirty="0">
                <a:latin typeface="Times New Roman" panose="02020603050405020304" pitchFamily="18" charset="0"/>
                <a:cs typeface="Times New Roman" panose="02020603050405020304" pitchFamily="18" charset="0"/>
              </a:rPr>
              <a:t>Leverage Natural Language Understanding (NLU) for complex query interpretation.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Seamless E-Commerce Integration- </a:t>
            </a:r>
            <a:r>
              <a:rPr lang="en-US" altLang="en-US" sz="2000" dirty="0">
                <a:latin typeface="Times New Roman" panose="02020603050405020304" pitchFamily="18" charset="0"/>
                <a:cs typeface="Times New Roman" panose="02020603050405020304" pitchFamily="18" charset="0"/>
              </a:rPr>
              <a:t>Enable real-time product inquiries, cart management, and order tracking.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Reduce Customer Support Costs- </a:t>
            </a:r>
            <a:r>
              <a:rPr lang="en-US" altLang="en-US" sz="2000" dirty="0">
                <a:latin typeface="Times New Roman" panose="02020603050405020304" pitchFamily="18" charset="0"/>
                <a:cs typeface="Times New Roman" panose="02020603050405020304" pitchFamily="18" charset="0"/>
              </a:rPr>
              <a:t>Minimize dependence on human agents for routine tasks.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Achieve Scalability and Reliability- </a:t>
            </a:r>
            <a:r>
              <a:rPr lang="en-US" altLang="en-US" sz="2000" dirty="0">
                <a:latin typeface="Times New Roman" panose="02020603050405020304" pitchFamily="18" charset="0"/>
                <a:cs typeface="Times New Roman" panose="02020603050405020304" pitchFamily="18" charset="0"/>
              </a:rPr>
              <a:t>Develop a robust system to handle high traffic and ensure continuous uptime.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Support Continuous Learning and Adaptability- </a:t>
            </a:r>
            <a:r>
              <a:rPr lang="en-US" altLang="en-US" sz="2000" dirty="0">
                <a:latin typeface="Times New Roman" panose="02020603050405020304" pitchFamily="18" charset="0"/>
                <a:cs typeface="Times New Roman" panose="02020603050405020304" pitchFamily="18" charset="0"/>
              </a:rPr>
              <a:t>Regularly update chatbot knowledge with evolving customer needs. </a:t>
            </a:r>
            <a:endParaRPr lang="en-US" altLang="en-US" sz="2000" dirty="0">
              <a:latin typeface="Times New Roman" panose="02020603050405020304" pitchFamily="18" charset="0"/>
              <a:cs typeface="Times New Roman" panose="02020603050405020304" pitchFamily="18" charset="0"/>
            </a:endParaRPr>
          </a:p>
          <a:p>
            <a:pPr marL="457200" indent="-457200" eaLnBrk="0" fontAlgn="base" hangingPunct="0">
              <a:spcBef>
                <a:spcPct val="0"/>
              </a:spcBef>
              <a:spcAft>
                <a:spcPct val="0"/>
              </a:spcAft>
              <a:buAutoNum type="arabicPeriod"/>
            </a:pPr>
            <a:r>
              <a:rPr lang="en-US" altLang="en-US" sz="2000" b="1" dirty="0">
                <a:latin typeface="Times New Roman" panose="02020603050405020304" pitchFamily="18" charset="0"/>
                <a:cs typeface="Times New Roman" panose="02020603050405020304" pitchFamily="18" charset="0"/>
              </a:rPr>
              <a:t>Prioritize Data Security and Privacy- </a:t>
            </a:r>
            <a:r>
              <a:rPr lang="en-US" altLang="en-US" sz="2000" dirty="0">
                <a:latin typeface="Times New Roman" panose="02020603050405020304" pitchFamily="18" charset="0"/>
                <a:cs typeface="Times New Roman" panose="02020603050405020304" pitchFamily="18" charset="0"/>
              </a:rPr>
              <a:t>Implement encryption and adhere to data protection regulations. Let me know if further adjustments or refinements are needed!</a:t>
            </a:r>
            <a:endParaRPr lang="en-US" alt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Timeline of Project:</a:t>
            </a:r>
            <a:endParaRPr lang="en-GB" b="1" dirty="0"/>
          </a:p>
        </p:txBody>
      </p:sp>
      <p:pic>
        <p:nvPicPr>
          <p:cNvPr id="5" name="Content Placeholder 4"/>
          <p:cNvPicPr>
            <a:picLocks noGrp="1"/>
          </p:cNvPicPr>
          <p:nvPr>
            <p:ph idx="1"/>
          </p:nvPr>
        </p:nvPicPr>
        <p:blipFill>
          <a:blip r:embed="rId1"/>
          <a:stretch>
            <a:fillRect/>
          </a:stretch>
        </p:blipFill>
        <p:spPr>
          <a:xfrm>
            <a:off x="341642" y="1369001"/>
            <a:ext cx="11140965" cy="4453267"/>
          </a:xfrm>
          <a:prstGeom prst="rect">
            <a:avLst/>
          </a:prstGeom>
        </p:spPr>
      </p:pic>
      <mc:AlternateContent xmlns:mc="http://schemas.openxmlformats.org/markup-compatibility/2006" xmlns:p14="http://schemas.microsoft.com/office/powerpoint/2010/main">
        <mc:Choice Requires="p14">
          <p:contentPart r:id="rId2" p14:bwMode="auto">
            <p14:nvContentPartPr>
              <p14:cNvPr id="3" name="Ink 2"/>
              <p14:cNvContentPartPr/>
              <p14:nvPr/>
            </p14:nvContentPartPr>
            <p14:xfrm>
              <a:off x="2637493" y="1520242"/>
              <a:ext cx="360" cy="360"/>
            </p14:xfrm>
          </p:contentPart>
        </mc:Choice>
        <mc:Fallback xmlns="">
          <p:pic>
            <p:nvPicPr>
              <p:cNvPr id="3" name="Ink 2"/>
            </p:nvPicPr>
            <p:blipFill>
              <a:blip r:embed="rId3"/>
            </p:blipFill>
            <p:spPr>
              <a:xfrm>
                <a:off x="2637493" y="1520242"/>
                <a:ext cx="360" cy="360"/>
              </a:xfrm>
              <a:prstGeom prst="rect"/>
            </p:spPr>
          </p:pic>
        </mc:Fallback>
      </mc:AlternateContent>
      <mc:AlternateContent xmlns:mc="http://schemas.openxmlformats.org/markup-compatibility/2006" xmlns:p14="http://schemas.microsoft.com/office/powerpoint/2010/main">
        <mc:Choice Requires="p14">
          <p:contentPart r:id="rId4" p14:bwMode="auto">
            <p14:nvContentPartPr>
              <p14:cNvPr id="6" name="Ink 5"/>
              <p14:cNvContentPartPr/>
              <p14:nvPr/>
            </p14:nvContentPartPr>
            <p14:xfrm>
              <a:off x="742093" y="1491442"/>
              <a:ext cx="607680" cy="212760"/>
            </p14:xfrm>
          </p:contentPart>
        </mc:Choice>
        <mc:Fallback xmlns="">
          <p:pic>
            <p:nvPicPr>
              <p:cNvPr id="6" name="Ink 5"/>
            </p:nvPicPr>
            <p:blipFill>
              <a:blip r:embed="rId5"/>
            </p:blipFill>
            <p:spPr>
              <a:xfrm>
                <a:off x="742093" y="1491442"/>
                <a:ext cx="607680" cy="212760"/>
              </a:xfrm>
              <a:prstGeom prst="rect"/>
            </p:spPr>
          </p:pic>
        </mc:Fallback>
      </mc:AlternateContent>
      <mc:AlternateContent xmlns:mc="http://schemas.openxmlformats.org/markup-compatibility/2006" xmlns:p14="http://schemas.microsoft.com/office/powerpoint/2010/main">
        <mc:Choice Requires="p14">
          <p:contentPart r:id="rId6" p14:bwMode="auto">
            <p14:nvContentPartPr>
              <p14:cNvPr id="7" name="Ink 6"/>
              <p14:cNvContentPartPr/>
              <p14:nvPr/>
            </p14:nvContentPartPr>
            <p14:xfrm>
              <a:off x="2091013" y="1444642"/>
              <a:ext cx="1451520" cy="347040"/>
            </p14:xfrm>
          </p:contentPart>
        </mc:Choice>
        <mc:Fallback xmlns="">
          <p:pic>
            <p:nvPicPr>
              <p:cNvPr id="7" name="Ink 6"/>
            </p:nvPicPr>
            <p:blipFill>
              <a:blip r:embed="rId7"/>
            </p:blipFill>
            <p:spPr>
              <a:xfrm>
                <a:off x="2091013" y="1444642"/>
                <a:ext cx="1451520" cy="347040"/>
              </a:xfrm>
              <a:prstGeom prst="rect"/>
            </p:spPr>
          </p:pic>
        </mc:Fallback>
      </mc:AlternateContent>
      <mc:AlternateContent xmlns:mc="http://schemas.openxmlformats.org/markup-compatibility/2006" xmlns:p14="http://schemas.microsoft.com/office/powerpoint/2010/main">
        <mc:Choice Requires="p14">
          <p:contentPart r:id="rId8" p14:bwMode="auto">
            <p14:nvContentPartPr>
              <p14:cNvPr id="8" name="Ink 7"/>
              <p14:cNvContentPartPr/>
              <p14:nvPr/>
            </p14:nvContentPartPr>
            <p14:xfrm>
              <a:off x="5350813" y="1490722"/>
              <a:ext cx="954000" cy="41400"/>
            </p14:xfrm>
          </p:contentPart>
        </mc:Choice>
        <mc:Fallback xmlns="">
          <p:pic>
            <p:nvPicPr>
              <p:cNvPr id="8" name="Ink 7"/>
            </p:nvPicPr>
            <p:blipFill>
              <a:blip r:embed="rId9"/>
            </p:blipFill>
            <p:spPr>
              <a:xfrm>
                <a:off x="5350813" y="1490722"/>
                <a:ext cx="954000" cy="4140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Times New Roman" panose="02020603050405020304" pitchFamily="18" charset="0"/>
                <a:cs typeface="Times New Roman" panose="02020603050405020304" pitchFamily="18" charset="0"/>
              </a:rPr>
              <a:t>Conclusion:</a:t>
            </a:r>
            <a:endParaRPr lang="en-GB"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309" y="1418897"/>
            <a:ext cx="11529849" cy="4758065"/>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integration of AI-powered customer support chatbots has revolutionized e-commerce by providing scalable, efficient, and personalized solutions. This project successfully addressed traditional limitations through advanced machine learning, contextual understanding, and multilingual support, delivering significant improvements in user satisfaction, operational efficiency, and cost reduction. While challenges remain in handling nuanced queries and bias mitigation, the chatbot's adaptability and robust design position it as a transformative tool for the future of digital customer engagement.</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Presidency University 45 Yr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Presidency University 45 Yrs</Template>
  <TotalTime>0</TotalTime>
  <Words>8949</Words>
  <Application>WPS Presentation</Application>
  <PresentationFormat>Widescreen</PresentationFormat>
  <Paragraphs>113</Paragraphs>
  <Slides>12</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Arial</vt:lpstr>
      <vt:lpstr>SimSun</vt:lpstr>
      <vt:lpstr>Wingdings</vt:lpstr>
      <vt:lpstr>Times New Roman</vt:lpstr>
      <vt:lpstr>Verdana</vt:lpstr>
      <vt:lpstr>Microsoft YaHei</vt:lpstr>
      <vt:lpstr>Arial Unicode MS</vt:lpstr>
      <vt:lpstr>Calibri Light</vt:lpstr>
      <vt:lpstr>Calibri</vt:lpstr>
      <vt:lpstr>Presidency University 45 Yrs</vt:lpstr>
      <vt:lpstr>CUSTOMER SUPPORT CHATBOT USIGN ML</vt:lpstr>
      <vt:lpstr>Introduction:</vt:lpstr>
      <vt:lpstr>Literature Review:</vt:lpstr>
      <vt:lpstr>Research Gaps Identified:</vt:lpstr>
      <vt:lpstr>Proposed Methodology:</vt:lpstr>
      <vt:lpstr>Proposed Methodology</vt:lpstr>
      <vt:lpstr>Objectives:</vt:lpstr>
      <vt:lpstr>Timeline of Project:</vt:lpstr>
      <vt:lpstr>Conclusion:</vt:lpstr>
      <vt:lpstr>References:</vt:lpstr>
      <vt:lpstr>GitHub Link:</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18abh</cp:lastModifiedBy>
  <cp:revision>43</cp:revision>
  <dcterms:created xsi:type="dcterms:W3CDTF">2023-03-16T03:26:00Z</dcterms:created>
  <dcterms:modified xsi:type="dcterms:W3CDTF">2025-01-21T05:27:46Z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7FAFE0389865490FB6CC29883CF32E2B_12</vt:lpwstr>
  </property>
  <property fmtid="{D5CDD505-2E9C-101B-9397-08002B2CF9AE}" pid="3" name="KSOProductBuildVer">
    <vt:lpwstr>2057-12.2.0.19821</vt:lpwstr>
  </property>
</Properties>
</file>