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2C616-A3C8-4F7C-A172-57941BE49817}"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AFE9C-81D7-4052-8285-8C46BBFAFD07}" type="slidenum">
              <a:rPr lang="en-IN" smtClean="0"/>
              <a:t>‹#›</a:t>
            </a:fld>
            <a:endParaRPr lang="en-IN"/>
          </a:p>
        </p:txBody>
      </p:sp>
    </p:spTree>
    <p:extLst>
      <p:ext uri="{BB962C8B-B14F-4D97-AF65-F5344CB8AC3E}">
        <p14:creationId xmlns:p14="http://schemas.microsoft.com/office/powerpoint/2010/main" val="1935753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AAFE9C-81D7-4052-8285-8C46BBFAFD07}" type="slidenum">
              <a:rPr lang="en-IN" smtClean="0"/>
              <a:t>1</a:t>
            </a:fld>
            <a:endParaRPr lang="en-IN"/>
          </a:p>
        </p:txBody>
      </p:sp>
    </p:spTree>
    <p:extLst>
      <p:ext uri="{BB962C8B-B14F-4D97-AF65-F5344CB8AC3E}">
        <p14:creationId xmlns:p14="http://schemas.microsoft.com/office/powerpoint/2010/main" val="367072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E2CA-CEDE-B770-9D96-007BA0495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38AAA0-BB30-709B-198C-A4987B35B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3DBDA9-3434-4A7D-2272-38D1EE7319C4}"/>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5" name="Footer Placeholder 4">
            <a:extLst>
              <a:ext uri="{FF2B5EF4-FFF2-40B4-BE49-F238E27FC236}">
                <a16:creationId xmlns:a16="http://schemas.microsoft.com/office/drawing/2014/main" id="{1E7B1AF2-6E07-8F45-497A-C0C5C1366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2BD11-563F-7D29-4939-D25DFA4DE44A}"/>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429076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260D-49E3-A1B0-AF56-D632B5391E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C75F1A-3FEB-AB29-1FC6-63E74F97D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8120C-E630-8315-18AD-7C878D670863}"/>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5" name="Footer Placeholder 4">
            <a:extLst>
              <a:ext uri="{FF2B5EF4-FFF2-40B4-BE49-F238E27FC236}">
                <a16:creationId xmlns:a16="http://schemas.microsoft.com/office/drawing/2014/main" id="{922BD029-A987-1E46-AEB6-FD96098F9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6070A-2820-5762-74CE-071CB7863AC7}"/>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366167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A8FE00-041A-A58A-A0BA-EB04BCF04A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30AE8-1D2B-0D8C-BBCB-A018C7423F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5A5D3-7327-DE02-E534-D106F6EB80DF}"/>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5" name="Footer Placeholder 4">
            <a:extLst>
              <a:ext uri="{FF2B5EF4-FFF2-40B4-BE49-F238E27FC236}">
                <a16:creationId xmlns:a16="http://schemas.microsoft.com/office/drawing/2014/main" id="{2B67E597-19E7-7DB0-BB04-923A2F115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ADBD7-5245-FD5A-A2B3-C1A2FE53AF26}"/>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208396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0AF4-BBCD-784C-C5EE-6D1B289AEC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6AE009-7B3F-3C3F-635E-4600DE36F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3ED59-6664-724F-7542-FE59E8E39234}"/>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5" name="Footer Placeholder 4">
            <a:extLst>
              <a:ext uri="{FF2B5EF4-FFF2-40B4-BE49-F238E27FC236}">
                <a16:creationId xmlns:a16="http://schemas.microsoft.com/office/drawing/2014/main" id="{08A31B55-7DEE-5BE9-7126-E742AA1F4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274B4-C3DC-25E1-78D2-09AC46D9F812}"/>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82225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6CBB-79E8-CE60-40EF-8C7B1353D2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795DCA-B550-93F0-B857-8DF4ABF0AA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4EDA8-1C15-A6D2-9856-C8B54EE29290}"/>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5" name="Footer Placeholder 4">
            <a:extLst>
              <a:ext uri="{FF2B5EF4-FFF2-40B4-BE49-F238E27FC236}">
                <a16:creationId xmlns:a16="http://schemas.microsoft.com/office/drawing/2014/main" id="{82A49174-DA02-A7ED-A05A-5D444D913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AFB0BC-863E-15E6-344E-564E0D1F5F0B}"/>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254952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A1C5-AD97-7390-F6BF-D9CEDF0A52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34CA1-A0CF-0DB0-7DDA-01B21475D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76E8E3-30C1-79F2-17C4-703DCCEA38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3FDD73-8889-23D0-FFEE-B99F02A74C45}"/>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6" name="Footer Placeholder 5">
            <a:extLst>
              <a:ext uri="{FF2B5EF4-FFF2-40B4-BE49-F238E27FC236}">
                <a16:creationId xmlns:a16="http://schemas.microsoft.com/office/drawing/2014/main" id="{1D1513FE-F761-0C1F-ED6F-D68CAAF9E8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A3958-17AF-E8D1-D44F-77C592D6DCD9}"/>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243565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69B1-EF21-B4D8-17A6-5C5F52ACE2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D8211-8A76-C04E-A82C-25EA90C0B5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246EA-9768-EF29-6BAC-26084B021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A68255-B754-C793-85CC-DC539D61D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BA337-22B4-B4FB-92F5-513D1EFEE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5BA0CF-93D5-00D5-1160-5CCC11B4CA0F}"/>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8" name="Footer Placeholder 7">
            <a:extLst>
              <a:ext uri="{FF2B5EF4-FFF2-40B4-BE49-F238E27FC236}">
                <a16:creationId xmlns:a16="http://schemas.microsoft.com/office/drawing/2014/main" id="{0105B9F1-1EDB-4EB8-D09B-AF877B83E9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92DB41-4D79-C482-5386-3D969853B855}"/>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224688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533F-2B72-9BD8-6581-799CFA5ABD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68CD06-36DE-68E5-97A9-EA524A088CE7}"/>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4" name="Footer Placeholder 3">
            <a:extLst>
              <a:ext uri="{FF2B5EF4-FFF2-40B4-BE49-F238E27FC236}">
                <a16:creationId xmlns:a16="http://schemas.microsoft.com/office/drawing/2014/main" id="{241A17F9-5A75-FA97-AE6B-E7C4F1689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A50F78-905A-C43D-D81F-479CA1698E90}"/>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189885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8244A-488C-F06D-983A-42E0E306DCF3}"/>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3" name="Footer Placeholder 2">
            <a:extLst>
              <a:ext uri="{FF2B5EF4-FFF2-40B4-BE49-F238E27FC236}">
                <a16:creationId xmlns:a16="http://schemas.microsoft.com/office/drawing/2014/main" id="{86E59BCF-0F22-3FDE-1E96-A49D632B24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86BCA7-2575-A04F-C947-21F0F4808129}"/>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57074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E47F-965F-D93E-5DED-401CFEC34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B4F5F1-79A7-D9F1-2CAE-CA9BE45D1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24D254-22C7-22FD-19AD-7F15BDA86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38B3D-F030-9BB7-9FC7-8272FE08EE44}"/>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6" name="Footer Placeholder 5">
            <a:extLst>
              <a:ext uri="{FF2B5EF4-FFF2-40B4-BE49-F238E27FC236}">
                <a16:creationId xmlns:a16="http://schemas.microsoft.com/office/drawing/2014/main" id="{DC84BBA5-6852-3165-3709-F5835D17B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148FDE-0FAD-D194-7B1C-6636E3530442}"/>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181792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B177-FDA6-7A3F-28A1-FAFC9513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818F06-624A-8DBA-738A-034AF474C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D340BA-B5FF-C2B1-C59A-878FC6FB7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BA4D8-D7B1-F683-7D43-C67575577E23}"/>
              </a:ext>
            </a:extLst>
          </p:cNvPr>
          <p:cNvSpPr>
            <a:spLocks noGrp="1"/>
          </p:cNvSpPr>
          <p:nvPr>
            <p:ph type="dt" sz="half" idx="10"/>
          </p:nvPr>
        </p:nvSpPr>
        <p:spPr/>
        <p:txBody>
          <a:bodyPr/>
          <a:lstStyle/>
          <a:p>
            <a:fld id="{CA74411A-43CB-4002-A451-457C38BA814F}" type="datetimeFigureOut">
              <a:rPr lang="en-IN" smtClean="0"/>
              <a:t>19-05-2024</a:t>
            </a:fld>
            <a:endParaRPr lang="en-IN"/>
          </a:p>
        </p:txBody>
      </p:sp>
      <p:sp>
        <p:nvSpPr>
          <p:cNvPr id="6" name="Footer Placeholder 5">
            <a:extLst>
              <a:ext uri="{FF2B5EF4-FFF2-40B4-BE49-F238E27FC236}">
                <a16:creationId xmlns:a16="http://schemas.microsoft.com/office/drawing/2014/main" id="{E53F326A-6DF3-3DF6-930A-59C58ABF6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C5942-A608-8782-54A1-600ACB6DC285}"/>
              </a:ext>
            </a:extLst>
          </p:cNvPr>
          <p:cNvSpPr>
            <a:spLocks noGrp="1"/>
          </p:cNvSpPr>
          <p:nvPr>
            <p:ph type="sldNum" sz="quarter" idx="12"/>
          </p:nvPr>
        </p:nvSpPr>
        <p:spPr/>
        <p:txBody>
          <a:bodyPr/>
          <a:lstStyle/>
          <a:p>
            <a:fld id="{05ECC67B-DE62-4134-968F-0A21F9D76647}" type="slidenum">
              <a:rPr lang="en-IN" smtClean="0"/>
              <a:t>‹#›</a:t>
            </a:fld>
            <a:endParaRPr lang="en-IN"/>
          </a:p>
        </p:txBody>
      </p:sp>
    </p:spTree>
    <p:extLst>
      <p:ext uri="{BB962C8B-B14F-4D97-AF65-F5344CB8AC3E}">
        <p14:creationId xmlns:p14="http://schemas.microsoft.com/office/powerpoint/2010/main" val="132022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1F80FD-C9F6-C28C-1DF9-606E0387D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191D7A-9799-B31D-2BFE-BB66CCA5C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A0681-0920-17F5-CCA0-A11AE7BED6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74411A-43CB-4002-A451-457C38BA814F}" type="datetimeFigureOut">
              <a:rPr lang="en-IN" smtClean="0"/>
              <a:t>19-05-2024</a:t>
            </a:fld>
            <a:endParaRPr lang="en-IN"/>
          </a:p>
        </p:txBody>
      </p:sp>
      <p:sp>
        <p:nvSpPr>
          <p:cNvPr id="5" name="Footer Placeholder 4">
            <a:extLst>
              <a:ext uri="{FF2B5EF4-FFF2-40B4-BE49-F238E27FC236}">
                <a16:creationId xmlns:a16="http://schemas.microsoft.com/office/drawing/2014/main" id="{AC3891E5-B92A-258A-CEAF-9CABD4C68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B824E75-497A-20A1-9FD8-BB9FAF8D9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ECC67B-DE62-4134-968F-0A21F9D76647}" type="slidenum">
              <a:rPr lang="en-IN" smtClean="0"/>
              <a:t>‹#›</a:t>
            </a:fld>
            <a:endParaRPr lang="en-IN"/>
          </a:p>
        </p:txBody>
      </p:sp>
    </p:spTree>
    <p:extLst>
      <p:ext uri="{BB962C8B-B14F-4D97-AF65-F5344CB8AC3E}">
        <p14:creationId xmlns:p14="http://schemas.microsoft.com/office/powerpoint/2010/main" val="152079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9692-A6E0-EE0C-4C24-984EAF0B8476}"/>
              </a:ext>
            </a:extLst>
          </p:cNvPr>
          <p:cNvSpPr>
            <a:spLocks noGrp="1"/>
          </p:cNvSpPr>
          <p:nvPr>
            <p:ph type="ctrTitle"/>
          </p:nvPr>
        </p:nvSpPr>
        <p:spPr>
          <a:xfrm>
            <a:off x="1524000" y="344130"/>
            <a:ext cx="9144000" cy="452284"/>
          </a:xfrm>
        </p:spPr>
        <p:txBody>
          <a:bodyPr>
            <a:normAutofit/>
          </a:bodyPr>
          <a:lstStyle/>
          <a:p>
            <a:r>
              <a:rPr lang="en-IN" sz="2000" b="1" dirty="0"/>
              <a:t>Assignment – 1 (Data Analytics)</a:t>
            </a:r>
          </a:p>
        </p:txBody>
      </p:sp>
      <p:sp>
        <p:nvSpPr>
          <p:cNvPr id="3" name="Subtitle 2">
            <a:extLst>
              <a:ext uri="{FF2B5EF4-FFF2-40B4-BE49-F238E27FC236}">
                <a16:creationId xmlns:a16="http://schemas.microsoft.com/office/drawing/2014/main" id="{E528ADE3-B7C1-2E9A-B503-FE829EDFC7C4}"/>
              </a:ext>
            </a:extLst>
          </p:cNvPr>
          <p:cNvSpPr>
            <a:spLocks noGrp="1"/>
          </p:cNvSpPr>
          <p:nvPr>
            <p:ph type="subTitle" idx="1"/>
          </p:nvPr>
        </p:nvSpPr>
        <p:spPr>
          <a:xfrm>
            <a:off x="1120877" y="1120876"/>
            <a:ext cx="9832258" cy="4729317"/>
          </a:xfrm>
        </p:spPr>
        <p:txBody>
          <a:bodyPr>
            <a:normAutofit lnSpcReduction="10000"/>
          </a:bodyPr>
          <a:lstStyle/>
          <a:p>
            <a:pPr marL="342900" indent="-342900" algn="l">
              <a:buAutoNum type="arabicPeriod"/>
            </a:pPr>
            <a:r>
              <a:rPr lang="en-US" sz="1800" b="1" dirty="0"/>
              <a:t>Define ETL and explain its importance in data management.</a:t>
            </a:r>
          </a:p>
          <a:p>
            <a:pPr algn="l"/>
            <a:r>
              <a:rPr lang="en-US" sz="1600" dirty="0"/>
              <a:t>Solution :- </a:t>
            </a:r>
            <a:r>
              <a:rPr lang="en-US" sz="1600" dirty="0">
                <a:solidFill>
                  <a:schemeClr val="tx2">
                    <a:lumMod val="75000"/>
                    <a:lumOff val="25000"/>
                  </a:schemeClr>
                </a:solidFill>
              </a:rPr>
              <a:t>ETL stands for Extract, Transform, Load. It's a process used in data management to move data from one place to another and make it useful. Here's a simple breakdown:</a:t>
            </a:r>
          </a:p>
          <a:p>
            <a:pPr algn="l"/>
            <a:r>
              <a:rPr lang="en-US" sz="1600" dirty="0">
                <a:solidFill>
                  <a:schemeClr val="tx2">
                    <a:lumMod val="75000"/>
                    <a:lumOff val="25000"/>
                  </a:schemeClr>
                </a:solidFill>
              </a:rPr>
              <a:t>1. Extract :- This is the first step where data is taken (or extracted) from different sources. These sources could be databases, files, or websites.</a:t>
            </a:r>
          </a:p>
          <a:p>
            <a:pPr algn="l"/>
            <a:r>
              <a:rPr lang="en-US" sz="1600" dirty="0">
                <a:solidFill>
                  <a:schemeClr val="tx2">
                    <a:lumMod val="75000"/>
                    <a:lumOff val="25000"/>
                  </a:schemeClr>
                </a:solidFill>
              </a:rPr>
              <a:t>2. Transform :- In this step, the extracted data is cleaned and converted into a format that is suitable for analysis or use. This might involve changing data types, removing errors, or combining data from multiple sources.</a:t>
            </a:r>
          </a:p>
          <a:p>
            <a:pPr algn="l"/>
            <a:r>
              <a:rPr lang="en-US" sz="1600" dirty="0">
                <a:solidFill>
                  <a:schemeClr val="tx2">
                    <a:lumMod val="75000"/>
                    <a:lumOff val="25000"/>
                  </a:schemeClr>
                </a:solidFill>
              </a:rPr>
              <a:t>3. Load :- Finally, the transformed data is loaded into a new system, usually a database or a data warehouse, where it can be accessed and used for reporting, analysis, or further processing.</a:t>
            </a:r>
          </a:p>
          <a:p>
            <a:pPr algn="l"/>
            <a:r>
              <a:rPr lang="en-US" sz="1600" dirty="0">
                <a:solidFill>
                  <a:schemeClr val="tx2">
                    <a:lumMod val="75000"/>
                    <a:lumOff val="25000"/>
                  </a:schemeClr>
                </a:solidFill>
              </a:rPr>
              <a:t>ETL is really important in data management because it helps organize and prepare data so it can be easily used and understood :-</a:t>
            </a:r>
          </a:p>
          <a:p>
            <a:pPr algn="l"/>
            <a:r>
              <a:rPr lang="en-US" sz="1600" dirty="0">
                <a:solidFill>
                  <a:schemeClr val="tx2">
                    <a:lumMod val="75000"/>
                    <a:lumOff val="25000"/>
                  </a:schemeClr>
                </a:solidFill>
              </a:rPr>
              <a:t>i. Brings Data Together</a:t>
            </a:r>
          </a:p>
          <a:p>
            <a:pPr algn="l"/>
            <a:r>
              <a:rPr lang="en-US" sz="1600" dirty="0">
                <a:solidFill>
                  <a:schemeClr val="tx2">
                    <a:lumMod val="75000"/>
                    <a:lumOff val="25000"/>
                  </a:schemeClr>
                </a:solidFill>
              </a:rPr>
              <a:t>ii. Cleans and Fixes Data</a:t>
            </a:r>
          </a:p>
          <a:p>
            <a:pPr algn="l"/>
            <a:r>
              <a:rPr lang="en-US" sz="1600" dirty="0">
                <a:solidFill>
                  <a:schemeClr val="tx2">
                    <a:lumMod val="75000"/>
                    <a:lumOff val="25000"/>
                  </a:schemeClr>
                </a:solidFill>
              </a:rPr>
              <a:t>iii. Prepares Data for Use</a:t>
            </a:r>
          </a:p>
          <a:p>
            <a:pPr algn="l"/>
            <a:r>
              <a:rPr lang="en-US" sz="1600" dirty="0">
                <a:solidFill>
                  <a:schemeClr val="tx2">
                    <a:lumMod val="75000"/>
                    <a:lumOff val="25000"/>
                  </a:schemeClr>
                </a:solidFill>
              </a:rPr>
              <a:t>iv. Saves Time</a:t>
            </a:r>
          </a:p>
          <a:p>
            <a:pPr algn="l"/>
            <a:r>
              <a:rPr lang="en-US" sz="1600" dirty="0">
                <a:solidFill>
                  <a:schemeClr val="tx2">
                    <a:lumMod val="75000"/>
                    <a:lumOff val="25000"/>
                  </a:schemeClr>
                </a:solidFill>
              </a:rPr>
              <a:t>v. Improves Decision Making</a:t>
            </a:r>
          </a:p>
        </p:txBody>
      </p:sp>
      <p:sp>
        <p:nvSpPr>
          <p:cNvPr id="4" name="Rectangle 3">
            <a:extLst>
              <a:ext uri="{FF2B5EF4-FFF2-40B4-BE49-F238E27FC236}">
                <a16:creationId xmlns:a16="http://schemas.microsoft.com/office/drawing/2014/main" id="{26F1381A-9065-1E9F-1652-0C3B47CAACF2}"/>
              </a:ext>
            </a:extLst>
          </p:cNvPr>
          <p:cNvSpPr/>
          <p:nvPr/>
        </p:nvSpPr>
        <p:spPr>
          <a:xfrm>
            <a:off x="0" y="0"/>
            <a:ext cx="2290916" cy="10078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Name :- Abhijeet Bisen</a:t>
            </a:r>
          </a:p>
          <a:p>
            <a:pPr algn="ctr"/>
            <a:r>
              <a:rPr lang="en-IN" sz="1200" dirty="0"/>
              <a:t>Enrollment no. :- 2301010003</a:t>
            </a:r>
          </a:p>
        </p:txBody>
      </p:sp>
    </p:spTree>
    <p:extLst>
      <p:ext uri="{BB962C8B-B14F-4D97-AF65-F5344CB8AC3E}">
        <p14:creationId xmlns:p14="http://schemas.microsoft.com/office/powerpoint/2010/main" val="158367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088C7-41F5-11D1-3821-8BDF78492BBB}"/>
              </a:ext>
            </a:extLst>
          </p:cNvPr>
          <p:cNvSpPr>
            <a:spLocks noGrp="1"/>
          </p:cNvSpPr>
          <p:nvPr>
            <p:ph idx="1"/>
          </p:nvPr>
        </p:nvSpPr>
        <p:spPr>
          <a:xfrm>
            <a:off x="838200" y="766916"/>
            <a:ext cx="10515600" cy="5410047"/>
          </a:xfrm>
        </p:spPr>
        <p:txBody>
          <a:bodyPr>
            <a:normAutofit lnSpcReduction="10000"/>
          </a:bodyPr>
          <a:lstStyle/>
          <a:p>
            <a:pPr marL="0" indent="0">
              <a:buNone/>
            </a:pPr>
            <a:r>
              <a:rPr lang="en-IN" sz="1700" b="1" dirty="0"/>
              <a:t>10. </a:t>
            </a:r>
            <a:r>
              <a:rPr lang="en-US" sz="1700" b="1" dirty="0"/>
              <a:t>Illustrate with an example how data visualization can assist in business decision-making .</a:t>
            </a:r>
          </a:p>
          <a:p>
            <a:pPr marL="0" indent="0">
              <a:buNone/>
            </a:pPr>
            <a:endParaRPr lang="en-US" sz="1700" b="1" dirty="0"/>
          </a:p>
          <a:p>
            <a:pPr marL="0" indent="0">
              <a:buNone/>
            </a:pPr>
            <a:r>
              <a:rPr lang="en-US" sz="1500" dirty="0">
                <a:solidFill>
                  <a:schemeClr val="tx2">
                    <a:lumMod val="75000"/>
                    <a:lumOff val="25000"/>
                  </a:schemeClr>
                </a:solidFill>
              </a:rPr>
              <a:t>Solution :-  Scenario :- Imagine you're a manager at a retail store, and you want to decide which products to promote for an upcoming sale. You have sales data for the past year, including information about product categories, sales volume, and revenue.</a:t>
            </a:r>
          </a:p>
          <a:p>
            <a:pPr marL="0" indent="0">
              <a:buNone/>
            </a:pPr>
            <a:r>
              <a:rPr lang="en-US" sz="1500" dirty="0">
                <a:solidFill>
                  <a:schemeClr val="tx2">
                    <a:lumMod val="75000"/>
                    <a:lumOff val="25000"/>
                  </a:schemeClr>
                </a:solidFill>
              </a:rPr>
              <a:t>How Data Visualization Helps :-</a:t>
            </a:r>
          </a:p>
          <a:p>
            <a:pPr marL="0" indent="0">
              <a:buNone/>
            </a:pPr>
            <a:r>
              <a:rPr lang="en-US" sz="1500" dirty="0">
                <a:solidFill>
                  <a:schemeClr val="tx2">
                    <a:lumMod val="75000"/>
                    <a:lumOff val="25000"/>
                  </a:schemeClr>
                </a:solidFill>
              </a:rPr>
              <a:t>1. Identifying Top-Selling Products :- By creating a bar chart or pie chart showing sales volume by product category, you can quickly see which categories are performing best. For example, you might see that electronics and clothing are the top-selling categories.</a:t>
            </a:r>
          </a:p>
          <a:p>
            <a:pPr marL="0" indent="0">
              <a:buNone/>
            </a:pPr>
            <a:r>
              <a:rPr lang="en-US" sz="1500" dirty="0">
                <a:solidFill>
                  <a:schemeClr val="tx2">
                    <a:lumMod val="75000"/>
                    <a:lumOff val="25000"/>
                  </a:schemeClr>
                </a:solidFill>
              </a:rPr>
              <a:t>2. Understanding Sales Trends :- A line chart showing sales revenue over time can help you understand how sales have fluctuated throughout the year. You might notice seasonal trends, like increased sales during the holidays, or identify periods of low sales that need attention.</a:t>
            </a:r>
          </a:p>
          <a:p>
            <a:pPr marL="0" indent="0">
              <a:buNone/>
            </a:pPr>
            <a:r>
              <a:rPr lang="en-US" sz="1500" dirty="0">
                <a:solidFill>
                  <a:schemeClr val="tx2">
                    <a:lumMod val="75000"/>
                    <a:lumOff val="25000"/>
                  </a:schemeClr>
                </a:solidFill>
              </a:rPr>
              <a:t>3. Comparing Performance :- Side-by-side comparison charts can help you compare the performance of different products or categories. For instance, a stacked bar chart showing sales volume by product category for each quarter allows you to see how each category performed relative to the others over time.</a:t>
            </a:r>
          </a:p>
          <a:p>
            <a:pPr marL="0" indent="0">
              <a:buNone/>
            </a:pPr>
            <a:r>
              <a:rPr lang="en-US" sz="1500" dirty="0">
                <a:solidFill>
                  <a:schemeClr val="tx2">
                    <a:lumMod val="75000"/>
                    <a:lumOff val="25000"/>
                  </a:schemeClr>
                </a:solidFill>
              </a:rPr>
              <a:t>4. Spotting Opportunities :- By overlaying demographic data (like customer age or location) onto your sales data using a geographic map or scatter plot, you can identify potential target markets or areas for expansion. For example, you might notice that sales of outdoor equipment are highest in regions with warmer climates, suggesting an opportunity to focus marketing efforts there.</a:t>
            </a:r>
          </a:p>
          <a:p>
            <a:pPr marL="0" indent="0">
              <a:buNone/>
            </a:pPr>
            <a:r>
              <a:rPr lang="en-US" sz="1500" dirty="0">
                <a:solidFill>
                  <a:schemeClr val="tx2">
                    <a:lumMod val="75000"/>
                    <a:lumOff val="25000"/>
                  </a:schemeClr>
                </a:solidFill>
              </a:rPr>
              <a:t>Outcome :- Armed with these visual insights, you can make informed decisions about which products to promote during the sale, how to allocate marketing resources effectively, and where to focus efforts for future growth.</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189132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2C1F821-2D7C-D7AF-3618-88F366FA32C5}"/>
              </a:ext>
            </a:extLst>
          </p:cNvPr>
          <p:cNvSpPr>
            <a:spLocks noGrp="1" noChangeArrowheads="1"/>
          </p:cNvSpPr>
          <p:nvPr>
            <p:ph idx="1"/>
          </p:nvPr>
        </p:nvSpPr>
        <p:spPr bwMode="auto">
          <a:xfrm>
            <a:off x="1032388" y="516620"/>
            <a:ext cx="9960078" cy="559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1F1F1F"/>
                </a:solidFill>
                <a:effectLst/>
                <a:latin typeface="Google Sans"/>
              </a:rPr>
              <a:t>2. Describe a scenario where ETL could be beneficial in a business setting.</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2">
                    <a:lumMod val="75000"/>
                    <a:lumOff val="25000"/>
                  </a:schemeClr>
                </a:solidFill>
                <a:effectLst/>
                <a:latin typeface="Google Sans"/>
              </a:rPr>
              <a:t>Solution :- Imagine a retail store. They track sales data in their cash register system, customer info in their loyalty program, and inventory levels in a separate stockroom app. This is data scattered in different folders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lumMod val="75000"/>
                  <a:lumOff val="2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2">
                    <a:lumMod val="75000"/>
                    <a:lumOff val="25000"/>
                  </a:schemeClr>
                </a:solidFill>
                <a:effectLst/>
                <a:latin typeface="Google Sans"/>
              </a:rPr>
              <a:t>We can use ETL here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lumMod val="75000"/>
                  <a:lumOff val="2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solidFill>
                  <a:schemeClr val="tx2">
                    <a:lumMod val="75000"/>
                    <a:lumOff val="25000"/>
                  </a:schemeClr>
                </a:solidFill>
                <a:effectLst/>
                <a:latin typeface="Google Sans"/>
              </a:rPr>
              <a:t>Extract</a:t>
            </a:r>
            <a:r>
              <a:rPr kumimoji="0" lang="en-US" altLang="en-US" sz="1800" b="0" i="0" u="none" strike="noStrike" cap="none" normalizeH="0" baseline="0" dirty="0">
                <a:ln>
                  <a:noFill/>
                </a:ln>
                <a:solidFill>
                  <a:schemeClr val="tx2">
                    <a:lumMod val="75000"/>
                    <a:lumOff val="25000"/>
                  </a:schemeClr>
                </a:solidFill>
                <a:effectLst/>
                <a:latin typeface="Google Sans"/>
              </a:rPr>
              <a:t> :- data on sales, customers, and inventory from each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2">
                    <a:lumMod val="75000"/>
                    <a:lumOff val="25000"/>
                  </a:schemeClr>
                </a:solidFill>
                <a:effectLst/>
                <a:latin typeface="Google Sans"/>
              </a:rPr>
              <a:t>Transform</a:t>
            </a:r>
            <a:r>
              <a:rPr kumimoji="0" lang="en-US" altLang="en-US" sz="1800" b="0" i="0" u="none" strike="noStrike" cap="none" normalizeH="0" baseline="0" dirty="0">
                <a:ln>
                  <a:noFill/>
                </a:ln>
                <a:solidFill>
                  <a:schemeClr val="tx2">
                    <a:lumMod val="75000"/>
                    <a:lumOff val="25000"/>
                  </a:schemeClr>
                </a:solidFill>
                <a:effectLst/>
                <a:latin typeface="Google Sans"/>
              </a:rPr>
              <a:t> :- the data - for example, convert dates to a standard format or combine customer names spelled slightly differently.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a:ln>
                  <a:noFill/>
                </a:ln>
                <a:solidFill>
                  <a:schemeClr val="tx2">
                    <a:lumMod val="75000"/>
                    <a:lumOff val="25000"/>
                  </a:schemeClr>
                </a:solidFill>
                <a:effectLst/>
                <a:latin typeface="Google Sans"/>
              </a:rPr>
              <a:t>Load</a:t>
            </a:r>
            <a:r>
              <a:rPr kumimoji="0" lang="en-US" altLang="en-US" sz="1800" b="0" i="0" u="none" strike="noStrike" cap="none" normalizeH="0" baseline="0" dirty="0">
                <a:ln>
                  <a:noFill/>
                </a:ln>
                <a:solidFill>
                  <a:schemeClr val="tx2">
                    <a:lumMod val="75000"/>
                    <a:lumOff val="25000"/>
                  </a:schemeClr>
                </a:solidFill>
                <a:effectLst/>
                <a:latin typeface="Google Sans"/>
              </a:rPr>
              <a:t> :- all the transformed data into a single system, like a data warehouse.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2">
                  <a:lumMod val="75000"/>
                  <a:lumOff val="2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2">
                    <a:lumMod val="75000"/>
                    <a:lumOff val="25000"/>
                  </a:schemeClr>
                </a:solidFill>
                <a:effectLst/>
                <a:latin typeface="Google Sans"/>
              </a:rPr>
              <a:t>Now, the store managers can easily see all their information in one place. This can help them understand things like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lumMod val="75000"/>
                  <a:lumOff val="2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75000"/>
                    <a:lumOff val="25000"/>
                  </a:schemeClr>
                </a:solidFill>
                <a:effectLst/>
                <a:latin typeface="Google Sans"/>
              </a:rPr>
              <a:t>Which products are selling well together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75000"/>
                    <a:lumOff val="25000"/>
                  </a:schemeClr>
                </a:solidFill>
                <a:effectLst/>
                <a:latin typeface="Google Sans"/>
              </a:rPr>
              <a:t>What kind of discounts attract specific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75000"/>
                    <a:lumOff val="25000"/>
                  </a:schemeClr>
                </a:solidFill>
                <a:effectLst/>
                <a:latin typeface="Google Sans"/>
              </a:rPr>
              <a:t>How much stock they need to order to avoid running out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2">
                  <a:lumMod val="75000"/>
                  <a:lumOff val="2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2">
                    <a:lumMod val="75000"/>
                    <a:lumOff val="25000"/>
                  </a:schemeClr>
                </a:solidFill>
                <a:effectLst/>
                <a:latin typeface="Google Sans"/>
              </a:rPr>
              <a:t>With all this data together, the store can make better decisions and run their business more smoothly</a:t>
            </a:r>
            <a:endParaRPr kumimoji="0" lang="en-US" altLang="en-US" sz="1800" b="0" i="0" u="none" strike="noStrike" cap="none" normalizeH="0" baseline="0" dirty="0">
              <a:ln>
                <a:noFill/>
              </a:ln>
              <a:solidFill>
                <a:schemeClr val="tx2">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97805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E63C7-5281-F061-B46F-954E1A7185FC}"/>
              </a:ext>
            </a:extLst>
          </p:cNvPr>
          <p:cNvSpPr>
            <a:spLocks noGrp="1"/>
          </p:cNvSpPr>
          <p:nvPr>
            <p:ph idx="1"/>
          </p:nvPr>
        </p:nvSpPr>
        <p:spPr>
          <a:xfrm>
            <a:off x="786581" y="658761"/>
            <a:ext cx="10567219" cy="5518202"/>
          </a:xfrm>
        </p:spPr>
        <p:txBody>
          <a:bodyPr>
            <a:normAutofit fontScale="55000" lnSpcReduction="20000"/>
          </a:bodyPr>
          <a:lstStyle/>
          <a:p>
            <a:pPr marL="0" indent="0">
              <a:buNone/>
            </a:pPr>
            <a:r>
              <a:rPr lang="en-IN" sz="3300" b="1" dirty="0"/>
              <a:t>3. </a:t>
            </a:r>
            <a:r>
              <a:rPr lang="en-US" sz="3300" b="1" dirty="0"/>
              <a:t>What challenges might a data analyst face during the transformation phase of ETL and how can they be addressed?</a:t>
            </a:r>
          </a:p>
          <a:p>
            <a:pPr marL="0" indent="0">
              <a:buNone/>
            </a:pPr>
            <a:endParaRPr lang="en-US" sz="3300" b="1" dirty="0"/>
          </a:p>
          <a:p>
            <a:pPr marL="0" indent="0">
              <a:buNone/>
            </a:pPr>
            <a:r>
              <a:rPr lang="en-US" dirty="0">
                <a:solidFill>
                  <a:schemeClr val="tx2">
                    <a:lumMod val="75000"/>
                    <a:lumOff val="25000"/>
                  </a:schemeClr>
                </a:solidFill>
              </a:rPr>
              <a:t>Solution :- During the transformation phase of ETL, a data analyst might face several challenges. Here are some common ones and ways to address them, explained simply :-</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1. Data Quality Issues :- The raw data might have errors, missing values, or inconsistencies.</a:t>
            </a:r>
          </a:p>
          <a:p>
            <a:pPr marL="0" indent="0">
              <a:buNone/>
            </a:pPr>
            <a:r>
              <a:rPr lang="en-US" dirty="0">
                <a:solidFill>
                  <a:schemeClr val="tx2">
                    <a:lumMod val="75000"/>
                    <a:lumOff val="25000"/>
                  </a:schemeClr>
                </a:solidFill>
              </a:rPr>
              <a:t>   Solution :- Implement data cleaning techniques like filling in missing values, correcting errors, and standardizing formats. Use automated tools to help identify and fix these issues.</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2. Complex Data Formats :- Data might come in various formats (e.g., dates written differently, text in different languages).</a:t>
            </a:r>
          </a:p>
          <a:p>
            <a:pPr marL="0" indent="0">
              <a:buNone/>
            </a:pPr>
            <a:r>
              <a:rPr lang="en-US" dirty="0">
                <a:solidFill>
                  <a:schemeClr val="tx2">
                    <a:lumMod val="75000"/>
                    <a:lumOff val="25000"/>
                  </a:schemeClr>
                </a:solidFill>
              </a:rPr>
              <a:t>   Solution :- Use transformation rules to standardize formats. For example, convert all dates to a single format (like YYYY-MM-DD) and ensure text is in the same language or encoding.</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3. Data Integration Problems :- Combining data from different sources can be tricky if they have different structures or naming conventions.</a:t>
            </a:r>
          </a:p>
          <a:p>
            <a:pPr marL="0" indent="0">
              <a:buNone/>
            </a:pPr>
            <a:r>
              <a:rPr lang="en-US" dirty="0">
                <a:solidFill>
                  <a:schemeClr val="tx2">
                    <a:lumMod val="75000"/>
                    <a:lumOff val="25000"/>
                  </a:schemeClr>
                </a:solidFill>
              </a:rPr>
              <a:t>   Solution :- Map the data from different sources to a common structure. Create a unified schema that defines how data from each source should be transformed to fit together.</a:t>
            </a:r>
          </a:p>
          <a:p>
            <a:pPr marL="0" indent="0">
              <a:buNone/>
            </a:pPr>
            <a:endParaRPr lang="en-US" dirty="0">
              <a:solidFill>
                <a:schemeClr val="tx2">
                  <a:lumMod val="75000"/>
                  <a:lumOff val="25000"/>
                </a:schemeClr>
              </a:solidFill>
            </a:endParaRPr>
          </a:p>
          <a:p>
            <a:pPr marL="0" indent="0">
              <a:buNone/>
            </a:pPr>
            <a:r>
              <a:rPr lang="en-US" dirty="0">
                <a:solidFill>
                  <a:schemeClr val="tx2">
                    <a:lumMod val="75000"/>
                    <a:lumOff val="25000"/>
                  </a:schemeClr>
                </a:solidFill>
              </a:rPr>
              <a:t>4. Handling Large Data Volumes :- Processing large amounts of data can be slow and resource-intensive.</a:t>
            </a:r>
          </a:p>
          <a:p>
            <a:pPr marL="0" indent="0">
              <a:buNone/>
            </a:pPr>
            <a:r>
              <a:rPr lang="en-US" dirty="0">
                <a:solidFill>
                  <a:schemeClr val="tx2">
                    <a:lumMod val="75000"/>
                    <a:lumOff val="25000"/>
                  </a:schemeClr>
                </a:solidFill>
              </a:rPr>
              <a:t>   Solution :- Use efficient processing techniques like batch processing and parallel processing. Optimize the transformation steps to minimize resource usage and time.</a:t>
            </a:r>
          </a:p>
        </p:txBody>
      </p:sp>
    </p:spTree>
    <p:extLst>
      <p:ext uri="{BB962C8B-B14F-4D97-AF65-F5344CB8AC3E}">
        <p14:creationId xmlns:p14="http://schemas.microsoft.com/office/powerpoint/2010/main" val="171312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413B2-40C6-C61A-851A-690FF1B135FB}"/>
              </a:ext>
            </a:extLst>
          </p:cNvPr>
          <p:cNvSpPr>
            <a:spLocks noGrp="1"/>
          </p:cNvSpPr>
          <p:nvPr>
            <p:ph idx="1"/>
          </p:nvPr>
        </p:nvSpPr>
        <p:spPr>
          <a:xfrm>
            <a:off x="838200" y="707923"/>
            <a:ext cx="10515600" cy="5469040"/>
          </a:xfrm>
        </p:spPr>
        <p:txBody>
          <a:bodyPr>
            <a:normAutofit fontScale="85000" lnSpcReduction="20000"/>
          </a:bodyPr>
          <a:lstStyle/>
          <a:p>
            <a:pPr marL="0" indent="0">
              <a:buNone/>
            </a:pPr>
            <a:r>
              <a:rPr lang="en-US" sz="2000" b="1" dirty="0"/>
              <a:t>4. Explain the concept of data warehousing and its relationship with ETL processes.</a:t>
            </a:r>
          </a:p>
          <a:p>
            <a:pPr marL="0" indent="0">
              <a:buNone/>
            </a:pPr>
            <a:endParaRPr lang="en-US" sz="1800" dirty="0"/>
          </a:p>
          <a:p>
            <a:pPr marL="0" indent="0">
              <a:buNone/>
            </a:pPr>
            <a:r>
              <a:rPr lang="en-US" sz="1800" dirty="0">
                <a:solidFill>
                  <a:schemeClr val="tx2">
                    <a:lumMod val="75000"/>
                    <a:lumOff val="25000"/>
                  </a:schemeClr>
                </a:solidFill>
              </a:rPr>
              <a:t>Solution :- A data warehouse is a large, centralized storage system that holds data from many different sources. It's designed to support analysis, reporting, and decision-making. Think of it as a big library where all the data a business needs is stored in an organized way, making it easy to find and use.</a:t>
            </a:r>
          </a:p>
          <a:p>
            <a:pPr marL="0" indent="0">
              <a:buNone/>
            </a:pPr>
            <a:endParaRPr lang="en-US" sz="1800" dirty="0">
              <a:solidFill>
                <a:schemeClr val="tx2">
                  <a:lumMod val="75000"/>
                  <a:lumOff val="25000"/>
                </a:schemeClr>
              </a:solidFill>
            </a:endParaRPr>
          </a:p>
          <a:p>
            <a:pPr marL="0" indent="0">
              <a:buNone/>
            </a:pPr>
            <a:r>
              <a:rPr lang="en-US" sz="1800" dirty="0">
                <a:solidFill>
                  <a:schemeClr val="tx2">
                    <a:lumMod val="75000"/>
                    <a:lumOff val="25000"/>
                  </a:schemeClr>
                </a:solidFill>
              </a:rPr>
              <a:t>data warehousing and ETL are related :-</a:t>
            </a:r>
          </a:p>
          <a:p>
            <a:pPr marL="0" indent="0">
              <a:buNone/>
            </a:pPr>
            <a:endParaRPr lang="en-US" sz="1800" dirty="0">
              <a:solidFill>
                <a:schemeClr val="tx2">
                  <a:lumMod val="75000"/>
                  <a:lumOff val="25000"/>
                </a:schemeClr>
              </a:solidFill>
            </a:endParaRPr>
          </a:p>
          <a:p>
            <a:pPr marL="0" indent="0">
              <a:buNone/>
            </a:pPr>
            <a:r>
              <a:rPr lang="en-US" sz="1800" dirty="0">
                <a:solidFill>
                  <a:schemeClr val="tx2">
                    <a:lumMod val="75000"/>
                    <a:lumOff val="25000"/>
                  </a:schemeClr>
                </a:solidFill>
              </a:rPr>
              <a:t>1. Data Collection :- A business collects data from various sources like sales databases, customer service systems, and online transactions. These data sources often use different formats and structures.</a:t>
            </a:r>
          </a:p>
          <a:p>
            <a:pPr marL="0" indent="0">
              <a:buNone/>
            </a:pPr>
            <a:endParaRPr lang="en-US" sz="1800" dirty="0">
              <a:solidFill>
                <a:schemeClr val="tx2">
                  <a:lumMod val="75000"/>
                  <a:lumOff val="25000"/>
                </a:schemeClr>
              </a:solidFill>
            </a:endParaRPr>
          </a:p>
          <a:p>
            <a:pPr marL="0" indent="0">
              <a:buNone/>
            </a:pPr>
            <a:r>
              <a:rPr lang="en-US" sz="1800" dirty="0">
                <a:solidFill>
                  <a:schemeClr val="tx2">
                    <a:lumMod val="75000"/>
                    <a:lumOff val="25000"/>
                  </a:schemeClr>
                </a:solidFill>
              </a:rPr>
              <a:t>2. ETL Process :- Before this data can be useful, it needs to be gathered, cleaned, and organized. This is where the ETL process comes in:</a:t>
            </a:r>
          </a:p>
          <a:p>
            <a:pPr marL="0" indent="0">
              <a:buNone/>
            </a:pPr>
            <a:r>
              <a:rPr lang="en-US" sz="1800" dirty="0">
                <a:solidFill>
                  <a:schemeClr val="tx2">
                    <a:lumMod val="75000"/>
                    <a:lumOff val="25000"/>
                  </a:schemeClr>
                </a:solidFill>
              </a:rPr>
              <a:t>   Extract :- ETL tools pull data from different sources.</a:t>
            </a:r>
          </a:p>
          <a:p>
            <a:pPr marL="0" indent="0">
              <a:buNone/>
            </a:pPr>
            <a:r>
              <a:rPr lang="en-US" sz="1800" dirty="0">
                <a:solidFill>
                  <a:schemeClr val="tx2">
                    <a:lumMod val="75000"/>
                    <a:lumOff val="25000"/>
                  </a:schemeClr>
                </a:solidFill>
              </a:rPr>
              <a:t>   Transform :- The data is cleaned and converted into a consistent format. This might involve correcting errors,</a:t>
            </a:r>
          </a:p>
          <a:p>
            <a:pPr marL="0" indent="0">
              <a:buNone/>
            </a:pPr>
            <a:r>
              <a:rPr lang="en-US" sz="1800" dirty="0">
                <a:solidFill>
                  <a:schemeClr val="tx2">
                    <a:lumMod val="75000"/>
                    <a:lumOff val="25000"/>
                  </a:schemeClr>
                </a:solidFill>
              </a:rPr>
              <a:t>filling in missing information, and standardizing data types.</a:t>
            </a:r>
          </a:p>
          <a:p>
            <a:pPr marL="0" indent="0">
              <a:buNone/>
            </a:pPr>
            <a:r>
              <a:rPr lang="en-US" sz="1800" dirty="0">
                <a:solidFill>
                  <a:schemeClr val="tx2">
                    <a:lumMod val="75000"/>
                    <a:lumOff val="25000"/>
                  </a:schemeClr>
                </a:solidFill>
              </a:rPr>
              <a:t>   Load :- The transformed data is then loaded into the data warehouse.</a:t>
            </a:r>
          </a:p>
          <a:p>
            <a:pPr marL="0" indent="0">
              <a:buNone/>
            </a:pPr>
            <a:endParaRPr lang="en-US" sz="1800" dirty="0">
              <a:solidFill>
                <a:schemeClr val="tx2">
                  <a:lumMod val="75000"/>
                  <a:lumOff val="25000"/>
                </a:schemeClr>
              </a:solidFill>
            </a:endParaRPr>
          </a:p>
          <a:p>
            <a:pPr marL="0" indent="0">
              <a:buNone/>
            </a:pPr>
            <a:r>
              <a:rPr lang="en-US" sz="1800" dirty="0">
                <a:solidFill>
                  <a:schemeClr val="tx2">
                    <a:lumMod val="75000"/>
                    <a:lumOff val="25000"/>
                  </a:schemeClr>
                </a:solidFill>
              </a:rPr>
              <a:t>3. Data Warehouse : Once in the data warehouse, the data is stored in an organized way that makes it easy to access. It’s like placing all the cleaned and sorted books on the shelves of the library, categorized and ready to be read.</a:t>
            </a:r>
            <a:endParaRPr lang="en-IN" sz="1800" dirty="0">
              <a:solidFill>
                <a:schemeClr val="tx2">
                  <a:lumMod val="75000"/>
                  <a:lumOff val="25000"/>
                </a:schemeClr>
              </a:solidFill>
            </a:endParaRPr>
          </a:p>
        </p:txBody>
      </p:sp>
    </p:spTree>
    <p:extLst>
      <p:ext uri="{BB962C8B-B14F-4D97-AF65-F5344CB8AC3E}">
        <p14:creationId xmlns:p14="http://schemas.microsoft.com/office/powerpoint/2010/main" val="206169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6300D-C5ED-0BDA-F941-7A16A937880F}"/>
              </a:ext>
            </a:extLst>
          </p:cNvPr>
          <p:cNvSpPr>
            <a:spLocks noGrp="1"/>
          </p:cNvSpPr>
          <p:nvPr>
            <p:ph idx="1"/>
          </p:nvPr>
        </p:nvSpPr>
        <p:spPr>
          <a:xfrm>
            <a:off x="838200" y="766916"/>
            <a:ext cx="10515600" cy="5410047"/>
          </a:xfrm>
        </p:spPr>
        <p:txBody>
          <a:bodyPr>
            <a:normAutofit/>
          </a:bodyPr>
          <a:lstStyle/>
          <a:p>
            <a:pPr marL="0" indent="0">
              <a:buNone/>
            </a:pPr>
            <a:r>
              <a:rPr lang="en-US" sz="1700" dirty="0"/>
              <a:t>5. Define a database and a data warehouse.</a:t>
            </a:r>
          </a:p>
          <a:p>
            <a:pPr marL="0" indent="0">
              <a:buNone/>
            </a:pPr>
            <a:endParaRPr lang="en-US" sz="1700" dirty="0"/>
          </a:p>
          <a:p>
            <a:pPr marL="0" indent="0">
              <a:buNone/>
            </a:pPr>
            <a:r>
              <a:rPr lang="en-US" sz="1500" dirty="0">
                <a:solidFill>
                  <a:schemeClr val="tx2">
                    <a:lumMod val="75000"/>
                    <a:lumOff val="25000"/>
                  </a:schemeClr>
                </a:solidFill>
              </a:rPr>
              <a:t>Solution :- Database</a:t>
            </a:r>
          </a:p>
          <a:p>
            <a:pPr marL="0" indent="0">
              <a:buNone/>
            </a:pPr>
            <a:r>
              <a:rPr lang="en-US" sz="1500" dirty="0">
                <a:solidFill>
                  <a:schemeClr val="tx2">
                    <a:lumMod val="75000"/>
                    <a:lumOff val="25000"/>
                  </a:schemeClr>
                </a:solidFill>
              </a:rPr>
              <a:t>A database is a place where data is stored and organized so that it can be easily accessed, managed, and updated. Think of it like a digital filing cabinet where you keep your information neatly filed for quick retrieval. Databases are used for day-to-day operations like recording sales transactions, storing customer details, and managing inventory.</a:t>
            </a:r>
          </a:p>
          <a:p>
            <a:pPr marL="0" indent="0">
              <a:buNone/>
            </a:pPr>
            <a:endParaRPr lang="en-US" sz="1500" dirty="0">
              <a:solidFill>
                <a:schemeClr val="tx2">
                  <a:lumMod val="75000"/>
                  <a:lumOff val="25000"/>
                </a:schemeClr>
              </a:solidFill>
            </a:endParaRPr>
          </a:p>
          <a:p>
            <a:pPr marL="0" indent="0">
              <a:buNone/>
            </a:pPr>
            <a:r>
              <a:rPr lang="en-US" sz="1500" dirty="0">
                <a:solidFill>
                  <a:schemeClr val="tx2">
                    <a:lumMod val="75000"/>
                    <a:lumOff val="25000"/>
                  </a:schemeClr>
                </a:solidFill>
              </a:rPr>
              <a:t>Data Warehouse</a:t>
            </a:r>
          </a:p>
          <a:p>
            <a:pPr marL="0" indent="0">
              <a:buNone/>
            </a:pPr>
            <a:r>
              <a:rPr lang="en-US" sz="1500" dirty="0">
                <a:solidFill>
                  <a:schemeClr val="tx2">
                    <a:lumMod val="75000"/>
                    <a:lumOff val="25000"/>
                  </a:schemeClr>
                </a:solidFill>
              </a:rPr>
              <a:t>A data warehouse is a large, centralized storage system specifically designed for analyzing and reporting on data. It's like a big library that stores copies of data from various sources over time, organized in a way that makes it easy to search through and analyze. Data warehouses are used to understand long-term trends, make business decisions, and generate reports based on historical data.</a:t>
            </a:r>
          </a:p>
        </p:txBody>
      </p:sp>
    </p:spTree>
    <p:extLst>
      <p:ext uri="{BB962C8B-B14F-4D97-AF65-F5344CB8AC3E}">
        <p14:creationId xmlns:p14="http://schemas.microsoft.com/office/powerpoint/2010/main" val="240376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384BC-8901-0740-9964-873FEDABD870}"/>
              </a:ext>
            </a:extLst>
          </p:cNvPr>
          <p:cNvSpPr>
            <a:spLocks noGrp="1"/>
          </p:cNvSpPr>
          <p:nvPr>
            <p:ph idx="1"/>
          </p:nvPr>
        </p:nvSpPr>
        <p:spPr>
          <a:xfrm>
            <a:off x="838200" y="816078"/>
            <a:ext cx="10515600" cy="5360886"/>
          </a:xfrm>
        </p:spPr>
        <p:txBody>
          <a:bodyPr>
            <a:normAutofit lnSpcReduction="10000"/>
          </a:bodyPr>
          <a:lstStyle/>
          <a:p>
            <a:pPr marL="0" indent="0">
              <a:buNone/>
            </a:pPr>
            <a:r>
              <a:rPr lang="en-IN" sz="1700" b="1" dirty="0"/>
              <a:t>6. </a:t>
            </a:r>
            <a:r>
              <a:rPr lang="en-US" sz="1700" b="1" dirty="0"/>
              <a:t>How do the purposes of a database and a data warehouse differ in a business environment?</a:t>
            </a:r>
          </a:p>
          <a:p>
            <a:pPr marL="0" indent="0">
              <a:buNone/>
            </a:pPr>
            <a:endParaRPr lang="en-US" sz="1500" dirty="0"/>
          </a:p>
          <a:p>
            <a:pPr marL="0" indent="0">
              <a:buNone/>
            </a:pPr>
            <a:r>
              <a:rPr lang="en-US" sz="1500" dirty="0">
                <a:solidFill>
                  <a:schemeClr val="tx2">
                    <a:lumMod val="75000"/>
                    <a:lumOff val="25000"/>
                  </a:schemeClr>
                </a:solidFill>
              </a:rPr>
              <a:t>Solution :- In a business environment, databases and data warehouses serve different purposes, each crucial for different types of activities.</a:t>
            </a:r>
          </a:p>
          <a:p>
            <a:pPr marL="0" indent="0">
              <a:buNone/>
            </a:pPr>
            <a:endParaRPr lang="en-US" sz="1500" dirty="0">
              <a:solidFill>
                <a:schemeClr val="tx2">
                  <a:lumMod val="75000"/>
                  <a:lumOff val="25000"/>
                </a:schemeClr>
              </a:solidFill>
            </a:endParaRPr>
          </a:p>
          <a:p>
            <a:pPr marL="0" indent="0">
              <a:buNone/>
            </a:pPr>
            <a:r>
              <a:rPr lang="en-US" sz="1500" dirty="0">
                <a:solidFill>
                  <a:schemeClr val="tx2">
                    <a:lumMod val="75000"/>
                    <a:lumOff val="25000"/>
                  </a:schemeClr>
                </a:solidFill>
              </a:rPr>
              <a:t>Database</a:t>
            </a:r>
          </a:p>
          <a:p>
            <a:pPr marL="0" indent="0">
              <a:buNone/>
            </a:pPr>
            <a:r>
              <a:rPr lang="en-US" sz="1500" dirty="0">
                <a:solidFill>
                  <a:schemeClr val="tx2">
                    <a:lumMod val="75000"/>
                    <a:lumOff val="25000"/>
                  </a:schemeClr>
                </a:solidFill>
              </a:rPr>
              <a:t>Purpose :- To support daily operations and transactions.</a:t>
            </a:r>
          </a:p>
          <a:p>
            <a:pPr marL="0" indent="0">
              <a:buNone/>
            </a:pPr>
            <a:r>
              <a:rPr lang="en-US" sz="1500" dirty="0">
                <a:solidFill>
                  <a:schemeClr val="tx2">
                    <a:lumMod val="75000"/>
                    <a:lumOff val="25000"/>
                  </a:schemeClr>
                </a:solidFill>
              </a:rPr>
              <a:t>Example Uses :- Recording sales transactions, managing customer details, tracking inventory levels.</a:t>
            </a:r>
          </a:p>
          <a:p>
            <a:pPr marL="0" indent="0">
              <a:buNone/>
            </a:pPr>
            <a:r>
              <a:rPr lang="en-US" sz="1500" dirty="0">
                <a:solidFill>
                  <a:schemeClr val="tx2">
                    <a:lumMod val="75000"/>
                    <a:lumOff val="25000"/>
                  </a:schemeClr>
                </a:solidFill>
              </a:rPr>
              <a:t>Key Features :- Fast read and write operations, handling lots of small, real-time transactions.</a:t>
            </a:r>
          </a:p>
          <a:p>
            <a:pPr marL="0" indent="0">
              <a:buNone/>
            </a:pPr>
            <a:r>
              <a:rPr lang="en-US" sz="1500" dirty="0">
                <a:solidFill>
                  <a:schemeClr val="tx2">
                    <a:lumMod val="75000"/>
                    <a:lumOff val="25000"/>
                  </a:schemeClr>
                </a:solidFill>
              </a:rPr>
              <a:t>Focus :- Efficiency and speed in managing current, operational data.</a:t>
            </a:r>
          </a:p>
          <a:p>
            <a:pPr marL="0" indent="0">
              <a:buNone/>
            </a:pPr>
            <a:endParaRPr lang="en-US" sz="1500" dirty="0">
              <a:solidFill>
                <a:schemeClr val="tx2">
                  <a:lumMod val="75000"/>
                  <a:lumOff val="25000"/>
                </a:schemeClr>
              </a:solidFill>
            </a:endParaRPr>
          </a:p>
          <a:p>
            <a:pPr marL="0" indent="0">
              <a:buNone/>
            </a:pPr>
            <a:r>
              <a:rPr lang="en-US" sz="1500" dirty="0">
                <a:solidFill>
                  <a:schemeClr val="tx2">
                    <a:lumMod val="75000"/>
                    <a:lumOff val="25000"/>
                  </a:schemeClr>
                </a:solidFill>
              </a:rPr>
              <a:t>Data Warehouse</a:t>
            </a:r>
          </a:p>
          <a:p>
            <a:pPr marL="0" indent="0">
              <a:buNone/>
            </a:pPr>
            <a:r>
              <a:rPr lang="en-US" sz="1500" dirty="0">
                <a:solidFill>
                  <a:schemeClr val="tx2">
                    <a:lumMod val="75000"/>
                    <a:lumOff val="25000"/>
                  </a:schemeClr>
                </a:solidFill>
              </a:rPr>
              <a:t>Purpose :- To support analysis, reporting, and decision-making.</a:t>
            </a:r>
          </a:p>
          <a:p>
            <a:pPr marL="0" indent="0">
              <a:buNone/>
            </a:pPr>
            <a:r>
              <a:rPr lang="en-US" sz="1500" dirty="0">
                <a:solidFill>
                  <a:schemeClr val="tx2">
                    <a:lumMod val="75000"/>
                    <a:lumOff val="25000"/>
                  </a:schemeClr>
                </a:solidFill>
              </a:rPr>
              <a:t>Example Uses :- Analyzing sales trends over the past year, generating reports on customer purchasing patterns, forecasting future inventory needs.</a:t>
            </a:r>
          </a:p>
          <a:p>
            <a:pPr marL="0" indent="0">
              <a:buNone/>
            </a:pPr>
            <a:r>
              <a:rPr lang="en-US" sz="1500" dirty="0">
                <a:solidFill>
                  <a:schemeClr val="tx2">
                    <a:lumMod val="75000"/>
                    <a:lumOff val="25000"/>
                  </a:schemeClr>
                </a:solidFill>
              </a:rPr>
              <a:t>Key Features :- Storage of large volumes of historical data, optimized for complex queries and analysis.</a:t>
            </a:r>
          </a:p>
          <a:p>
            <a:pPr marL="0" indent="0">
              <a:buNone/>
            </a:pPr>
            <a:r>
              <a:rPr lang="en-US" sz="1500" dirty="0">
                <a:solidFill>
                  <a:schemeClr val="tx2">
                    <a:lumMod val="75000"/>
                    <a:lumOff val="25000"/>
                  </a:schemeClr>
                </a:solidFill>
              </a:rPr>
              <a:t>Focus :- Aggregating and organizing data from different sources for in-depth analysis and strategic planning.</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378814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328EE-24E0-36ED-B722-06435ECD6C39}"/>
              </a:ext>
            </a:extLst>
          </p:cNvPr>
          <p:cNvSpPr>
            <a:spLocks noGrp="1"/>
          </p:cNvSpPr>
          <p:nvPr>
            <p:ph idx="1"/>
          </p:nvPr>
        </p:nvSpPr>
        <p:spPr>
          <a:xfrm>
            <a:off x="838200" y="757084"/>
            <a:ext cx="10515600" cy="5419879"/>
          </a:xfrm>
        </p:spPr>
        <p:txBody>
          <a:bodyPr>
            <a:normAutofit/>
          </a:bodyPr>
          <a:lstStyle/>
          <a:p>
            <a:pPr marL="0" indent="0">
              <a:buNone/>
            </a:pPr>
            <a:r>
              <a:rPr lang="en-IN" sz="1700" b="1" dirty="0"/>
              <a:t>7. </a:t>
            </a:r>
            <a:r>
              <a:rPr lang="en-US" sz="1700" b="1" dirty="0"/>
              <a:t>Can you illustrate with an example when you would use a database versus a data warehouse?</a:t>
            </a:r>
          </a:p>
          <a:p>
            <a:pPr marL="0" indent="0">
              <a:buNone/>
            </a:pPr>
            <a:endParaRPr lang="en-US" sz="1700" b="1" dirty="0"/>
          </a:p>
          <a:p>
            <a:pPr marL="0" indent="0">
              <a:buNone/>
            </a:pPr>
            <a:r>
              <a:rPr lang="en-US" sz="1500" dirty="0">
                <a:solidFill>
                  <a:schemeClr val="tx2">
                    <a:lumMod val="75000"/>
                    <a:lumOff val="25000"/>
                  </a:schemeClr>
                </a:solidFill>
              </a:rPr>
              <a:t>Solution :-</a:t>
            </a:r>
          </a:p>
          <a:p>
            <a:pPr marL="0" indent="0">
              <a:buNone/>
            </a:pPr>
            <a:r>
              <a:rPr lang="en-US" sz="1500" dirty="0">
                <a:solidFill>
                  <a:schemeClr val="tx2">
                    <a:lumMod val="75000"/>
                    <a:lumOff val="25000"/>
                  </a:schemeClr>
                </a:solidFill>
              </a:rPr>
              <a:t>Database Usage :-</a:t>
            </a:r>
          </a:p>
          <a:p>
            <a:pPr marL="0" indent="0">
              <a:buNone/>
            </a:pPr>
            <a:r>
              <a:rPr lang="en-US" sz="1500" dirty="0">
                <a:solidFill>
                  <a:schemeClr val="tx2">
                    <a:lumMod val="75000"/>
                    <a:lumOff val="25000"/>
                  </a:schemeClr>
                </a:solidFill>
              </a:rPr>
              <a:t>Task :- Processing a customer's purchase.</a:t>
            </a:r>
          </a:p>
          <a:p>
            <a:pPr marL="0" indent="0">
              <a:buNone/>
            </a:pPr>
            <a:r>
              <a:rPr lang="en-US" sz="1500" dirty="0">
                <a:solidFill>
                  <a:schemeClr val="tx2">
                    <a:lumMod val="75000"/>
                    <a:lumOff val="25000"/>
                  </a:schemeClr>
                </a:solidFill>
              </a:rPr>
              <a:t>Details :- When a customer buys an item, the cashier enters the sale into the store's system.</a:t>
            </a:r>
          </a:p>
          <a:p>
            <a:pPr marL="0" indent="0">
              <a:buNone/>
            </a:pPr>
            <a:r>
              <a:rPr lang="en-US" sz="1500" dirty="0">
                <a:solidFill>
                  <a:schemeClr val="tx2">
                    <a:lumMod val="75000"/>
                    <a:lumOff val="25000"/>
                  </a:schemeClr>
                </a:solidFill>
              </a:rPr>
              <a:t>Purpose :- The database records the transaction immediately, updates inventory, and manages payment details.</a:t>
            </a:r>
          </a:p>
          <a:p>
            <a:pPr marL="0" indent="0">
              <a:buNone/>
            </a:pPr>
            <a:r>
              <a:rPr lang="en-US" sz="1500" dirty="0">
                <a:solidFill>
                  <a:schemeClr val="tx2">
                    <a:lumMod val="75000"/>
                    <a:lumOff val="25000"/>
                  </a:schemeClr>
                </a:solidFill>
              </a:rPr>
              <a:t>Why :- It needs to be fast and handle real-time data to support daily operations.</a:t>
            </a:r>
          </a:p>
          <a:p>
            <a:pPr marL="0" indent="0">
              <a:buNone/>
            </a:pPr>
            <a:endParaRPr lang="en-US" sz="1500" dirty="0">
              <a:solidFill>
                <a:schemeClr val="tx2">
                  <a:lumMod val="75000"/>
                  <a:lumOff val="25000"/>
                </a:schemeClr>
              </a:solidFill>
            </a:endParaRPr>
          </a:p>
          <a:p>
            <a:pPr marL="0" indent="0">
              <a:buNone/>
            </a:pPr>
            <a:r>
              <a:rPr lang="en-US" sz="1500" dirty="0">
                <a:solidFill>
                  <a:schemeClr val="tx2">
                    <a:lumMod val="75000"/>
                    <a:lumOff val="25000"/>
                  </a:schemeClr>
                </a:solidFill>
              </a:rPr>
              <a:t>Data Warehouse Usage :-</a:t>
            </a:r>
          </a:p>
          <a:p>
            <a:pPr marL="0" indent="0">
              <a:buNone/>
            </a:pPr>
            <a:r>
              <a:rPr lang="en-US" sz="1500" dirty="0">
                <a:solidFill>
                  <a:schemeClr val="tx2">
                    <a:lumMod val="75000"/>
                    <a:lumOff val="25000"/>
                  </a:schemeClr>
                </a:solidFill>
              </a:rPr>
              <a:t>Task :- Analyzing sales trends over the past year.</a:t>
            </a:r>
          </a:p>
          <a:p>
            <a:pPr marL="0" indent="0">
              <a:buNone/>
            </a:pPr>
            <a:r>
              <a:rPr lang="en-US" sz="1500" dirty="0">
                <a:solidFill>
                  <a:schemeClr val="tx2">
                    <a:lumMod val="75000"/>
                    <a:lumOff val="25000"/>
                  </a:schemeClr>
                </a:solidFill>
              </a:rPr>
              <a:t>Details :- The store manager wants to know which products sold best during different seasons.</a:t>
            </a:r>
          </a:p>
          <a:p>
            <a:pPr marL="0" indent="0">
              <a:buNone/>
            </a:pPr>
            <a:r>
              <a:rPr lang="en-US" sz="1500" dirty="0">
                <a:solidFill>
                  <a:schemeClr val="tx2">
                    <a:lumMod val="75000"/>
                    <a:lumOff val="25000"/>
                  </a:schemeClr>
                </a:solidFill>
              </a:rPr>
              <a:t>Purpose :- The data warehouse aggregates sales data from the entire year, cleans and organizes it for analysis.</a:t>
            </a:r>
          </a:p>
          <a:p>
            <a:pPr marL="0" indent="0">
              <a:buNone/>
            </a:pPr>
            <a:r>
              <a:rPr lang="en-US" sz="1500" dirty="0">
                <a:solidFill>
                  <a:schemeClr val="tx2">
                    <a:lumMod val="75000"/>
                    <a:lumOff val="25000"/>
                  </a:schemeClr>
                </a:solidFill>
              </a:rPr>
              <a:t>Why :- It helps in understanding long-term trends and making decisions about inventory and marketing strategies.</a:t>
            </a:r>
          </a:p>
        </p:txBody>
      </p:sp>
    </p:spTree>
    <p:extLst>
      <p:ext uri="{BB962C8B-B14F-4D97-AF65-F5344CB8AC3E}">
        <p14:creationId xmlns:p14="http://schemas.microsoft.com/office/powerpoint/2010/main" val="212088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DBA9E-BD0C-19C2-2D8C-3B504C03AE88}"/>
              </a:ext>
            </a:extLst>
          </p:cNvPr>
          <p:cNvSpPr>
            <a:spLocks noGrp="1"/>
          </p:cNvSpPr>
          <p:nvPr>
            <p:ph idx="1"/>
          </p:nvPr>
        </p:nvSpPr>
        <p:spPr>
          <a:xfrm>
            <a:off x="838200" y="727587"/>
            <a:ext cx="10515600" cy="5449376"/>
          </a:xfrm>
        </p:spPr>
        <p:txBody>
          <a:bodyPr>
            <a:normAutofit fontScale="85000" lnSpcReduction="20000"/>
          </a:bodyPr>
          <a:lstStyle/>
          <a:p>
            <a:pPr marL="0" indent="0">
              <a:buNone/>
            </a:pPr>
            <a:r>
              <a:rPr lang="en-IN" sz="1700" b="1" dirty="0"/>
              <a:t>8. </a:t>
            </a:r>
            <a:r>
              <a:rPr lang="en-US" sz="1700" b="1" dirty="0"/>
              <a:t>List 5 Popular Data Warehouse, ETL Tools and Database.</a:t>
            </a:r>
          </a:p>
          <a:p>
            <a:pPr marL="0" indent="0">
              <a:buNone/>
            </a:pPr>
            <a:endParaRPr lang="en-US" sz="1700" b="1" dirty="0"/>
          </a:p>
          <a:p>
            <a:pPr marL="0" indent="0">
              <a:buNone/>
            </a:pPr>
            <a:r>
              <a:rPr lang="en-US" sz="1500" dirty="0">
                <a:solidFill>
                  <a:schemeClr val="tx2">
                    <a:lumMod val="75000"/>
                    <a:lumOff val="25000"/>
                  </a:schemeClr>
                </a:solidFill>
              </a:rPr>
              <a:t>Solution :- Data Warehouses tools are :-</a:t>
            </a:r>
          </a:p>
          <a:p>
            <a:pPr marL="0" indent="0">
              <a:buNone/>
            </a:pPr>
            <a:r>
              <a:rPr lang="en-US" sz="1500" dirty="0">
                <a:solidFill>
                  <a:schemeClr val="tx2">
                    <a:lumMod val="75000"/>
                    <a:lumOff val="25000"/>
                  </a:schemeClr>
                </a:solidFill>
              </a:rPr>
              <a:t>1. Amazon Redshift</a:t>
            </a:r>
          </a:p>
          <a:p>
            <a:pPr marL="0" indent="0">
              <a:buNone/>
            </a:pPr>
            <a:r>
              <a:rPr lang="en-US" sz="1500" dirty="0">
                <a:solidFill>
                  <a:schemeClr val="tx2">
                    <a:lumMod val="75000"/>
                    <a:lumOff val="25000"/>
                  </a:schemeClr>
                </a:solidFill>
              </a:rPr>
              <a:t>2. Google BigQuery</a:t>
            </a:r>
          </a:p>
          <a:p>
            <a:pPr marL="0" indent="0">
              <a:buNone/>
            </a:pPr>
            <a:r>
              <a:rPr lang="en-US" sz="1500" dirty="0">
                <a:solidFill>
                  <a:schemeClr val="tx2">
                    <a:lumMod val="75000"/>
                    <a:lumOff val="25000"/>
                  </a:schemeClr>
                </a:solidFill>
              </a:rPr>
              <a:t>3. Snowflake</a:t>
            </a:r>
          </a:p>
          <a:p>
            <a:pPr marL="0" indent="0">
              <a:buNone/>
            </a:pPr>
            <a:r>
              <a:rPr lang="en-US" sz="1500" dirty="0">
                <a:solidFill>
                  <a:schemeClr val="tx2">
                    <a:lumMod val="75000"/>
                    <a:lumOff val="25000"/>
                  </a:schemeClr>
                </a:solidFill>
              </a:rPr>
              <a:t>4. Microsoft Azure Synapse Analytics</a:t>
            </a:r>
          </a:p>
          <a:p>
            <a:pPr marL="0" indent="0">
              <a:buNone/>
            </a:pPr>
            <a:r>
              <a:rPr lang="en-US" sz="1500" dirty="0">
                <a:solidFill>
                  <a:schemeClr val="tx2">
                    <a:lumMod val="75000"/>
                    <a:lumOff val="25000"/>
                  </a:schemeClr>
                </a:solidFill>
              </a:rPr>
              <a:t>5. Oracle Exadata</a:t>
            </a:r>
          </a:p>
          <a:p>
            <a:pPr marL="0" indent="0">
              <a:buNone/>
            </a:pPr>
            <a:r>
              <a:rPr lang="en-US" sz="1500" dirty="0">
                <a:solidFill>
                  <a:schemeClr val="tx2">
                    <a:lumMod val="75000"/>
                    <a:lumOff val="25000"/>
                  </a:schemeClr>
                </a:solidFill>
              </a:rPr>
              <a:t>ETL tools are :-</a:t>
            </a:r>
          </a:p>
          <a:p>
            <a:pPr marL="0" indent="0">
              <a:buNone/>
            </a:pPr>
            <a:r>
              <a:rPr lang="en-US" sz="1500" dirty="0">
                <a:solidFill>
                  <a:schemeClr val="tx2">
                    <a:lumMod val="75000"/>
                    <a:lumOff val="25000"/>
                  </a:schemeClr>
                </a:solidFill>
              </a:rPr>
              <a:t>1. Apache NiFi</a:t>
            </a:r>
          </a:p>
          <a:p>
            <a:pPr marL="0" indent="0">
              <a:buNone/>
            </a:pPr>
            <a:r>
              <a:rPr lang="en-US" sz="1500" dirty="0">
                <a:solidFill>
                  <a:schemeClr val="tx2">
                    <a:lumMod val="75000"/>
                    <a:lumOff val="25000"/>
                  </a:schemeClr>
                </a:solidFill>
              </a:rPr>
              <a:t>2. Talend</a:t>
            </a:r>
          </a:p>
          <a:p>
            <a:pPr marL="0" indent="0">
              <a:buNone/>
            </a:pPr>
            <a:r>
              <a:rPr lang="en-US" sz="1500" dirty="0">
                <a:solidFill>
                  <a:schemeClr val="tx2">
                    <a:lumMod val="75000"/>
                    <a:lumOff val="25000"/>
                  </a:schemeClr>
                </a:solidFill>
              </a:rPr>
              <a:t>3. Informatica PowerCenter</a:t>
            </a:r>
          </a:p>
          <a:p>
            <a:pPr marL="0" indent="0">
              <a:buNone/>
            </a:pPr>
            <a:r>
              <a:rPr lang="en-US" sz="1500" dirty="0">
                <a:solidFill>
                  <a:schemeClr val="tx2">
                    <a:lumMod val="75000"/>
                    <a:lumOff val="25000"/>
                  </a:schemeClr>
                </a:solidFill>
              </a:rPr>
              <a:t>4. Microsoft SQL Server Integration Services (SSIS)</a:t>
            </a:r>
          </a:p>
          <a:p>
            <a:pPr marL="0" indent="0">
              <a:buNone/>
            </a:pPr>
            <a:r>
              <a:rPr lang="en-US" sz="1500" dirty="0">
                <a:solidFill>
                  <a:schemeClr val="tx2">
                    <a:lumMod val="75000"/>
                    <a:lumOff val="25000"/>
                  </a:schemeClr>
                </a:solidFill>
              </a:rPr>
              <a:t>5. Apache Airflow</a:t>
            </a:r>
          </a:p>
          <a:p>
            <a:pPr marL="0" indent="0">
              <a:buNone/>
            </a:pPr>
            <a:r>
              <a:rPr lang="en-US" sz="1500" dirty="0">
                <a:solidFill>
                  <a:schemeClr val="tx2">
                    <a:lumMod val="75000"/>
                    <a:lumOff val="25000"/>
                  </a:schemeClr>
                </a:solidFill>
              </a:rPr>
              <a:t>Databases tools are :-</a:t>
            </a:r>
          </a:p>
          <a:p>
            <a:pPr marL="0" indent="0">
              <a:buNone/>
            </a:pPr>
            <a:r>
              <a:rPr lang="en-US" sz="1500" dirty="0">
                <a:solidFill>
                  <a:schemeClr val="tx2">
                    <a:lumMod val="75000"/>
                    <a:lumOff val="25000"/>
                  </a:schemeClr>
                </a:solidFill>
              </a:rPr>
              <a:t>1. MySQL</a:t>
            </a:r>
          </a:p>
          <a:p>
            <a:pPr marL="0" indent="0">
              <a:buNone/>
            </a:pPr>
            <a:r>
              <a:rPr lang="en-US" sz="1500" dirty="0">
                <a:solidFill>
                  <a:schemeClr val="tx2">
                    <a:lumMod val="75000"/>
                    <a:lumOff val="25000"/>
                  </a:schemeClr>
                </a:solidFill>
              </a:rPr>
              <a:t>2. PostgreSQL</a:t>
            </a:r>
          </a:p>
          <a:p>
            <a:pPr marL="0" indent="0">
              <a:buNone/>
            </a:pPr>
            <a:r>
              <a:rPr lang="en-US" sz="1500" dirty="0">
                <a:solidFill>
                  <a:schemeClr val="tx2">
                    <a:lumMod val="75000"/>
                    <a:lumOff val="25000"/>
                  </a:schemeClr>
                </a:solidFill>
              </a:rPr>
              <a:t>3. Microsoft SQL Server</a:t>
            </a:r>
          </a:p>
          <a:p>
            <a:pPr marL="0" indent="0">
              <a:buNone/>
            </a:pPr>
            <a:r>
              <a:rPr lang="en-US" sz="1500" dirty="0">
                <a:solidFill>
                  <a:schemeClr val="tx2">
                    <a:lumMod val="75000"/>
                    <a:lumOff val="25000"/>
                  </a:schemeClr>
                </a:solidFill>
              </a:rPr>
              <a:t>4. Oracle Database</a:t>
            </a:r>
          </a:p>
          <a:p>
            <a:pPr marL="0" indent="0">
              <a:buNone/>
            </a:pPr>
            <a:r>
              <a:rPr lang="en-US" sz="1500" dirty="0">
                <a:solidFill>
                  <a:schemeClr val="tx2">
                    <a:lumMod val="75000"/>
                    <a:lumOff val="25000"/>
                  </a:schemeClr>
                </a:solidFill>
              </a:rPr>
              <a:t>5. MongoDB</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178224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B52CF-40E9-3E83-77E9-851E97AAC0CB}"/>
              </a:ext>
            </a:extLst>
          </p:cNvPr>
          <p:cNvSpPr>
            <a:spLocks noGrp="1"/>
          </p:cNvSpPr>
          <p:nvPr>
            <p:ph idx="1"/>
          </p:nvPr>
        </p:nvSpPr>
        <p:spPr>
          <a:xfrm>
            <a:off x="838200" y="678426"/>
            <a:ext cx="10515600" cy="5498537"/>
          </a:xfrm>
        </p:spPr>
        <p:txBody>
          <a:bodyPr>
            <a:normAutofit/>
          </a:bodyPr>
          <a:lstStyle/>
          <a:p>
            <a:pPr marL="0" indent="0">
              <a:buNone/>
            </a:pPr>
            <a:r>
              <a:rPr lang="en-IN" sz="1700" b="1" dirty="0"/>
              <a:t>9. </a:t>
            </a:r>
            <a:r>
              <a:rPr lang="en-US" sz="1700" b="1" dirty="0"/>
              <a:t>Who is Data Analyst, Business Analyst and Data scientist?</a:t>
            </a:r>
            <a:endParaRPr lang="en-IN" sz="1700" b="1" dirty="0"/>
          </a:p>
          <a:p>
            <a:pPr marL="0" indent="0">
              <a:buNone/>
            </a:pPr>
            <a:endParaRPr lang="en-IN" sz="1700" b="1" dirty="0"/>
          </a:p>
          <a:p>
            <a:pPr marL="0" indent="0">
              <a:buNone/>
            </a:pPr>
            <a:r>
              <a:rPr lang="en-IN" sz="1500" dirty="0">
                <a:solidFill>
                  <a:schemeClr val="tx2">
                    <a:lumMod val="75000"/>
                    <a:lumOff val="25000"/>
                  </a:schemeClr>
                </a:solidFill>
              </a:rPr>
              <a:t>Solution :- </a:t>
            </a:r>
            <a:r>
              <a:rPr lang="en-US" sz="1500" dirty="0">
                <a:solidFill>
                  <a:schemeClr val="tx2">
                    <a:lumMod val="75000"/>
                    <a:lumOff val="25000"/>
                  </a:schemeClr>
                </a:solidFill>
              </a:rPr>
              <a:t>Data Analyst :- Imagine a librarian who organizes and interprets books. A Data Analyst collects data from various sources (like website traffic, sales figures, or social media). They clean and organize the data, uncovering insights and trends. They might use charts and graphs to present their findings, helping businesses make better decisions based on information.</a:t>
            </a:r>
          </a:p>
          <a:p>
            <a:pPr marL="0" indent="0">
              <a:buNone/>
            </a:pPr>
            <a:endParaRPr lang="en-US" sz="1500" dirty="0">
              <a:solidFill>
                <a:schemeClr val="tx2">
                  <a:lumMod val="75000"/>
                  <a:lumOff val="25000"/>
                </a:schemeClr>
              </a:solidFill>
            </a:endParaRPr>
          </a:p>
          <a:p>
            <a:pPr marL="0" indent="0">
              <a:buNone/>
            </a:pPr>
            <a:r>
              <a:rPr lang="en-US" sz="1500" dirty="0">
                <a:solidFill>
                  <a:schemeClr val="tx2">
                    <a:lumMod val="75000"/>
                    <a:lumOff val="25000"/>
                  </a:schemeClr>
                </a:solidFill>
              </a:rPr>
              <a:t>Business Analyst :- Think of a business consultant who studies the market.  A Business Analyst focuses on the big picture of a business. They study market trends, user behavior, and business processes. They work with stakeholders (people involved in the business) to understand their needs and recommend improvements. They might suggest changes to operations, software, or marketing strategies based on their analysis.</a:t>
            </a:r>
          </a:p>
          <a:p>
            <a:pPr marL="0" indent="0">
              <a:buNone/>
            </a:pPr>
            <a:endParaRPr lang="en-US" sz="1500" dirty="0">
              <a:solidFill>
                <a:schemeClr val="tx2">
                  <a:lumMod val="75000"/>
                  <a:lumOff val="25000"/>
                </a:schemeClr>
              </a:solidFill>
            </a:endParaRPr>
          </a:p>
          <a:p>
            <a:pPr marL="0" indent="0">
              <a:buNone/>
            </a:pPr>
            <a:r>
              <a:rPr lang="en-US" sz="1500" dirty="0">
                <a:solidFill>
                  <a:schemeClr val="tx2">
                    <a:lumMod val="75000"/>
                    <a:lumOff val="25000"/>
                  </a:schemeClr>
                </a:solidFill>
              </a:rPr>
              <a:t>Data Scientist :- Imagine a detective who solves mysteries with advanced science. A Data Scientist is like a super-powered data analyst. They use complex coding, math, and algorithms to extract knowledge from data. They can build models to predict future trends or develop new products based on data insights. They need a strong understanding of statistics and computer science.</a:t>
            </a:r>
            <a:endParaRPr lang="en-IN" sz="1500" dirty="0">
              <a:solidFill>
                <a:schemeClr val="tx2">
                  <a:lumMod val="75000"/>
                  <a:lumOff val="25000"/>
                </a:schemeClr>
              </a:solidFill>
            </a:endParaRPr>
          </a:p>
        </p:txBody>
      </p:sp>
    </p:spTree>
    <p:extLst>
      <p:ext uri="{BB962C8B-B14F-4D97-AF65-F5344CB8AC3E}">
        <p14:creationId xmlns:p14="http://schemas.microsoft.com/office/powerpoint/2010/main" val="3879782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TotalTime>
  <Words>2011</Words>
  <Application>Microsoft Office PowerPoint</Application>
  <PresentationFormat>Widescreen</PresentationFormat>
  <Paragraphs>134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Google Sans</vt:lpstr>
      <vt:lpstr>Office Theme</vt:lpstr>
      <vt:lpstr>Assignment – 1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1 (Data Analytics)</dc:title>
  <dc:creator>Abhijeet Bisen</dc:creator>
  <cp:lastModifiedBy>Abhijeet Bisen</cp:lastModifiedBy>
  <cp:revision>1</cp:revision>
  <dcterms:created xsi:type="dcterms:W3CDTF">2024-05-19T13:40:41Z</dcterms:created>
  <dcterms:modified xsi:type="dcterms:W3CDTF">2024-05-19T16:20:32Z</dcterms:modified>
</cp:coreProperties>
</file>