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9" r:id="rId3"/>
    <p:sldId id="353" r:id="rId4"/>
    <p:sldId id="354" r:id="rId5"/>
    <p:sldId id="355" r:id="rId6"/>
    <p:sldId id="356" r:id="rId7"/>
    <p:sldId id="357" r:id="rId8"/>
    <p:sldId id="363" r:id="rId9"/>
    <p:sldId id="364" r:id="rId10"/>
    <p:sldId id="365" r:id="rId11"/>
    <p:sldId id="366" r:id="rId12"/>
    <p:sldId id="358" r:id="rId13"/>
    <p:sldId id="368" r:id="rId14"/>
    <p:sldId id="369" r:id="rId15"/>
    <p:sldId id="367" r:id="rId16"/>
    <p:sldId id="371" r:id="rId17"/>
    <p:sldId id="372" r:id="rId18"/>
    <p:sldId id="373" r:id="rId19"/>
    <p:sldId id="376" r:id="rId20"/>
    <p:sldId id="374" r:id="rId21"/>
    <p:sldId id="375" r:id="rId22"/>
    <p:sldId id="370" r:id="rId23"/>
    <p:sldId id="377" r:id="rId24"/>
    <p:sldId id="361" r:id="rId25"/>
    <p:sldId id="359" r:id="rId2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8"/>
    <p:restoredTop sz="73902"/>
  </p:normalViewPr>
  <p:slideViewPr>
    <p:cSldViewPr>
      <p:cViewPr varScale="1">
        <p:scale>
          <a:sx n="101" d="100"/>
          <a:sy n="101" d="100"/>
        </p:scale>
        <p:origin x="1320" y="192"/>
      </p:cViewPr>
      <p:guideLst>
        <p:guide orient="horz" pos="2880"/>
        <p:guide pos="2160"/>
      </p:guideLst>
    </p:cSldViewPr>
  </p:slideViewPr>
  <p:notesTextViewPr>
    <p:cViewPr>
      <p:scale>
        <a:sx n="100" d="100"/>
        <a:sy n="100" d="100"/>
      </p:scale>
      <p:origin x="0" y="0"/>
    </p:cViewPr>
  </p:notesTextViewPr>
  <p:notesViewPr>
    <p:cSldViewPr>
      <p:cViewPr varScale="1">
        <p:scale>
          <a:sx n="139" d="100"/>
          <a:sy n="139" d="100"/>
        </p:scale>
        <p:origin x="184" y="3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2566098-4EE8-574A-BB64-61C971553DD5}" type="datetimeFigureOut">
              <a:rPr lang="en-US" smtClean="0"/>
              <a:t>10/15/19</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E5B1EE5-6314-6A42-9613-6A07601D09A1}" type="slidenum">
              <a:rPr lang="en-US" smtClean="0"/>
              <a:t>‹#›</a:t>
            </a:fld>
            <a:endParaRPr lang="en-US"/>
          </a:p>
        </p:txBody>
      </p:sp>
    </p:spTree>
    <p:extLst>
      <p:ext uri="{BB962C8B-B14F-4D97-AF65-F5344CB8AC3E}">
        <p14:creationId xmlns:p14="http://schemas.microsoft.com/office/powerpoint/2010/main" val="48469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a:t>
            </a:fld>
            <a:endParaRPr lang="en-US"/>
          </a:p>
        </p:txBody>
      </p:sp>
    </p:spTree>
    <p:extLst>
      <p:ext uri="{BB962C8B-B14F-4D97-AF65-F5344CB8AC3E}">
        <p14:creationId xmlns:p14="http://schemas.microsoft.com/office/powerpoint/2010/main" val="213216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11</a:t>
            </a:fld>
            <a:endParaRPr lang="en-US"/>
          </a:p>
        </p:txBody>
      </p:sp>
    </p:spTree>
    <p:extLst>
      <p:ext uri="{BB962C8B-B14F-4D97-AF65-F5344CB8AC3E}">
        <p14:creationId xmlns:p14="http://schemas.microsoft.com/office/powerpoint/2010/main" val="267725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12</a:t>
            </a:fld>
            <a:endParaRPr lang="en-US"/>
          </a:p>
        </p:txBody>
      </p:sp>
    </p:spTree>
    <p:extLst>
      <p:ext uri="{BB962C8B-B14F-4D97-AF65-F5344CB8AC3E}">
        <p14:creationId xmlns:p14="http://schemas.microsoft.com/office/powerpoint/2010/main" val="410402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13</a:t>
            </a:fld>
            <a:endParaRPr lang="en-US"/>
          </a:p>
        </p:txBody>
      </p:sp>
    </p:spTree>
    <p:extLst>
      <p:ext uri="{BB962C8B-B14F-4D97-AF65-F5344CB8AC3E}">
        <p14:creationId xmlns:p14="http://schemas.microsoft.com/office/powerpoint/2010/main" val="243639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14</a:t>
            </a:fld>
            <a:endParaRPr lang="en-US"/>
          </a:p>
        </p:txBody>
      </p:sp>
    </p:spTree>
    <p:extLst>
      <p:ext uri="{BB962C8B-B14F-4D97-AF65-F5344CB8AC3E}">
        <p14:creationId xmlns:p14="http://schemas.microsoft.com/office/powerpoint/2010/main" val="3433179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15</a:t>
            </a:fld>
            <a:endParaRPr lang="en-US"/>
          </a:p>
        </p:txBody>
      </p:sp>
    </p:spTree>
    <p:extLst>
      <p:ext uri="{BB962C8B-B14F-4D97-AF65-F5344CB8AC3E}">
        <p14:creationId xmlns:p14="http://schemas.microsoft.com/office/powerpoint/2010/main" val="873353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16</a:t>
            </a:fld>
            <a:endParaRPr lang="en-US"/>
          </a:p>
        </p:txBody>
      </p:sp>
    </p:spTree>
    <p:extLst>
      <p:ext uri="{BB962C8B-B14F-4D97-AF65-F5344CB8AC3E}">
        <p14:creationId xmlns:p14="http://schemas.microsoft.com/office/powerpoint/2010/main" val="214498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17</a:t>
            </a:fld>
            <a:endParaRPr lang="en-US"/>
          </a:p>
        </p:txBody>
      </p:sp>
    </p:spTree>
    <p:extLst>
      <p:ext uri="{BB962C8B-B14F-4D97-AF65-F5344CB8AC3E}">
        <p14:creationId xmlns:p14="http://schemas.microsoft.com/office/powerpoint/2010/main" val="345442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18</a:t>
            </a:fld>
            <a:endParaRPr lang="en-US"/>
          </a:p>
        </p:txBody>
      </p:sp>
    </p:spTree>
    <p:extLst>
      <p:ext uri="{BB962C8B-B14F-4D97-AF65-F5344CB8AC3E}">
        <p14:creationId xmlns:p14="http://schemas.microsoft.com/office/powerpoint/2010/main" val="2973497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19</a:t>
            </a:fld>
            <a:endParaRPr lang="en-US"/>
          </a:p>
        </p:txBody>
      </p:sp>
    </p:spTree>
    <p:extLst>
      <p:ext uri="{BB962C8B-B14F-4D97-AF65-F5344CB8AC3E}">
        <p14:creationId xmlns:p14="http://schemas.microsoft.com/office/powerpoint/2010/main" val="1036879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20</a:t>
            </a:fld>
            <a:endParaRPr lang="en-US"/>
          </a:p>
        </p:txBody>
      </p:sp>
    </p:spTree>
    <p:extLst>
      <p:ext uri="{BB962C8B-B14F-4D97-AF65-F5344CB8AC3E}">
        <p14:creationId xmlns:p14="http://schemas.microsoft.com/office/powerpoint/2010/main" val="21296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3</a:t>
            </a:fld>
            <a:endParaRPr lang="en-US"/>
          </a:p>
        </p:txBody>
      </p:sp>
    </p:spTree>
    <p:extLst>
      <p:ext uri="{BB962C8B-B14F-4D97-AF65-F5344CB8AC3E}">
        <p14:creationId xmlns:p14="http://schemas.microsoft.com/office/powerpoint/2010/main" val="1849134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21</a:t>
            </a:fld>
            <a:endParaRPr lang="en-US"/>
          </a:p>
        </p:txBody>
      </p:sp>
    </p:spTree>
    <p:extLst>
      <p:ext uri="{BB962C8B-B14F-4D97-AF65-F5344CB8AC3E}">
        <p14:creationId xmlns:p14="http://schemas.microsoft.com/office/powerpoint/2010/main" val="3411149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22</a:t>
            </a:fld>
            <a:endParaRPr lang="en-US"/>
          </a:p>
        </p:txBody>
      </p:sp>
    </p:spTree>
    <p:extLst>
      <p:ext uri="{BB962C8B-B14F-4D97-AF65-F5344CB8AC3E}">
        <p14:creationId xmlns:p14="http://schemas.microsoft.com/office/powerpoint/2010/main" val="4051139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23</a:t>
            </a:fld>
            <a:endParaRPr lang="en-US"/>
          </a:p>
        </p:txBody>
      </p:sp>
    </p:spTree>
    <p:extLst>
      <p:ext uri="{BB962C8B-B14F-4D97-AF65-F5344CB8AC3E}">
        <p14:creationId xmlns:p14="http://schemas.microsoft.com/office/powerpoint/2010/main" val="1373124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24</a:t>
            </a:fld>
            <a:endParaRPr lang="en-US"/>
          </a:p>
        </p:txBody>
      </p:sp>
    </p:spTree>
    <p:extLst>
      <p:ext uri="{BB962C8B-B14F-4D97-AF65-F5344CB8AC3E}">
        <p14:creationId xmlns:p14="http://schemas.microsoft.com/office/powerpoint/2010/main" val="1170191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25</a:t>
            </a:fld>
            <a:endParaRPr lang="en-US"/>
          </a:p>
        </p:txBody>
      </p:sp>
    </p:spTree>
    <p:extLst>
      <p:ext uri="{BB962C8B-B14F-4D97-AF65-F5344CB8AC3E}">
        <p14:creationId xmlns:p14="http://schemas.microsoft.com/office/powerpoint/2010/main" val="125001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4</a:t>
            </a:fld>
            <a:endParaRPr lang="en-US"/>
          </a:p>
        </p:txBody>
      </p:sp>
    </p:spTree>
    <p:extLst>
      <p:ext uri="{BB962C8B-B14F-4D97-AF65-F5344CB8AC3E}">
        <p14:creationId xmlns:p14="http://schemas.microsoft.com/office/powerpoint/2010/main" val="4038381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5</a:t>
            </a:fld>
            <a:endParaRPr lang="en-US"/>
          </a:p>
        </p:txBody>
      </p:sp>
    </p:spTree>
    <p:extLst>
      <p:ext uri="{BB962C8B-B14F-4D97-AF65-F5344CB8AC3E}">
        <p14:creationId xmlns:p14="http://schemas.microsoft.com/office/powerpoint/2010/main" val="387297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6</a:t>
            </a:fld>
            <a:endParaRPr lang="en-US"/>
          </a:p>
        </p:txBody>
      </p:sp>
    </p:spTree>
    <p:extLst>
      <p:ext uri="{BB962C8B-B14F-4D97-AF65-F5344CB8AC3E}">
        <p14:creationId xmlns:p14="http://schemas.microsoft.com/office/powerpoint/2010/main" val="313829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7</a:t>
            </a:fld>
            <a:endParaRPr lang="en-US"/>
          </a:p>
        </p:txBody>
      </p:sp>
    </p:spTree>
    <p:extLst>
      <p:ext uri="{BB962C8B-B14F-4D97-AF65-F5344CB8AC3E}">
        <p14:creationId xmlns:p14="http://schemas.microsoft.com/office/powerpoint/2010/main" val="150763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8</a:t>
            </a:fld>
            <a:endParaRPr lang="en-US"/>
          </a:p>
        </p:txBody>
      </p:sp>
    </p:spTree>
    <p:extLst>
      <p:ext uri="{BB962C8B-B14F-4D97-AF65-F5344CB8AC3E}">
        <p14:creationId xmlns:p14="http://schemas.microsoft.com/office/powerpoint/2010/main" val="393986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9</a:t>
            </a:fld>
            <a:endParaRPr lang="en-US"/>
          </a:p>
        </p:txBody>
      </p:sp>
    </p:spTree>
    <p:extLst>
      <p:ext uri="{BB962C8B-B14F-4D97-AF65-F5344CB8AC3E}">
        <p14:creationId xmlns:p14="http://schemas.microsoft.com/office/powerpoint/2010/main" val="245367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10</a:t>
            </a:fld>
            <a:endParaRPr lang="en-US"/>
          </a:p>
        </p:txBody>
      </p:sp>
    </p:spTree>
    <p:extLst>
      <p:ext uri="{BB962C8B-B14F-4D97-AF65-F5344CB8AC3E}">
        <p14:creationId xmlns:p14="http://schemas.microsoft.com/office/powerpoint/2010/main" val="9339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2" name="Holder 2"/>
          <p:cNvSpPr>
            <a:spLocks noGrp="1"/>
          </p:cNvSpPr>
          <p:nvPr>
            <p:ph type="title"/>
          </p:nvPr>
        </p:nvSpPr>
        <p:spPr>
          <a:xfrm>
            <a:off x="1096009" y="1960032"/>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a:xfrm>
            <a:off x="1096009" y="1960032"/>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a:xfrm>
            <a:off x="5042693" y="6554638"/>
            <a:ext cx="2112645" cy="170179"/>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3000/post?title=Hello%20Next.j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nextjs.org/docs#dynamic-routing" TargetMode="External"/><Relationship Id="rId4" Type="http://schemas.openxmlformats.org/officeDocument/2006/relationships/hyperlink" Target="http://localhost:3000/p/hello-nextj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nextjs.org/docs#userout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zeit/styled-js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pack.js.org/concepts/hot-module-replace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8466">
            <a:solidFill>
              <a:srgbClr val="7F7F7F"/>
            </a:solidFill>
          </a:ln>
        </p:spPr>
        <p:txBody>
          <a:bodyPr wrap="square" lIns="0" tIns="0" rIns="0" bIns="0" rtlCol="0"/>
          <a:lstStyle/>
          <a:p>
            <a:endParaRPr/>
          </a:p>
        </p:txBody>
      </p:sp>
      <p:sp>
        <p:nvSpPr>
          <p:cNvPr id="5" name="object 5"/>
          <p:cNvSpPr txBox="1">
            <a:spLocks noGrp="1"/>
          </p:cNvSpPr>
          <p:nvPr>
            <p:ph type="title"/>
          </p:nvPr>
        </p:nvSpPr>
        <p:spPr>
          <a:xfrm>
            <a:off x="762000" y="1997939"/>
            <a:ext cx="10896600" cy="1138004"/>
          </a:xfrm>
          <a:prstGeom prst="rect">
            <a:avLst/>
          </a:prstGeom>
        </p:spPr>
        <p:txBody>
          <a:bodyPr vert="horz" wrap="square" lIns="0" tIns="194310" rIns="0" bIns="0" rtlCol="0">
            <a:spAutoFit/>
          </a:bodyPr>
          <a:lstStyle/>
          <a:p>
            <a:pPr marL="12700" marR="5080">
              <a:lnSpc>
                <a:spcPct val="85100"/>
              </a:lnSpc>
              <a:spcBef>
                <a:spcPts val="1530"/>
              </a:spcBef>
            </a:pPr>
            <a:r>
              <a:rPr lang="en-US" sz="7200"/>
              <a:t>Next</a:t>
            </a:r>
            <a:r>
              <a:rPr lang="en-US" sz="7200" dirty="0" err="1"/>
              <a:t>.js</a:t>
            </a:r>
            <a:endParaRPr sz="7200" dirty="0"/>
          </a:p>
        </p:txBody>
      </p:sp>
      <p:sp>
        <p:nvSpPr>
          <p:cNvPr id="6" name="object 6"/>
          <p:cNvSpPr txBox="1"/>
          <p:nvPr/>
        </p:nvSpPr>
        <p:spPr>
          <a:xfrm>
            <a:off x="1178791" y="4432299"/>
            <a:ext cx="4418965"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637052"/>
                </a:solidFill>
                <a:latin typeface="Arial"/>
                <a:cs typeface="Arial"/>
              </a:rPr>
              <a:t>CS-554 </a:t>
            </a:r>
            <a:r>
              <a:rPr sz="2400" spc="-140" dirty="0">
                <a:solidFill>
                  <a:srgbClr val="637052"/>
                </a:solidFill>
                <a:latin typeface="Arial"/>
                <a:cs typeface="Arial"/>
              </a:rPr>
              <a:t>– </a:t>
            </a:r>
            <a:r>
              <a:rPr sz="2400" spc="-170" dirty="0">
                <a:solidFill>
                  <a:srgbClr val="637052"/>
                </a:solidFill>
                <a:latin typeface="Arial"/>
                <a:cs typeface="Arial"/>
              </a:rPr>
              <a:t>WEB</a:t>
            </a:r>
            <a:r>
              <a:rPr sz="2400" spc="-12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Using the Header Component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10942FAA-1553-144D-806C-E0EA6B88B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650" y="1762785"/>
            <a:ext cx="7378700" cy="4470400"/>
          </a:xfrm>
          <a:prstGeom prst="rect">
            <a:avLst/>
          </a:prstGeom>
        </p:spPr>
      </p:pic>
    </p:spTree>
    <p:extLst>
      <p:ext uri="{BB962C8B-B14F-4D97-AF65-F5344CB8AC3E}">
        <p14:creationId xmlns:p14="http://schemas.microsoft.com/office/powerpoint/2010/main" val="78312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723900" y="282794"/>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Layout Component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social media post&#10;&#10;Description automatically generated">
            <a:extLst>
              <a:ext uri="{FF2B5EF4-FFF2-40B4-BE49-F238E27FC236}">
                <a16:creationId xmlns:a16="http://schemas.microsoft.com/office/drawing/2014/main" id="{26147511-EEE8-6B45-A32D-4AC7EB38F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78040"/>
            <a:ext cx="5694680" cy="528929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443B00B-F6F0-344C-B078-70191E850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460" y="1690497"/>
            <a:ext cx="5844540" cy="3477006"/>
          </a:xfrm>
          <a:prstGeom prst="rect">
            <a:avLst/>
          </a:prstGeom>
        </p:spPr>
      </p:pic>
      <p:sp>
        <p:nvSpPr>
          <p:cNvPr id="11" name="TextBox 10">
            <a:extLst>
              <a:ext uri="{FF2B5EF4-FFF2-40B4-BE49-F238E27FC236}">
                <a16:creationId xmlns:a16="http://schemas.microsoft.com/office/drawing/2014/main" id="{22AA34DB-98A8-5647-B57D-2E88C51E35F6}"/>
              </a:ext>
            </a:extLst>
          </p:cNvPr>
          <p:cNvSpPr txBox="1"/>
          <p:nvPr/>
        </p:nvSpPr>
        <p:spPr>
          <a:xfrm>
            <a:off x="2621280" y="4941395"/>
            <a:ext cx="3657600" cy="923330"/>
          </a:xfrm>
          <a:prstGeom prst="rect">
            <a:avLst/>
          </a:prstGeom>
          <a:noFill/>
        </p:spPr>
        <p:txBody>
          <a:bodyPr wrap="square" rtlCol="0">
            <a:spAutoFit/>
          </a:bodyPr>
          <a:lstStyle/>
          <a:p>
            <a:r>
              <a:rPr lang="en-US" dirty="0"/>
              <a:t>Note: If you remove {</a:t>
            </a:r>
            <a:r>
              <a:rPr lang="en-US" dirty="0" err="1"/>
              <a:t>props.children</a:t>
            </a:r>
            <a:r>
              <a:rPr lang="en-US" dirty="0"/>
              <a:t>}, the Layout cannot render the content we put inside the Layout</a:t>
            </a:r>
          </a:p>
        </p:txBody>
      </p:sp>
    </p:spTree>
    <p:extLst>
      <p:ext uri="{BB962C8B-B14F-4D97-AF65-F5344CB8AC3E}">
        <p14:creationId xmlns:p14="http://schemas.microsoft.com/office/powerpoint/2010/main" val="29527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066800" y="47782"/>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Create Dynamic Pages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A65B325A-510B-554A-B21A-2E83576B7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940" y="830451"/>
            <a:ext cx="6294120" cy="5472684"/>
          </a:xfrm>
          <a:prstGeom prst="rect">
            <a:avLst/>
          </a:prstGeom>
        </p:spPr>
      </p:pic>
    </p:spTree>
    <p:extLst>
      <p:ext uri="{BB962C8B-B14F-4D97-AF65-F5344CB8AC3E}">
        <p14:creationId xmlns:p14="http://schemas.microsoft.com/office/powerpoint/2010/main" val="27668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066800" y="47782"/>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Create Dynamic Pages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3D64AC54-4149-214A-81DF-9DE19142A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849821"/>
            <a:ext cx="5016500" cy="43942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A83B0AA-05B0-CF44-A40F-B030796BF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4153975"/>
            <a:ext cx="6454902" cy="2129790"/>
          </a:xfrm>
          <a:prstGeom prst="rect">
            <a:avLst/>
          </a:prstGeom>
        </p:spPr>
      </p:pic>
    </p:spTree>
    <p:extLst>
      <p:ext uri="{BB962C8B-B14F-4D97-AF65-F5344CB8AC3E}">
        <p14:creationId xmlns:p14="http://schemas.microsoft.com/office/powerpoint/2010/main" val="51900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1" y="986357"/>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err="1">
                <a:solidFill>
                  <a:srgbClr val="404040"/>
                </a:solidFill>
              </a:rPr>
              <a:t>useRouter</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A37B3435-0925-FF4D-B941-1CFFB8657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7" y="1737852"/>
            <a:ext cx="6529959" cy="1580007"/>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0EF75475-02C8-AD4E-981A-35A0E45CB3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040" y="432244"/>
            <a:ext cx="5219700" cy="5842000"/>
          </a:xfrm>
          <a:prstGeom prst="rect">
            <a:avLst/>
          </a:prstGeom>
        </p:spPr>
      </p:pic>
    </p:spTree>
    <p:extLst>
      <p:ext uri="{BB962C8B-B14F-4D97-AF65-F5344CB8AC3E}">
        <p14:creationId xmlns:p14="http://schemas.microsoft.com/office/powerpoint/2010/main" val="261452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228600"/>
            <a:ext cx="6824980" cy="1490152"/>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Clean URL’s with Dynamic Routing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A364CA65-FE54-3C41-8D5F-C16D8C9E6B57}"/>
              </a:ext>
            </a:extLst>
          </p:cNvPr>
          <p:cNvSpPr txBox="1"/>
          <p:nvPr/>
        </p:nvSpPr>
        <p:spPr>
          <a:xfrm>
            <a:off x="2438400" y="1756939"/>
            <a:ext cx="8153400" cy="3693319"/>
          </a:xfrm>
          <a:prstGeom prst="rect">
            <a:avLst/>
          </a:prstGeom>
          <a:noFill/>
        </p:spPr>
        <p:txBody>
          <a:bodyPr wrap="square" rtlCol="0">
            <a:spAutoFit/>
          </a:bodyPr>
          <a:lstStyle/>
          <a:p>
            <a:r>
              <a:rPr lang="en-US" dirty="0"/>
              <a:t>we learned how to create dynamic pages with query strings. As shown in the example:</a:t>
            </a:r>
          </a:p>
          <a:p>
            <a:r>
              <a:rPr lang="en-US" dirty="0">
                <a:hlinkClick r:id="rId3"/>
              </a:rPr>
              <a:t>http://localhost:3000/post?title=Hello%20Next.js</a:t>
            </a:r>
            <a:endParaRPr lang="en-US" dirty="0"/>
          </a:p>
          <a:p>
            <a:endParaRPr lang="en-US" dirty="0"/>
          </a:p>
          <a:p>
            <a:r>
              <a:rPr lang="en-US" dirty="0"/>
              <a:t>But that URL doesn't look as clean as something like this:</a:t>
            </a:r>
          </a:p>
          <a:p>
            <a:r>
              <a:rPr lang="en-US" dirty="0">
                <a:hlinkClick r:id="rId4"/>
              </a:rPr>
              <a:t>http://localhost:3000/p/hello-nextjs</a:t>
            </a:r>
            <a:endParaRPr lang="en-US" dirty="0"/>
          </a:p>
          <a:p>
            <a:endParaRPr lang="en-US" dirty="0"/>
          </a:p>
          <a:p>
            <a:r>
              <a:rPr lang="en-US" dirty="0"/>
              <a:t>We are going to use the </a:t>
            </a:r>
            <a:r>
              <a:rPr lang="en-US" dirty="0">
                <a:hlinkClick r:id="rId5"/>
              </a:rPr>
              <a:t>Dynamic Routing</a:t>
            </a:r>
            <a:r>
              <a:rPr lang="en-US" dirty="0"/>
              <a:t> feature of </a:t>
            </a:r>
            <a:r>
              <a:rPr lang="en-US" dirty="0" err="1"/>
              <a:t>Next.js</a:t>
            </a:r>
            <a:r>
              <a:rPr lang="en-US" dirty="0"/>
              <a:t>, it allows you to handle dynamic routes in /pages</a:t>
            </a:r>
          </a:p>
          <a:p>
            <a:endParaRPr lang="en-US" dirty="0"/>
          </a:p>
          <a:p>
            <a:endParaRPr lang="en-US" dirty="0"/>
          </a:p>
          <a:p>
            <a:r>
              <a:rPr lang="en-US" dirty="0"/>
              <a:t>Let’s look at a dynamic route by adding a new page to pages/p/[id].</a:t>
            </a:r>
            <a:r>
              <a:rPr lang="en-US" dirty="0" err="1"/>
              <a:t>js</a:t>
            </a:r>
            <a:r>
              <a:rPr lang="en-US" dirty="0"/>
              <a:t>, notice that you need to add the folder /p inside /pages first, and that the page is called [id].</a:t>
            </a:r>
            <a:r>
              <a:rPr lang="en-US" dirty="0" err="1"/>
              <a:t>js</a:t>
            </a:r>
            <a:r>
              <a:rPr lang="en-US" dirty="0"/>
              <a:t>. </a:t>
            </a:r>
          </a:p>
        </p:txBody>
      </p:sp>
    </p:spTree>
    <p:extLst>
      <p:ext uri="{BB962C8B-B14F-4D97-AF65-F5344CB8AC3E}">
        <p14:creationId xmlns:p14="http://schemas.microsoft.com/office/powerpoint/2010/main" val="107856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228600"/>
            <a:ext cx="6824980" cy="1490152"/>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Clean URL’s with Dynamic Routing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1FA934B2-14AA-3747-8355-D177D88F8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47796"/>
            <a:ext cx="5207000" cy="3860800"/>
          </a:xfrm>
          <a:prstGeom prst="rect">
            <a:avLst/>
          </a:prstGeom>
        </p:spPr>
      </p:pic>
      <p:sp>
        <p:nvSpPr>
          <p:cNvPr id="9" name="TextBox 8">
            <a:extLst>
              <a:ext uri="{FF2B5EF4-FFF2-40B4-BE49-F238E27FC236}">
                <a16:creationId xmlns:a16="http://schemas.microsoft.com/office/drawing/2014/main" id="{4B83C95D-718D-904C-A02E-865E897C1F4A}"/>
              </a:ext>
            </a:extLst>
          </p:cNvPr>
          <p:cNvSpPr txBox="1"/>
          <p:nvPr/>
        </p:nvSpPr>
        <p:spPr>
          <a:xfrm>
            <a:off x="6477000" y="1756939"/>
            <a:ext cx="4800600" cy="4278094"/>
          </a:xfrm>
          <a:prstGeom prst="rect">
            <a:avLst/>
          </a:prstGeom>
          <a:noFill/>
        </p:spPr>
        <p:txBody>
          <a:bodyPr wrap="square" rtlCol="0">
            <a:spAutoFit/>
          </a:bodyPr>
          <a:lstStyle/>
          <a:p>
            <a:r>
              <a:rPr lang="en-US" sz="1600" dirty="0"/>
              <a:t>This page is special, instead of handling a static route like /about, it will handle routes that come after /p/. For example, /p/hello-</a:t>
            </a:r>
            <a:r>
              <a:rPr lang="en-US" sz="1600" dirty="0" err="1"/>
              <a:t>nextjs</a:t>
            </a:r>
            <a:r>
              <a:rPr lang="en-US" sz="1600" dirty="0"/>
              <a:t> will be handled by this page. Although, /p/post-1/another will not.</a:t>
            </a:r>
          </a:p>
          <a:p>
            <a:endParaRPr lang="en-US" sz="1600" dirty="0"/>
          </a:p>
          <a:p>
            <a:r>
              <a:rPr lang="en-US" sz="1600" dirty="0"/>
              <a:t>Having brackets ([]) in the page name makes it a dynamic route. Currently, you can not make part of a page name dynamic only the full name. For example, /pages/p/[id].</a:t>
            </a:r>
            <a:r>
              <a:rPr lang="en-US" sz="1600" dirty="0" err="1"/>
              <a:t>js</a:t>
            </a:r>
            <a:r>
              <a:rPr lang="en-US" sz="1600" dirty="0"/>
              <a:t> is supported but /pages/p/post-[id].</a:t>
            </a:r>
            <a:r>
              <a:rPr lang="en-US" sz="1600" dirty="0" err="1"/>
              <a:t>js</a:t>
            </a:r>
            <a:r>
              <a:rPr lang="en-US" sz="1600" dirty="0"/>
              <a:t> is not currently.</a:t>
            </a:r>
          </a:p>
          <a:p>
            <a:endParaRPr lang="en-US" sz="1600" dirty="0"/>
          </a:p>
          <a:p>
            <a:r>
              <a:rPr lang="en-US" sz="1600" dirty="0"/>
              <a:t>When creating the dynamic route we added id between the brackets ([]). This is the name of the query param received by the page, so for /p/hello-</a:t>
            </a:r>
            <a:r>
              <a:rPr lang="en-US" sz="1600" dirty="0" err="1"/>
              <a:t>nextjs</a:t>
            </a:r>
            <a:r>
              <a:rPr lang="en-US" sz="1600" dirty="0"/>
              <a:t> the query object will have { id: 'hello-</a:t>
            </a:r>
            <a:r>
              <a:rPr lang="en-US" sz="1600" dirty="0" err="1"/>
              <a:t>nextjs</a:t>
            </a:r>
            <a:r>
              <a:rPr lang="en-US" sz="1600" dirty="0"/>
              <a:t>'}, and we can access it with </a:t>
            </a:r>
            <a:r>
              <a:rPr lang="en-US" sz="1600" dirty="0">
                <a:hlinkClick r:id="rId4"/>
              </a:rPr>
              <a:t>useRouter()</a:t>
            </a:r>
            <a:r>
              <a:rPr lang="en-US" sz="1600" dirty="0"/>
              <a:t>.</a:t>
            </a:r>
          </a:p>
          <a:p>
            <a:endParaRPr lang="en-US" sz="1600" dirty="0"/>
          </a:p>
        </p:txBody>
      </p:sp>
      <p:sp>
        <p:nvSpPr>
          <p:cNvPr id="10" name="TextBox 9">
            <a:extLst>
              <a:ext uri="{FF2B5EF4-FFF2-40B4-BE49-F238E27FC236}">
                <a16:creationId xmlns:a16="http://schemas.microsoft.com/office/drawing/2014/main" id="{1C65F8C0-5269-2A44-9C77-23C2F34C82EA}"/>
              </a:ext>
            </a:extLst>
          </p:cNvPr>
          <p:cNvSpPr txBox="1"/>
          <p:nvPr/>
        </p:nvSpPr>
        <p:spPr>
          <a:xfrm>
            <a:off x="292100" y="1536608"/>
            <a:ext cx="1066800" cy="646331"/>
          </a:xfrm>
          <a:prstGeom prst="rect">
            <a:avLst/>
          </a:prstGeom>
          <a:noFill/>
        </p:spPr>
        <p:txBody>
          <a:bodyPr wrap="square" rtlCol="0">
            <a:spAutoFit/>
          </a:bodyPr>
          <a:lstStyle/>
          <a:p>
            <a:r>
              <a:rPr lang="en-US" dirty="0"/>
              <a:t>[id].</a:t>
            </a:r>
            <a:r>
              <a:rPr lang="en-US" dirty="0" err="1"/>
              <a:t>js</a:t>
            </a:r>
            <a:endParaRPr lang="en-US" dirty="0"/>
          </a:p>
          <a:p>
            <a:endParaRPr lang="en-US" dirty="0"/>
          </a:p>
        </p:txBody>
      </p:sp>
    </p:spTree>
    <p:extLst>
      <p:ext uri="{BB962C8B-B14F-4D97-AF65-F5344CB8AC3E}">
        <p14:creationId xmlns:p14="http://schemas.microsoft.com/office/powerpoint/2010/main" val="55152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228600"/>
            <a:ext cx="6824980" cy="1490152"/>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Clean URL’s with Dynamic Routing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DD98CC1C-7973-2441-8C47-D145715D9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09931"/>
            <a:ext cx="6113780" cy="6419469"/>
          </a:xfrm>
          <a:prstGeom prst="rect">
            <a:avLst/>
          </a:prstGeom>
        </p:spPr>
      </p:pic>
      <p:sp>
        <p:nvSpPr>
          <p:cNvPr id="11" name="TextBox 10">
            <a:extLst>
              <a:ext uri="{FF2B5EF4-FFF2-40B4-BE49-F238E27FC236}">
                <a16:creationId xmlns:a16="http://schemas.microsoft.com/office/drawing/2014/main" id="{B72C4BC7-CE57-FD40-B312-7ADAB25EFE41}"/>
              </a:ext>
            </a:extLst>
          </p:cNvPr>
          <p:cNvSpPr txBox="1"/>
          <p:nvPr/>
        </p:nvSpPr>
        <p:spPr>
          <a:xfrm>
            <a:off x="1176020" y="2133600"/>
            <a:ext cx="4157980" cy="2308324"/>
          </a:xfrm>
          <a:prstGeom prst="rect">
            <a:avLst/>
          </a:prstGeom>
          <a:noFill/>
        </p:spPr>
        <p:txBody>
          <a:bodyPr wrap="square" rtlCol="0">
            <a:spAutoFit/>
          </a:bodyPr>
          <a:lstStyle/>
          <a:p>
            <a:r>
              <a:rPr lang="en-US" dirty="0"/>
              <a:t>In the &lt;Link&gt; element, the </a:t>
            </a:r>
            <a:r>
              <a:rPr lang="en-US" dirty="0" err="1"/>
              <a:t>href</a:t>
            </a:r>
            <a:r>
              <a:rPr lang="en-US" dirty="0"/>
              <a:t> prop is now the path of the page in the pages folder and as is the URL to show in URL bar of the browser.</a:t>
            </a:r>
          </a:p>
          <a:p>
            <a:endParaRPr lang="en-US" dirty="0"/>
          </a:p>
          <a:p>
            <a:r>
              <a:rPr lang="en-US" dirty="0"/>
              <a:t>Dynamic routing works pretty nicely with the browser history, all you have to do is to add the as prop to the link component.</a:t>
            </a:r>
          </a:p>
        </p:txBody>
      </p:sp>
    </p:spTree>
    <p:extLst>
      <p:ext uri="{BB962C8B-B14F-4D97-AF65-F5344CB8AC3E}">
        <p14:creationId xmlns:p14="http://schemas.microsoft.com/office/powerpoint/2010/main" val="2476608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1" y="960957"/>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descr="A screenshot of a cell phone&#10;&#10;Description automatically generated">
            <a:extLst>
              <a:ext uri="{FF2B5EF4-FFF2-40B4-BE49-F238E27FC236}">
                <a16:creationId xmlns:a16="http://schemas.microsoft.com/office/drawing/2014/main" id="{306167B9-D23B-3843-A63A-321820FDC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62200"/>
            <a:ext cx="8675370" cy="2668270"/>
          </a:xfrm>
          <a:prstGeom prst="rect">
            <a:avLst/>
          </a:prstGeom>
        </p:spPr>
      </p:pic>
    </p:spTree>
    <p:extLst>
      <p:ext uri="{BB962C8B-B14F-4D97-AF65-F5344CB8AC3E}">
        <p14:creationId xmlns:p14="http://schemas.microsoft.com/office/powerpoint/2010/main" val="32557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1" y="960957"/>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2" name="Picture 11" descr="A screenshot of a cell phone&#10;&#10;Description automatically generated">
            <a:extLst>
              <a:ext uri="{FF2B5EF4-FFF2-40B4-BE49-F238E27FC236}">
                <a16:creationId xmlns:a16="http://schemas.microsoft.com/office/drawing/2014/main" id="{85F46903-B4D8-8848-9EDF-685BF3E6F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300" y="0"/>
            <a:ext cx="6616700" cy="6019800"/>
          </a:xfrm>
          <a:prstGeom prst="rect">
            <a:avLst/>
          </a:prstGeom>
        </p:spPr>
      </p:pic>
    </p:spTree>
    <p:extLst>
      <p:ext uri="{BB962C8B-B14F-4D97-AF65-F5344CB8AC3E}">
        <p14:creationId xmlns:p14="http://schemas.microsoft.com/office/powerpoint/2010/main" val="158671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What is </a:t>
            </a:r>
            <a:r>
              <a:rPr lang="en-US" sz="4800" dirty="0" err="1">
                <a:solidFill>
                  <a:srgbClr val="404040"/>
                </a:solidFill>
              </a:rPr>
              <a:t>Next.js</a:t>
            </a:r>
            <a:r>
              <a:rPr lang="en-US" sz="4800" dirty="0">
                <a:solidFill>
                  <a:srgbClr val="404040"/>
                </a:solidFill>
              </a:rPr>
              <a: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5186C368-7C3A-8240-911F-9C466113512E}"/>
              </a:ext>
            </a:extLst>
          </p:cNvPr>
          <p:cNvSpPr txBox="1"/>
          <p:nvPr/>
        </p:nvSpPr>
        <p:spPr>
          <a:xfrm>
            <a:off x="838200" y="1905000"/>
            <a:ext cx="10744200" cy="4062651"/>
          </a:xfrm>
          <a:prstGeom prst="rect">
            <a:avLst/>
          </a:prstGeom>
          <a:noFill/>
        </p:spPr>
        <p:txBody>
          <a:bodyPr wrap="square" rtlCol="0">
            <a:spAutoFit/>
          </a:bodyPr>
          <a:lstStyle/>
          <a:p>
            <a:r>
              <a:rPr lang="en-US" sz="2400" dirty="0" err="1"/>
              <a:t>Next.js</a:t>
            </a:r>
            <a:r>
              <a:rPr lang="en-US" sz="2400" dirty="0"/>
              <a:t> is a universal JavaScript framework that runs in the browser and the server. It offers developers an easy way to get started, and as it uses </a:t>
            </a:r>
            <a:r>
              <a:rPr lang="en-US" sz="2400" dirty="0" err="1"/>
              <a:t>React.js</a:t>
            </a:r>
            <a:r>
              <a:rPr lang="en-US" sz="2400" dirty="0"/>
              <a:t> for templating. </a:t>
            </a:r>
          </a:p>
          <a:p>
            <a:endParaRPr lang="en-US" sz="2400" dirty="0"/>
          </a:p>
          <a:p>
            <a:r>
              <a:rPr lang="en-US" sz="2400" dirty="0"/>
              <a:t> It is also a straightforward way for developers with React experience to get productive fast.</a:t>
            </a:r>
          </a:p>
          <a:p>
            <a:endParaRPr lang="en-US" sz="2400" dirty="0"/>
          </a:p>
          <a:p>
            <a:endParaRPr lang="en-US" sz="2400" dirty="0"/>
          </a:p>
          <a:p>
            <a:r>
              <a:rPr lang="en-US" sz="2400" dirty="0"/>
              <a:t>The advantages of this approach is to be able to create Rich User experiences in a uniform way, without compromising Search Engine Optimization (SEO) factors that are key to good ranking on Google and other search engines.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0" y="960957"/>
            <a:ext cx="8407669"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 - </a:t>
            </a:r>
            <a:r>
              <a:rPr lang="en-US" sz="4800" dirty="0" err="1">
                <a:solidFill>
                  <a:srgbClr val="404040"/>
                </a:solidFill>
              </a:rPr>
              <a:t>getInitialProps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8" name="TextBox 7">
            <a:extLst>
              <a:ext uri="{FF2B5EF4-FFF2-40B4-BE49-F238E27FC236}">
                <a16:creationId xmlns:a16="http://schemas.microsoft.com/office/drawing/2014/main" id="{958309D8-E982-1F43-A194-8BE1B88A8D5F}"/>
              </a:ext>
            </a:extLst>
          </p:cNvPr>
          <p:cNvSpPr txBox="1"/>
          <p:nvPr/>
        </p:nvSpPr>
        <p:spPr>
          <a:xfrm>
            <a:off x="6864351" y="2133701"/>
            <a:ext cx="4870450" cy="3139321"/>
          </a:xfrm>
          <a:prstGeom prst="rect">
            <a:avLst/>
          </a:prstGeom>
          <a:noFill/>
        </p:spPr>
        <p:txBody>
          <a:bodyPr wrap="square" rtlCol="0">
            <a:spAutoFit/>
          </a:bodyPr>
          <a:lstStyle/>
          <a:p>
            <a:r>
              <a:rPr lang="en-US" dirty="0"/>
              <a:t>Static async function you can add into any page in your app. Using that, we can fetch data and send them as props to our page.</a:t>
            </a:r>
          </a:p>
          <a:p>
            <a:endParaRPr lang="en-US" dirty="0"/>
          </a:p>
          <a:p>
            <a:r>
              <a:rPr lang="en-US" dirty="0"/>
              <a:t>The first argument of the function is the </a:t>
            </a:r>
            <a:r>
              <a:rPr lang="en-US" b="1" dirty="0"/>
              <a:t>context</a:t>
            </a:r>
            <a:r>
              <a:rPr lang="en-US" dirty="0"/>
              <a:t> object. It has a query object that we can use to fetch information.</a:t>
            </a:r>
          </a:p>
          <a:p>
            <a:r>
              <a:rPr lang="en-US" dirty="0"/>
              <a:t>In our example, we picked the show ID from query and used it to fetch the show data from the </a:t>
            </a:r>
            <a:r>
              <a:rPr lang="en-US" dirty="0" err="1"/>
              <a:t>TVMaze</a:t>
            </a:r>
            <a:r>
              <a:rPr lang="en-US" dirty="0"/>
              <a:t> API.</a:t>
            </a:r>
          </a:p>
          <a:p>
            <a:endParaRPr lang="en-US" dirty="0"/>
          </a:p>
        </p:txBody>
      </p:sp>
      <p:pic>
        <p:nvPicPr>
          <p:cNvPr id="37" name="Picture 36" descr="A picture containing laptop&#10;&#10;Description automatically generated">
            <a:extLst>
              <a:ext uri="{FF2B5EF4-FFF2-40B4-BE49-F238E27FC236}">
                <a16:creationId xmlns:a16="http://schemas.microsoft.com/office/drawing/2014/main" id="{4FFB3D54-DF19-CC4B-A470-9DE6FF74C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965863"/>
            <a:ext cx="6616700" cy="2921000"/>
          </a:xfrm>
          <a:prstGeom prst="rect">
            <a:avLst/>
          </a:prstGeom>
        </p:spPr>
      </p:pic>
    </p:spTree>
    <p:extLst>
      <p:ext uri="{BB962C8B-B14F-4D97-AF65-F5344CB8AC3E}">
        <p14:creationId xmlns:p14="http://schemas.microsoft.com/office/powerpoint/2010/main" val="59740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0" y="960957"/>
            <a:ext cx="955067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 – Reading the Data</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descr="A screen shot of a smart phone&#10;&#10;Description automatically generated">
            <a:extLst>
              <a:ext uri="{FF2B5EF4-FFF2-40B4-BE49-F238E27FC236}">
                <a16:creationId xmlns:a16="http://schemas.microsoft.com/office/drawing/2014/main" id="{3E09C738-E886-854F-A00F-D2C91552B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50" y="2209800"/>
            <a:ext cx="6616700" cy="3187700"/>
          </a:xfrm>
          <a:prstGeom prst="rect">
            <a:avLst/>
          </a:prstGeom>
        </p:spPr>
      </p:pic>
    </p:spTree>
    <p:extLst>
      <p:ext uri="{BB962C8B-B14F-4D97-AF65-F5344CB8AC3E}">
        <p14:creationId xmlns:p14="http://schemas.microsoft.com/office/powerpoint/2010/main" val="1983918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CSS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202B65F8-DB46-7F47-B0CD-1FD842DD76F8}"/>
              </a:ext>
            </a:extLst>
          </p:cNvPr>
          <p:cNvSpPr txBox="1"/>
          <p:nvPr/>
        </p:nvSpPr>
        <p:spPr>
          <a:xfrm>
            <a:off x="2019300" y="1800285"/>
            <a:ext cx="8153400" cy="4524315"/>
          </a:xfrm>
          <a:prstGeom prst="rect">
            <a:avLst/>
          </a:prstGeom>
          <a:noFill/>
        </p:spPr>
        <p:txBody>
          <a:bodyPr wrap="square" rtlCol="0">
            <a:spAutoFit/>
          </a:bodyPr>
          <a:lstStyle/>
          <a:p>
            <a:r>
              <a:rPr lang="en-US" dirty="0"/>
              <a:t>There are two ways to style our Next React components.</a:t>
            </a:r>
          </a:p>
          <a:p>
            <a:endParaRPr lang="en-US" dirty="0"/>
          </a:p>
          <a:p>
            <a:r>
              <a:rPr lang="en-US" dirty="0"/>
              <a:t>1. Traditional CSS-file-based styling (including SASS, </a:t>
            </a:r>
            <a:r>
              <a:rPr lang="en-US" dirty="0" err="1"/>
              <a:t>PostCSS</a:t>
            </a:r>
            <a:r>
              <a:rPr lang="en-US" dirty="0"/>
              <a:t> </a:t>
            </a:r>
            <a:r>
              <a:rPr lang="en-US" dirty="0" err="1"/>
              <a:t>etc</a:t>
            </a:r>
            <a:r>
              <a:rPr lang="en-US" dirty="0"/>
              <a:t>)</a:t>
            </a:r>
          </a:p>
          <a:p>
            <a:r>
              <a:rPr lang="en-US" dirty="0"/>
              <a:t>2. CSS in Js styling</a:t>
            </a:r>
          </a:p>
          <a:p>
            <a:br>
              <a:rPr lang="en-US" dirty="0"/>
            </a:br>
            <a:r>
              <a:rPr lang="en-US" dirty="0"/>
              <a:t>Consequently, there are a bunch of practical issues to consider with traditional CSS-file-based styling (especially with SSR), so the folks at </a:t>
            </a:r>
            <a:r>
              <a:rPr lang="en-US" dirty="0" err="1"/>
              <a:t>Next.js</a:t>
            </a:r>
            <a:r>
              <a:rPr lang="en-US" dirty="0"/>
              <a:t> suggest avoiding this method when styling for </a:t>
            </a:r>
            <a:r>
              <a:rPr lang="en-US" dirty="0" err="1"/>
              <a:t>Next.js</a:t>
            </a:r>
            <a:r>
              <a:rPr lang="en-US" dirty="0"/>
              <a:t>.</a:t>
            </a:r>
          </a:p>
          <a:p>
            <a:endParaRPr lang="en-US" dirty="0"/>
          </a:p>
          <a:p>
            <a:r>
              <a:rPr lang="en-US" dirty="0"/>
              <a:t>Instead they recommend CSS in JS, which you can use to style individual components rather than importing CSS files.</a:t>
            </a:r>
          </a:p>
          <a:p>
            <a:endParaRPr lang="en-US" dirty="0"/>
          </a:p>
          <a:p>
            <a:r>
              <a:rPr lang="en-US" dirty="0" err="1"/>
              <a:t>Next.js</a:t>
            </a:r>
            <a:r>
              <a:rPr lang="en-US" dirty="0"/>
              <a:t> comes preloaded with a CSS in JS framework called </a:t>
            </a:r>
            <a:r>
              <a:rPr lang="en-US" dirty="0">
                <a:hlinkClick r:id="rId3"/>
              </a:rPr>
              <a:t>styled-jsx</a:t>
            </a:r>
            <a:r>
              <a:rPr lang="en-US" dirty="0"/>
              <a:t>, specifically designed to make your life easier. It allows you to write familiar CSS rules for your components; rules will have no impact on anything other than the components (not even child components). </a:t>
            </a:r>
            <a:r>
              <a:rPr lang="en-US" b="1" dirty="0"/>
              <a:t>That means, your CSS rules are scoped.</a:t>
            </a:r>
          </a:p>
        </p:txBody>
      </p:sp>
    </p:spTree>
    <p:extLst>
      <p:ext uri="{BB962C8B-B14F-4D97-AF65-F5344CB8AC3E}">
        <p14:creationId xmlns:p14="http://schemas.microsoft.com/office/powerpoint/2010/main" val="3124227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CSS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2" name="Picture 11" descr="A screenshot of a cell phone&#13;&#10;&#13;&#10;Description automatically generated">
            <a:extLst>
              <a:ext uri="{FF2B5EF4-FFF2-40B4-BE49-F238E27FC236}">
                <a16:creationId xmlns:a16="http://schemas.microsoft.com/office/drawing/2014/main" id="{CF87617B-3479-8341-98E5-8A6587280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86" y="228156"/>
            <a:ext cx="6624828" cy="6080760"/>
          </a:xfrm>
          <a:prstGeom prst="rect">
            <a:avLst/>
          </a:prstGeom>
        </p:spPr>
      </p:pic>
      <p:sp>
        <p:nvSpPr>
          <p:cNvPr id="5" name="TextBox 4">
            <a:extLst>
              <a:ext uri="{FF2B5EF4-FFF2-40B4-BE49-F238E27FC236}">
                <a16:creationId xmlns:a16="http://schemas.microsoft.com/office/drawing/2014/main" id="{5B1517D1-56C0-0544-8C9F-43944F9321E7}"/>
              </a:ext>
            </a:extLst>
          </p:cNvPr>
          <p:cNvSpPr txBox="1"/>
          <p:nvPr/>
        </p:nvSpPr>
        <p:spPr>
          <a:xfrm>
            <a:off x="304800" y="1905000"/>
            <a:ext cx="3657600" cy="4247317"/>
          </a:xfrm>
          <a:prstGeom prst="rect">
            <a:avLst/>
          </a:prstGeom>
          <a:noFill/>
        </p:spPr>
        <p:txBody>
          <a:bodyPr wrap="square" rtlCol="0">
            <a:spAutoFit/>
          </a:bodyPr>
          <a:lstStyle/>
          <a:p>
            <a:r>
              <a:rPr lang="en-US" dirty="0"/>
              <a:t>Example of styled-</a:t>
            </a:r>
            <a:r>
              <a:rPr lang="en-US" dirty="0" err="1"/>
              <a:t>jsx</a:t>
            </a:r>
            <a:endParaRPr lang="en-US" dirty="0"/>
          </a:p>
          <a:p>
            <a:endParaRPr lang="en-US" dirty="0"/>
          </a:p>
          <a:p>
            <a:r>
              <a:rPr lang="en-US" dirty="0"/>
              <a:t>Styled </a:t>
            </a:r>
            <a:r>
              <a:rPr lang="en-US" dirty="0" err="1"/>
              <a:t>jsx</a:t>
            </a:r>
            <a:r>
              <a:rPr lang="en-US" dirty="0"/>
              <a:t> works as a babel plugin. It will parse all of the CSS and apply it in the build process. (With that our styles get applied without any overhead time)</a:t>
            </a:r>
          </a:p>
          <a:p>
            <a:endParaRPr lang="en-US" dirty="0"/>
          </a:p>
          <a:p>
            <a:r>
              <a:rPr lang="en-US" dirty="0"/>
              <a:t>It also supports having constraints inside styled-</a:t>
            </a:r>
            <a:r>
              <a:rPr lang="en-US" dirty="0" err="1"/>
              <a:t>jsx</a:t>
            </a:r>
            <a:r>
              <a:rPr lang="en-US" dirty="0"/>
              <a:t>. In the future, you will be able to use any dynamic variable inside styled-</a:t>
            </a:r>
            <a:r>
              <a:rPr lang="en-US" dirty="0" err="1"/>
              <a:t>jsx</a:t>
            </a:r>
            <a:r>
              <a:rPr lang="en-US" dirty="0"/>
              <a:t>. That is why CSS needs to go inside of a template string. ({``})</a:t>
            </a:r>
          </a:p>
          <a:p>
            <a:r>
              <a:rPr lang="en-US" dirty="0"/>
              <a:t> </a:t>
            </a:r>
          </a:p>
        </p:txBody>
      </p:sp>
    </p:spTree>
    <p:extLst>
      <p:ext uri="{BB962C8B-B14F-4D97-AF65-F5344CB8AC3E}">
        <p14:creationId xmlns:p14="http://schemas.microsoft.com/office/powerpoint/2010/main" val="1537081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CSS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C85C852D-8606-444A-914D-D7FCF0E7E2DC}"/>
              </a:ext>
            </a:extLst>
          </p:cNvPr>
          <p:cNvPicPr>
            <a:picLocks noChangeAspect="1"/>
          </p:cNvPicPr>
          <p:nvPr/>
        </p:nvPicPr>
        <p:blipFill rotWithShape="1">
          <a:blip r:embed="rId3">
            <a:extLst>
              <a:ext uri="{28A0092B-C50C-407E-A947-70E740481C1C}">
                <a14:useLocalDpi xmlns:a14="http://schemas.microsoft.com/office/drawing/2010/main" val="0"/>
              </a:ext>
            </a:extLst>
          </a:blip>
          <a:srcRect t="22032"/>
          <a:stretch/>
        </p:blipFill>
        <p:spPr>
          <a:xfrm>
            <a:off x="2971800" y="1880291"/>
            <a:ext cx="6760718" cy="4260780"/>
          </a:xfrm>
          <a:prstGeom prst="rect">
            <a:avLst/>
          </a:prstGeom>
        </p:spPr>
      </p:pic>
    </p:spTree>
    <p:extLst>
      <p:ext uri="{BB962C8B-B14F-4D97-AF65-F5344CB8AC3E}">
        <p14:creationId xmlns:p14="http://schemas.microsoft.com/office/powerpoint/2010/main" val="406508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Static Files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social media post&#10;&#10;Description automatically generated">
            <a:extLst>
              <a:ext uri="{FF2B5EF4-FFF2-40B4-BE49-F238E27FC236}">
                <a16:creationId xmlns:a16="http://schemas.microsoft.com/office/drawing/2014/main" id="{E6C4E603-0B0B-894A-8448-DC608CCD3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977" y="1161416"/>
            <a:ext cx="6603492" cy="4981956"/>
          </a:xfrm>
          <a:prstGeom prst="rect">
            <a:avLst/>
          </a:prstGeom>
        </p:spPr>
      </p:pic>
    </p:spTree>
    <p:extLst>
      <p:ext uri="{BB962C8B-B14F-4D97-AF65-F5344CB8AC3E}">
        <p14:creationId xmlns:p14="http://schemas.microsoft.com/office/powerpoint/2010/main" val="19386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What is </a:t>
            </a:r>
            <a:r>
              <a:rPr lang="en-US" sz="4800" dirty="0" err="1">
                <a:solidFill>
                  <a:srgbClr val="404040"/>
                </a:solidFill>
              </a:rPr>
              <a:t>Next.js</a:t>
            </a:r>
            <a:r>
              <a:rPr lang="en-US" sz="4800" dirty="0">
                <a:solidFill>
                  <a:srgbClr val="404040"/>
                </a:solidFill>
              </a:rPr>
              <a: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5186C368-7C3A-8240-911F-9C466113512E}"/>
              </a:ext>
            </a:extLst>
          </p:cNvPr>
          <p:cNvSpPr txBox="1"/>
          <p:nvPr/>
        </p:nvSpPr>
        <p:spPr>
          <a:xfrm>
            <a:off x="838200" y="1905000"/>
            <a:ext cx="10744200" cy="3785652"/>
          </a:xfrm>
          <a:prstGeom prst="rect">
            <a:avLst/>
          </a:prstGeom>
          <a:noFill/>
        </p:spPr>
        <p:txBody>
          <a:bodyPr wrap="square" rtlCol="0">
            <a:spAutoFit/>
          </a:bodyPr>
          <a:lstStyle/>
          <a:p>
            <a:r>
              <a:rPr lang="en-US" sz="2400" dirty="0"/>
              <a:t>Here are some other cool features </a:t>
            </a:r>
            <a:r>
              <a:rPr lang="en-US" sz="2400" dirty="0" err="1"/>
              <a:t>Next.js</a:t>
            </a:r>
            <a:r>
              <a:rPr lang="en-US" sz="2400" dirty="0"/>
              <a:t> brings to the table:</a:t>
            </a:r>
          </a:p>
          <a:p>
            <a:endParaRPr lang="en-US" sz="2400" dirty="0"/>
          </a:p>
          <a:p>
            <a:pPr marL="285750" indent="-285750">
              <a:buFont typeface="Arial" panose="020B0604020202020204" pitchFamily="34" charset="0"/>
              <a:buChar char="•"/>
            </a:pPr>
            <a:r>
              <a:rPr lang="en-US" sz="2400" dirty="0"/>
              <a:t>Server-rendered by default</a:t>
            </a:r>
          </a:p>
          <a:p>
            <a:pPr marL="285750" indent="-285750">
              <a:buFont typeface="Arial" panose="020B0604020202020204" pitchFamily="34" charset="0"/>
              <a:buChar char="•"/>
            </a:pPr>
            <a:r>
              <a:rPr lang="en-US" sz="2400" dirty="0"/>
              <a:t>Automatic code splitting for faster page loads</a:t>
            </a:r>
          </a:p>
          <a:p>
            <a:pPr marL="285750" indent="-285750">
              <a:buFont typeface="Arial" panose="020B0604020202020204" pitchFamily="34" charset="0"/>
              <a:buChar char="•"/>
            </a:pPr>
            <a:r>
              <a:rPr lang="en-US" sz="2400" dirty="0"/>
              <a:t>Simple client-side routing (page based)</a:t>
            </a:r>
          </a:p>
          <a:p>
            <a:pPr marL="285750" indent="-285750">
              <a:buFont typeface="Arial" panose="020B0604020202020204" pitchFamily="34" charset="0"/>
              <a:buChar char="•"/>
            </a:pPr>
            <a:r>
              <a:rPr lang="en-US" sz="2400" dirty="0"/>
              <a:t>Webpack-based dev environment which supports </a:t>
            </a:r>
            <a:r>
              <a:rPr lang="en-US" sz="2400" dirty="0">
                <a:hlinkClick r:id="rId3"/>
              </a:rPr>
              <a:t>Hot Module Replacement</a:t>
            </a:r>
            <a:r>
              <a:rPr lang="en-US" sz="2400" dirty="0"/>
              <a:t>(HMR)</a:t>
            </a:r>
          </a:p>
          <a:p>
            <a:pPr marL="285750" indent="-285750">
              <a:buFont typeface="Arial" panose="020B0604020202020204" pitchFamily="34" charset="0"/>
              <a:buChar char="•"/>
            </a:pPr>
            <a:r>
              <a:rPr lang="en-US" sz="2400" dirty="0"/>
              <a:t>Able to implement with Express or any other Node.js HTTP server</a:t>
            </a:r>
          </a:p>
          <a:p>
            <a:pPr marL="285750" indent="-285750">
              <a:buFont typeface="Arial" panose="020B0604020202020204" pitchFamily="34" charset="0"/>
              <a:buChar char="•"/>
            </a:pPr>
            <a:r>
              <a:rPr lang="en-US" sz="2400" dirty="0"/>
              <a:t>Customizable with your own Babel and Webpack configurations</a:t>
            </a:r>
          </a:p>
          <a:p>
            <a:br>
              <a:rPr lang="en-US" sz="2400" dirty="0"/>
            </a:br>
            <a:endParaRPr lang="en-US" sz="2400" dirty="0"/>
          </a:p>
        </p:txBody>
      </p:sp>
    </p:spTree>
    <p:extLst>
      <p:ext uri="{BB962C8B-B14F-4D97-AF65-F5344CB8AC3E}">
        <p14:creationId xmlns:p14="http://schemas.microsoft.com/office/powerpoint/2010/main" val="154682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Installing </a:t>
            </a:r>
            <a:r>
              <a:rPr lang="en-US" sz="4800" dirty="0" err="1">
                <a:solidFill>
                  <a:srgbClr val="404040"/>
                </a:solidFill>
              </a:rPr>
              <a:t>Next.js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a:extLst>
              <a:ext uri="{FF2B5EF4-FFF2-40B4-BE49-F238E27FC236}">
                <a16:creationId xmlns:a16="http://schemas.microsoft.com/office/drawing/2014/main" id="{F5DEFA42-D641-E347-8DE2-0B40088FF48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62464" y="1931361"/>
            <a:ext cx="5267071" cy="4314063"/>
          </a:xfrm>
          <a:prstGeom prst="rect">
            <a:avLst/>
          </a:prstGeom>
        </p:spPr>
      </p:pic>
    </p:spTree>
    <p:extLst>
      <p:ext uri="{BB962C8B-B14F-4D97-AF65-F5344CB8AC3E}">
        <p14:creationId xmlns:p14="http://schemas.microsoft.com/office/powerpoint/2010/main" val="367904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Installing </a:t>
            </a:r>
            <a:r>
              <a:rPr lang="en-US" sz="4800" dirty="0" err="1">
                <a:solidFill>
                  <a:srgbClr val="404040"/>
                </a:solidFill>
              </a:rPr>
              <a:t>Next.js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descr="A screenshot of a cell phone&#13;&#10;&#13;&#10;Description automatically generated">
            <a:extLst>
              <a:ext uri="{FF2B5EF4-FFF2-40B4-BE49-F238E27FC236}">
                <a16:creationId xmlns:a16="http://schemas.microsoft.com/office/drawing/2014/main" id="{31B4CE0F-558F-7D48-8226-D3EAA8AB9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252134"/>
            <a:ext cx="8216900" cy="3695700"/>
          </a:xfrm>
          <a:prstGeom prst="rect">
            <a:avLst/>
          </a:prstGeom>
        </p:spPr>
      </p:pic>
    </p:spTree>
    <p:extLst>
      <p:ext uri="{BB962C8B-B14F-4D97-AF65-F5344CB8AC3E}">
        <p14:creationId xmlns:p14="http://schemas.microsoft.com/office/powerpoint/2010/main" val="394429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Installing </a:t>
            </a:r>
            <a:r>
              <a:rPr lang="en-US" sz="4800" dirty="0" err="1">
                <a:solidFill>
                  <a:srgbClr val="404040"/>
                </a:solidFill>
              </a:rPr>
              <a:t>Next.js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a:extLst>
              <a:ext uri="{FF2B5EF4-FFF2-40B4-BE49-F238E27FC236}">
                <a16:creationId xmlns:a16="http://schemas.microsoft.com/office/drawing/2014/main" id="{31B4CE0F-558F-7D48-8226-D3EAA8AB9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803885"/>
            <a:ext cx="5977128" cy="4510377"/>
          </a:xfrm>
          <a:prstGeom prst="rect">
            <a:avLst/>
          </a:prstGeom>
        </p:spPr>
      </p:pic>
    </p:spTree>
    <p:extLst>
      <p:ext uri="{BB962C8B-B14F-4D97-AF65-F5344CB8AC3E}">
        <p14:creationId xmlns:p14="http://schemas.microsoft.com/office/powerpoint/2010/main" val="367585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Automatic Code Splitting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social media post&#13;&#10;&#13;&#10;Description automatically generated">
            <a:extLst>
              <a:ext uri="{FF2B5EF4-FFF2-40B4-BE49-F238E27FC236}">
                <a16:creationId xmlns:a16="http://schemas.microsoft.com/office/drawing/2014/main" id="{E1FD322A-60F5-CD41-B0E9-BFF673E78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814037"/>
            <a:ext cx="8915400" cy="4559300"/>
          </a:xfrm>
          <a:prstGeom prst="rect">
            <a:avLst/>
          </a:prstGeom>
        </p:spPr>
      </p:pic>
    </p:spTree>
    <p:extLst>
      <p:ext uri="{BB962C8B-B14F-4D97-AF65-F5344CB8AC3E}">
        <p14:creationId xmlns:p14="http://schemas.microsoft.com/office/powerpoint/2010/main" val="287030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Navigating Between Pages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128737C1-C3F7-A748-A3C4-4EC576220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814037"/>
            <a:ext cx="3835400" cy="4178300"/>
          </a:xfrm>
          <a:prstGeom prst="rect">
            <a:avLst/>
          </a:prstGeom>
        </p:spPr>
      </p:pic>
      <p:pic>
        <p:nvPicPr>
          <p:cNvPr id="10" name="Picture 9" descr="A picture containing clock, meter&#10;&#10;Description automatically generated">
            <a:extLst>
              <a:ext uri="{FF2B5EF4-FFF2-40B4-BE49-F238E27FC236}">
                <a16:creationId xmlns:a16="http://schemas.microsoft.com/office/drawing/2014/main" id="{9F5CCA39-A95F-594B-8471-9FBE0C7D33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3141187"/>
            <a:ext cx="5549900" cy="762000"/>
          </a:xfrm>
          <a:prstGeom prst="rect">
            <a:avLst/>
          </a:prstGeom>
        </p:spPr>
      </p:pic>
      <p:sp>
        <p:nvSpPr>
          <p:cNvPr id="11" name="TextBox 10">
            <a:extLst>
              <a:ext uri="{FF2B5EF4-FFF2-40B4-BE49-F238E27FC236}">
                <a16:creationId xmlns:a16="http://schemas.microsoft.com/office/drawing/2014/main" id="{52664266-CED4-F549-B3F4-957AAC01BFFF}"/>
              </a:ext>
            </a:extLst>
          </p:cNvPr>
          <p:cNvSpPr txBox="1"/>
          <p:nvPr/>
        </p:nvSpPr>
        <p:spPr>
          <a:xfrm>
            <a:off x="5633720" y="2003633"/>
            <a:ext cx="4881880" cy="646331"/>
          </a:xfrm>
          <a:prstGeom prst="rect">
            <a:avLst/>
          </a:prstGeom>
          <a:noFill/>
        </p:spPr>
        <p:txBody>
          <a:bodyPr wrap="square" rtlCol="0">
            <a:spAutoFit/>
          </a:bodyPr>
          <a:lstStyle/>
          <a:p>
            <a:r>
              <a:rPr lang="en-US" dirty="0"/>
              <a:t>You can also use the as attribute to show a prettier link (more for dynamic URLs)</a:t>
            </a:r>
          </a:p>
        </p:txBody>
      </p:sp>
      <p:pic>
        <p:nvPicPr>
          <p:cNvPr id="13" name="Picture 12" descr="A picture containing indoor, tree, bird&#10;&#10;Description automatically generated">
            <a:extLst>
              <a:ext uri="{FF2B5EF4-FFF2-40B4-BE49-F238E27FC236}">
                <a16:creationId xmlns:a16="http://schemas.microsoft.com/office/drawing/2014/main" id="{B6A7FE69-B6BA-8D4B-9943-0C72B4F12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806" y="4015205"/>
            <a:ext cx="7181088" cy="2291334"/>
          </a:xfrm>
          <a:prstGeom prst="rect">
            <a:avLst/>
          </a:prstGeom>
        </p:spPr>
      </p:pic>
    </p:spTree>
    <p:extLst>
      <p:ext uri="{BB962C8B-B14F-4D97-AF65-F5344CB8AC3E}">
        <p14:creationId xmlns:p14="http://schemas.microsoft.com/office/powerpoint/2010/main" val="141643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Using Shared Components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social media post&#10;&#10;Description automatically generated">
            <a:extLst>
              <a:ext uri="{FF2B5EF4-FFF2-40B4-BE49-F238E27FC236}">
                <a16:creationId xmlns:a16="http://schemas.microsoft.com/office/drawing/2014/main" id="{C0768370-A848-7045-9528-8DBDBFCE6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541" y="1661654"/>
            <a:ext cx="4472940" cy="4663440"/>
          </a:xfrm>
          <a:prstGeom prst="rect">
            <a:avLst/>
          </a:prstGeom>
        </p:spPr>
      </p:pic>
    </p:spTree>
    <p:extLst>
      <p:ext uri="{BB962C8B-B14F-4D97-AF65-F5344CB8AC3E}">
        <p14:creationId xmlns:p14="http://schemas.microsoft.com/office/powerpoint/2010/main" val="2443201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9038</TotalTime>
  <Words>3765</Words>
  <Application>Microsoft Macintosh PowerPoint</Application>
  <PresentationFormat>Widescreen</PresentationFormat>
  <Paragraphs>201</Paragraphs>
  <Slides>25</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Next.js</vt:lpstr>
      <vt:lpstr>What is Next.js?</vt:lpstr>
      <vt:lpstr>What is Next.js?</vt:lpstr>
      <vt:lpstr>Installing Next.js</vt:lpstr>
      <vt:lpstr>Installing Next.js</vt:lpstr>
      <vt:lpstr>Installing Next.js</vt:lpstr>
      <vt:lpstr>Automatic Code Splitting</vt:lpstr>
      <vt:lpstr>Navigating Between Pages</vt:lpstr>
      <vt:lpstr>Using Shared Components</vt:lpstr>
      <vt:lpstr>Using the Header Component</vt:lpstr>
      <vt:lpstr>Layout Component</vt:lpstr>
      <vt:lpstr>Create Dynamic Pages</vt:lpstr>
      <vt:lpstr>Create Dynamic Pages</vt:lpstr>
      <vt:lpstr>useRouter</vt:lpstr>
      <vt:lpstr>Clean URL’s with Dynamic Routing</vt:lpstr>
      <vt:lpstr>Clean URL’s with Dynamic Routing</vt:lpstr>
      <vt:lpstr>Clean URL’s with Dynamic Routing</vt:lpstr>
      <vt:lpstr>Fetching Data</vt:lpstr>
      <vt:lpstr>Fetching Data</vt:lpstr>
      <vt:lpstr>Fetching Data - getInitialProps</vt:lpstr>
      <vt:lpstr>Fetching Data – Reading the Data</vt:lpstr>
      <vt:lpstr>CSS</vt:lpstr>
      <vt:lpstr>CSS</vt:lpstr>
      <vt:lpstr>CSS</vt:lpstr>
      <vt:lpstr>Static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03 –  Component based Web  Development with React</dc:title>
  <cp:lastModifiedBy>Patrick Hill</cp:lastModifiedBy>
  <cp:revision>248</cp:revision>
  <cp:lastPrinted>2018-09-12T18:47:29Z</cp:lastPrinted>
  <dcterms:created xsi:type="dcterms:W3CDTF">2018-08-11T23:17:29Z</dcterms:created>
  <dcterms:modified xsi:type="dcterms:W3CDTF">2019-10-16T16:03:20Z</dcterms:modified>
</cp:coreProperties>
</file>