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tags/tag12.xml" ContentType="application/vnd.openxmlformats-officedocument.presentationml.tags+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slides/slide20.xml" ContentType="application/vnd.openxmlformats-officedocument.presentationml.slide+xml"/>
  <Override PartName="/ppt/tags/tag15.xml" ContentType="application/vnd.openxmlformats-officedocument.presentationml.tags+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handoutMasterIdLst>
    <p:handoutMasterId r:id="rId114"/>
  </p:handoutMasterIdLst>
  <p:sldIdLst>
    <p:sldId id="518" r:id="rId2"/>
    <p:sldId id="519" r:id="rId3"/>
    <p:sldId id="464" r:id="rId4"/>
    <p:sldId id="465" r:id="rId5"/>
    <p:sldId id="466" r:id="rId6"/>
    <p:sldId id="468" r:id="rId7"/>
    <p:sldId id="469" r:id="rId8"/>
    <p:sldId id="502" r:id="rId9"/>
    <p:sldId id="503" r:id="rId10"/>
    <p:sldId id="504" r:id="rId11"/>
    <p:sldId id="505" r:id="rId12"/>
    <p:sldId id="506" r:id="rId13"/>
    <p:sldId id="524" r:id="rId14"/>
    <p:sldId id="521" r:id="rId15"/>
    <p:sldId id="522" r:id="rId16"/>
    <p:sldId id="523" r:id="rId17"/>
    <p:sldId id="508" r:id="rId18"/>
    <p:sldId id="509" r:id="rId19"/>
    <p:sldId id="510" r:id="rId20"/>
    <p:sldId id="511" r:id="rId21"/>
    <p:sldId id="512" r:id="rId22"/>
    <p:sldId id="513" r:id="rId23"/>
    <p:sldId id="525" r:id="rId24"/>
    <p:sldId id="526" r:id="rId25"/>
    <p:sldId id="499" r:id="rId26"/>
    <p:sldId id="495" r:id="rId27"/>
    <p:sldId id="496" r:id="rId28"/>
    <p:sldId id="497" r:id="rId29"/>
    <p:sldId id="530" r:id="rId30"/>
    <p:sldId id="528" r:id="rId31"/>
    <p:sldId id="529" r:id="rId32"/>
    <p:sldId id="478" r:id="rId33"/>
    <p:sldId id="479" r:id="rId34"/>
    <p:sldId id="480" r:id="rId35"/>
    <p:sldId id="500" r:id="rId36"/>
    <p:sldId id="543" r:id="rId37"/>
    <p:sldId id="531" r:id="rId38"/>
    <p:sldId id="532" r:id="rId39"/>
    <p:sldId id="533" r:id="rId40"/>
    <p:sldId id="534" r:id="rId41"/>
    <p:sldId id="544" r:id="rId42"/>
    <p:sldId id="545" r:id="rId43"/>
    <p:sldId id="546" r:id="rId44"/>
    <p:sldId id="549" r:id="rId45"/>
    <p:sldId id="547" r:id="rId46"/>
    <p:sldId id="536" r:id="rId47"/>
    <p:sldId id="537" r:id="rId48"/>
    <p:sldId id="559" r:id="rId49"/>
    <p:sldId id="538" r:id="rId50"/>
    <p:sldId id="540" r:id="rId51"/>
    <p:sldId id="541" r:id="rId52"/>
    <p:sldId id="560" r:id="rId53"/>
    <p:sldId id="542" r:id="rId54"/>
    <p:sldId id="575" r:id="rId55"/>
    <p:sldId id="574"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52" r:id="rId69"/>
    <p:sldId id="577" r:id="rId70"/>
    <p:sldId id="576" r:id="rId71"/>
    <p:sldId id="578" r:id="rId72"/>
    <p:sldId id="553" r:id="rId73"/>
    <p:sldId id="579" r:id="rId74"/>
    <p:sldId id="580" r:id="rId75"/>
    <p:sldId id="470" r:id="rId76"/>
    <p:sldId id="588" r:id="rId77"/>
    <p:sldId id="589" r:id="rId78"/>
    <p:sldId id="590" r:id="rId79"/>
    <p:sldId id="591" r:id="rId80"/>
    <p:sldId id="593" r:id="rId81"/>
    <p:sldId id="594" r:id="rId82"/>
    <p:sldId id="596" r:id="rId83"/>
    <p:sldId id="471" r:id="rId84"/>
    <p:sldId id="342" r:id="rId85"/>
    <p:sldId id="352" r:id="rId86"/>
    <p:sldId id="461" r:id="rId87"/>
    <p:sldId id="399" r:id="rId88"/>
    <p:sldId id="404" r:id="rId89"/>
    <p:sldId id="474" r:id="rId90"/>
    <p:sldId id="472" r:id="rId91"/>
    <p:sldId id="473" r:id="rId92"/>
    <p:sldId id="400" r:id="rId93"/>
    <p:sldId id="447" r:id="rId94"/>
    <p:sldId id="418" r:id="rId95"/>
    <p:sldId id="366" r:id="rId96"/>
    <p:sldId id="371" r:id="rId97"/>
    <p:sldId id="422" r:id="rId98"/>
    <p:sldId id="373" r:id="rId99"/>
    <p:sldId id="375" r:id="rId100"/>
    <p:sldId id="376" r:id="rId101"/>
    <p:sldId id="378" r:id="rId102"/>
    <p:sldId id="458" r:id="rId103"/>
    <p:sldId id="443" r:id="rId104"/>
    <p:sldId id="587" r:id="rId105"/>
    <p:sldId id="595" r:id="rId106"/>
    <p:sldId id="581" r:id="rId107"/>
    <p:sldId id="582" r:id="rId108"/>
    <p:sldId id="583" r:id="rId109"/>
    <p:sldId id="584" r:id="rId110"/>
    <p:sldId id="585" r:id="rId111"/>
    <p:sldId id="586" r:id="rId112"/>
  </p:sldIdLst>
  <p:sldSz cx="9144000" cy="6858000" type="screen4x3"/>
  <p:notesSz cx="6858000" cy="9144000"/>
  <p:custDataLst>
    <p:tags r:id="rId115"/>
  </p:custDataLst>
  <p:defaultTextStyle>
    <a:defPPr>
      <a:defRPr lang="en-US"/>
    </a:defPPr>
    <a:lvl1pPr algn="ctr" rtl="0" eaLnBrk="0" fontAlgn="base" hangingPunct="0">
      <a:spcBef>
        <a:spcPct val="0"/>
      </a:spcBef>
      <a:spcAft>
        <a:spcPct val="0"/>
      </a:spcAft>
      <a:defRPr sz="2800" kern="1200">
        <a:solidFill>
          <a:schemeClr val="tx1"/>
        </a:solidFill>
        <a:latin typeface="Arial Rounded MT Bold" charset="0"/>
        <a:ea typeface="ＭＳ Ｐゴシック" charset="0"/>
        <a:cs typeface="+mn-cs"/>
      </a:defRPr>
    </a:lvl1pPr>
    <a:lvl2pPr marL="457200" algn="ctr" rtl="0" eaLnBrk="0" fontAlgn="base" hangingPunct="0">
      <a:spcBef>
        <a:spcPct val="0"/>
      </a:spcBef>
      <a:spcAft>
        <a:spcPct val="0"/>
      </a:spcAft>
      <a:defRPr sz="2800" kern="1200">
        <a:solidFill>
          <a:schemeClr val="tx1"/>
        </a:solidFill>
        <a:latin typeface="Arial Rounded MT Bold" charset="0"/>
        <a:ea typeface="ＭＳ Ｐゴシック" charset="0"/>
        <a:cs typeface="+mn-cs"/>
      </a:defRPr>
    </a:lvl2pPr>
    <a:lvl3pPr marL="914400" algn="ctr" rtl="0" eaLnBrk="0" fontAlgn="base" hangingPunct="0">
      <a:spcBef>
        <a:spcPct val="0"/>
      </a:spcBef>
      <a:spcAft>
        <a:spcPct val="0"/>
      </a:spcAft>
      <a:defRPr sz="2800" kern="1200">
        <a:solidFill>
          <a:schemeClr val="tx1"/>
        </a:solidFill>
        <a:latin typeface="Arial Rounded MT Bold" charset="0"/>
        <a:ea typeface="ＭＳ Ｐゴシック" charset="0"/>
        <a:cs typeface="+mn-cs"/>
      </a:defRPr>
    </a:lvl3pPr>
    <a:lvl4pPr marL="1371600" algn="ctr" rtl="0" eaLnBrk="0" fontAlgn="base" hangingPunct="0">
      <a:spcBef>
        <a:spcPct val="0"/>
      </a:spcBef>
      <a:spcAft>
        <a:spcPct val="0"/>
      </a:spcAft>
      <a:defRPr sz="2800" kern="1200">
        <a:solidFill>
          <a:schemeClr val="tx1"/>
        </a:solidFill>
        <a:latin typeface="Arial Rounded MT Bold" charset="0"/>
        <a:ea typeface="ＭＳ Ｐゴシック" charset="0"/>
        <a:cs typeface="+mn-cs"/>
      </a:defRPr>
    </a:lvl4pPr>
    <a:lvl5pPr marL="1828800" algn="ctr" rtl="0" eaLnBrk="0" fontAlgn="base" hangingPunct="0">
      <a:spcBef>
        <a:spcPct val="0"/>
      </a:spcBef>
      <a:spcAft>
        <a:spcPct val="0"/>
      </a:spcAft>
      <a:defRPr sz="2800" kern="1200">
        <a:solidFill>
          <a:schemeClr val="tx1"/>
        </a:solidFill>
        <a:latin typeface="Arial Rounded MT Bold" charset="0"/>
        <a:ea typeface="ＭＳ Ｐゴシック" charset="0"/>
        <a:cs typeface="+mn-cs"/>
      </a:defRPr>
    </a:lvl5pPr>
    <a:lvl6pPr marL="2286000" algn="l" defTabSz="457200" rtl="0" eaLnBrk="1" latinLnBrk="0" hangingPunct="1">
      <a:defRPr sz="2800" kern="1200">
        <a:solidFill>
          <a:schemeClr val="tx1"/>
        </a:solidFill>
        <a:latin typeface="Arial Rounded MT Bold" charset="0"/>
        <a:ea typeface="ＭＳ Ｐゴシック" charset="0"/>
        <a:cs typeface="+mn-cs"/>
      </a:defRPr>
    </a:lvl6pPr>
    <a:lvl7pPr marL="2743200" algn="l" defTabSz="457200" rtl="0" eaLnBrk="1" latinLnBrk="0" hangingPunct="1">
      <a:defRPr sz="2800" kern="1200">
        <a:solidFill>
          <a:schemeClr val="tx1"/>
        </a:solidFill>
        <a:latin typeface="Arial Rounded MT Bold" charset="0"/>
        <a:ea typeface="ＭＳ Ｐゴシック" charset="0"/>
        <a:cs typeface="+mn-cs"/>
      </a:defRPr>
    </a:lvl7pPr>
    <a:lvl8pPr marL="3200400" algn="l" defTabSz="457200" rtl="0" eaLnBrk="1" latinLnBrk="0" hangingPunct="1">
      <a:defRPr sz="2800" kern="1200">
        <a:solidFill>
          <a:schemeClr val="tx1"/>
        </a:solidFill>
        <a:latin typeface="Arial Rounded MT Bold" charset="0"/>
        <a:ea typeface="ＭＳ Ｐゴシック" charset="0"/>
        <a:cs typeface="+mn-cs"/>
      </a:defRPr>
    </a:lvl8pPr>
    <a:lvl9pPr marL="3657600" algn="l" defTabSz="457200" rtl="0" eaLnBrk="1" latinLnBrk="0" hangingPunct="1">
      <a:defRPr sz="2800" kern="1200">
        <a:solidFill>
          <a:schemeClr val="tx1"/>
        </a:solidFill>
        <a:latin typeface="Arial Rounded MT Bold" charset="0"/>
        <a:ea typeface="ＭＳ Ｐゴシック" charset="0"/>
        <a:cs typeface="+mn-cs"/>
      </a:defRPr>
    </a:lvl9pPr>
  </p:defaultTextStyle>
  <p:extLst>
    <p:ext uri="{EFAFB233-063F-42B5-8137-9DF3F51BA10A}">
      <p15:sldGuideLst xmlns="" xmlns:p15="http://schemas.microsoft.com/office/powerpoint/2012/main">
        <p15:guide id="1" orient="horz">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C9900"/>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636" autoAdjust="0"/>
    <p:restoredTop sz="88983" autoAdjust="0"/>
  </p:normalViewPr>
  <p:slideViewPr>
    <p:cSldViewPr snapToGrid="0">
      <p:cViewPr varScale="1">
        <p:scale>
          <a:sx n="86" d="100"/>
          <a:sy n="86" d="100"/>
        </p:scale>
        <p:origin x="-1368" y="-72"/>
      </p:cViewPr>
      <p:guideLst>
        <p:guide orient="horz"/>
        <p:guide pos="2880"/>
      </p:guideLst>
    </p:cSldViewPr>
  </p:slideViewPr>
  <p:outlineViewPr>
    <p:cViewPr>
      <p:scale>
        <a:sx n="33" d="100"/>
        <a:sy n="33" d="100"/>
      </p:scale>
      <p:origin x="0" y="17184"/>
    </p:cViewPr>
  </p:outlineViewPr>
  <p:notesTextViewPr>
    <p:cViewPr>
      <p:scale>
        <a:sx n="100" d="100"/>
        <a:sy n="100" d="100"/>
      </p:scale>
      <p:origin x="0" y="0"/>
    </p:cViewPr>
  </p:notesTextViewPr>
  <p:sorterViewPr>
    <p:cViewPr>
      <p:scale>
        <a:sx n="66" d="100"/>
        <a:sy n="66" d="100"/>
      </p:scale>
      <p:origin x="0" y="8544"/>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0EF168-CC03-AE4F-8D2E-53379FE82DD8}" type="datetimeFigureOut">
              <a:rPr lang="en-US" smtClean="0"/>
              <a:pPr/>
              <a:t>10/9/2023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7524E8-FA62-1347-8224-EC3A38C10B16}" type="slidenum">
              <a:rPr lang="en-US" smtClean="0"/>
              <a:pPr/>
              <a:t>‹#›</a:t>
            </a:fld>
            <a:endParaRPr lang="en-US"/>
          </a:p>
        </p:txBody>
      </p:sp>
    </p:spTree>
    <p:extLst>
      <p:ext uri="{BB962C8B-B14F-4D97-AF65-F5344CB8AC3E}">
        <p14:creationId xmlns:p14="http://schemas.microsoft.com/office/powerpoint/2010/main" xmlns="" val="30228530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Rounded MT Bold" pitchFamily="34" charset="0"/>
                <a:ea typeface="+mn-ea"/>
              </a:defRPr>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Rounded MT Bold" pitchFamily="34" charset="0"/>
                <a:ea typeface="+mn-ea"/>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Rounded MT Bold" pitchFamily="34" charset="0"/>
                <a:ea typeface="+mn-ea"/>
              </a:defRPr>
            </a:lvl1pPr>
          </a:lstStyle>
          <a:p>
            <a:pPr>
              <a:defRPr/>
            </a:pPr>
            <a:endParaRPr 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96B2889-8D03-B040-8B13-621D22DD2BB0}" type="slidenum">
              <a:rPr lang="en-US"/>
              <a:pPr/>
              <a:t>‹#›</a:t>
            </a:fld>
            <a:endParaRPr lang="en-US"/>
          </a:p>
        </p:txBody>
      </p:sp>
    </p:spTree>
    <p:extLst>
      <p:ext uri="{BB962C8B-B14F-4D97-AF65-F5344CB8AC3E}">
        <p14:creationId xmlns:p14="http://schemas.microsoft.com/office/powerpoint/2010/main" xmlns="" val="349885273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Rounded MT Bold" pitchFamily="34"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Rounded MT Bold"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Rounded MT Bold"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Rounded MT Bold"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Rounded MT Bold"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2835373-0FA1-E243-8807-88EB37E9CCB0}" type="slidenum">
              <a:rPr lang="en-US"/>
              <a:pPr/>
              <a:t>2</a:t>
            </a:fld>
            <a:endParaRPr lang="en-US"/>
          </a:p>
        </p:txBody>
      </p:sp>
      <p:sp>
        <p:nvSpPr>
          <p:cNvPr id="53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3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xmlns="" val="338601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it have a cycle?</a:t>
            </a:r>
            <a:r>
              <a:rPr lang="en-US" baseline="0" dirty="0" smtClean="0"/>
              <a:t> is in NP</a:t>
            </a:r>
          </a:p>
          <a:p>
            <a:r>
              <a:rPr lang="en-US" baseline="0" dirty="0" smtClean="0"/>
              <a:t>Prove it doesn’t have a cycle is not in NP</a:t>
            </a:r>
          </a:p>
          <a:p>
            <a:endParaRPr lang="en-US" baseline="0" dirty="0" smtClean="0"/>
          </a:p>
          <a:p>
            <a:r>
              <a:rPr lang="en-US" baseline="0" dirty="0" smtClean="0"/>
              <a:t>phrase a problem as a yes/no question</a:t>
            </a:r>
          </a:p>
          <a:p>
            <a:r>
              <a:rPr lang="en-US" baseline="0" dirty="0" smtClean="0"/>
              <a:t>a problem is in NP if in polynomial time we can prove any yes instance is correct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E96B2889-8D03-B040-8B13-621D22DD2BB0}" type="slidenum">
              <a:rPr lang="en-US" smtClean="0"/>
              <a:pPr/>
              <a:t>92</a:t>
            </a:fld>
            <a:endParaRPr lang="en-US"/>
          </a:p>
        </p:txBody>
      </p:sp>
    </p:spTree>
    <p:extLst>
      <p:ext uri="{BB962C8B-B14F-4D97-AF65-F5344CB8AC3E}">
        <p14:creationId xmlns:p14="http://schemas.microsoft.com/office/powerpoint/2010/main" xmlns="" val="515020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Boolean </a:t>
            </a:r>
            <a:r>
              <a:rPr lang="en-US" dirty="0" err="1" smtClean="0"/>
              <a:t>satisfiability</a:t>
            </a:r>
            <a:r>
              <a:rPr lang="en-US" dirty="0" smtClean="0"/>
              <a:t>: problem of determining if there exists</a:t>
            </a:r>
            <a:r>
              <a:rPr lang="en-US" baseline="0" dirty="0" smtClean="0"/>
              <a:t> an interpretation that satisfies a </a:t>
            </a:r>
            <a:r>
              <a:rPr lang="en-US" baseline="0" dirty="0" err="1" smtClean="0"/>
              <a:t>boolean</a:t>
            </a:r>
            <a:r>
              <a:rPr lang="en-US" baseline="0" dirty="0" smtClean="0"/>
              <a:t> formula</a:t>
            </a:r>
          </a:p>
          <a:p>
            <a:r>
              <a:rPr lang="en-US" baseline="0" dirty="0" smtClean="0"/>
              <a:t>can you give an input so the circuit evaluates to true</a:t>
            </a:r>
            <a:endParaRPr lang="en-US" dirty="0" smtClean="0"/>
          </a:p>
          <a:p>
            <a:endParaRPr lang="en-US" dirty="0" smtClean="0"/>
          </a:p>
          <a:p>
            <a:r>
              <a:rPr lang="en-US" dirty="0" smtClean="0"/>
              <a:t>First problem shown to be NP-complete!</a:t>
            </a:r>
          </a:p>
          <a:p>
            <a:r>
              <a:rPr lang="en-US" dirty="0" smtClean="0"/>
              <a:t>every problem in NP can be solved</a:t>
            </a:r>
            <a:r>
              <a:rPr lang="en-US" baseline="0" dirty="0" smtClean="0"/>
              <a:t> in polynomial time using a nondeterministic computer/Turing machine</a:t>
            </a:r>
            <a:endParaRPr lang="en-US" dirty="0"/>
          </a:p>
        </p:txBody>
      </p:sp>
      <p:sp>
        <p:nvSpPr>
          <p:cNvPr id="4" name="Slide Number Placeholder 3"/>
          <p:cNvSpPr>
            <a:spLocks noGrp="1"/>
          </p:cNvSpPr>
          <p:nvPr>
            <p:ph type="sldNum" sz="quarter" idx="10"/>
          </p:nvPr>
        </p:nvSpPr>
        <p:spPr/>
        <p:txBody>
          <a:bodyPr/>
          <a:lstStyle/>
          <a:p>
            <a:fld id="{E96B2889-8D03-B040-8B13-621D22DD2BB0}" type="slidenum">
              <a:rPr lang="en-US" smtClean="0"/>
              <a:pPr/>
              <a:t>93</a:t>
            </a:fld>
            <a:endParaRPr lang="en-US"/>
          </a:p>
        </p:txBody>
      </p:sp>
    </p:spTree>
    <p:extLst>
      <p:ext uri="{BB962C8B-B14F-4D97-AF65-F5344CB8AC3E}">
        <p14:creationId xmlns:p14="http://schemas.microsoft.com/office/powerpoint/2010/main" xmlns="" val="280602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fld id="{71E3D203-6302-7A41-87EE-0E65E300B5DF}" type="slidenum">
              <a:rPr lang="en-US" sz="1200"/>
              <a:pPr/>
              <a:t>99</a:t>
            </a:fld>
            <a:endParaRPr lang="en-US" sz="1200"/>
          </a:p>
        </p:txBody>
      </p:sp>
      <p:sp>
        <p:nvSpPr>
          <p:cNvPr id="63491" name="Rectangle 2"/>
          <p:cNvSpPr>
            <a:spLocks noGrp="1" noRot="1" noChangeAspect="1" noChangeArrowheads="1" noTextEdit="1"/>
          </p:cNvSpPr>
          <p:nvPr>
            <p:ph type="sldImg"/>
          </p:nvPr>
        </p:nvSpPr>
        <p:spPr>
          <a:xfrm>
            <a:off x="1143000" y="687388"/>
            <a:ext cx="4572000" cy="3429000"/>
          </a:xfrm>
          <a:ln/>
        </p:spPr>
      </p:sp>
      <p:sp>
        <p:nvSpPr>
          <p:cNvPr id="63492"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Rounded MT Bold" charset="0"/>
            </a:endParaRPr>
          </a:p>
        </p:txBody>
      </p:sp>
    </p:spTree>
    <p:extLst>
      <p:ext uri="{BB962C8B-B14F-4D97-AF65-F5344CB8AC3E}">
        <p14:creationId xmlns:p14="http://schemas.microsoft.com/office/powerpoint/2010/main" xmlns="" val="618900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fld id="{030E54B8-5EFD-DC4A-94D6-1557258DCA3A}" type="slidenum">
              <a:rPr lang="en-US" sz="1200"/>
              <a:pPr/>
              <a:t>100</a:t>
            </a:fld>
            <a:endParaRPr lang="en-US" sz="1200"/>
          </a:p>
        </p:txBody>
      </p:sp>
      <p:sp>
        <p:nvSpPr>
          <p:cNvPr id="64515" name="Rectangle 2"/>
          <p:cNvSpPr>
            <a:spLocks noGrp="1" noRot="1" noChangeAspect="1" noChangeArrowheads="1" noTextEdit="1"/>
          </p:cNvSpPr>
          <p:nvPr>
            <p:ph type="sldImg"/>
          </p:nvPr>
        </p:nvSpPr>
        <p:spPr>
          <a:xfrm>
            <a:off x="1143000" y="687388"/>
            <a:ext cx="4572000" cy="3429000"/>
          </a:xfrm>
          <a:ln/>
        </p:spPr>
      </p:sp>
      <p:sp>
        <p:nvSpPr>
          <p:cNvPr id="64516"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smtClean="0">
                <a:latin typeface="Arial Rounded MT Bold" charset="0"/>
              </a:rPr>
              <a:t>every problem</a:t>
            </a:r>
            <a:r>
              <a:rPr lang="en-US" baseline="0" dirty="0" smtClean="0">
                <a:latin typeface="Arial Rounded MT Bold" charset="0"/>
              </a:rPr>
              <a:t> in NP is reducible to an NP-complete problem</a:t>
            </a:r>
            <a:endParaRPr lang="en-US" dirty="0">
              <a:latin typeface="Arial Rounded MT Bold" charset="0"/>
            </a:endParaRPr>
          </a:p>
        </p:txBody>
      </p:sp>
    </p:spTree>
    <p:extLst>
      <p:ext uri="{BB962C8B-B14F-4D97-AF65-F5344CB8AC3E}">
        <p14:creationId xmlns:p14="http://schemas.microsoft.com/office/powerpoint/2010/main" xmlns="" val="4142296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fld id="{EE562BD5-5F2B-464E-B185-2317CCAAD8A4}" type="slidenum">
              <a:rPr lang="en-US" sz="1200"/>
              <a:pPr/>
              <a:t>101</a:t>
            </a:fld>
            <a:endParaRPr lang="en-US" sz="1200"/>
          </a:p>
        </p:txBody>
      </p:sp>
      <p:sp>
        <p:nvSpPr>
          <p:cNvPr id="65539" name="Rectangle 2"/>
          <p:cNvSpPr>
            <a:spLocks noGrp="1" noRot="1" noChangeAspect="1" noChangeArrowheads="1" noTextEdit="1"/>
          </p:cNvSpPr>
          <p:nvPr>
            <p:ph type="sldImg"/>
          </p:nvPr>
        </p:nvSpPr>
        <p:spPr>
          <a:xfrm>
            <a:off x="1143000" y="687388"/>
            <a:ext cx="4572000" cy="3429000"/>
          </a:xfrm>
          <a:ln/>
        </p:spPr>
      </p:sp>
      <p:sp>
        <p:nvSpPr>
          <p:cNvPr id="65540"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Arial Rounded MT Bold" charset="0"/>
            </a:endParaRPr>
          </a:p>
        </p:txBody>
      </p:sp>
    </p:spTree>
    <p:extLst>
      <p:ext uri="{BB962C8B-B14F-4D97-AF65-F5344CB8AC3E}">
        <p14:creationId xmlns:p14="http://schemas.microsoft.com/office/powerpoint/2010/main" xmlns="" val="414780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6B2889-8D03-B040-8B13-621D22DD2BB0}"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6B2889-8D03-B040-8B13-621D22DD2BB0}" type="slidenum">
              <a:rPr lang="en-US" smtClean="0"/>
              <a:pPr/>
              <a:t>49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we mean by quickly</a:t>
            </a:r>
            <a:r>
              <a:rPr lang="en-US" baseline="0" dirty="0" smtClean="0"/>
              <a:t> here?</a:t>
            </a:r>
            <a:endParaRPr lang="en-US" dirty="0"/>
          </a:p>
        </p:txBody>
      </p:sp>
      <p:sp>
        <p:nvSpPr>
          <p:cNvPr id="4" name="Slide Number Placeholder 3"/>
          <p:cNvSpPr>
            <a:spLocks noGrp="1"/>
          </p:cNvSpPr>
          <p:nvPr>
            <p:ph type="sldNum" sz="quarter" idx="10"/>
          </p:nvPr>
        </p:nvSpPr>
        <p:spPr/>
        <p:txBody>
          <a:bodyPr/>
          <a:lstStyle/>
          <a:p>
            <a:fld id="{E96B2889-8D03-B040-8B13-621D22DD2BB0}" type="slidenum">
              <a:rPr lang="en-US" smtClean="0"/>
              <a:pPr/>
              <a:t>83</a:t>
            </a:fld>
            <a:endParaRPr lang="en-US"/>
          </a:p>
        </p:txBody>
      </p:sp>
    </p:spTree>
    <p:extLst>
      <p:ext uri="{BB962C8B-B14F-4D97-AF65-F5344CB8AC3E}">
        <p14:creationId xmlns:p14="http://schemas.microsoft.com/office/powerpoint/2010/main" xmlns="" val="419373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Arial"/>
                <a:cs typeface="Arial"/>
              </a:rPr>
              <a:t>the class of problems that can be solved and whose</a:t>
            </a:r>
            <a:r>
              <a:rPr lang="en-US" sz="1200" baseline="0" dirty="0" smtClean="0">
                <a:latin typeface="Arial"/>
                <a:cs typeface="Arial"/>
              </a:rPr>
              <a:t> solutions can be </a:t>
            </a:r>
            <a:r>
              <a:rPr lang="en-US" sz="1200" dirty="0" smtClean="0">
                <a:latin typeface="Arial"/>
                <a:cs typeface="Arial"/>
              </a:rPr>
              <a:t>verified in polynomial time</a:t>
            </a:r>
          </a:p>
          <a:p>
            <a:endParaRPr lang="en-US" dirty="0"/>
          </a:p>
        </p:txBody>
      </p:sp>
      <p:sp>
        <p:nvSpPr>
          <p:cNvPr id="4" name="Slide Number Placeholder 3"/>
          <p:cNvSpPr>
            <a:spLocks noGrp="1"/>
          </p:cNvSpPr>
          <p:nvPr>
            <p:ph type="sldNum" sz="quarter" idx="10"/>
          </p:nvPr>
        </p:nvSpPr>
        <p:spPr/>
        <p:txBody>
          <a:bodyPr/>
          <a:lstStyle/>
          <a:p>
            <a:fld id="{E96B2889-8D03-B040-8B13-621D22DD2BB0}" type="slidenum">
              <a:rPr lang="en-US" smtClean="0"/>
              <a:pPr/>
              <a:t>85</a:t>
            </a:fld>
            <a:endParaRPr lang="en-US"/>
          </a:p>
        </p:txBody>
      </p:sp>
    </p:spTree>
    <p:extLst>
      <p:ext uri="{BB962C8B-B14F-4D97-AF65-F5344CB8AC3E}">
        <p14:creationId xmlns:p14="http://schemas.microsoft.com/office/powerpoint/2010/main" xmlns="" val="22766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a:cs typeface="Arial"/>
              </a:rPr>
              <a:t>The class of all sets that can be </a:t>
            </a:r>
            <a:r>
              <a:rPr lang="en-US" dirty="0" smtClean="0">
                <a:solidFill>
                  <a:srgbClr val="3366FF"/>
                </a:solidFill>
                <a:latin typeface="Arial"/>
                <a:cs typeface="Arial"/>
              </a:rPr>
              <a:t>verified</a:t>
            </a:r>
            <a:r>
              <a:rPr lang="en-US" dirty="0" smtClean="0">
                <a:solidFill>
                  <a:srgbClr val="FF0000"/>
                </a:solidFill>
                <a:latin typeface="Arial"/>
                <a:cs typeface="Arial"/>
              </a:rPr>
              <a:t> </a:t>
            </a:r>
            <a:r>
              <a:rPr lang="en-US" dirty="0" smtClean="0">
                <a:latin typeface="Arial"/>
                <a:cs typeface="Arial"/>
              </a:rPr>
              <a:t>in polynomial time (if solution is fast to verify, can try all solutions with</a:t>
            </a:r>
            <a:r>
              <a:rPr lang="en-US" baseline="0" dirty="0" smtClean="0">
                <a:latin typeface="Arial"/>
                <a:cs typeface="Arial"/>
              </a:rPr>
              <a:t> nondeterministic paths)</a:t>
            </a:r>
            <a:r>
              <a:rPr lang="en-US" dirty="0" smtClean="0">
                <a:latin typeface="Arial"/>
                <a:cs typeface="Arial"/>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a:cs typeface="Arial"/>
              </a:rPr>
              <a:t>It can be solved in polynomial time with a non-deterministic algorithm (deterministic</a:t>
            </a:r>
            <a:r>
              <a:rPr lang="en-US" baseline="0" dirty="0" smtClean="0">
                <a:latin typeface="Arial"/>
                <a:cs typeface="Arial"/>
              </a:rPr>
              <a:t> algorithm can only follow one path when presented with a choice, non-deterministic can choose multiple paths)</a:t>
            </a:r>
            <a:endParaRPr lang="en-US" dirty="0" smtClean="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96B2889-8D03-B040-8B13-621D22DD2BB0}" type="slidenum">
              <a:rPr lang="en-US" smtClean="0"/>
              <a:pPr/>
              <a:t>86</a:t>
            </a:fld>
            <a:endParaRPr lang="en-US"/>
          </a:p>
        </p:txBody>
      </p:sp>
    </p:spTree>
    <p:extLst>
      <p:ext uri="{BB962C8B-B14F-4D97-AF65-F5344CB8AC3E}">
        <p14:creationId xmlns:p14="http://schemas.microsoft.com/office/powerpoint/2010/main" xmlns="" val="2121750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is a problem that can be solved in polynomial time</a:t>
            </a:r>
          </a:p>
          <a:p>
            <a:r>
              <a:rPr lang="en-US" dirty="0" smtClean="0"/>
              <a:t>NP is a problem that can be verified in polynomial time (non deterministic polynomial time)</a:t>
            </a:r>
            <a:endParaRPr lang="en-US" dirty="0"/>
          </a:p>
        </p:txBody>
      </p:sp>
      <p:sp>
        <p:nvSpPr>
          <p:cNvPr id="4" name="Slide Number Placeholder 3"/>
          <p:cNvSpPr>
            <a:spLocks noGrp="1"/>
          </p:cNvSpPr>
          <p:nvPr>
            <p:ph type="sldNum" sz="quarter" idx="10"/>
          </p:nvPr>
        </p:nvSpPr>
        <p:spPr/>
        <p:txBody>
          <a:bodyPr/>
          <a:lstStyle/>
          <a:p>
            <a:fld id="{E96B2889-8D03-B040-8B13-621D22DD2BB0}" type="slidenum">
              <a:rPr lang="en-US" smtClean="0"/>
              <a:pPr/>
              <a:t>87</a:t>
            </a:fld>
            <a:endParaRPr lang="en-US"/>
          </a:p>
        </p:txBody>
      </p:sp>
    </p:spTree>
    <p:extLst>
      <p:ext uri="{BB962C8B-B14F-4D97-AF65-F5344CB8AC3E}">
        <p14:creationId xmlns:p14="http://schemas.microsoft.com/office/powerpoint/2010/main" xmlns="" val="152057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phrase a problem as a yes/no question</a:t>
            </a:r>
          </a:p>
          <a:p>
            <a:r>
              <a:rPr lang="en-US" baseline="0" dirty="0" smtClean="0"/>
              <a:t>a problem is in NP if in polynomial time we can prove any yes instance is correct</a:t>
            </a:r>
            <a:endParaRPr lang="en-US" dirty="0"/>
          </a:p>
        </p:txBody>
      </p:sp>
      <p:sp>
        <p:nvSpPr>
          <p:cNvPr id="4" name="Slide Number Placeholder 3"/>
          <p:cNvSpPr>
            <a:spLocks noGrp="1"/>
          </p:cNvSpPr>
          <p:nvPr>
            <p:ph type="sldNum" sz="quarter" idx="10"/>
          </p:nvPr>
        </p:nvSpPr>
        <p:spPr/>
        <p:txBody>
          <a:bodyPr/>
          <a:lstStyle/>
          <a:p>
            <a:fld id="{E96B2889-8D03-B040-8B13-621D22DD2BB0}" type="slidenum">
              <a:rPr lang="en-US" smtClean="0"/>
              <a:pPr/>
              <a:t>88</a:t>
            </a:fld>
            <a:endParaRPr lang="en-US"/>
          </a:p>
        </p:txBody>
      </p:sp>
    </p:spTree>
    <p:extLst>
      <p:ext uri="{BB962C8B-B14F-4D97-AF65-F5344CB8AC3E}">
        <p14:creationId xmlns:p14="http://schemas.microsoft.com/office/powerpoint/2010/main" xmlns="" val="4193736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frame as decision problems</a:t>
            </a:r>
          </a:p>
          <a:p>
            <a:r>
              <a:rPr lang="en-US" dirty="0" smtClean="0"/>
              <a:t>with</a:t>
            </a:r>
          </a:p>
          <a:p>
            <a:r>
              <a:rPr lang="en-US" dirty="0" smtClean="0"/>
              <a:t>Sets of solutions (yes instances)</a:t>
            </a:r>
          </a:p>
        </p:txBody>
      </p:sp>
      <p:sp>
        <p:nvSpPr>
          <p:cNvPr id="4" name="Slide Number Placeholder 3"/>
          <p:cNvSpPr>
            <a:spLocks noGrp="1"/>
          </p:cNvSpPr>
          <p:nvPr>
            <p:ph type="sldNum" sz="quarter" idx="10"/>
          </p:nvPr>
        </p:nvSpPr>
        <p:spPr/>
        <p:txBody>
          <a:bodyPr/>
          <a:lstStyle/>
          <a:p>
            <a:fld id="{E96B2889-8D03-B040-8B13-621D22DD2BB0}" type="slidenum">
              <a:rPr lang="en-US" smtClean="0"/>
              <a:pPr/>
              <a:t>89</a:t>
            </a:fld>
            <a:endParaRPr lang="en-US"/>
          </a:p>
        </p:txBody>
      </p:sp>
    </p:spTree>
    <p:extLst>
      <p:ext uri="{BB962C8B-B14F-4D97-AF65-F5344CB8AC3E}">
        <p14:creationId xmlns:p14="http://schemas.microsoft.com/office/powerpoint/2010/main" xmlns="" val="184975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Spring 2015</a:t>
            </a:r>
            <a:endParaRPr lang="en-US"/>
          </a:p>
        </p:txBody>
      </p:sp>
      <p:sp>
        <p:nvSpPr>
          <p:cNvPr id="5" name="Footer Placeholder 4"/>
          <p:cNvSpPr>
            <a:spLocks noGrp="1"/>
          </p:cNvSpPr>
          <p:nvPr>
            <p:ph type="ftr" sz="quarter" idx="11"/>
          </p:nvPr>
        </p:nvSpPr>
        <p:spPr/>
        <p:txBody>
          <a:bodyPr/>
          <a:lstStyle/>
          <a:p>
            <a:r>
              <a:rPr lang="en-US" smtClean="0"/>
              <a:t>CSE 373 Algorithms and Data Structures</a:t>
            </a:r>
            <a:endParaRPr lang="en-US"/>
          </a:p>
        </p:txBody>
      </p:sp>
      <p:sp>
        <p:nvSpPr>
          <p:cNvPr id="6" name="Slide Number Placeholder 5"/>
          <p:cNvSpPr>
            <a:spLocks noGrp="1"/>
          </p:cNvSpPr>
          <p:nvPr>
            <p:ph type="sldNum" sz="quarter" idx="12"/>
          </p:nvPr>
        </p:nvSpPr>
        <p:spPr/>
        <p:txBody>
          <a:body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145336460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Spring 2015</a:t>
            </a:r>
            <a:endParaRPr lang="en-US"/>
          </a:p>
        </p:txBody>
      </p:sp>
      <p:sp>
        <p:nvSpPr>
          <p:cNvPr id="5" name="Footer Placeholder 4"/>
          <p:cNvSpPr>
            <a:spLocks noGrp="1"/>
          </p:cNvSpPr>
          <p:nvPr>
            <p:ph type="ftr" sz="quarter" idx="11"/>
          </p:nvPr>
        </p:nvSpPr>
        <p:spPr/>
        <p:txBody>
          <a:bodyPr/>
          <a:lstStyle/>
          <a:p>
            <a:r>
              <a:rPr lang="en-US" smtClean="0"/>
              <a:t>CSE 373 Algorithms and Data Structures</a:t>
            </a:r>
            <a:endParaRPr lang="en-US"/>
          </a:p>
        </p:txBody>
      </p:sp>
      <p:sp>
        <p:nvSpPr>
          <p:cNvPr id="6" name="Slide Number Placeholder 5"/>
          <p:cNvSpPr>
            <a:spLocks noGrp="1"/>
          </p:cNvSpPr>
          <p:nvPr>
            <p:ph type="sldNum" sz="quarter" idx="12"/>
          </p:nvPr>
        </p:nvSpPr>
        <p:spPr/>
        <p:txBody>
          <a:body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364505618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Spring 2015</a:t>
            </a:r>
            <a:endParaRPr lang="en-US"/>
          </a:p>
        </p:txBody>
      </p:sp>
      <p:sp>
        <p:nvSpPr>
          <p:cNvPr id="5" name="Footer Placeholder 4"/>
          <p:cNvSpPr>
            <a:spLocks noGrp="1"/>
          </p:cNvSpPr>
          <p:nvPr>
            <p:ph type="ftr" sz="quarter" idx="11"/>
          </p:nvPr>
        </p:nvSpPr>
        <p:spPr/>
        <p:txBody>
          <a:bodyPr/>
          <a:lstStyle/>
          <a:p>
            <a:r>
              <a:rPr lang="en-US" smtClean="0"/>
              <a:t>CSE 373 Algorithms and Data Structures</a:t>
            </a:r>
            <a:endParaRPr lang="en-US"/>
          </a:p>
        </p:txBody>
      </p:sp>
      <p:sp>
        <p:nvSpPr>
          <p:cNvPr id="6" name="Slide Number Placeholder 5"/>
          <p:cNvSpPr>
            <a:spLocks noGrp="1"/>
          </p:cNvSpPr>
          <p:nvPr>
            <p:ph type="sldNum" sz="quarter" idx="12"/>
          </p:nvPr>
        </p:nvSpPr>
        <p:spPr/>
        <p:txBody>
          <a:body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286764196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Spring 2015</a:t>
            </a:r>
            <a:endParaRPr lang="en-US"/>
          </a:p>
        </p:txBody>
      </p:sp>
      <p:sp>
        <p:nvSpPr>
          <p:cNvPr id="5" name="Footer Placeholder 4"/>
          <p:cNvSpPr>
            <a:spLocks noGrp="1"/>
          </p:cNvSpPr>
          <p:nvPr>
            <p:ph type="ftr" sz="quarter" idx="11"/>
          </p:nvPr>
        </p:nvSpPr>
        <p:spPr/>
        <p:txBody>
          <a:bodyPr/>
          <a:lstStyle/>
          <a:p>
            <a:r>
              <a:rPr lang="en-US" smtClean="0"/>
              <a:t>CSE 373 Algorithms and Data Structures</a:t>
            </a:r>
            <a:endParaRPr lang="en-US"/>
          </a:p>
        </p:txBody>
      </p:sp>
      <p:sp>
        <p:nvSpPr>
          <p:cNvPr id="6" name="Slide Number Placeholder 5"/>
          <p:cNvSpPr>
            <a:spLocks noGrp="1"/>
          </p:cNvSpPr>
          <p:nvPr>
            <p:ph type="sldNum" sz="quarter" idx="12"/>
          </p:nvPr>
        </p:nvSpPr>
        <p:spPr/>
        <p:txBody>
          <a:body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417550621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Spring 2015</a:t>
            </a:r>
            <a:endParaRPr lang="en-US"/>
          </a:p>
        </p:txBody>
      </p:sp>
      <p:sp>
        <p:nvSpPr>
          <p:cNvPr id="5" name="Footer Placeholder 4"/>
          <p:cNvSpPr>
            <a:spLocks noGrp="1"/>
          </p:cNvSpPr>
          <p:nvPr>
            <p:ph type="ftr" sz="quarter" idx="11"/>
          </p:nvPr>
        </p:nvSpPr>
        <p:spPr/>
        <p:txBody>
          <a:bodyPr/>
          <a:lstStyle/>
          <a:p>
            <a:r>
              <a:rPr lang="en-US" smtClean="0"/>
              <a:t>CSE 373 Algorithms and Data Structures</a:t>
            </a:r>
            <a:endParaRPr lang="en-US"/>
          </a:p>
        </p:txBody>
      </p:sp>
      <p:sp>
        <p:nvSpPr>
          <p:cNvPr id="6" name="Slide Number Placeholder 5"/>
          <p:cNvSpPr>
            <a:spLocks noGrp="1"/>
          </p:cNvSpPr>
          <p:nvPr>
            <p:ph type="sldNum" sz="quarter" idx="12"/>
          </p:nvPr>
        </p:nvSpPr>
        <p:spPr/>
        <p:txBody>
          <a:body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228809364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Spring 2015</a:t>
            </a:r>
            <a:endParaRPr lang="en-US"/>
          </a:p>
        </p:txBody>
      </p:sp>
      <p:sp>
        <p:nvSpPr>
          <p:cNvPr id="6" name="Footer Placeholder 5"/>
          <p:cNvSpPr>
            <a:spLocks noGrp="1"/>
          </p:cNvSpPr>
          <p:nvPr>
            <p:ph type="ftr" sz="quarter" idx="11"/>
          </p:nvPr>
        </p:nvSpPr>
        <p:spPr/>
        <p:txBody>
          <a:bodyPr/>
          <a:lstStyle/>
          <a:p>
            <a:r>
              <a:rPr lang="en-US" smtClean="0"/>
              <a:t>CSE 373 Algorithms and Data Structures</a:t>
            </a:r>
            <a:endParaRPr lang="en-US"/>
          </a:p>
        </p:txBody>
      </p:sp>
      <p:sp>
        <p:nvSpPr>
          <p:cNvPr id="7" name="Slide Number Placeholder 6"/>
          <p:cNvSpPr>
            <a:spLocks noGrp="1"/>
          </p:cNvSpPr>
          <p:nvPr>
            <p:ph type="sldNum" sz="quarter" idx="12"/>
          </p:nvPr>
        </p:nvSpPr>
        <p:spPr/>
        <p:txBody>
          <a:body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3840691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Spring 2015</a:t>
            </a:r>
            <a:endParaRPr lang="en-US"/>
          </a:p>
        </p:txBody>
      </p:sp>
      <p:sp>
        <p:nvSpPr>
          <p:cNvPr id="8" name="Footer Placeholder 7"/>
          <p:cNvSpPr>
            <a:spLocks noGrp="1"/>
          </p:cNvSpPr>
          <p:nvPr>
            <p:ph type="ftr" sz="quarter" idx="11"/>
          </p:nvPr>
        </p:nvSpPr>
        <p:spPr/>
        <p:txBody>
          <a:bodyPr/>
          <a:lstStyle/>
          <a:p>
            <a:r>
              <a:rPr lang="en-US" smtClean="0"/>
              <a:t>CSE 373 Algorithms and Data Structures</a:t>
            </a:r>
            <a:endParaRPr lang="en-US"/>
          </a:p>
        </p:txBody>
      </p:sp>
      <p:sp>
        <p:nvSpPr>
          <p:cNvPr id="9" name="Slide Number Placeholder 8"/>
          <p:cNvSpPr>
            <a:spLocks noGrp="1"/>
          </p:cNvSpPr>
          <p:nvPr>
            <p:ph type="sldNum" sz="quarter" idx="12"/>
          </p:nvPr>
        </p:nvSpPr>
        <p:spPr/>
        <p:txBody>
          <a:body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13703642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Spring 2015</a:t>
            </a:r>
            <a:endParaRPr lang="en-US"/>
          </a:p>
        </p:txBody>
      </p:sp>
      <p:sp>
        <p:nvSpPr>
          <p:cNvPr id="4" name="Footer Placeholder 3"/>
          <p:cNvSpPr>
            <a:spLocks noGrp="1"/>
          </p:cNvSpPr>
          <p:nvPr>
            <p:ph type="ftr" sz="quarter" idx="11"/>
          </p:nvPr>
        </p:nvSpPr>
        <p:spPr/>
        <p:txBody>
          <a:bodyPr/>
          <a:lstStyle/>
          <a:p>
            <a:r>
              <a:rPr lang="en-US" smtClean="0"/>
              <a:t>CSE 373 Algorithms and Data Structures</a:t>
            </a:r>
            <a:endParaRPr lang="en-US"/>
          </a:p>
        </p:txBody>
      </p:sp>
      <p:sp>
        <p:nvSpPr>
          <p:cNvPr id="5" name="Slide Number Placeholder 4"/>
          <p:cNvSpPr>
            <a:spLocks noGrp="1"/>
          </p:cNvSpPr>
          <p:nvPr>
            <p:ph type="sldNum" sz="quarter" idx="12"/>
          </p:nvPr>
        </p:nvSpPr>
        <p:spPr/>
        <p:txBody>
          <a:body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38022670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Spring 2015</a:t>
            </a:r>
            <a:endParaRPr lang="en-US"/>
          </a:p>
        </p:txBody>
      </p:sp>
      <p:sp>
        <p:nvSpPr>
          <p:cNvPr id="3" name="Footer Placeholder 2"/>
          <p:cNvSpPr>
            <a:spLocks noGrp="1"/>
          </p:cNvSpPr>
          <p:nvPr>
            <p:ph type="ftr" sz="quarter" idx="11"/>
          </p:nvPr>
        </p:nvSpPr>
        <p:spPr/>
        <p:txBody>
          <a:bodyPr/>
          <a:lstStyle/>
          <a:p>
            <a:r>
              <a:rPr lang="en-US" smtClean="0"/>
              <a:t>CSE 373 Algorithms and Data Structures</a:t>
            </a:r>
            <a:endParaRPr lang="en-US"/>
          </a:p>
        </p:txBody>
      </p:sp>
      <p:sp>
        <p:nvSpPr>
          <p:cNvPr id="4" name="Slide Number Placeholder 3"/>
          <p:cNvSpPr>
            <a:spLocks noGrp="1"/>
          </p:cNvSpPr>
          <p:nvPr>
            <p:ph type="sldNum" sz="quarter" idx="12"/>
          </p:nvPr>
        </p:nvSpPr>
        <p:spPr/>
        <p:txBody>
          <a:body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3642941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Spring 2015</a:t>
            </a:r>
            <a:endParaRPr lang="en-US"/>
          </a:p>
        </p:txBody>
      </p:sp>
      <p:sp>
        <p:nvSpPr>
          <p:cNvPr id="6" name="Footer Placeholder 5"/>
          <p:cNvSpPr>
            <a:spLocks noGrp="1"/>
          </p:cNvSpPr>
          <p:nvPr>
            <p:ph type="ftr" sz="quarter" idx="11"/>
          </p:nvPr>
        </p:nvSpPr>
        <p:spPr/>
        <p:txBody>
          <a:bodyPr/>
          <a:lstStyle/>
          <a:p>
            <a:r>
              <a:rPr lang="en-US" smtClean="0"/>
              <a:t>CSE 373 Algorithms and Data Structures</a:t>
            </a:r>
            <a:endParaRPr lang="en-US"/>
          </a:p>
        </p:txBody>
      </p:sp>
      <p:sp>
        <p:nvSpPr>
          <p:cNvPr id="7" name="Slide Number Placeholder 6"/>
          <p:cNvSpPr>
            <a:spLocks noGrp="1"/>
          </p:cNvSpPr>
          <p:nvPr>
            <p:ph type="sldNum" sz="quarter" idx="12"/>
          </p:nvPr>
        </p:nvSpPr>
        <p:spPr/>
        <p:txBody>
          <a:body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420040174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Spring 2015</a:t>
            </a:r>
            <a:endParaRPr lang="en-US"/>
          </a:p>
        </p:txBody>
      </p:sp>
      <p:sp>
        <p:nvSpPr>
          <p:cNvPr id="6" name="Footer Placeholder 5"/>
          <p:cNvSpPr>
            <a:spLocks noGrp="1"/>
          </p:cNvSpPr>
          <p:nvPr>
            <p:ph type="ftr" sz="quarter" idx="11"/>
          </p:nvPr>
        </p:nvSpPr>
        <p:spPr/>
        <p:txBody>
          <a:bodyPr/>
          <a:lstStyle/>
          <a:p>
            <a:r>
              <a:rPr lang="en-US" smtClean="0"/>
              <a:t>CSE 373 Algorithms and Data Structures</a:t>
            </a:r>
            <a:endParaRPr lang="en-US"/>
          </a:p>
        </p:txBody>
      </p:sp>
      <p:sp>
        <p:nvSpPr>
          <p:cNvPr id="7" name="Slide Number Placeholder 6"/>
          <p:cNvSpPr>
            <a:spLocks noGrp="1"/>
          </p:cNvSpPr>
          <p:nvPr>
            <p:ph type="sldNum" sz="quarter" idx="12"/>
          </p:nvPr>
        </p:nvSpPr>
        <p:spPr/>
        <p:txBody>
          <a:body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190780533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Spring 2015</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CSE 373 Algorithms and Data Structures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DAD40-D64B-C44C-9356-466BBE350C56}" type="slidenum">
              <a:rPr lang="en-US" smtClean="0"/>
              <a:pPr/>
              <a:t>‹#›</a:t>
            </a:fld>
            <a:endParaRPr lang="en-US"/>
          </a:p>
        </p:txBody>
      </p:sp>
    </p:spTree>
    <p:extLst>
      <p:ext uri="{BB962C8B-B14F-4D97-AF65-F5344CB8AC3E}">
        <p14:creationId xmlns:p14="http://schemas.microsoft.com/office/powerpoint/2010/main" xmlns="" val="3221170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77.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a:t>
            </a:r>
            <a:endParaRPr lang="en-US" i="1" dirty="0"/>
          </a:p>
        </p:txBody>
      </p:sp>
      <p:sp>
        <p:nvSpPr>
          <p:cNvPr id="3" name="Content Placeholder 2"/>
          <p:cNvSpPr>
            <a:spLocks noGrp="1"/>
          </p:cNvSpPr>
          <p:nvPr>
            <p:ph sz="quarter" idx="1"/>
          </p:nvPr>
        </p:nvSpPr>
        <p:spPr/>
        <p:txBody>
          <a:bodyPr>
            <a:normAutofit fontScale="92500" lnSpcReduction="10000"/>
          </a:bodyPr>
          <a:lstStyle/>
          <a:p>
            <a:r>
              <a:rPr lang="en-US" dirty="0" smtClean="0"/>
              <a:t>Suppose you have to make a series of </a:t>
            </a:r>
            <a:r>
              <a:rPr lang="en-US" i="1" dirty="0" smtClean="0"/>
              <a:t>decisions,</a:t>
            </a:r>
            <a:r>
              <a:rPr lang="en-US" dirty="0" smtClean="0"/>
              <a:t> among various </a:t>
            </a:r>
            <a:r>
              <a:rPr lang="en-US" i="1" dirty="0" smtClean="0"/>
              <a:t>choices,</a:t>
            </a:r>
            <a:r>
              <a:rPr lang="en-US" dirty="0" smtClean="0"/>
              <a:t> where</a:t>
            </a:r>
          </a:p>
          <a:p>
            <a:pPr lvl="1"/>
            <a:r>
              <a:rPr lang="en-US" dirty="0" smtClean="0"/>
              <a:t>You don’t have enough information to know what to choose</a:t>
            </a:r>
          </a:p>
          <a:p>
            <a:pPr lvl="1"/>
            <a:r>
              <a:rPr lang="en-US" dirty="0" smtClean="0"/>
              <a:t>Each decision leads to a new set of choices</a:t>
            </a:r>
          </a:p>
          <a:p>
            <a:pPr lvl="1"/>
            <a:r>
              <a:rPr lang="en-US" dirty="0" smtClean="0"/>
              <a:t>Some sequence of choices (possibly more than one) may be a solution to your problem</a:t>
            </a:r>
          </a:p>
          <a:p>
            <a:r>
              <a:rPr lang="en-US" dirty="0" smtClean="0">
                <a:solidFill>
                  <a:schemeClr val="tx2"/>
                </a:solidFill>
              </a:rPr>
              <a:t>Backtracking</a:t>
            </a:r>
            <a:r>
              <a:rPr lang="en-US" dirty="0" smtClean="0"/>
              <a:t> is a methodical way of trying out various sequences of decisions, until you find the correct one that “works”.</a:t>
            </a:r>
          </a:p>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33400" indent="-533400" defTabSz="914400"/>
            <a:r>
              <a:rPr lang="en-US" dirty="0" smtClean="0"/>
              <a:t>Improving Backtracking</a:t>
            </a:r>
            <a:endParaRPr lang="en-US" dirty="0"/>
          </a:p>
        </p:txBody>
      </p:sp>
      <p:sp>
        <p:nvSpPr>
          <p:cNvPr id="3" name="Content Placeholder 2"/>
          <p:cNvSpPr>
            <a:spLocks noGrp="1"/>
          </p:cNvSpPr>
          <p:nvPr>
            <p:ph sz="quarter" idx="1"/>
          </p:nvPr>
        </p:nvSpPr>
        <p:spPr/>
        <p:txBody>
          <a:bodyPr/>
          <a:lstStyle/>
          <a:p>
            <a:pPr>
              <a:lnSpc>
                <a:spcPct val="90000"/>
              </a:lnSpc>
            </a:pPr>
            <a:r>
              <a:rPr lang="en-US" dirty="0" smtClean="0"/>
              <a:t>Search pruning will help us to reduce the search space and hence get a solution faster.</a:t>
            </a:r>
          </a:p>
          <a:p>
            <a:pPr>
              <a:lnSpc>
                <a:spcPct val="90000"/>
              </a:lnSpc>
            </a:pPr>
            <a:endParaRPr lang="en-US" dirty="0" smtClean="0"/>
          </a:p>
          <a:p>
            <a:pPr>
              <a:lnSpc>
                <a:spcPct val="90000"/>
              </a:lnSpc>
            </a:pPr>
            <a:r>
              <a:rPr lang="en-US" dirty="0" smtClean="0"/>
              <a:t>The idea is to avoid those paths that may not lead to a solutions as early as possible by finding contradictions so that we can backtrack immediately without  the need to build a hopeless solution vector. </a:t>
            </a:r>
          </a:p>
          <a:p>
            <a:endParaRPr lang="en-US"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8"/>
          <p:cNvSpPr txBox="1">
            <a:spLocks noChangeArrowheads="1"/>
          </p:cNvSpPr>
          <p:nvPr/>
        </p:nvSpPr>
        <p:spPr bwMode="auto">
          <a:xfrm>
            <a:off x="759268" y="1656734"/>
            <a:ext cx="7896385" cy="415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a:r>
              <a:rPr lang="en-US" sz="2400" dirty="0">
                <a:latin typeface="Arial"/>
                <a:cs typeface="Arial"/>
              </a:rPr>
              <a:t>We can describe </a:t>
            </a:r>
            <a:r>
              <a:rPr lang="en-US" sz="2400" dirty="0" smtClean="0">
                <a:solidFill>
                  <a:srgbClr val="FF0000"/>
                </a:solidFill>
                <a:latin typeface="Arial"/>
                <a:cs typeface="Arial"/>
              </a:rPr>
              <a:t>just </a:t>
            </a:r>
            <a:r>
              <a:rPr lang="en-US" sz="2400" dirty="0">
                <a:solidFill>
                  <a:srgbClr val="FF0000"/>
                </a:solidFill>
                <a:latin typeface="Arial"/>
                <a:cs typeface="Arial"/>
              </a:rPr>
              <a:t>one </a:t>
            </a:r>
            <a:r>
              <a:rPr lang="en-US" sz="2400" dirty="0">
                <a:latin typeface="Arial"/>
                <a:cs typeface="Arial"/>
              </a:rPr>
              <a:t>problem L in NP, </a:t>
            </a:r>
            <a:r>
              <a:rPr lang="en-US" sz="2400" dirty="0" smtClean="0">
                <a:latin typeface="Arial"/>
                <a:cs typeface="Arial"/>
              </a:rPr>
              <a:t>such that if </a:t>
            </a:r>
            <a:r>
              <a:rPr lang="en-US" sz="2400" dirty="0">
                <a:latin typeface="Arial"/>
                <a:cs typeface="Arial"/>
              </a:rPr>
              <a:t>this problem L is in P, </a:t>
            </a:r>
            <a:r>
              <a:rPr lang="en-US" sz="2400" dirty="0" smtClean="0">
                <a:latin typeface="Arial"/>
                <a:cs typeface="Arial"/>
              </a:rPr>
              <a:t>then </a:t>
            </a:r>
            <a:r>
              <a:rPr lang="en-US" sz="2400" dirty="0">
                <a:latin typeface="Arial"/>
                <a:cs typeface="Arial"/>
              </a:rPr>
              <a:t>NP </a:t>
            </a:r>
            <a:r>
              <a:rPr lang="en-US" sz="2400" dirty="0">
                <a:latin typeface="Arial"/>
                <a:cs typeface="Arial"/>
                <a:sym typeface="Symbol" charset="0"/>
              </a:rPr>
              <a:t> P.</a:t>
            </a:r>
          </a:p>
          <a:p>
            <a:pPr algn="l"/>
            <a:endParaRPr lang="en-US" sz="2400" dirty="0">
              <a:latin typeface="Arial"/>
              <a:cs typeface="Arial"/>
              <a:sym typeface="Symbol" charset="0"/>
            </a:endParaRPr>
          </a:p>
          <a:p>
            <a:pPr algn="l"/>
            <a:r>
              <a:rPr lang="en-US" sz="2400" dirty="0">
                <a:latin typeface="Arial"/>
                <a:cs typeface="Arial"/>
                <a:sym typeface="Symbol" charset="0"/>
              </a:rPr>
              <a:t>It is a problem that </a:t>
            </a:r>
            <a:r>
              <a:rPr lang="en-US" sz="2400" dirty="0" smtClean="0">
                <a:latin typeface="Arial"/>
                <a:cs typeface="Arial"/>
                <a:sym typeface="Symbol" charset="0"/>
              </a:rPr>
              <a:t>can capture </a:t>
            </a:r>
            <a:r>
              <a:rPr lang="en-US" sz="2400" dirty="0">
                <a:latin typeface="Arial"/>
                <a:cs typeface="Arial"/>
                <a:sym typeface="Symbol" charset="0"/>
              </a:rPr>
              <a:t>all other </a:t>
            </a:r>
            <a:r>
              <a:rPr lang="en-US" sz="2400" dirty="0" smtClean="0">
                <a:latin typeface="Arial"/>
                <a:cs typeface="Arial"/>
                <a:sym typeface="Symbol" charset="0"/>
              </a:rPr>
              <a:t>problems in </a:t>
            </a:r>
            <a:r>
              <a:rPr lang="en-US" sz="2400" dirty="0">
                <a:latin typeface="Arial"/>
                <a:cs typeface="Arial"/>
                <a:sym typeface="Symbol" charset="0"/>
              </a:rPr>
              <a:t>NP</a:t>
            </a:r>
            <a:r>
              <a:rPr lang="en-US" sz="2400" dirty="0" smtClean="0">
                <a:latin typeface="Arial"/>
                <a:cs typeface="Arial"/>
                <a:sym typeface="Symbol" charset="0"/>
              </a:rPr>
              <a:t>.</a:t>
            </a:r>
          </a:p>
          <a:p>
            <a:pPr algn="l"/>
            <a:endParaRPr lang="en-US" sz="2400" dirty="0">
              <a:latin typeface="Arial"/>
              <a:cs typeface="Arial"/>
              <a:sym typeface="Symbol" charset="0"/>
            </a:endParaRPr>
          </a:p>
          <a:p>
            <a:pPr algn="l"/>
            <a:r>
              <a:rPr lang="en-US" sz="2400" dirty="0" smtClean="0">
                <a:latin typeface="Arial"/>
                <a:cs typeface="Arial"/>
              </a:rPr>
              <a:t>The </a:t>
            </a:r>
            <a:r>
              <a:rPr lang="ja-JP" altLang="en-US" sz="2400" dirty="0" smtClean="0">
                <a:latin typeface="Arial"/>
                <a:cs typeface="Arial"/>
              </a:rPr>
              <a:t>“</a:t>
            </a:r>
            <a:r>
              <a:rPr lang="en-US" sz="2400" dirty="0" smtClean="0">
                <a:latin typeface="Arial"/>
                <a:cs typeface="Arial"/>
              </a:rPr>
              <a:t>Hardest</a:t>
            </a:r>
            <a:r>
              <a:rPr lang="ja-JP" altLang="en-US" sz="2400" dirty="0" smtClean="0">
                <a:latin typeface="Arial"/>
                <a:cs typeface="Arial"/>
              </a:rPr>
              <a:t>”</a:t>
            </a:r>
            <a:r>
              <a:rPr lang="en-US" sz="2400" dirty="0" smtClean="0">
                <a:latin typeface="Arial"/>
                <a:cs typeface="Arial"/>
              </a:rPr>
              <a:t> Set in NP </a:t>
            </a:r>
          </a:p>
          <a:p>
            <a:pPr algn="l"/>
            <a:endParaRPr lang="en-US" sz="2400" dirty="0">
              <a:latin typeface="Arial"/>
              <a:cs typeface="Arial"/>
            </a:endParaRPr>
          </a:p>
          <a:p>
            <a:pPr algn="l"/>
            <a:r>
              <a:rPr lang="en-US" sz="2400" dirty="0" smtClean="0">
                <a:latin typeface="Arial"/>
                <a:cs typeface="Arial"/>
              </a:rPr>
              <a:t>We call these problems </a:t>
            </a:r>
            <a:r>
              <a:rPr lang="en-US" sz="2400" dirty="0" smtClean="0">
                <a:solidFill>
                  <a:srgbClr val="FF0000"/>
                </a:solidFill>
                <a:latin typeface="Arial"/>
                <a:cs typeface="Arial"/>
                <a:sym typeface="Symbol" charset="0"/>
              </a:rPr>
              <a:t>NP-complete</a:t>
            </a:r>
            <a:endParaRPr lang="en-US" sz="2400" dirty="0" smtClean="0">
              <a:solidFill>
                <a:srgbClr val="FF0000"/>
              </a:solidFill>
              <a:latin typeface="Arial"/>
              <a:cs typeface="Arial"/>
            </a:endParaRPr>
          </a:p>
          <a:p>
            <a:pPr algn="l"/>
            <a:endParaRPr lang="en-US" sz="2400" dirty="0" smtClean="0">
              <a:latin typeface="Arial"/>
              <a:cs typeface="Arial"/>
              <a:sym typeface="Symbol" charset="0"/>
            </a:endParaRPr>
          </a:p>
          <a:p>
            <a:pPr algn="l"/>
            <a:endParaRPr lang="en-US" sz="2400" dirty="0">
              <a:latin typeface="Arial"/>
              <a:cs typeface="Arial"/>
              <a:sym typeface="Symbol" charset="0"/>
            </a:endParaRPr>
          </a:p>
          <a:p>
            <a:pPr algn="l"/>
            <a:endParaRPr lang="en-US" sz="2400" dirty="0">
              <a:latin typeface="Arial"/>
              <a:cs typeface="Arial"/>
            </a:endParaRPr>
          </a:p>
        </p:txBody>
      </p:sp>
      <p:sp>
        <p:nvSpPr>
          <p:cNvPr id="5" name="Rectangle 4"/>
          <p:cNvSpPr/>
          <p:nvPr/>
        </p:nvSpPr>
        <p:spPr>
          <a:xfrm>
            <a:off x="1084975" y="480720"/>
            <a:ext cx="7253166" cy="646331"/>
          </a:xfrm>
          <a:prstGeom prst="rect">
            <a:avLst/>
          </a:prstGeom>
        </p:spPr>
        <p:txBody>
          <a:bodyPr wrap="square">
            <a:spAutoFit/>
          </a:bodyPr>
          <a:lstStyle/>
          <a:p>
            <a:r>
              <a:rPr lang="en-US" sz="3600" dirty="0" smtClean="0">
                <a:latin typeface="Arial"/>
                <a:cs typeface="Arial"/>
              </a:rPr>
              <a:t>How could we prove that NP </a:t>
            </a:r>
            <a:r>
              <a:rPr lang="en-US" sz="3600" dirty="0">
                <a:latin typeface="Arial"/>
                <a:cs typeface="Arial"/>
                <a:sym typeface="Symbol" charset="0"/>
              </a:rPr>
              <a:t>=</a:t>
            </a:r>
            <a:r>
              <a:rPr lang="en-US" sz="3600" dirty="0" smtClean="0">
                <a:latin typeface="Arial"/>
                <a:cs typeface="Arial"/>
                <a:sym typeface="Symbol" charset="0"/>
              </a:rPr>
              <a:t> P?</a:t>
            </a:r>
            <a:endParaRPr lang="en-US" sz="3600" dirty="0">
              <a:latin typeface="Arial"/>
              <a:cs typeface="Arial"/>
              <a:sym typeface="Symbol"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0"/>
          <p:cNvSpPr txBox="1">
            <a:spLocks noChangeArrowheads="1"/>
          </p:cNvSpPr>
          <p:nvPr/>
        </p:nvSpPr>
        <p:spPr bwMode="auto">
          <a:xfrm>
            <a:off x="652463" y="819150"/>
            <a:ext cx="7837487"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a:r>
              <a:rPr lang="en-US" sz="3600" dirty="0">
                <a:latin typeface="Arial"/>
                <a:cs typeface="Arial"/>
              </a:rPr>
              <a:t>Theorem [Cook/Levin</a:t>
            </a:r>
            <a:r>
              <a:rPr lang="en-US" sz="3600" dirty="0" smtClean="0">
                <a:latin typeface="Arial"/>
                <a:cs typeface="Arial"/>
              </a:rPr>
              <a:t>]</a:t>
            </a:r>
            <a:endParaRPr lang="en-US" sz="3600" dirty="0">
              <a:latin typeface="Arial"/>
              <a:cs typeface="Arial"/>
            </a:endParaRPr>
          </a:p>
          <a:p>
            <a:pPr algn="l"/>
            <a:r>
              <a:rPr lang="en-US" sz="3600" dirty="0">
                <a:latin typeface="Arial"/>
                <a:cs typeface="Arial"/>
              </a:rPr>
              <a:t/>
            </a:r>
            <a:br>
              <a:rPr lang="en-US" sz="3600" dirty="0">
                <a:latin typeface="Arial"/>
                <a:cs typeface="Arial"/>
              </a:rPr>
            </a:br>
            <a:r>
              <a:rPr lang="en-US" sz="2400" dirty="0">
                <a:latin typeface="Arial"/>
                <a:cs typeface="Arial"/>
              </a:rPr>
              <a:t>SAT is one </a:t>
            </a:r>
            <a:r>
              <a:rPr lang="en-US" sz="2400" dirty="0" smtClean="0">
                <a:latin typeface="Arial"/>
                <a:cs typeface="Arial"/>
              </a:rPr>
              <a:t>problem in </a:t>
            </a:r>
            <a:r>
              <a:rPr lang="en-US" sz="2400" dirty="0">
                <a:latin typeface="Arial"/>
                <a:cs typeface="Arial"/>
              </a:rPr>
              <a:t>NP, such that if we can show SAT is in P, then we have shown NP </a:t>
            </a:r>
            <a:r>
              <a:rPr lang="en-US" sz="2400" dirty="0" smtClean="0">
                <a:latin typeface="Arial"/>
                <a:cs typeface="Arial"/>
                <a:sym typeface="Symbol" charset="0"/>
              </a:rPr>
              <a:t>= </a:t>
            </a:r>
            <a:r>
              <a:rPr lang="en-US" sz="2400" dirty="0">
                <a:latin typeface="Arial"/>
                <a:cs typeface="Arial"/>
                <a:sym typeface="Symbol" charset="0"/>
              </a:rPr>
              <a:t>P.</a:t>
            </a:r>
          </a:p>
          <a:p>
            <a:pPr algn="l"/>
            <a:endParaRPr lang="en-US" sz="2400" dirty="0">
              <a:latin typeface="Arial"/>
              <a:cs typeface="Arial"/>
              <a:sym typeface="Symbol" charset="0"/>
            </a:endParaRPr>
          </a:p>
          <a:p>
            <a:pPr algn="l"/>
            <a:r>
              <a:rPr lang="en-US" sz="2400" dirty="0">
                <a:latin typeface="Arial"/>
                <a:cs typeface="Arial"/>
                <a:sym typeface="Symbol" charset="0"/>
              </a:rPr>
              <a:t>SAT is a </a:t>
            </a:r>
            <a:r>
              <a:rPr lang="en-US" sz="2400" dirty="0" smtClean="0">
                <a:latin typeface="Arial"/>
                <a:cs typeface="Arial"/>
                <a:sym typeface="Symbol" charset="0"/>
              </a:rPr>
              <a:t>problem in </a:t>
            </a:r>
            <a:r>
              <a:rPr lang="en-US" sz="2400" dirty="0">
                <a:latin typeface="Arial"/>
                <a:cs typeface="Arial"/>
                <a:sym typeface="Symbol" charset="0"/>
              </a:rPr>
              <a:t>NP that can capture all other languages in NP.</a:t>
            </a:r>
          </a:p>
          <a:p>
            <a:pPr algn="l"/>
            <a:endParaRPr lang="en-US" sz="2400" dirty="0">
              <a:latin typeface="Arial"/>
              <a:cs typeface="Arial"/>
              <a:sym typeface="Symbol" charset="0"/>
            </a:endParaRPr>
          </a:p>
          <a:p>
            <a:pPr algn="l"/>
            <a:r>
              <a:rPr lang="en-US" sz="2400" dirty="0">
                <a:latin typeface="Arial"/>
                <a:cs typeface="Arial"/>
                <a:sym typeface="Symbol" charset="0"/>
              </a:rPr>
              <a:t>We say SAT is </a:t>
            </a:r>
            <a:r>
              <a:rPr lang="en-US" sz="2400" dirty="0">
                <a:solidFill>
                  <a:srgbClr val="FF0000"/>
                </a:solidFill>
                <a:latin typeface="Arial"/>
                <a:cs typeface="Arial"/>
                <a:sym typeface="Symbol" charset="0"/>
              </a:rPr>
              <a:t>NP-complete</a:t>
            </a:r>
            <a:r>
              <a:rPr lang="en-US" sz="2400" dirty="0">
                <a:latin typeface="Arial"/>
                <a:cs typeface="Arial"/>
                <a:sym typeface="Symbol" charset="0"/>
              </a:rPr>
              <a:t>.</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a:spLocks noChangeArrowheads="1"/>
          </p:cNvSpPr>
          <p:nvPr/>
        </p:nvSpPr>
        <p:spPr bwMode="auto">
          <a:xfrm>
            <a:off x="4056944" y="2060221"/>
            <a:ext cx="2123722" cy="922301"/>
          </a:xfrm>
          <a:prstGeom prst="ellipse">
            <a:avLst/>
          </a:prstGeom>
          <a:solidFill>
            <a:srgbClr val="CC9900">
              <a:alpha val="36862"/>
            </a:srgbClr>
          </a:solidFill>
          <a:ln w="28575">
            <a:solidFill>
              <a:schemeClr val="tx2"/>
            </a:solidFill>
            <a:round/>
            <a:headEnd/>
            <a:tailEnd/>
          </a:ln>
        </p:spPr>
        <p:txBody>
          <a:bodyPr/>
          <a:lstStyle/>
          <a:p>
            <a:endParaRPr lang="en-US">
              <a:latin typeface="Arial"/>
              <a:cs typeface="Arial"/>
            </a:endParaRPr>
          </a:p>
        </p:txBody>
      </p:sp>
      <p:sp>
        <p:nvSpPr>
          <p:cNvPr id="51203" name="Text Box 2"/>
          <p:cNvSpPr txBox="1">
            <a:spLocks noChangeArrowheads="1"/>
          </p:cNvSpPr>
          <p:nvPr/>
        </p:nvSpPr>
        <p:spPr bwMode="auto">
          <a:xfrm>
            <a:off x="1163732" y="208554"/>
            <a:ext cx="693358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3600" dirty="0" smtClean="0">
                <a:latin typeface="Arial"/>
                <a:cs typeface="Arial"/>
              </a:rPr>
              <a:t>Poly</a:t>
            </a:r>
            <a:r>
              <a:rPr lang="en-US" sz="3600" dirty="0">
                <a:latin typeface="Arial"/>
                <a:cs typeface="Arial"/>
              </a:rPr>
              <a:t>-time reducible to each </a:t>
            </a:r>
            <a:r>
              <a:rPr lang="en-US" sz="3600" dirty="0" smtClean="0">
                <a:latin typeface="Arial"/>
                <a:cs typeface="Arial"/>
              </a:rPr>
              <a:t>other</a:t>
            </a:r>
            <a:endParaRPr lang="en-US" sz="3600" dirty="0">
              <a:latin typeface="Arial"/>
              <a:cs typeface="Arial"/>
            </a:endParaRPr>
          </a:p>
        </p:txBody>
      </p:sp>
      <p:pic>
        <p:nvPicPr>
          <p:cNvPr id="51205" name="Picture 2" descr="Z313"/>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6211883" y="2306777"/>
            <a:ext cx="1076325" cy="1257300"/>
          </a:xfrm>
          <a:prstGeom prst="rect">
            <a:avLst/>
          </a:prstGeom>
          <a:solidFill>
            <a:schemeClr val="bg2"/>
          </a:solidFill>
          <a:ln w="9525">
            <a:solidFill>
              <a:schemeClr val="tx1"/>
            </a:solidFill>
            <a:miter lim="800000"/>
            <a:headEnd/>
            <a:tailEnd/>
          </a:ln>
        </p:spPr>
      </p:pic>
      <p:pic>
        <p:nvPicPr>
          <p:cNvPr id="51206" name="Picture 4" descr="Z313"/>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2963863" y="2350521"/>
            <a:ext cx="1076325" cy="1257300"/>
          </a:xfrm>
          <a:prstGeom prst="rect">
            <a:avLst/>
          </a:prstGeom>
          <a:solidFill>
            <a:schemeClr val="bg2"/>
          </a:solidFill>
          <a:ln w="9525">
            <a:solidFill>
              <a:schemeClr val="tx1"/>
            </a:solidFill>
            <a:miter lim="800000"/>
            <a:headEnd/>
            <a:tailEnd/>
          </a:ln>
        </p:spPr>
      </p:pic>
      <p:sp>
        <p:nvSpPr>
          <p:cNvPr id="51207" name="TextBox 11"/>
          <p:cNvSpPr txBox="1">
            <a:spLocks noChangeArrowheads="1"/>
          </p:cNvSpPr>
          <p:nvPr/>
        </p:nvSpPr>
        <p:spPr bwMode="auto">
          <a:xfrm>
            <a:off x="7245333" y="3135280"/>
            <a:ext cx="123671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1800" dirty="0">
                <a:solidFill>
                  <a:srgbClr val="0000FF"/>
                </a:solidFill>
                <a:latin typeface="Arial"/>
                <a:cs typeface="Arial"/>
              </a:rPr>
              <a:t>Oracle for</a:t>
            </a:r>
            <a:br>
              <a:rPr lang="en-US" sz="1800" dirty="0">
                <a:solidFill>
                  <a:srgbClr val="0000FF"/>
                </a:solidFill>
                <a:latin typeface="Arial"/>
                <a:cs typeface="Arial"/>
              </a:rPr>
            </a:br>
            <a:r>
              <a:rPr lang="en-US" sz="1800" dirty="0">
                <a:solidFill>
                  <a:srgbClr val="0000FF"/>
                </a:solidFill>
                <a:latin typeface="Arial"/>
                <a:cs typeface="Arial"/>
              </a:rPr>
              <a:t>problem X</a:t>
            </a:r>
          </a:p>
        </p:txBody>
      </p:sp>
      <p:sp>
        <p:nvSpPr>
          <p:cNvPr id="51208" name="TextBox 6"/>
          <p:cNvSpPr txBox="1">
            <a:spLocks noChangeArrowheads="1"/>
          </p:cNvSpPr>
          <p:nvPr/>
        </p:nvSpPr>
        <p:spPr bwMode="auto">
          <a:xfrm>
            <a:off x="1770684" y="3227999"/>
            <a:ext cx="123623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1800" dirty="0">
                <a:solidFill>
                  <a:srgbClr val="0000FF"/>
                </a:solidFill>
                <a:latin typeface="Arial"/>
                <a:cs typeface="Arial"/>
              </a:rPr>
              <a:t>Oracle for</a:t>
            </a:r>
            <a:br>
              <a:rPr lang="en-US" sz="1800" dirty="0">
                <a:solidFill>
                  <a:srgbClr val="0000FF"/>
                </a:solidFill>
                <a:latin typeface="Arial"/>
                <a:cs typeface="Arial"/>
              </a:rPr>
            </a:br>
            <a:r>
              <a:rPr lang="en-US" sz="1800" dirty="0">
                <a:solidFill>
                  <a:srgbClr val="0000FF"/>
                </a:solidFill>
                <a:latin typeface="Arial"/>
                <a:cs typeface="Arial"/>
              </a:rPr>
              <a:t>problem Y</a:t>
            </a:r>
          </a:p>
        </p:txBody>
      </p:sp>
      <p:sp>
        <p:nvSpPr>
          <p:cNvPr id="8" name="Freeform 13"/>
          <p:cNvSpPr>
            <a:spLocks/>
          </p:cNvSpPr>
          <p:nvPr/>
        </p:nvSpPr>
        <p:spPr bwMode="auto">
          <a:xfrm>
            <a:off x="1836048" y="2567866"/>
            <a:ext cx="1083365" cy="188727"/>
          </a:xfrm>
          <a:custGeom>
            <a:avLst/>
            <a:gdLst>
              <a:gd name="T0" fmla="*/ 0 w 432"/>
              <a:gd name="T1" fmla="*/ 0 h 816"/>
              <a:gd name="T2" fmla="*/ 241935031 w 432"/>
              <a:gd name="T3" fmla="*/ 1330642499 h 816"/>
              <a:gd name="T4" fmla="*/ 1088707589 w 432"/>
              <a:gd name="T5" fmla="*/ 2056447678 h 816"/>
              <a:gd name="T6" fmla="*/ 0 60000 65536"/>
              <a:gd name="T7" fmla="*/ 0 60000 65536"/>
              <a:gd name="T8" fmla="*/ 0 60000 65536"/>
              <a:gd name="T9" fmla="*/ 0 w 432"/>
              <a:gd name="T10" fmla="*/ 0 h 816"/>
              <a:gd name="T11" fmla="*/ 432 w 432"/>
              <a:gd name="T12" fmla="*/ 816 h 816"/>
            </a:gdLst>
            <a:ahLst/>
            <a:cxnLst>
              <a:cxn ang="T6">
                <a:pos x="T0" y="T1"/>
              </a:cxn>
              <a:cxn ang="T7">
                <a:pos x="T2" y="T3"/>
              </a:cxn>
              <a:cxn ang="T8">
                <a:pos x="T4" y="T5"/>
              </a:cxn>
            </a:cxnLst>
            <a:rect l="T9" t="T10" r="T11" b="T12"/>
            <a:pathLst>
              <a:path w="432" h="816">
                <a:moveTo>
                  <a:pt x="0" y="0"/>
                </a:moveTo>
                <a:cubicBezTo>
                  <a:pt x="12" y="196"/>
                  <a:pt x="24" y="392"/>
                  <a:pt x="96" y="528"/>
                </a:cubicBezTo>
                <a:cubicBezTo>
                  <a:pt x="168" y="664"/>
                  <a:pt x="376" y="760"/>
                  <a:pt x="432" y="816"/>
                </a:cubicBezTo>
              </a:path>
            </a:pathLst>
          </a:custGeom>
          <a:noFill/>
          <a:ln w="57150" cap="sq">
            <a:solidFill>
              <a:schemeClr val="tx1"/>
            </a:solidFill>
            <a:round/>
            <a:headEnd type="none" w="sm" len="sm"/>
            <a:tailEnd type="arrow" w="med" len="med"/>
          </a:ln>
          <a:extLst>
            <a:ext uri="{909E8E84-426E-40dd-AFC4-6F175D3DCCD1}">
              <a14:hiddenFill xmlns:a14="http://schemas.microsoft.com/office/drawing/2010/main" xmlns="">
                <a:solidFill>
                  <a:srgbClr val="FFFFFF"/>
                </a:solidFill>
              </a14:hiddenFill>
            </a:ext>
          </a:extLst>
        </p:spPr>
        <p:txBody>
          <a:bodyPr wrap="square" lIns="274320" rIns="274320" anchor="ctr">
            <a:spAutoFit/>
          </a:bodyPr>
          <a:lstStyle/>
          <a:p>
            <a:endParaRPr lang="en-US">
              <a:latin typeface="Arial"/>
              <a:cs typeface="Arial"/>
            </a:endParaRPr>
          </a:p>
        </p:txBody>
      </p:sp>
      <p:sp>
        <p:nvSpPr>
          <p:cNvPr id="13" name="Freeform 14"/>
          <p:cNvSpPr>
            <a:spLocks/>
          </p:cNvSpPr>
          <p:nvPr/>
        </p:nvSpPr>
        <p:spPr bwMode="auto">
          <a:xfrm>
            <a:off x="2187222" y="1888740"/>
            <a:ext cx="719491" cy="523220"/>
          </a:xfrm>
          <a:custGeom>
            <a:avLst/>
            <a:gdLst>
              <a:gd name="T0" fmla="*/ 609877857 w 242"/>
              <a:gd name="T1" fmla="*/ 1184473527 h 470"/>
              <a:gd name="T2" fmla="*/ 100806249 w 242"/>
              <a:gd name="T3" fmla="*/ 869454871 h 470"/>
              <a:gd name="T4" fmla="*/ 5040313 w 242"/>
              <a:gd name="T5" fmla="*/ 0 h 470"/>
              <a:gd name="T6" fmla="*/ 0 60000 65536"/>
              <a:gd name="T7" fmla="*/ 0 60000 65536"/>
              <a:gd name="T8" fmla="*/ 0 60000 65536"/>
              <a:gd name="T9" fmla="*/ 0 w 242"/>
              <a:gd name="T10" fmla="*/ 0 h 470"/>
              <a:gd name="T11" fmla="*/ 242 w 242"/>
              <a:gd name="T12" fmla="*/ 470 h 470"/>
            </a:gdLst>
            <a:ahLst/>
            <a:cxnLst>
              <a:cxn ang="T6">
                <a:pos x="T0" y="T1"/>
              </a:cxn>
              <a:cxn ang="T7">
                <a:pos x="T2" y="T3"/>
              </a:cxn>
              <a:cxn ang="T8">
                <a:pos x="T4" y="T5"/>
              </a:cxn>
            </a:cxnLst>
            <a:rect l="T9" t="T10" r="T11" b="T12"/>
            <a:pathLst>
              <a:path w="242" h="470">
                <a:moveTo>
                  <a:pt x="242" y="470"/>
                </a:moveTo>
                <a:cubicBezTo>
                  <a:pt x="208" y="449"/>
                  <a:pt x="80" y="423"/>
                  <a:pt x="40" y="345"/>
                </a:cubicBezTo>
                <a:cubicBezTo>
                  <a:pt x="0" y="267"/>
                  <a:pt x="10" y="72"/>
                  <a:pt x="2" y="0"/>
                </a:cubicBezTo>
              </a:path>
            </a:pathLst>
          </a:custGeom>
          <a:noFill/>
          <a:ln w="57150" cap="sq">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square" lIns="274320" rIns="274320" anchor="ctr">
            <a:spAutoFit/>
          </a:bodyPr>
          <a:lstStyle/>
          <a:p>
            <a:r>
              <a:rPr lang="en-US" dirty="0" smtClean="0">
                <a:latin typeface="Arial"/>
                <a:cs typeface="Arial"/>
              </a:rPr>
              <a:t> </a:t>
            </a:r>
            <a:endParaRPr lang="en-US" dirty="0">
              <a:latin typeface="Arial"/>
              <a:cs typeface="Arial"/>
            </a:endParaRPr>
          </a:p>
        </p:txBody>
      </p:sp>
      <p:sp>
        <p:nvSpPr>
          <p:cNvPr id="14" name="Text Box 16"/>
          <p:cNvSpPr txBox="1">
            <a:spLocks noChangeArrowheads="1"/>
          </p:cNvSpPr>
          <p:nvPr/>
        </p:nvSpPr>
        <p:spPr bwMode="auto">
          <a:xfrm>
            <a:off x="428158" y="2223268"/>
            <a:ext cx="145424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tabLst>
                <a:tab pos="858838" algn="l"/>
              </a:tabLst>
              <a:defRPr sz="2800">
                <a:solidFill>
                  <a:schemeClr val="tx1"/>
                </a:solidFill>
                <a:latin typeface="Arial Rounded MT Bold" charset="0"/>
                <a:ea typeface="ＭＳ Ｐゴシック" charset="0"/>
              </a:defRPr>
            </a:lvl1pPr>
            <a:lvl2pPr marL="742950" indent="-285750">
              <a:tabLst>
                <a:tab pos="858838" algn="l"/>
              </a:tabLst>
              <a:defRPr sz="2800">
                <a:solidFill>
                  <a:schemeClr val="tx1"/>
                </a:solidFill>
                <a:latin typeface="Arial Rounded MT Bold" charset="0"/>
                <a:ea typeface="ＭＳ Ｐゴシック" charset="0"/>
              </a:defRPr>
            </a:lvl2pPr>
            <a:lvl3pPr marL="1143000" indent="-228600">
              <a:tabLst>
                <a:tab pos="858838" algn="l"/>
              </a:tabLst>
              <a:defRPr sz="2800">
                <a:solidFill>
                  <a:schemeClr val="tx1"/>
                </a:solidFill>
                <a:latin typeface="Arial Rounded MT Bold" charset="0"/>
                <a:ea typeface="ＭＳ Ｐゴシック" charset="0"/>
              </a:defRPr>
            </a:lvl3pPr>
            <a:lvl4pPr marL="1600200" indent="-228600">
              <a:tabLst>
                <a:tab pos="858838" algn="l"/>
              </a:tabLst>
              <a:defRPr sz="2800">
                <a:solidFill>
                  <a:schemeClr val="tx1"/>
                </a:solidFill>
                <a:latin typeface="Arial Rounded MT Bold" charset="0"/>
                <a:ea typeface="ＭＳ Ｐゴシック" charset="0"/>
              </a:defRPr>
            </a:lvl4pPr>
            <a:lvl5pPr marL="2057400" indent="-228600">
              <a:tabLst>
                <a:tab pos="858838" algn="l"/>
              </a:tabLst>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9pPr>
          </a:lstStyle>
          <a:p>
            <a:r>
              <a:rPr lang="en-US" sz="2000" dirty="0" smtClean="0">
                <a:latin typeface="Arial"/>
                <a:cs typeface="Arial"/>
              </a:rPr>
              <a:t>Instance of</a:t>
            </a:r>
            <a:r>
              <a:rPr lang="en-US" sz="2000" dirty="0">
                <a:latin typeface="Arial"/>
                <a:cs typeface="Arial"/>
              </a:rPr>
              <a:t/>
            </a:r>
            <a:br>
              <a:rPr lang="en-US" sz="2000" dirty="0">
                <a:latin typeface="Arial"/>
                <a:cs typeface="Arial"/>
              </a:rPr>
            </a:br>
            <a:r>
              <a:rPr lang="en-US" sz="2000" dirty="0">
                <a:latin typeface="Arial"/>
                <a:cs typeface="Arial"/>
              </a:rPr>
              <a:t>problem Y</a:t>
            </a:r>
          </a:p>
        </p:txBody>
      </p:sp>
      <p:sp>
        <p:nvSpPr>
          <p:cNvPr id="15" name="Line 12"/>
          <p:cNvSpPr>
            <a:spLocks noChangeShapeType="1"/>
          </p:cNvSpPr>
          <p:nvPr/>
        </p:nvSpPr>
        <p:spPr bwMode="auto">
          <a:xfrm>
            <a:off x="4159250" y="3035787"/>
            <a:ext cx="2091972" cy="12213"/>
          </a:xfrm>
          <a:prstGeom prst="line">
            <a:avLst/>
          </a:prstGeom>
          <a:noFill/>
          <a:ln w="57150" cap="sq">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wrap="square" lIns="274320" rIns="274320" anchor="ctr">
            <a:spAutoFit/>
          </a:bodyPr>
          <a:lstStyle/>
          <a:p>
            <a:endParaRPr lang="en-US">
              <a:latin typeface="Arial"/>
              <a:cs typeface="Arial"/>
            </a:endParaRPr>
          </a:p>
        </p:txBody>
      </p:sp>
      <p:sp>
        <p:nvSpPr>
          <p:cNvPr id="18" name="Line 15"/>
          <p:cNvSpPr>
            <a:spLocks noChangeShapeType="1"/>
          </p:cNvSpPr>
          <p:nvPr/>
        </p:nvSpPr>
        <p:spPr bwMode="auto">
          <a:xfrm flipH="1" flipV="1">
            <a:off x="4072643" y="3205650"/>
            <a:ext cx="2093912" cy="25794"/>
          </a:xfrm>
          <a:prstGeom prst="line">
            <a:avLst/>
          </a:prstGeom>
          <a:noFill/>
          <a:ln w="57150" cap="sq">
            <a:solidFill>
              <a:schemeClr val="tx1"/>
            </a:solidFill>
            <a:round/>
            <a:headEnd/>
            <a:tailEnd type="arrow" w="med" len="med"/>
          </a:ln>
          <a:extLst>
            <a:ext uri="{909E8E84-426E-40dd-AFC4-6F175D3DCCD1}">
              <a14:hiddenFill xmlns:a14="http://schemas.microsoft.com/office/drawing/2010/main" xmlns="">
                <a:noFill/>
              </a14:hiddenFill>
            </a:ext>
          </a:extLst>
        </p:spPr>
        <p:txBody>
          <a:bodyPr wrap="square" lIns="274320" rIns="274320" anchor="ctr">
            <a:spAutoFit/>
          </a:bodyPr>
          <a:lstStyle/>
          <a:p>
            <a:endParaRPr lang="en-US">
              <a:latin typeface="Arial"/>
              <a:cs typeface="Arial"/>
            </a:endParaRPr>
          </a:p>
        </p:txBody>
      </p:sp>
      <p:sp>
        <p:nvSpPr>
          <p:cNvPr id="21" name="Text Box 16"/>
          <p:cNvSpPr txBox="1">
            <a:spLocks noChangeArrowheads="1"/>
          </p:cNvSpPr>
          <p:nvPr/>
        </p:nvSpPr>
        <p:spPr bwMode="auto">
          <a:xfrm>
            <a:off x="4219222" y="2227929"/>
            <a:ext cx="1890889"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858838" algn="l"/>
              </a:tabLst>
              <a:defRPr sz="2800">
                <a:solidFill>
                  <a:schemeClr val="tx1"/>
                </a:solidFill>
                <a:latin typeface="Arial Rounded MT Bold" charset="0"/>
                <a:ea typeface="ＭＳ Ｐゴシック" charset="0"/>
              </a:defRPr>
            </a:lvl1pPr>
            <a:lvl2pPr marL="742950" indent="-285750">
              <a:tabLst>
                <a:tab pos="858838" algn="l"/>
              </a:tabLst>
              <a:defRPr sz="2800">
                <a:solidFill>
                  <a:schemeClr val="tx1"/>
                </a:solidFill>
                <a:latin typeface="Arial Rounded MT Bold" charset="0"/>
                <a:ea typeface="ＭＳ Ｐゴシック" charset="0"/>
              </a:defRPr>
            </a:lvl2pPr>
            <a:lvl3pPr marL="1143000" indent="-228600">
              <a:tabLst>
                <a:tab pos="858838" algn="l"/>
              </a:tabLst>
              <a:defRPr sz="2800">
                <a:solidFill>
                  <a:schemeClr val="tx1"/>
                </a:solidFill>
                <a:latin typeface="Arial Rounded MT Bold" charset="0"/>
                <a:ea typeface="ＭＳ Ｐゴシック" charset="0"/>
              </a:defRPr>
            </a:lvl3pPr>
            <a:lvl4pPr marL="1600200" indent="-228600">
              <a:tabLst>
                <a:tab pos="858838" algn="l"/>
              </a:tabLst>
              <a:defRPr sz="2800">
                <a:solidFill>
                  <a:schemeClr val="tx1"/>
                </a:solidFill>
                <a:latin typeface="Arial Rounded MT Bold" charset="0"/>
                <a:ea typeface="ＭＳ Ｐゴシック" charset="0"/>
              </a:defRPr>
            </a:lvl4pPr>
            <a:lvl5pPr marL="2057400" indent="-228600">
              <a:tabLst>
                <a:tab pos="858838" algn="l"/>
              </a:tabLst>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9pPr>
          </a:lstStyle>
          <a:p>
            <a:pPr algn="l"/>
            <a:r>
              <a:rPr lang="en-US" sz="1600" dirty="0" smtClean="0">
                <a:latin typeface="Arial"/>
                <a:cs typeface="Arial"/>
              </a:rPr>
              <a:t>Map instance of Y into instance of X</a:t>
            </a:r>
            <a:endParaRPr lang="en-US" sz="1600" dirty="0">
              <a:latin typeface="Arial"/>
              <a:cs typeface="Arial"/>
            </a:endParaRPr>
          </a:p>
        </p:txBody>
      </p:sp>
      <p:cxnSp>
        <p:nvCxnSpPr>
          <p:cNvPr id="19" name="Straight Arrow Connector 18"/>
          <p:cNvCxnSpPr>
            <a:cxnSpLocks noChangeShapeType="1"/>
            <a:endCxn id="16" idx="7"/>
          </p:cNvCxnSpPr>
          <p:nvPr/>
        </p:nvCxnSpPr>
        <p:spPr bwMode="auto">
          <a:xfrm flipH="1">
            <a:off x="5869654" y="1707444"/>
            <a:ext cx="570" cy="487845"/>
          </a:xfrm>
          <a:prstGeom prst="straightConnector1">
            <a:avLst/>
          </a:prstGeom>
          <a:noFill/>
          <a:ln w="28575">
            <a:solidFill>
              <a:schemeClr val="tx1"/>
            </a:solidFill>
            <a:round/>
            <a:headEnd/>
            <a:tailEnd type="arrow" w="med" len="med"/>
          </a:ln>
        </p:spPr>
      </p:cxnSp>
      <p:sp>
        <p:nvSpPr>
          <p:cNvPr id="20" name="TextBox 19"/>
          <p:cNvSpPr txBox="1">
            <a:spLocks noChangeArrowheads="1"/>
          </p:cNvSpPr>
          <p:nvPr/>
        </p:nvSpPr>
        <p:spPr bwMode="auto">
          <a:xfrm>
            <a:off x="5324541" y="1307855"/>
            <a:ext cx="331543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2000" dirty="0" smtClean="0">
                <a:solidFill>
                  <a:srgbClr val="FF0000"/>
                </a:solidFill>
                <a:latin typeface="Arial"/>
                <a:cs typeface="Arial"/>
              </a:rPr>
              <a:t>Takes polynomial time</a:t>
            </a:r>
            <a:endParaRPr lang="en-US" sz="2000" dirty="0">
              <a:solidFill>
                <a:srgbClr val="FF0000"/>
              </a:solidFill>
              <a:latin typeface="Arial"/>
              <a:cs typeface="Arial"/>
            </a:endParaRPr>
          </a:p>
        </p:txBody>
      </p:sp>
      <p:sp>
        <p:nvSpPr>
          <p:cNvPr id="17" name="TextBox 16"/>
          <p:cNvSpPr txBox="1">
            <a:spLocks noChangeArrowheads="1"/>
          </p:cNvSpPr>
          <p:nvPr/>
        </p:nvSpPr>
        <p:spPr bwMode="auto">
          <a:xfrm>
            <a:off x="4698973" y="3275676"/>
            <a:ext cx="9671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1800" dirty="0">
                <a:latin typeface="Arial"/>
                <a:cs typeface="Arial"/>
              </a:rPr>
              <a:t>Answer</a:t>
            </a:r>
          </a:p>
        </p:txBody>
      </p:sp>
      <p:sp>
        <p:nvSpPr>
          <p:cNvPr id="22" name="TextBox 21"/>
          <p:cNvSpPr txBox="1">
            <a:spLocks noChangeArrowheads="1"/>
          </p:cNvSpPr>
          <p:nvPr/>
        </p:nvSpPr>
        <p:spPr bwMode="auto">
          <a:xfrm>
            <a:off x="1797242" y="1344780"/>
            <a:ext cx="9671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1800" dirty="0">
                <a:latin typeface="Arial"/>
                <a:cs typeface="Arial"/>
              </a:rPr>
              <a:t>Answer</a:t>
            </a:r>
          </a:p>
        </p:txBody>
      </p:sp>
      <p:sp>
        <p:nvSpPr>
          <p:cNvPr id="23" name="Text Box 2"/>
          <p:cNvSpPr txBox="1">
            <a:spLocks noChangeArrowheads="1"/>
          </p:cNvSpPr>
          <p:nvPr/>
        </p:nvSpPr>
        <p:spPr bwMode="auto">
          <a:xfrm>
            <a:off x="385057" y="5122883"/>
            <a:ext cx="2486356" cy="400110"/>
          </a:xfrm>
          <a:prstGeom prst="rect">
            <a:avLst/>
          </a:prstGeom>
          <a:solidFill>
            <a:srgbClr val="FFFFFF"/>
          </a:solidFill>
          <a:ln w="38100">
            <a:solidFill>
              <a:schemeClr val="tx1"/>
            </a:solidFill>
            <a:miter lim="800000"/>
            <a:headEnd/>
            <a:tailEnd/>
          </a:ln>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r>
              <a:rPr lang="en-US" sz="2000" dirty="0">
                <a:latin typeface="Arial"/>
                <a:cs typeface="Arial"/>
              </a:rPr>
              <a:t>Any </a:t>
            </a:r>
            <a:r>
              <a:rPr lang="en-US" sz="2000" dirty="0" smtClean="0">
                <a:latin typeface="Arial"/>
                <a:cs typeface="Arial"/>
              </a:rPr>
              <a:t>problem in </a:t>
            </a:r>
            <a:r>
              <a:rPr lang="en-US" sz="2000" dirty="0">
                <a:latin typeface="Arial"/>
                <a:cs typeface="Arial"/>
              </a:rPr>
              <a:t>NP</a:t>
            </a:r>
          </a:p>
        </p:txBody>
      </p:sp>
      <p:sp>
        <p:nvSpPr>
          <p:cNvPr id="24" name="Text Box 3"/>
          <p:cNvSpPr txBox="1">
            <a:spLocks noChangeArrowheads="1"/>
          </p:cNvSpPr>
          <p:nvPr/>
        </p:nvSpPr>
        <p:spPr bwMode="auto">
          <a:xfrm>
            <a:off x="4842597" y="5132841"/>
            <a:ext cx="659806" cy="400110"/>
          </a:xfrm>
          <a:prstGeom prst="rect">
            <a:avLst/>
          </a:prstGeom>
          <a:solidFill>
            <a:srgbClr val="FFFFFF"/>
          </a:solidFill>
          <a:ln w="38100">
            <a:solidFill>
              <a:schemeClr val="tx1"/>
            </a:solidFill>
            <a:miter lim="800000"/>
            <a:headEnd/>
            <a:tailEnd/>
          </a:ln>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r>
              <a:rPr lang="en-US" sz="2000">
                <a:latin typeface="Arial"/>
                <a:cs typeface="Arial"/>
              </a:rPr>
              <a:t>SAT</a:t>
            </a:r>
          </a:p>
        </p:txBody>
      </p:sp>
      <p:sp>
        <p:nvSpPr>
          <p:cNvPr id="25" name="Line 4"/>
          <p:cNvSpPr>
            <a:spLocks noChangeShapeType="1"/>
          </p:cNvSpPr>
          <p:nvPr/>
        </p:nvSpPr>
        <p:spPr bwMode="auto">
          <a:xfrm>
            <a:off x="2871414" y="5342818"/>
            <a:ext cx="1960290" cy="2"/>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a:latin typeface="Arial"/>
              <a:cs typeface="Arial"/>
            </a:endParaRPr>
          </a:p>
        </p:txBody>
      </p:sp>
      <p:sp>
        <p:nvSpPr>
          <p:cNvPr id="26" name="Text Box 5"/>
          <p:cNvSpPr txBox="1">
            <a:spLocks noChangeArrowheads="1"/>
          </p:cNvSpPr>
          <p:nvPr/>
        </p:nvSpPr>
        <p:spPr bwMode="auto">
          <a:xfrm>
            <a:off x="2978979" y="4429074"/>
            <a:ext cx="177603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r>
              <a:rPr lang="en-US" sz="1800" dirty="0">
                <a:latin typeface="Arial"/>
                <a:cs typeface="Arial"/>
              </a:rPr>
              <a:t>can be reduced </a:t>
            </a:r>
            <a:br>
              <a:rPr lang="en-US" sz="1800" dirty="0">
                <a:latin typeface="Arial"/>
                <a:cs typeface="Arial"/>
              </a:rPr>
            </a:br>
            <a:r>
              <a:rPr lang="en-US" sz="1800" dirty="0">
                <a:latin typeface="Arial"/>
                <a:cs typeface="Arial"/>
              </a:rPr>
              <a:t>(in </a:t>
            </a:r>
            <a:r>
              <a:rPr lang="en-US" sz="1800" dirty="0" err="1">
                <a:latin typeface="Arial"/>
                <a:cs typeface="Arial"/>
              </a:rPr>
              <a:t>polytime</a:t>
            </a:r>
            <a:r>
              <a:rPr lang="en-US" sz="1800" dirty="0">
                <a:latin typeface="Arial"/>
                <a:cs typeface="Arial"/>
              </a:rPr>
              <a:t> to)</a:t>
            </a:r>
          </a:p>
          <a:p>
            <a:pPr algn="l" eaLnBrk="1" hangingPunct="1"/>
            <a:r>
              <a:rPr lang="en-US" sz="1800" dirty="0">
                <a:latin typeface="Arial"/>
                <a:cs typeface="Arial"/>
              </a:rPr>
              <a:t>an instance of </a:t>
            </a:r>
          </a:p>
        </p:txBody>
      </p:sp>
      <p:sp>
        <p:nvSpPr>
          <p:cNvPr id="27" name="Text Box 6"/>
          <p:cNvSpPr txBox="1">
            <a:spLocks noChangeArrowheads="1"/>
          </p:cNvSpPr>
          <p:nvPr/>
        </p:nvSpPr>
        <p:spPr bwMode="auto">
          <a:xfrm>
            <a:off x="4337219" y="5627210"/>
            <a:ext cx="1695510" cy="70788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r>
              <a:rPr lang="en-US" sz="2000">
                <a:solidFill>
                  <a:srgbClr val="0000FF"/>
                </a:solidFill>
                <a:latin typeface="Arial"/>
                <a:cs typeface="Arial"/>
              </a:rPr>
              <a:t>hence SAT is NP-complete</a:t>
            </a:r>
          </a:p>
        </p:txBody>
      </p:sp>
      <p:sp>
        <p:nvSpPr>
          <p:cNvPr id="28" name="Text Box 10"/>
          <p:cNvSpPr txBox="1">
            <a:spLocks noChangeArrowheads="1"/>
          </p:cNvSpPr>
          <p:nvPr/>
        </p:nvSpPr>
        <p:spPr bwMode="auto">
          <a:xfrm>
            <a:off x="7411983" y="5117793"/>
            <a:ext cx="1054546" cy="400110"/>
          </a:xfrm>
          <a:prstGeom prst="rect">
            <a:avLst/>
          </a:prstGeom>
          <a:solidFill>
            <a:srgbClr val="FFFFFF"/>
          </a:solidFill>
          <a:ln w="38100">
            <a:solidFill>
              <a:schemeClr val="tx1"/>
            </a:solidFill>
            <a:miter lim="800000"/>
            <a:headEnd/>
            <a:tailEnd/>
          </a:ln>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r>
              <a:rPr lang="en-US" sz="2000" dirty="0" smtClean="0">
                <a:latin typeface="Arial"/>
                <a:cs typeface="Arial"/>
              </a:rPr>
              <a:t>Sudoku</a:t>
            </a:r>
            <a:endParaRPr lang="en-US" sz="2000" dirty="0">
              <a:latin typeface="Arial"/>
              <a:cs typeface="Arial"/>
            </a:endParaRPr>
          </a:p>
        </p:txBody>
      </p:sp>
      <p:sp>
        <p:nvSpPr>
          <p:cNvPr id="29" name="Line 11"/>
          <p:cNvSpPr>
            <a:spLocks noChangeShapeType="1"/>
          </p:cNvSpPr>
          <p:nvPr/>
        </p:nvSpPr>
        <p:spPr bwMode="auto">
          <a:xfrm>
            <a:off x="5521953" y="5342820"/>
            <a:ext cx="1891267"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a:latin typeface="Arial"/>
              <a:cs typeface="Arial"/>
            </a:endParaRPr>
          </a:p>
        </p:txBody>
      </p:sp>
      <p:sp>
        <p:nvSpPr>
          <p:cNvPr id="30" name="Text Box 12"/>
          <p:cNvSpPr txBox="1">
            <a:spLocks noChangeArrowheads="1"/>
          </p:cNvSpPr>
          <p:nvPr/>
        </p:nvSpPr>
        <p:spPr bwMode="auto">
          <a:xfrm>
            <a:off x="5593287" y="4423215"/>
            <a:ext cx="177603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r>
              <a:rPr lang="en-US" sz="1800" dirty="0">
                <a:latin typeface="Arial"/>
                <a:cs typeface="Arial"/>
              </a:rPr>
              <a:t>can be reduced </a:t>
            </a:r>
            <a:br>
              <a:rPr lang="en-US" sz="1800" dirty="0">
                <a:latin typeface="Arial"/>
                <a:cs typeface="Arial"/>
              </a:rPr>
            </a:br>
            <a:r>
              <a:rPr lang="en-US" sz="1800" dirty="0">
                <a:latin typeface="Arial"/>
                <a:cs typeface="Arial"/>
              </a:rPr>
              <a:t>(in </a:t>
            </a:r>
            <a:r>
              <a:rPr lang="en-US" sz="1800" dirty="0" err="1">
                <a:latin typeface="Arial"/>
                <a:cs typeface="Arial"/>
              </a:rPr>
              <a:t>polytime</a:t>
            </a:r>
            <a:r>
              <a:rPr lang="en-US" sz="1800" dirty="0">
                <a:latin typeface="Arial"/>
                <a:cs typeface="Arial"/>
              </a:rPr>
              <a:t> to)</a:t>
            </a:r>
          </a:p>
          <a:p>
            <a:pPr algn="l" eaLnBrk="1" hangingPunct="1"/>
            <a:r>
              <a:rPr lang="en-US" sz="1800" dirty="0">
                <a:latin typeface="Arial"/>
                <a:cs typeface="Arial"/>
              </a:rPr>
              <a:t>an instance of</a:t>
            </a:r>
          </a:p>
        </p:txBody>
      </p:sp>
      <p:sp>
        <p:nvSpPr>
          <p:cNvPr id="31" name="Text Box 13"/>
          <p:cNvSpPr txBox="1">
            <a:spLocks noChangeArrowheads="1"/>
          </p:cNvSpPr>
          <p:nvPr/>
        </p:nvSpPr>
        <p:spPr bwMode="auto">
          <a:xfrm>
            <a:off x="7084438" y="5603118"/>
            <a:ext cx="1957751" cy="70788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r>
              <a:rPr lang="en-US" sz="2000" dirty="0">
                <a:solidFill>
                  <a:srgbClr val="0000FF"/>
                </a:solidFill>
                <a:latin typeface="Arial"/>
                <a:cs typeface="Arial"/>
              </a:rPr>
              <a:t>hence </a:t>
            </a:r>
            <a:r>
              <a:rPr lang="en-US" sz="2000" dirty="0" smtClean="0">
                <a:solidFill>
                  <a:srgbClr val="0000FF"/>
                </a:solidFill>
                <a:latin typeface="Arial"/>
                <a:cs typeface="Arial"/>
              </a:rPr>
              <a:t>Sudoku is </a:t>
            </a:r>
            <a:r>
              <a:rPr lang="en-US" sz="2000" dirty="0">
                <a:solidFill>
                  <a:srgbClr val="0000FF"/>
                </a:solidFill>
                <a:latin typeface="Arial"/>
                <a:cs typeface="Arial"/>
              </a:rPr>
              <a:t>NP-complete</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3" grpId="0" animBg="1"/>
      <p:bldP spid="14" grpId="0"/>
      <p:bldP spid="15" grpId="0" animBg="1"/>
      <p:bldP spid="18" grpId="0" animBg="1"/>
      <p:bldP spid="21" grpId="0"/>
      <p:bldP spid="20" grpId="0"/>
      <p:bldP spid="17" grpId="0"/>
      <p:bldP spid="22" grpId="0"/>
      <p:bldP spid="23" grpId="0" animBg="1"/>
      <p:bldP spid="24" grpId="0" animBg="1"/>
      <p:bldP spid="25" grpId="0" animBg="1"/>
      <p:bldP spid="26" grpId="0"/>
      <p:bldP spid="27" grpId="0" animBg="1"/>
      <p:bldP spid="28" grpId="0" animBg="1"/>
      <p:bldP spid="29" grpId="0" animBg="1"/>
      <p:bldP spid="30" grpId="0"/>
      <p:bldP spid="3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7806" y="425450"/>
            <a:ext cx="8368396"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3200" dirty="0" smtClean="0">
                <a:latin typeface="Arial"/>
                <a:cs typeface="Arial"/>
              </a:rPr>
              <a:t>NP-complete: The </a:t>
            </a:r>
            <a:r>
              <a:rPr lang="ja-JP" altLang="en-US" sz="3200" dirty="0">
                <a:latin typeface="Arial"/>
                <a:cs typeface="Arial"/>
              </a:rPr>
              <a:t>“</a:t>
            </a:r>
            <a:r>
              <a:rPr lang="en-US" sz="3200" dirty="0">
                <a:latin typeface="Arial"/>
                <a:cs typeface="Arial"/>
              </a:rPr>
              <a:t>Hardest</a:t>
            </a:r>
            <a:r>
              <a:rPr lang="ja-JP" altLang="en-US" sz="3200" dirty="0">
                <a:latin typeface="Arial"/>
                <a:cs typeface="Arial"/>
              </a:rPr>
              <a:t>”</a:t>
            </a:r>
            <a:r>
              <a:rPr lang="en-US" sz="3200" dirty="0">
                <a:latin typeface="Arial"/>
                <a:cs typeface="Arial"/>
              </a:rPr>
              <a:t> </a:t>
            </a:r>
            <a:r>
              <a:rPr lang="en-US" sz="3200" dirty="0" smtClean="0">
                <a:latin typeface="Arial"/>
                <a:cs typeface="Arial"/>
              </a:rPr>
              <a:t>problems in </a:t>
            </a:r>
            <a:r>
              <a:rPr lang="en-US" sz="3200" dirty="0">
                <a:latin typeface="Arial"/>
                <a:cs typeface="Arial"/>
              </a:rPr>
              <a:t>NP</a:t>
            </a:r>
          </a:p>
        </p:txBody>
      </p:sp>
      <p:sp>
        <p:nvSpPr>
          <p:cNvPr id="1140739" name="Text Box 3"/>
          <p:cNvSpPr txBox="1">
            <a:spLocks noChangeArrowheads="1"/>
          </p:cNvSpPr>
          <p:nvPr/>
        </p:nvSpPr>
        <p:spPr bwMode="auto">
          <a:xfrm>
            <a:off x="2464227" y="1314450"/>
            <a:ext cx="140249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a:solidFill>
                  <a:srgbClr val="0000FF"/>
                </a:solidFill>
                <a:latin typeface="Arial"/>
                <a:cs typeface="Arial"/>
              </a:rPr>
              <a:t>Sudoku</a:t>
            </a:r>
          </a:p>
        </p:txBody>
      </p:sp>
      <p:sp>
        <p:nvSpPr>
          <p:cNvPr id="1140740" name="Text Box 4"/>
          <p:cNvSpPr txBox="1">
            <a:spLocks noChangeArrowheads="1"/>
          </p:cNvSpPr>
          <p:nvPr/>
        </p:nvSpPr>
        <p:spPr bwMode="auto">
          <a:xfrm>
            <a:off x="801141" y="2010652"/>
            <a:ext cx="84986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dirty="0">
                <a:solidFill>
                  <a:srgbClr val="0000FF"/>
                </a:solidFill>
                <a:latin typeface="Arial"/>
                <a:cs typeface="Arial"/>
              </a:rPr>
              <a:t>SAT</a:t>
            </a:r>
          </a:p>
        </p:txBody>
      </p:sp>
      <p:sp>
        <p:nvSpPr>
          <p:cNvPr id="1140741" name="Text Box 5"/>
          <p:cNvSpPr txBox="1">
            <a:spLocks noChangeArrowheads="1"/>
          </p:cNvSpPr>
          <p:nvPr/>
        </p:nvSpPr>
        <p:spPr bwMode="auto">
          <a:xfrm>
            <a:off x="1820433" y="2654860"/>
            <a:ext cx="22800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dirty="0">
                <a:solidFill>
                  <a:srgbClr val="0000FF"/>
                </a:solidFill>
                <a:latin typeface="Arial"/>
                <a:cs typeface="Arial"/>
              </a:rPr>
              <a:t>3-Colorability</a:t>
            </a:r>
          </a:p>
        </p:txBody>
      </p:sp>
      <p:sp>
        <p:nvSpPr>
          <p:cNvPr id="1140742" name="Text Box 6"/>
          <p:cNvSpPr txBox="1">
            <a:spLocks noChangeArrowheads="1"/>
          </p:cNvSpPr>
          <p:nvPr/>
        </p:nvSpPr>
        <p:spPr bwMode="auto">
          <a:xfrm>
            <a:off x="4656488" y="1338263"/>
            <a:ext cx="12026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a:solidFill>
                  <a:srgbClr val="0000FF"/>
                </a:solidFill>
                <a:latin typeface="Arial"/>
                <a:cs typeface="Arial"/>
              </a:rPr>
              <a:t>Clique</a:t>
            </a:r>
          </a:p>
        </p:txBody>
      </p:sp>
      <p:sp>
        <p:nvSpPr>
          <p:cNvPr id="1140743" name="Text Box 7"/>
          <p:cNvSpPr txBox="1">
            <a:spLocks noChangeArrowheads="1"/>
          </p:cNvSpPr>
          <p:nvPr/>
        </p:nvSpPr>
        <p:spPr bwMode="auto">
          <a:xfrm>
            <a:off x="4736960" y="2679241"/>
            <a:ext cx="10064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dirty="0">
                <a:solidFill>
                  <a:srgbClr val="0000FF"/>
                </a:solidFill>
                <a:latin typeface="Arial"/>
                <a:cs typeface="Arial"/>
              </a:rPr>
              <a:t>HAM</a:t>
            </a:r>
          </a:p>
        </p:txBody>
      </p:sp>
      <p:sp>
        <p:nvSpPr>
          <p:cNvPr id="1140744" name="Text Box 8"/>
          <p:cNvSpPr txBox="1">
            <a:spLocks noChangeArrowheads="1"/>
          </p:cNvSpPr>
          <p:nvPr/>
        </p:nvSpPr>
        <p:spPr bwMode="auto">
          <a:xfrm>
            <a:off x="5874751" y="1980062"/>
            <a:ext cx="284001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dirty="0">
                <a:solidFill>
                  <a:srgbClr val="0000FF"/>
                </a:solidFill>
                <a:latin typeface="Arial"/>
                <a:cs typeface="Arial"/>
              </a:rPr>
              <a:t>Independent-Set</a:t>
            </a:r>
          </a:p>
        </p:txBody>
      </p:sp>
      <p:sp>
        <p:nvSpPr>
          <p:cNvPr id="9" name="TextBox 8"/>
          <p:cNvSpPr txBox="1">
            <a:spLocks noChangeArrowheads="1"/>
          </p:cNvSpPr>
          <p:nvPr/>
        </p:nvSpPr>
        <p:spPr bwMode="auto">
          <a:xfrm>
            <a:off x="883513" y="3441680"/>
            <a:ext cx="7661702"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a:r>
              <a:rPr lang="en-US" sz="2400" dirty="0">
                <a:latin typeface="Arial"/>
                <a:cs typeface="Arial"/>
              </a:rPr>
              <a:t>These problems are all </a:t>
            </a:r>
            <a:r>
              <a:rPr lang="ja-JP" altLang="en-US" sz="2400" dirty="0" smtClean="0">
                <a:latin typeface="Arial"/>
                <a:cs typeface="Arial"/>
              </a:rPr>
              <a:t>“</a:t>
            </a:r>
            <a:r>
              <a:rPr lang="en-US" sz="2400" dirty="0">
                <a:latin typeface="Arial"/>
                <a:cs typeface="Arial"/>
              </a:rPr>
              <a:t>polynomial-time equivalent</a:t>
            </a:r>
            <a:r>
              <a:rPr lang="ja-JP" altLang="en-US" sz="2400" dirty="0" smtClean="0">
                <a:latin typeface="Arial"/>
                <a:cs typeface="Arial"/>
              </a:rPr>
              <a:t>”</a:t>
            </a:r>
            <a:endParaRPr lang="en-US" altLang="ja-JP" sz="2400" dirty="0" smtClean="0">
              <a:latin typeface="Arial"/>
              <a:cs typeface="Arial"/>
            </a:endParaRPr>
          </a:p>
          <a:p>
            <a:pPr algn="l"/>
            <a:r>
              <a:rPr lang="en-US" sz="2400" dirty="0" smtClean="0">
                <a:latin typeface="Arial"/>
                <a:cs typeface="Arial"/>
              </a:rPr>
              <a:t>i.e., each of these can be reduced to any of the others in polynomial time</a:t>
            </a:r>
          </a:p>
          <a:p>
            <a:pPr algn="l"/>
            <a:endParaRPr lang="en-US" sz="2400" dirty="0">
              <a:latin typeface="Arial"/>
              <a:cs typeface="Arial"/>
            </a:endParaRPr>
          </a:p>
          <a:p>
            <a:pPr algn="l"/>
            <a:r>
              <a:rPr lang="en-US" sz="2400" dirty="0">
                <a:solidFill>
                  <a:srgbClr val="FF0000"/>
                </a:solidFill>
                <a:latin typeface="Arial"/>
                <a:cs typeface="Arial"/>
              </a:rPr>
              <a:t>If you get a polynomial-time algorithm for one,</a:t>
            </a:r>
            <a:br>
              <a:rPr lang="en-US" sz="2400" dirty="0">
                <a:solidFill>
                  <a:srgbClr val="FF0000"/>
                </a:solidFill>
                <a:latin typeface="Arial"/>
                <a:cs typeface="Arial"/>
              </a:rPr>
            </a:br>
            <a:r>
              <a:rPr lang="en-US" sz="2400" dirty="0">
                <a:solidFill>
                  <a:srgbClr val="FF0000"/>
                </a:solidFill>
                <a:latin typeface="Arial"/>
                <a:cs typeface="Arial"/>
              </a:rPr>
              <a:t>you get a polynomial-time algorithm for ALL</a:t>
            </a:r>
            <a:r>
              <a:rPr lang="en-US" sz="2400" dirty="0" smtClean="0">
                <a:solidFill>
                  <a:srgbClr val="FF0000"/>
                </a:solidFill>
                <a:latin typeface="Arial"/>
                <a:cs typeface="Arial"/>
              </a:rPr>
              <a:t>.</a:t>
            </a:r>
          </a:p>
          <a:p>
            <a:pPr algn="l"/>
            <a:r>
              <a:rPr lang="en-US" sz="2000" dirty="0" smtClean="0">
                <a:solidFill>
                  <a:srgbClr val="FF0000"/>
                </a:solidFill>
                <a:latin typeface="Arial"/>
                <a:cs typeface="Arial"/>
              </a:rPr>
              <a:t>(you get millions of dollars, you solve decryption, … etc.)</a:t>
            </a:r>
            <a:endParaRPr lang="en-US" sz="2000" dirty="0">
              <a:solidFill>
                <a:srgbClr val="FF0000"/>
              </a:solidFill>
              <a:latin typeface="Arial"/>
              <a:cs typeface="Arial"/>
            </a:endParaRPr>
          </a:p>
          <a:p>
            <a:pPr algn="l"/>
            <a:endParaRPr lang="en-US" sz="2400" dirty="0" smtClean="0">
              <a:latin typeface="Arial"/>
              <a:cs typeface="Arial"/>
            </a:endParaRPr>
          </a:p>
          <a:p>
            <a:pPr algn="l"/>
            <a:endParaRPr lang="en-US" sz="2400" dirty="0">
              <a:latin typeface="Arial"/>
              <a:cs typeface="Aria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07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07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07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07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07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07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39" grpId="0"/>
      <p:bldP spid="1140740" grpId="0"/>
      <p:bldP spid="1140741" grpId="0"/>
      <p:bldP spid="1140742" grpId="0"/>
      <p:bldP spid="1140743" grpId="0"/>
      <p:bldP spid="114074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7"/>
          <p:cNvSpPr txBox="1">
            <a:spLocks noChangeArrowheads="1"/>
          </p:cNvSpPr>
          <p:nvPr/>
        </p:nvSpPr>
        <p:spPr bwMode="auto">
          <a:xfrm>
            <a:off x="3695982" y="325438"/>
            <a:ext cx="175044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3600">
                <a:latin typeface="Arial"/>
                <a:cs typeface="Arial"/>
              </a:rPr>
              <a:t>Sudoku</a:t>
            </a:r>
          </a:p>
        </p:txBody>
      </p:sp>
      <p:sp>
        <p:nvSpPr>
          <p:cNvPr id="1134630" name="Text Box 38"/>
          <p:cNvSpPr txBox="1">
            <a:spLocks noChangeArrowheads="1"/>
          </p:cNvSpPr>
          <p:nvPr/>
        </p:nvSpPr>
        <p:spPr bwMode="auto">
          <a:xfrm>
            <a:off x="1196975" y="1300163"/>
            <a:ext cx="523482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a:r>
              <a:rPr lang="en-US" dirty="0">
                <a:latin typeface="Arial"/>
                <a:cs typeface="Arial"/>
              </a:rPr>
              <a:t>Input: n x n x n </a:t>
            </a:r>
            <a:r>
              <a:rPr lang="en-US" dirty="0" err="1">
                <a:latin typeface="Arial"/>
                <a:cs typeface="Arial"/>
              </a:rPr>
              <a:t>sudoku</a:t>
            </a:r>
            <a:r>
              <a:rPr lang="en-US" dirty="0">
                <a:latin typeface="Arial"/>
                <a:cs typeface="Arial"/>
              </a:rPr>
              <a:t> instance</a:t>
            </a:r>
          </a:p>
        </p:txBody>
      </p:sp>
      <p:sp>
        <p:nvSpPr>
          <p:cNvPr id="1134631" name="Text Box 39"/>
          <p:cNvSpPr txBox="1">
            <a:spLocks noChangeArrowheads="1"/>
          </p:cNvSpPr>
          <p:nvPr/>
        </p:nvSpPr>
        <p:spPr bwMode="auto">
          <a:xfrm>
            <a:off x="1254783" y="2071688"/>
            <a:ext cx="136234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a:latin typeface="Arial"/>
                <a:cs typeface="Arial"/>
              </a:rPr>
              <a:t>Output:</a:t>
            </a:r>
          </a:p>
        </p:txBody>
      </p:sp>
      <p:sp>
        <p:nvSpPr>
          <p:cNvPr id="1134632" name="Text Box 40"/>
          <p:cNvSpPr txBox="1">
            <a:spLocks noChangeArrowheads="1"/>
          </p:cNvSpPr>
          <p:nvPr/>
        </p:nvSpPr>
        <p:spPr bwMode="auto">
          <a:xfrm>
            <a:off x="2735263" y="2071688"/>
            <a:ext cx="541418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a:r>
              <a:rPr lang="en-US">
                <a:latin typeface="Arial"/>
                <a:cs typeface="Arial"/>
              </a:rPr>
              <a:t>YES if this sudoku has a solution</a:t>
            </a:r>
          </a:p>
        </p:txBody>
      </p:sp>
      <p:sp>
        <p:nvSpPr>
          <p:cNvPr id="1134633" name="Text Box 41"/>
          <p:cNvSpPr txBox="1">
            <a:spLocks noChangeArrowheads="1"/>
          </p:cNvSpPr>
          <p:nvPr/>
        </p:nvSpPr>
        <p:spPr bwMode="auto">
          <a:xfrm>
            <a:off x="2735263" y="2746375"/>
            <a:ext cx="275918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a:r>
              <a:rPr lang="en-US">
                <a:latin typeface="Arial"/>
                <a:cs typeface="Arial"/>
              </a:rPr>
              <a:t>NO if it does not</a:t>
            </a:r>
          </a:p>
        </p:txBody>
      </p:sp>
      <p:sp>
        <p:nvSpPr>
          <p:cNvPr id="1134634" name="Text Box 42"/>
          <p:cNvSpPr txBox="1">
            <a:spLocks noChangeArrowheads="1"/>
          </p:cNvSpPr>
          <p:nvPr/>
        </p:nvSpPr>
        <p:spPr bwMode="auto">
          <a:xfrm>
            <a:off x="2352675" y="4030663"/>
            <a:ext cx="44418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3600" dirty="0">
                <a:solidFill>
                  <a:srgbClr val="0000FF"/>
                </a:solidFill>
                <a:latin typeface="Arial"/>
                <a:cs typeface="Arial"/>
              </a:rPr>
              <a:t>The Set </a:t>
            </a:r>
            <a:r>
              <a:rPr lang="ja-JP" altLang="en-US" sz="3600" dirty="0">
                <a:solidFill>
                  <a:srgbClr val="0000FF"/>
                </a:solidFill>
                <a:latin typeface="Arial"/>
                <a:cs typeface="Arial"/>
              </a:rPr>
              <a:t>“</a:t>
            </a:r>
            <a:r>
              <a:rPr lang="en-US" sz="3600" dirty="0">
                <a:solidFill>
                  <a:srgbClr val="0000FF"/>
                </a:solidFill>
                <a:latin typeface="Arial"/>
                <a:cs typeface="Arial"/>
              </a:rPr>
              <a:t>SUDOKU</a:t>
            </a:r>
            <a:r>
              <a:rPr lang="ja-JP" altLang="en-US" sz="3600" dirty="0">
                <a:solidFill>
                  <a:srgbClr val="0000FF"/>
                </a:solidFill>
                <a:latin typeface="Arial"/>
                <a:cs typeface="Arial"/>
              </a:rPr>
              <a:t>”</a:t>
            </a:r>
            <a:endParaRPr lang="en-US" sz="3600" dirty="0">
              <a:solidFill>
                <a:srgbClr val="0000FF"/>
              </a:solidFill>
              <a:latin typeface="Arial"/>
              <a:cs typeface="Arial"/>
            </a:endParaRPr>
          </a:p>
        </p:txBody>
      </p:sp>
      <p:sp>
        <p:nvSpPr>
          <p:cNvPr id="1134635" name="Text Box 43"/>
          <p:cNvSpPr txBox="1">
            <a:spLocks noChangeArrowheads="1"/>
          </p:cNvSpPr>
          <p:nvPr/>
        </p:nvSpPr>
        <p:spPr bwMode="auto">
          <a:xfrm>
            <a:off x="603250" y="4803775"/>
            <a:ext cx="793591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a:solidFill>
                  <a:srgbClr val="0000FF"/>
                </a:solidFill>
                <a:latin typeface="Arial"/>
                <a:cs typeface="Arial"/>
              </a:rPr>
              <a:t>SUDOKU = { All solvable sudoku instances }</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46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46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46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46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346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4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630" grpId="0"/>
      <p:bldP spid="1134631" grpId="0"/>
      <p:bldP spid="1134632" grpId="0"/>
      <p:bldP spid="1134633" grpId="0"/>
      <p:bldP spid="1134634" grpId="0"/>
      <p:bldP spid="113463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p:txBody>
          <a:bodyPr/>
          <a:lstStyle/>
          <a:p>
            <a:pPr eaLnBrk="1" hangingPunct="1"/>
            <a:r>
              <a:rPr lang="en-US" smtClean="0"/>
              <a:t>Decision Problems</a:t>
            </a:r>
          </a:p>
        </p:txBody>
      </p:sp>
      <p:sp>
        <p:nvSpPr>
          <p:cNvPr id="8195" name="Rectangle 3"/>
          <p:cNvSpPr>
            <a:spLocks noGrp="1" noChangeArrowheads="1"/>
          </p:cNvSpPr>
          <p:nvPr>
            <p:ph type="body" idx="1"/>
            <p:custDataLst>
              <p:tags r:id="rId2"/>
            </p:custDataLst>
          </p:nvPr>
        </p:nvSpPr>
        <p:spPr/>
        <p:txBody>
          <a:bodyPr/>
          <a:lstStyle/>
          <a:p>
            <a:pPr eaLnBrk="1" hangingPunct="1"/>
            <a:r>
              <a:rPr lang="en-US" smtClean="0"/>
              <a:t>Theory developed in terms of yes/no problems</a:t>
            </a:r>
          </a:p>
          <a:p>
            <a:pPr lvl="1" eaLnBrk="1" hangingPunct="1"/>
            <a:r>
              <a:rPr lang="en-US" smtClean="0"/>
              <a:t>Independent set</a:t>
            </a:r>
          </a:p>
          <a:p>
            <a:pPr lvl="2" eaLnBrk="1" hangingPunct="1"/>
            <a:r>
              <a:rPr lang="en-US" smtClean="0"/>
              <a:t>Given a graph G and an integer K, does G have an independent set of size at least K</a:t>
            </a:r>
          </a:p>
          <a:p>
            <a:pPr lvl="1" eaLnBrk="1" hangingPunct="1"/>
            <a:r>
              <a:rPr lang="en-US" smtClean="0"/>
              <a:t>Vertex cover</a:t>
            </a:r>
          </a:p>
          <a:p>
            <a:pPr lvl="2" eaLnBrk="1" hangingPunct="1"/>
            <a:r>
              <a:rPr lang="en-US" smtClean="0"/>
              <a:t>Given a graph G and an integer K, does the graph have a vertex cover of size at most K.</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68" y="3167390"/>
            <a:ext cx="3496278" cy="523220"/>
          </a:xfrm>
          <a:prstGeom prst="rect">
            <a:avLst/>
          </a:prstGeom>
        </p:spPr>
        <p:txBody>
          <a:bodyPr wrap="none">
            <a:spAutoFit/>
          </a:bodyPr>
          <a:lstStyle/>
          <a:p>
            <a:r>
              <a:rPr lang="en-US" b="1" dirty="0" smtClean="0"/>
              <a:t>Branch and Bound </a:t>
            </a:r>
            <a:endParaRPr lang="en-US" dirty="0"/>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examples</a:t>
            </a:r>
            <a:endParaRPr lang="en-US" i="1" dirty="0"/>
          </a:p>
        </p:txBody>
      </p:sp>
      <p:sp>
        <p:nvSpPr>
          <p:cNvPr id="3" name="Content Placeholder 2"/>
          <p:cNvSpPr>
            <a:spLocks noGrp="1"/>
          </p:cNvSpPr>
          <p:nvPr>
            <p:ph sz="quarter" idx="1"/>
          </p:nvPr>
        </p:nvSpPr>
        <p:spPr/>
        <p:txBody>
          <a:bodyPr/>
          <a:lstStyle/>
          <a:p>
            <a:r>
              <a:rPr lang="en-US" dirty="0" smtClean="0"/>
              <a:t>The backtracking can be used in this cases:</a:t>
            </a:r>
          </a:p>
          <a:p>
            <a:r>
              <a:rPr lang="en-US" sz="3000" dirty="0" smtClean="0"/>
              <a:t>Solving a maze</a:t>
            </a:r>
          </a:p>
          <a:p>
            <a:r>
              <a:rPr lang="en-US" sz="3000" dirty="0" smtClean="0"/>
              <a:t>N queens problem etc.,</a:t>
            </a:r>
          </a:p>
          <a:p>
            <a:r>
              <a:rPr lang="en-US" sz="3000" dirty="0" smtClean="0"/>
              <a:t>Hamiltonian Circuit Problem</a:t>
            </a:r>
          </a:p>
          <a:p>
            <a:r>
              <a:rPr lang="en-US" sz="3000" dirty="0" smtClean="0"/>
              <a:t>Subset Sum Problem</a:t>
            </a:r>
          </a:p>
          <a:p>
            <a:r>
              <a:rPr lang="en-US" sz="3000" dirty="0" smtClean="0"/>
              <a:t>Graph Coloring Problem</a:t>
            </a:r>
          </a:p>
          <a:p>
            <a:endParaRPr lang="en-US" dirty="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Backtracking EXAMPLE—N Queens Problem</a:t>
            </a:r>
            <a:endParaRPr lang="en-US" i="1" dirty="0"/>
          </a:p>
        </p:txBody>
      </p:sp>
      <p:sp>
        <p:nvSpPr>
          <p:cNvPr id="3" name="Content Placeholder 2"/>
          <p:cNvSpPr>
            <a:spLocks noGrp="1"/>
          </p:cNvSpPr>
          <p:nvPr>
            <p:ph sz="quarter" idx="1"/>
          </p:nvPr>
        </p:nvSpPr>
        <p:spPr/>
        <p:txBody>
          <a:bodyPr>
            <a:normAutofit lnSpcReduction="10000"/>
          </a:bodyPr>
          <a:lstStyle/>
          <a:p>
            <a:endParaRPr lang="en-US" dirty="0" smtClean="0"/>
          </a:p>
          <a:p>
            <a:pPr algn="just"/>
            <a:r>
              <a:rPr lang="en-US" dirty="0" smtClean="0"/>
              <a:t>The N-queens problem is a classical combinatorial problem in which it is required to place N queens on an N x N chessboard so no two Queens can attack each other.</a:t>
            </a:r>
          </a:p>
          <a:p>
            <a:pPr>
              <a:buNone/>
            </a:pPr>
            <a:endParaRPr lang="en-US" dirty="0" smtClean="0"/>
          </a:p>
          <a:p>
            <a:pPr algn="just"/>
            <a:r>
              <a:rPr lang="en-US" dirty="0" smtClean="0"/>
              <a:t>A queen can attack another queen if it exists in the same row, column or diagonal as the queen.</a:t>
            </a:r>
          </a:p>
          <a:p>
            <a:endParaRPr lang="en-US" dirty="0" smtClean="0"/>
          </a:p>
        </p:txBody>
      </p:sp>
      <p:sp>
        <p:nvSpPr>
          <p:cNvPr id="4" name="Slide Number Placeholder 4"/>
          <p:cNvSpPr>
            <a:spLocks noGrp="1"/>
          </p:cNvSpPr>
          <p:nvPr>
            <p:ph type="sldNum" sz="quarter" idx="4294967295"/>
          </p:nvPr>
        </p:nvSpPr>
        <p:spPr>
          <a:xfrm>
            <a:off x="6553200" y="6253163"/>
            <a:ext cx="1905000" cy="484187"/>
          </a:xfrm>
          <a:prstGeom prst="rect">
            <a:avLst/>
          </a:prstGeom>
        </p:spPr>
        <p:txBody>
          <a:bodyPr/>
          <a:lstStyle/>
          <a:p>
            <a:fld id="{43A3D48B-67DC-4A46-B095-F02077E9C3C1}" type="slidenum">
              <a:rPr lang="x-none"/>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eaLnBrk="1" hangingPunct="1"/>
            <a:r>
              <a:rPr lang="en-US" dirty="0" smtClean="0"/>
              <a:t>What is the maximum number of queens that can be placed on an </a:t>
            </a:r>
            <a:r>
              <a:rPr lang="en-US" b="1" i="1" dirty="0" smtClean="0"/>
              <a:t>N x N</a:t>
            </a:r>
            <a:r>
              <a:rPr lang="en-US" dirty="0" smtClean="0"/>
              <a:t> chessboard such that no two Queens attack one another? </a:t>
            </a:r>
          </a:p>
          <a:p>
            <a:pPr eaLnBrk="1" hangingPunct="1"/>
            <a:r>
              <a:rPr lang="en-US" dirty="0" smtClean="0"/>
              <a:t>The answer is n queens, which gives eight queens for the usual 8x8 board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Problems  N &lt; 4</a:t>
            </a:r>
          </a:p>
        </p:txBody>
      </p:sp>
      <p:pic>
        <p:nvPicPr>
          <p:cNvPr id="7171" name="Picture 6"/>
          <p:cNvPicPr>
            <a:picLocks noGrp="1" noChangeAspect="1" noChangeArrowheads="1"/>
          </p:cNvPicPr>
          <p:nvPr>
            <p:ph type="body" idx="1"/>
          </p:nvPr>
        </p:nvPicPr>
        <p:blipFill>
          <a:blip r:embed="rId2" cstate="print"/>
          <a:srcRect l="781" t="20833" r="59561" b="28918"/>
          <a:stretch>
            <a:fillRect/>
          </a:stretch>
        </p:blipFill>
        <p:spPr>
          <a:xfrm>
            <a:off x="1524000" y="2274888"/>
            <a:ext cx="1600200" cy="1382712"/>
          </a:xfrm>
          <a:noFill/>
        </p:spPr>
      </p:pic>
      <p:pic>
        <p:nvPicPr>
          <p:cNvPr id="7172" name="Picture 7"/>
          <p:cNvPicPr>
            <a:picLocks noChangeAspect="1" noChangeArrowheads="1"/>
          </p:cNvPicPr>
          <p:nvPr/>
        </p:nvPicPr>
        <p:blipFill>
          <a:blip r:embed="rId2" cstate="print"/>
          <a:srcRect l="781" t="20833" r="72180" b="44786"/>
          <a:stretch>
            <a:fillRect/>
          </a:stretch>
        </p:blipFill>
        <p:spPr bwMode="auto">
          <a:xfrm>
            <a:off x="1524000" y="3733800"/>
            <a:ext cx="1600200" cy="1387475"/>
          </a:xfrm>
          <a:prstGeom prst="rect">
            <a:avLst/>
          </a:prstGeom>
          <a:noFill/>
          <a:ln w="9525">
            <a:noFill/>
            <a:miter lim="800000"/>
            <a:headEnd/>
            <a:tailEnd/>
          </a:ln>
          <a:effectLst/>
        </p:spPr>
      </p:pic>
      <p:pic>
        <p:nvPicPr>
          <p:cNvPr id="7173" name="Picture 8"/>
          <p:cNvPicPr>
            <a:picLocks noChangeAspect="1" noChangeArrowheads="1"/>
          </p:cNvPicPr>
          <p:nvPr/>
        </p:nvPicPr>
        <p:blipFill>
          <a:blip r:embed="rId2" cstate="print"/>
          <a:srcRect l="13657" t="20833" r="72180" b="59892"/>
          <a:stretch>
            <a:fillRect/>
          </a:stretch>
        </p:blipFill>
        <p:spPr bwMode="auto">
          <a:xfrm>
            <a:off x="1981200" y="5486400"/>
            <a:ext cx="838200" cy="777875"/>
          </a:xfrm>
          <a:prstGeom prst="rect">
            <a:avLst/>
          </a:prstGeom>
          <a:noFill/>
          <a:ln w="9525">
            <a:noFill/>
            <a:miter lim="800000"/>
            <a:headEnd/>
            <a:tailEnd/>
          </a:ln>
          <a:effectLst/>
        </p:spPr>
      </p:pic>
      <p:sp>
        <p:nvSpPr>
          <p:cNvPr id="7174" name="AutoShape 9"/>
          <p:cNvSpPr>
            <a:spLocks noChangeArrowheads="1"/>
          </p:cNvSpPr>
          <p:nvPr/>
        </p:nvSpPr>
        <p:spPr bwMode="auto">
          <a:xfrm>
            <a:off x="3581400" y="2667000"/>
            <a:ext cx="914400" cy="609600"/>
          </a:xfrm>
          <a:prstGeom prst="cloudCallout">
            <a:avLst>
              <a:gd name="adj1" fmla="val -79514"/>
              <a:gd name="adj2" fmla="val 20833"/>
            </a:avLst>
          </a:prstGeom>
          <a:solidFill>
            <a:schemeClr val="accent1"/>
          </a:solidFill>
          <a:ln w="9525">
            <a:solidFill>
              <a:schemeClr val="tx1"/>
            </a:solidFill>
            <a:round/>
            <a:headEnd/>
            <a:tailEnd/>
          </a:ln>
          <a:effectLst/>
        </p:spPr>
        <p:txBody>
          <a:bodyPr/>
          <a:lstStyle/>
          <a:p>
            <a:pPr algn="ctr"/>
            <a:r>
              <a:rPr lang="en-US"/>
              <a:t>3</a:t>
            </a:r>
          </a:p>
        </p:txBody>
      </p:sp>
      <p:sp>
        <p:nvSpPr>
          <p:cNvPr id="7175" name="AutoShape 10"/>
          <p:cNvSpPr>
            <a:spLocks noChangeArrowheads="1"/>
          </p:cNvSpPr>
          <p:nvPr/>
        </p:nvSpPr>
        <p:spPr bwMode="auto">
          <a:xfrm>
            <a:off x="3505200" y="3962400"/>
            <a:ext cx="914400" cy="609600"/>
          </a:xfrm>
          <a:prstGeom prst="cloudCallout">
            <a:avLst>
              <a:gd name="adj1" fmla="val -79514"/>
              <a:gd name="adj2" fmla="val 20833"/>
            </a:avLst>
          </a:prstGeom>
          <a:solidFill>
            <a:schemeClr val="accent1"/>
          </a:solidFill>
          <a:ln w="9525">
            <a:solidFill>
              <a:schemeClr val="tx1"/>
            </a:solidFill>
            <a:round/>
            <a:headEnd/>
            <a:tailEnd/>
          </a:ln>
          <a:effectLst/>
        </p:spPr>
        <p:txBody>
          <a:bodyPr/>
          <a:lstStyle/>
          <a:p>
            <a:pPr algn="ctr"/>
            <a:r>
              <a:rPr lang="en-US"/>
              <a:t>2</a:t>
            </a:r>
          </a:p>
        </p:txBody>
      </p:sp>
      <p:sp>
        <p:nvSpPr>
          <p:cNvPr id="7176" name="AutoShape 11"/>
          <p:cNvSpPr>
            <a:spLocks noChangeArrowheads="1"/>
          </p:cNvSpPr>
          <p:nvPr/>
        </p:nvSpPr>
        <p:spPr bwMode="auto">
          <a:xfrm>
            <a:off x="3505200" y="5410200"/>
            <a:ext cx="914400" cy="609600"/>
          </a:xfrm>
          <a:prstGeom prst="cloudCallout">
            <a:avLst>
              <a:gd name="adj1" fmla="val -79514"/>
              <a:gd name="adj2" fmla="val 20833"/>
            </a:avLst>
          </a:prstGeom>
          <a:solidFill>
            <a:schemeClr val="accent1"/>
          </a:solidFill>
          <a:ln w="9525">
            <a:solidFill>
              <a:schemeClr val="tx1"/>
            </a:solidFill>
            <a:round/>
            <a:headEnd/>
            <a:tailEnd/>
          </a:ln>
          <a:effectLst/>
        </p:spPr>
        <p:txBody>
          <a:bodyPr/>
          <a:lstStyle/>
          <a:p>
            <a:pPr algn="ctr"/>
            <a:r>
              <a:rPr lang="en-US"/>
              <a:t>1</a:t>
            </a:r>
          </a:p>
        </p:txBody>
      </p:sp>
      <p:sp>
        <p:nvSpPr>
          <p:cNvPr id="7177" name="Text Box 12"/>
          <p:cNvSpPr txBox="1">
            <a:spLocks noChangeArrowheads="1"/>
          </p:cNvSpPr>
          <p:nvPr/>
        </p:nvSpPr>
        <p:spPr bwMode="auto">
          <a:xfrm>
            <a:off x="5410200" y="1981200"/>
            <a:ext cx="2590800" cy="788988"/>
          </a:xfrm>
          <a:prstGeom prst="rect">
            <a:avLst/>
          </a:prstGeom>
          <a:noFill/>
          <a:ln w="9525">
            <a:solidFill>
              <a:schemeClr val="accent2"/>
            </a:solidFill>
            <a:miter lim="800000"/>
            <a:headEnd/>
            <a:tailEnd/>
          </a:ln>
          <a:effectLst/>
        </p:spPr>
        <p:txBody>
          <a:bodyPr>
            <a:spAutoFit/>
          </a:bodyPr>
          <a:lstStyle/>
          <a:p>
            <a:pPr>
              <a:spcBef>
                <a:spcPct val="50000"/>
              </a:spcBef>
            </a:pPr>
            <a:r>
              <a:rPr lang="en-US"/>
              <a:t>N &lt; 4</a:t>
            </a:r>
          </a:p>
          <a:p>
            <a:pPr>
              <a:spcBef>
                <a:spcPct val="50000"/>
              </a:spcBef>
            </a:pPr>
            <a:r>
              <a:rPr lang="en-US"/>
              <a:t>Cannot use  N  Queens</a:t>
            </a:r>
          </a:p>
        </p:txBody>
      </p:sp>
      <p:pic>
        <p:nvPicPr>
          <p:cNvPr id="7178" name="Picture 14"/>
          <p:cNvPicPr>
            <a:picLocks noChangeAspect="1" noChangeArrowheads="1"/>
          </p:cNvPicPr>
          <p:nvPr/>
        </p:nvPicPr>
        <p:blipFill>
          <a:blip r:embed="rId3" cstate="print"/>
          <a:srcRect l="14844" t="29167" r="71094" b="53125"/>
          <a:stretch>
            <a:fillRect/>
          </a:stretch>
        </p:blipFill>
        <p:spPr bwMode="auto">
          <a:xfrm>
            <a:off x="381000" y="304800"/>
            <a:ext cx="1371600" cy="1295400"/>
          </a:xfrm>
          <a:prstGeom prst="rect">
            <a:avLst/>
          </a:prstGeom>
          <a:noFill/>
          <a:ln w="9525">
            <a:noFill/>
            <a:miter lim="800000"/>
            <a:headEnd/>
            <a:tailEnd/>
          </a:ln>
          <a:effectLst/>
        </p:spPr>
      </p:pic>
      <p:pic>
        <p:nvPicPr>
          <p:cNvPr id="7179" name="Picture 15"/>
          <p:cNvPicPr>
            <a:picLocks noChangeAspect="1" noChangeArrowheads="1"/>
          </p:cNvPicPr>
          <p:nvPr/>
        </p:nvPicPr>
        <p:blipFill>
          <a:blip r:embed="rId3" cstate="print"/>
          <a:srcRect l="14844" t="51042" r="71094" b="30208"/>
          <a:stretch>
            <a:fillRect/>
          </a:stretch>
        </p:blipFill>
        <p:spPr bwMode="auto">
          <a:xfrm>
            <a:off x="7543800" y="304800"/>
            <a:ext cx="1371600" cy="1371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b="1" smtClean="0"/>
              <a:t>N-queens problem</a:t>
            </a:r>
          </a:p>
        </p:txBody>
      </p:sp>
      <p:sp>
        <p:nvSpPr>
          <p:cNvPr id="3075" name="Rectangle 3"/>
          <p:cNvSpPr>
            <a:spLocks noGrp="1" noChangeArrowheads="1"/>
          </p:cNvSpPr>
          <p:nvPr>
            <p:ph type="body" idx="1"/>
          </p:nvPr>
        </p:nvSpPr>
        <p:spPr/>
        <p:txBody>
          <a:bodyPr/>
          <a:lstStyle/>
          <a:p>
            <a:pPr eaLnBrk="1" hangingPunct="1"/>
            <a:r>
              <a:rPr lang="en-US" smtClean="0"/>
              <a:t>Find a configuration of n queens not attacking each other</a:t>
            </a:r>
          </a:p>
        </p:txBody>
      </p:sp>
      <p:pic>
        <p:nvPicPr>
          <p:cNvPr id="3076" name="Picture 4"/>
          <p:cNvPicPr>
            <a:picLocks noChangeAspect="1" noChangeArrowheads="1"/>
          </p:cNvPicPr>
          <p:nvPr/>
        </p:nvPicPr>
        <p:blipFill>
          <a:blip r:embed="rId2" cstate="print"/>
          <a:srcRect l="25781" t="28436" r="28906" b="27359"/>
          <a:stretch>
            <a:fillRect/>
          </a:stretch>
        </p:blipFill>
        <p:spPr bwMode="auto">
          <a:xfrm>
            <a:off x="1905000" y="2667000"/>
            <a:ext cx="5105400" cy="36083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857500" y="436880"/>
            <a:ext cx="3429000" cy="25908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443163" y="3471863"/>
            <a:ext cx="4257675" cy="2352675"/>
          </a:xfrm>
          <a:prstGeom prst="rect">
            <a:avLst/>
          </a:prstGeom>
          <a:noFill/>
          <a:ln w="9525">
            <a:noFill/>
            <a:miter lim="800000"/>
            <a:headEnd/>
            <a:tailEnd/>
          </a:ln>
        </p:spPr>
      </p:pic>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Backtracking EXAMPLE—8 Queens Problem(cont…)</a:t>
            </a:r>
            <a:endParaRPr lang="en-US" dirty="0"/>
          </a:p>
        </p:txBody>
      </p:sp>
      <p:pic>
        <p:nvPicPr>
          <p:cNvPr id="1026" name="Picture 2" descr="C:\Users\RAKESH\Desktop\Capture.JPG"/>
          <p:cNvPicPr>
            <a:picLocks noGrp="1" noChangeAspect="1" noChangeArrowheads="1"/>
          </p:cNvPicPr>
          <p:nvPr>
            <p:ph sz="quarter" idx="1"/>
          </p:nvPr>
        </p:nvPicPr>
        <p:blipFill>
          <a:blip r:embed="rId2" cstate="print"/>
          <a:stretch>
            <a:fillRect/>
          </a:stretch>
        </p:blipFill>
        <p:spPr bwMode="auto">
          <a:xfrm>
            <a:off x="457200" y="2057400"/>
            <a:ext cx="3657600" cy="3657600"/>
          </a:xfrm>
          <a:prstGeom prst="rect">
            <a:avLst/>
          </a:prstGeom>
          <a:noFill/>
        </p:spPr>
      </p:pic>
      <p:sp>
        <p:nvSpPr>
          <p:cNvPr id="5" name="Content Placeholder 4"/>
          <p:cNvSpPr>
            <a:spLocks noGrp="1"/>
          </p:cNvSpPr>
          <p:nvPr>
            <p:ph sz="quarter" idx="2"/>
          </p:nvPr>
        </p:nvSpPr>
        <p:spPr/>
        <p:txBody>
          <a:bodyPr/>
          <a:lstStyle/>
          <a:p>
            <a:endParaRPr lang="en-US" dirty="0" smtClean="0"/>
          </a:p>
          <a:p>
            <a:endParaRPr lang="en-US" dirty="0" smtClean="0"/>
          </a:p>
          <a:p>
            <a:r>
              <a:rPr lang="en-US" dirty="0" smtClean="0"/>
              <a:t>It is an empty 8 x 8 chess board. We have to place the queens in this board.</a:t>
            </a:r>
          </a:p>
          <a:p>
            <a:endParaRPr lang="en-US" dirty="0" smtClean="0"/>
          </a:p>
          <a:p>
            <a:pPr>
              <a:buNone/>
            </a:pP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endParaRPr lang="en-US" dirty="0" smtClean="0"/>
          </a:p>
          <a:p>
            <a:endParaRPr lang="en-US" dirty="0" smtClean="0"/>
          </a:p>
          <a:p>
            <a:r>
              <a:rPr lang="en-US" dirty="0" smtClean="0"/>
              <a:t>We have placed the first queen on the chess board</a:t>
            </a:r>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304800" y="1752600"/>
            <a:ext cx="3848100" cy="3876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r>
              <a:rPr lang="en-US" dirty="0" smtClean="0"/>
              <a:t>Then we have placed the second queen on the board.</a:t>
            </a:r>
          </a:p>
          <a:p>
            <a:r>
              <a:rPr lang="en-US" dirty="0" smtClean="0"/>
              <a:t>The darken place should not have the queens because they are horizontal, vertical, diagonal to the placed queens.</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457200" y="1600200"/>
            <a:ext cx="3857625" cy="3876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Backtracking (animation)</a:t>
            </a:r>
          </a:p>
        </p:txBody>
      </p:sp>
      <p:sp>
        <p:nvSpPr>
          <p:cNvPr id="12293" name="Text Box 5"/>
          <p:cNvSpPr txBox="1">
            <a:spLocks noChangeArrowheads="1"/>
          </p:cNvSpPr>
          <p:nvPr/>
        </p:nvSpPr>
        <p:spPr bwMode="auto">
          <a:xfrm>
            <a:off x="533400" y="3733800"/>
            <a:ext cx="990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dirty="0">
                <a:latin typeface="Times New Roman" charset="0"/>
              </a:rPr>
              <a:t>start</a:t>
            </a:r>
          </a:p>
        </p:txBody>
      </p:sp>
      <p:sp>
        <p:nvSpPr>
          <p:cNvPr id="12294" name="Line 6"/>
          <p:cNvSpPr>
            <a:spLocks noChangeShapeType="1"/>
          </p:cNvSpPr>
          <p:nvPr/>
        </p:nvSpPr>
        <p:spPr bwMode="auto">
          <a:xfrm>
            <a:off x="1443038" y="3962400"/>
            <a:ext cx="758825"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5" name="Text Box 7"/>
          <p:cNvSpPr txBox="1">
            <a:spLocks noChangeArrowheads="1"/>
          </p:cNvSpPr>
          <p:nvPr/>
        </p:nvSpPr>
        <p:spPr bwMode="auto">
          <a:xfrm>
            <a:off x="2209800" y="3733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a:t>
            </a:r>
          </a:p>
        </p:txBody>
      </p:sp>
      <p:sp>
        <p:nvSpPr>
          <p:cNvPr id="12296" name="Line 8"/>
          <p:cNvSpPr>
            <a:spLocks noChangeShapeType="1"/>
          </p:cNvSpPr>
          <p:nvPr/>
        </p:nvSpPr>
        <p:spPr bwMode="auto">
          <a:xfrm flipV="1">
            <a:off x="2438400" y="2514600"/>
            <a:ext cx="914400" cy="12192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7" name="Line 9"/>
          <p:cNvSpPr>
            <a:spLocks noChangeShapeType="1"/>
          </p:cNvSpPr>
          <p:nvPr/>
        </p:nvSpPr>
        <p:spPr bwMode="auto">
          <a:xfrm>
            <a:off x="2514600" y="3962400"/>
            <a:ext cx="7620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99" name="Text Box 11"/>
          <p:cNvSpPr txBox="1">
            <a:spLocks noChangeArrowheads="1"/>
          </p:cNvSpPr>
          <p:nvPr/>
        </p:nvSpPr>
        <p:spPr bwMode="auto">
          <a:xfrm>
            <a:off x="3352800" y="22860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a:t>
            </a:r>
          </a:p>
        </p:txBody>
      </p:sp>
      <p:sp>
        <p:nvSpPr>
          <p:cNvPr id="12300" name="Line 12"/>
          <p:cNvSpPr>
            <a:spLocks noChangeShapeType="1"/>
          </p:cNvSpPr>
          <p:nvPr/>
        </p:nvSpPr>
        <p:spPr bwMode="auto">
          <a:xfrm flipV="1">
            <a:off x="3657600" y="20574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1" name="Line 13"/>
          <p:cNvSpPr>
            <a:spLocks noChangeShapeType="1"/>
          </p:cNvSpPr>
          <p:nvPr/>
        </p:nvSpPr>
        <p:spPr bwMode="auto">
          <a:xfrm>
            <a:off x="3657600" y="25908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3" name="Text Box 15"/>
          <p:cNvSpPr txBox="1">
            <a:spLocks noChangeArrowheads="1"/>
          </p:cNvSpPr>
          <p:nvPr/>
        </p:nvSpPr>
        <p:spPr bwMode="auto">
          <a:xfrm>
            <a:off x="4343400" y="26670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dead end</a:t>
            </a:r>
          </a:p>
        </p:txBody>
      </p:sp>
      <p:sp>
        <p:nvSpPr>
          <p:cNvPr id="12305" name="Text Box 17"/>
          <p:cNvSpPr txBox="1">
            <a:spLocks noChangeArrowheads="1"/>
          </p:cNvSpPr>
          <p:nvPr/>
        </p:nvSpPr>
        <p:spPr bwMode="auto">
          <a:xfrm>
            <a:off x="4495800" y="1828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dead end</a:t>
            </a:r>
          </a:p>
        </p:txBody>
      </p:sp>
      <p:sp>
        <p:nvSpPr>
          <p:cNvPr id="12306" name="Line 18"/>
          <p:cNvSpPr>
            <a:spLocks noChangeShapeType="1"/>
          </p:cNvSpPr>
          <p:nvPr/>
        </p:nvSpPr>
        <p:spPr bwMode="auto">
          <a:xfrm flipH="1">
            <a:off x="3733800" y="22098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7" name="Line 19"/>
          <p:cNvSpPr>
            <a:spLocks noChangeShapeType="1"/>
          </p:cNvSpPr>
          <p:nvPr/>
        </p:nvSpPr>
        <p:spPr bwMode="auto">
          <a:xfrm flipH="1" flipV="1">
            <a:off x="3581400" y="2743200"/>
            <a:ext cx="7620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8" name="Line 20"/>
          <p:cNvSpPr>
            <a:spLocks noChangeShapeType="1"/>
          </p:cNvSpPr>
          <p:nvPr/>
        </p:nvSpPr>
        <p:spPr bwMode="auto">
          <a:xfrm flipH="1">
            <a:off x="2590800" y="2819400"/>
            <a:ext cx="762000" cy="990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09" name="Text Box 21"/>
          <p:cNvSpPr txBox="1">
            <a:spLocks noChangeArrowheads="1"/>
          </p:cNvSpPr>
          <p:nvPr/>
        </p:nvSpPr>
        <p:spPr bwMode="auto">
          <a:xfrm>
            <a:off x="3276600" y="37338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a:t>
            </a:r>
          </a:p>
        </p:txBody>
      </p:sp>
      <p:sp>
        <p:nvSpPr>
          <p:cNvPr id="12310" name="Line 22"/>
          <p:cNvSpPr>
            <a:spLocks noChangeShapeType="1"/>
          </p:cNvSpPr>
          <p:nvPr/>
        </p:nvSpPr>
        <p:spPr bwMode="auto">
          <a:xfrm flipV="1">
            <a:off x="3657600" y="36576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1" name="Text Box 23"/>
          <p:cNvSpPr txBox="1">
            <a:spLocks noChangeArrowheads="1"/>
          </p:cNvSpPr>
          <p:nvPr/>
        </p:nvSpPr>
        <p:spPr bwMode="auto">
          <a:xfrm>
            <a:off x="4343400" y="35052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a:t>
            </a:r>
          </a:p>
        </p:txBody>
      </p:sp>
      <p:sp>
        <p:nvSpPr>
          <p:cNvPr id="12312" name="Line 24"/>
          <p:cNvSpPr>
            <a:spLocks noChangeShapeType="1"/>
          </p:cNvSpPr>
          <p:nvPr/>
        </p:nvSpPr>
        <p:spPr bwMode="auto">
          <a:xfrm flipV="1">
            <a:off x="4648200" y="3124200"/>
            <a:ext cx="1524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3" name="Line 25"/>
          <p:cNvSpPr>
            <a:spLocks noChangeShapeType="1"/>
          </p:cNvSpPr>
          <p:nvPr/>
        </p:nvSpPr>
        <p:spPr bwMode="auto">
          <a:xfrm>
            <a:off x="4724400" y="3733800"/>
            <a:ext cx="13716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4" name="Text Box 26"/>
          <p:cNvSpPr txBox="1">
            <a:spLocks noChangeArrowheads="1"/>
          </p:cNvSpPr>
          <p:nvPr/>
        </p:nvSpPr>
        <p:spPr bwMode="auto">
          <a:xfrm>
            <a:off x="6019800" y="38862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dead end</a:t>
            </a:r>
          </a:p>
        </p:txBody>
      </p:sp>
      <p:sp>
        <p:nvSpPr>
          <p:cNvPr id="12315" name="Text Box 27"/>
          <p:cNvSpPr txBox="1">
            <a:spLocks noChangeArrowheads="1"/>
          </p:cNvSpPr>
          <p:nvPr/>
        </p:nvSpPr>
        <p:spPr bwMode="auto">
          <a:xfrm>
            <a:off x="6172200" y="28956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dead end</a:t>
            </a:r>
          </a:p>
        </p:txBody>
      </p:sp>
      <p:sp>
        <p:nvSpPr>
          <p:cNvPr id="12316" name="Line 28"/>
          <p:cNvSpPr>
            <a:spLocks noChangeShapeType="1"/>
          </p:cNvSpPr>
          <p:nvPr/>
        </p:nvSpPr>
        <p:spPr bwMode="auto">
          <a:xfrm flipH="1">
            <a:off x="4724400" y="3276600"/>
            <a:ext cx="1524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7" name="Line 29"/>
          <p:cNvSpPr>
            <a:spLocks noChangeShapeType="1"/>
          </p:cNvSpPr>
          <p:nvPr/>
        </p:nvSpPr>
        <p:spPr bwMode="auto">
          <a:xfrm flipH="1" flipV="1">
            <a:off x="4648200" y="3886200"/>
            <a:ext cx="12954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8" name="Line 30"/>
          <p:cNvSpPr>
            <a:spLocks noChangeShapeType="1"/>
          </p:cNvSpPr>
          <p:nvPr/>
        </p:nvSpPr>
        <p:spPr bwMode="auto">
          <a:xfrm flipH="1">
            <a:off x="3657600" y="38100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19" name="Line 31"/>
          <p:cNvSpPr>
            <a:spLocks noChangeShapeType="1"/>
          </p:cNvSpPr>
          <p:nvPr/>
        </p:nvSpPr>
        <p:spPr bwMode="auto">
          <a:xfrm>
            <a:off x="3505200" y="4191000"/>
            <a:ext cx="762000" cy="762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0" name="Text Box 32"/>
          <p:cNvSpPr txBox="1">
            <a:spLocks noChangeArrowheads="1"/>
          </p:cNvSpPr>
          <p:nvPr/>
        </p:nvSpPr>
        <p:spPr bwMode="auto">
          <a:xfrm>
            <a:off x="4191000" y="48006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a:t>
            </a:r>
          </a:p>
        </p:txBody>
      </p:sp>
      <p:sp>
        <p:nvSpPr>
          <p:cNvPr id="12321" name="Line 33"/>
          <p:cNvSpPr>
            <a:spLocks noChangeShapeType="1"/>
          </p:cNvSpPr>
          <p:nvPr/>
        </p:nvSpPr>
        <p:spPr bwMode="auto">
          <a:xfrm flipV="1">
            <a:off x="4495800" y="45720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2" name="Line 34"/>
          <p:cNvSpPr>
            <a:spLocks noChangeShapeType="1"/>
          </p:cNvSpPr>
          <p:nvPr/>
        </p:nvSpPr>
        <p:spPr bwMode="auto">
          <a:xfrm>
            <a:off x="4495800" y="5105400"/>
            <a:ext cx="762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23" name="Text Box 35"/>
          <p:cNvSpPr txBox="1">
            <a:spLocks noChangeArrowheads="1"/>
          </p:cNvSpPr>
          <p:nvPr/>
        </p:nvSpPr>
        <p:spPr bwMode="auto">
          <a:xfrm>
            <a:off x="5181600" y="53340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solidFill>
                  <a:srgbClr val="FF0000"/>
                </a:solidFill>
                <a:latin typeface="Times New Roman" charset="0"/>
              </a:rPr>
              <a:t>success!</a:t>
            </a:r>
            <a:endParaRPr lang="en-US">
              <a:latin typeface="Times New Roman" charset="0"/>
            </a:endParaRPr>
          </a:p>
        </p:txBody>
      </p:sp>
      <p:sp>
        <p:nvSpPr>
          <p:cNvPr id="12324" name="Text Box 36"/>
          <p:cNvSpPr txBox="1">
            <a:spLocks noChangeArrowheads="1"/>
          </p:cNvSpPr>
          <p:nvPr/>
        </p:nvSpPr>
        <p:spPr bwMode="auto">
          <a:xfrm>
            <a:off x="5334000" y="43434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Times New Roman" charset="0"/>
              </a:rPr>
              <a:t>dead end</a:t>
            </a:r>
          </a:p>
        </p:txBody>
      </p:sp>
      <p:sp>
        <p:nvSpPr>
          <p:cNvPr id="12325" name="Line 37"/>
          <p:cNvSpPr>
            <a:spLocks noChangeShapeType="1"/>
          </p:cNvSpPr>
          <p:nvPr/>
        </p:nvSpPr>
        <p:spPr bwMode="auto">
          <a:xfrm flipH="1">
            <a:off x="4572000" y="47244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xmlns="" val="163245310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dissolve">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wipe(left)">
                                      <p:cBhvr>
                                        <p:cTn id="12" dur="500"/>
                                        <p:tgtEl>
                                          <p:spTgt spid="12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5"/>
                                        </p:tgtEl>
                                        <p:attrNameLst>
                                          <p:attrName>style.visibility</p:attrName>
                                        </p:attrNameLst>
                                      </p:cBhvr>
                                      <p:to>
                                        <p:strVal val="visible"/>
                                      </p:to>
                                    </p:set>
                                    <p:animEffect transition="in" filter="dissolve">
                                      <p:cBhvr>
                                        <p:cTn id="17" dur="500"/>
                                        <p:tgtEl>
                                          <p:spTgt spid="12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6"/>
                                        </p:tgtEl>
                                        <p:attrNameLst>
                                          <p:attrName>style.visibility</p:attrName>
                                        </p:attrNameLst>
                                      </p:cBhvr>
                                      <p:to>
                                        <p:strVal val="visible"/>
                                      </p:to>
                                    </p:set>
                                    <p:animEffect transition="in" filter="wipe(left)">
                                      <p:cBhvr>
                                        <p:cTn id="22" dur="500"/>
                                        <p:tgtEl>
                                          <p:spTgt spid="122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9"/>
                                        </p:tgtEl>
                                        <p:attrNameLst>
                                          <p:attrName>style.visibility</p:attrName>
                                        </p:attrNameLst>
                                      </p:cBhvr>
                                      <p:to>
                                        <p:strVal val="visible"/>
                                      </p:to>
                                    </p:set>
                                    <p:animEffect transition="in" filter="dissolve">
                                      <p:cBhvr>
                                        <p:cTn id="27" dur="500"/>
                                        <p:tgtEl>
                                          <p:spTgt spid="122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300"/>
                                        </p:tgtEl>
                                        <p:attrNameLst>
                                          <p:attrName>style.visibility</p:attrName>
                                        </p:attrNameLst>
                                      </p:cBhvr>
                                      <p:to>
                                        <p:strVal val="visible"/>
                                      </p:to>
                                    </p:set>
                                    <p:animEffect transition="in" filter="wipe(left)">
                                      <p:cBhvr>
                                        <p:cTn id="32" dur="500"/>
                                        <p:tgtEl>
                                          <p:spTgt spid="123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05"/>
                                        </p:tgtEl>
                                        <p:attrNameLst>
                                          <p:attrName>style.visibility</p:attrName>
                                        </p:attrNameLst>
                                      </p:cBhvr>
                                      <p:to>
                                        <p:strVal val="visible"/>
                                      </p:to>
                                    </p:set>
                                    <p:animEffect transition="in" filter="dissolve">
                                      <p:cBhvr>
                                        <p:cTn id="37" dur="500"/>
                                        <p:tgtEl>
                                          <p:spTgt spid="123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2306"/>
                                        </p:tgtEl>
                                        <p:attrNameLst>
                                          <p:attrName>style.visibility</p:attrName>
                                        </p:attrNameLst>
                                      </p:cBhvr>
                                      <p:to>
                                        <p:strVal val="visible"/>
                                      </p:to>
                                    </p:set>
                                    <p:animEffect transition="in" filter="wipe(right)">
                                      <p:cBhvr>
                                        <p:cTn id="42" dur="500"/>
                                        <p:tgtEl>
                                          <p:spTgt spid="123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301"/>
                                        </p:tgtEl>
                                        <p:attrNameLst>
                                          <p:attrName>style.visibility</p:attrName>
                                        </p:attrNameLst>
                                      </p:cBhvr>
                                      <p:to>
                                        <p:strVal val="visible"/>
                                      </p:to>
                                    </p:set>
                                    <p:animEffect transition="in" filter="wipe(left)">
                                      <p:cBhvr>
                                        <p:cTn id="47" dur="500"/>
                                        <p:tgtEl>
                                          <p:spTgt spid="123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303"/>
                                        </p:tgtEl>
                                        <p:attrNameLst>
                                          <p:attrName>style.visibility</p:attrName>
                                        </p:attrNameLst>
                                      </p:cBhvr>
                                      <p:to>
                                        <p:strVal val="visible"/>
                                      </p:to>
                                    </p:set>
                                    <p:animEffect transition="in" filter="dissolve">
                                      <p:cBhvr>
                                        <p:cTn id="52" dur="500"/>
                                        <p:tgtEl>
                                          <p:spTgt spid="123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2307"/>
                                        </p:tgtEl>
                                        <p:attrNameLst>
                                          <p:attrName>style.visibility</p:attrName>
                                        </p:attrNameLst>
                                      </p:cBhvr>
                                      <p:to>
                                        <p:strVal val="visible"/>
                                      </p:to>
                                    </p:set>
                                    <p:animEffect transition="in" filter="wipe(right)">
                                      <p:cBhvr>
                                        <p:cTn id="57" dur="500"/>
                                        <p:tgtEl>
                                          <p:spTgt spid="123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2308"/>
                                        </p:tgtEl>
                                        <p:attrNameLst>
                                          <p:attrName>style.visibility</p:attrName>
                                        </p:attrNameLst>
                                      </p:cBhvr>
                                      <p:to>
                                        <p:strVal val="visible"/>
                                      </p:to>
                                    </p:set>
                                    <p:animEffect transition="in" filter="wipe(right)">
                                      <p:cBhvr>
                                        <p:cTn id="62" dur="500"/>
                                        <p:tgtEl>
                                          <p:spTgt spid="123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297"/>
                                        </p:tgtEl>
                                        <p:attrNameLst>
                                          <p:attrName>style.visibility</p:attrName>
                                        </p:attrNameLst>
                                      </p:cBhvr>
                                      <p:to>
                                        <p:strVal val="visible"/>
                                      </p:to>
                                    </p:set>
                                    <p:animEffect transition="in" filter="wipe(left)">
                                      <p:cBhvr>
                                        <p:cTn id="67" dur="500"/>
                                        <p:tgtEl>
                                          <p:spTgt spid="122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2309"/>
                                        </p:tgtEl>
                                        <p:attrNameLst>
                                          <p:attrName>style.visibility</p:attrName>
                                        </p:attrNameLst>
                                      </p:cBhvr>
                                      <p:to>
                                        <p:strVal val="visible"/>
                                      </p:to>
                                    </p:set>
                                    <p:animEffect transition="in" filter="dissolve">
                                      <p:cBhvr>
                                        <p:cTn id="72" dur="500"/>
                                        <p:tgtEl>
                                          <p:spTgt spid="123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310"/>
                                        </p:tgtEl>
                                        <p:attrNameLst>
                                          <p:attrName>style.visibility</p:attrName>
                                        </p:attrNameLst>
                                      </p:cBhvr>
                                      <p:to>
                                        <p:strVal val="visible"/>
                                      </p:to>
                                    </p:set>
                                    <p:animEffect transition="in" filter="wipe(left)">
                                      <p:cBhvr>
                                        <p:cTn id="77" dur="500"/>
                                        <p:tgtEl>
                                          <p:spTgt spid="123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311"/>
                                        </p:tgtEl>
                                        <p:attrNameLst>
                                          <p:attrName>style.visibility</p:attrName>
                                        </p:attrNameLst>
                                      </p:cBhvr>
                                      <p:to>
                                        <p:strVal val="visible"/>
                                      </p:to>
                                    </p:set>
                                    <p:animEffect transition="in" filter="dissolve">
                                      <p:cBhvr>
                                        <p:cTn id="82" dur="500"/>
                                        <p:tgtEl>
                                          <p:spTgt spid="123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312"/>
                                        </p:tgtEl>
                                        <p:attrNameLst>
                                          <p:attrName>style.visibility</p:attrName>
                                        </p:attrNameLst>
                                      </p:cBhvr>
                                      <p:to>
                                        <p:strVal val="visible"/>
                                      </p:to>
                                    </p:set>
                                    <p:animEffect transition="in" filter="wipe(left)">
                                      <p:cBhvr>
                                        <p:cTn id="87" dur="500"/>
                                        <p:tgtEl>
                                          <p:spTgt spid="123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2315"/>
                                        </p:tgtEl>
                                        <p:attrNameLst>
                                          <p:attrName>style.visibility</p:attrName>
                                        </p:attrNameLst>
                                      </p:cBhvr>
                                      <p:to>
                                        <p:strVal val="visible"/>
                                      </p:to>
                                    </p:set>
                                    <p:animEffect transition="in" filter="dissolve">
                                      <p:cBhvr>
                                        <p:cTn id="92" dur="500"/>
                                        <p:tgtEl>
                                          <p:spTgt spid="1231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12316"/>
                                        </p:tgtEl>
                                        <p:attrNameLst>
                                          <p:attrName>style.visibility</p:attrName>
                                        </p:attrNameLst>
                                      </p:cBhvr>
                                      <p:to>
                                        <p:strVal val="visible"/>
                                      </p:to>
                                    </p:set>
                                    <p:animEffect transition="in" filter="wipe(right)">
                                      <p:cBhvr>
                                        <p:cTn id="97" dur="500"/>
                                        <p:tgtEl>
                                          <p:spTgt spid="123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2313"/>
                                        </p:tgtEl>
                                        <p:attrNameLst>
                                          <p:attrName>style.visibility</p:attrName>
                                        </p:attrNameLst>
                                      </p:cBhvr>
                                      <p:to>
                                        <p:strVal val="visible"/>
                                      </p:to>
                                    </p:set>
                                    <p:animEffect transition="in" filter="wipe(left)">
                                      <p:cBhvr>
                                        <p:cTn id="102" dur="500"/>
                                        <p:tgtEl>
                                          <p:spTgt spid="1231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2314"/>
                                        </p:tgtEl>
                                        <p:attrNameLst>
                                          <p:attrName>style.visibility</p:attrName>
                                        </p:attrNameLst>
                                      </p:cBhvr>
                                      <p:to>
                                        <p:strVal val="visible"/>
                                      </p:to>
                                    </p:set>
                                    <p:animEffect transition="in" filter="dissolve">
                                      <p:cBhvr>
                                        <p:cTn id="107" dur="500"/>
                                        <p:tgtEl>
                                          <p:spTgt spid="1231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2" fill="hold" grpId="0" nodeType="clickEffect">
                                  <p:stCondLst>
                                    <p:cond delay="0"/>
                                  </p:stCondLst>
                                  <p:childTnLst>
                                    <p:set>
                                      <p:cBhvr>
                                        <p:cTn id="111" dur="1" fill="hold">
                                          <p:stCondLst>
                                            <p:cond delay="0"/>
                                          </p:stCondLst>
                                        </p:cTn>
                                        <p:tgtEl>
                                          <p:spTgt spid="12317"/>
                                        </p:tgtEl>
                                        <p:attrNameLst>
                                          <p:attrName>style.visibility</p:attrName>
                                        </p:attrNameLst>
                                      </p:cBhvr>
                                      <p:to>
                                        <p:strVal val="visible"/>
                                      </p:to>
                                    </p:set>
                                    <p:animEffect transition="in" filter="wipe(right)">
                                      <p:cBhvr>
                                        <p:cTn id="112" dur="500"/>
                                        <p:tgtEl>
                                          <p:spTgt spid="1231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2318"/>
                                        </p:tgtEl>
                                        <p:attrNameLst>
                                          <p:attrName>style.visibility</p:attrName>
                                        </p:attrNameLst>
                                      </p:cBhvr>
                                      <p:to>
                                        <p:strVal val="visible"/>
                                      </p:to>
                                    </p:set>
                                    <p:animEffect transition="in" filter="wipe(right)">
                                      <p:cBhvr>
                                        <p:cTn id="117" dur="500"/>
                                        <p:tgtEl>
                                          <p:spTgt spid="1231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2319"/>
                                        </p:tgtEl>
                                        <p:attrNameLst>
                                          <p:attrName>style.visibility</p:attrName>
                                        </p:attrNameLst>
                                      </p:cBhvr>
                                      <p:to>
                                        <p:strVal val="visible"/>
                                      </p:to>
                                    </p:set>
                                    <p:animEffect transition="in" filter="wipe(left)">
                                      <p:cBhvr>
                                        <p:cTn id="122" dur="500"/>
                                        <p:tgtEl>
                                          <p:spTgt spid="1231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12320"/>
                                        </p:tgtEl>
                                        <p:attrNameLst>
                                          <p:attrName>style.visibility</p:attrName>
                                        </p:attrNameLst>
                                      </p:cBhvr>
                                      <p:to>
                                        <p:strVal val="visible"/>
                                      </p:to>
                                    </p:set>
                                    <p:animEffect transition="in" filter="dissolve">
                                      <p:cBhvr>
                                        <p:cTn id="127" dur="500"/>
                                        <p:tgtEl>
                                          <p:spTgt spid="1232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2321"/>
                                        </p:tgtEl>
                                        <p:attrNameLst>
                                          <p:attrName>style.visibility</p:attrName>
                                        </p:attrNameLst>
                                      </p:cBhvr>
                                      <p:to>
                                        <p:strVal val="visible"/>
                                      </p:to>
                                    </p:set>
                                    <p:animEffect transition="in" filter="wipe(left)">
                                      <p:cBhvr>
                                        <p:cTn id="132" dur="500"/>
                                        <p:tgtEl>
                                          <p:spTgt spid="1232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12324"/>
                                        </p:tgtEl>
                                        <p:attrNameLst>
                                          <p:attrName>style.visibility</p:attrName>
                                        </p:attrNameLst>
                                      </p:cBhvr>
                                      <p:to>
                                        <p:strVal val="visible"/>
                                      </p:to>
                                    </p:set>
                                    <p:animEffect transition="in" filter="dissolve">
                                      <p:cBhvr>
                                        <p:cTn id="137" dur="500"/>
                                        <p:tgtEl>
                                          <p:spTgt spid="1232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12325"/>
                                        </p:tgtEl>
                                        <p:attrNameLst>
                                          <p:attrName>style.visibility</p:attrName>
                                        </p:attrNameLst>
                                      </p:cBhvr>
                                      <p:to>
                                        <p:strVal val="visible"/>
                                      </p:to>
                                    </p:set>
                                    <p:animEffect transition="in" filter="wipe(right)">
                                      <p:cBhvr>
                                        <p:cTn id="142" dur="500"/>
                                        <p:tgtEl>
                                          <p:spTgt spid="1232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2322"/>
                                        </p:tgtEl>
                                        <p:attrNameLst>
                                          <p:attrName>style.visibility</p:attrName>
                                        </p:attrNameLst>
                                      </p:cBhvr>
                                      <p:to>
                                        <p:strVal val="visible"/>
                                      </p:to>
                                    </p:set>
                                    <p:animEffect transition="in" filter="wipe(left)">
                                      <p:cBhvr>
                                        <p:cTn id="147" dur="500"/>
                                        <p:tgtEl>
                                          <p:spTgt spid="1232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53" presetClass="entr" presetSubtype="16" fill="hold" grpId="0" nodeType="clickEffect">
                                  <p:stCondLst>
                                    <p:cond delay="0"/>
                                  </p:stCondLst>
                                  <p:childTnLst>
                                    <p:set>
                                      <p:cBhvr>
                                        <p:cTn id="151" dur="1" fill="hold">
                                          <p:stCondLst>
                                            <p:cond delay="0"/>
                                          </p:stCondLst>
                                        </p:cTn>
                                        <p:tgtEl>
                                          <p:spTgt spid="12323"/>
                                        </p:tgtEl>
                                        <p:attrNameLst>
                                          <p:attrName>style.visibility</p:attrName>
                                        </p:attrNameLst>
                                      </p:cBhvr>
                                      <p:to>
                                        <p:strVal val="visible"/>
                                      </p:to>
                                    </p:set>
                                    <p:anim calcmode="lin" valueType="num">
                                      <p:cBhvr>
                                        <p:cTn id="152" dur="500" fill="hold"/>
                                        <p:tgtEl>
                                          <p:spTgt spid="12323"/>
                                        </p:tgtEl>
                                        <p:attrNameLst>
                                          <p:attrName>ppt_w</p:attrName>
                                        </p:attrNameLst>
                                      </p:cBhvr>
                                      <p:tavLst>
                                        <p:tav tm="0">
                                          <p:val>
                                            <p:fltVal val="0"/>
                                          </p:val>
                                        </p:tav>
                                        <p:tav tm="100000">
                                          <p:val>
                                            <p:strVal val="#ppt_w"/>
                                          </p:val>
                                        </p:tav>
                                      </p:tavLst>
                                    </p:anim>
                                    <p:anim calcmode="lin" valueType="num">
                                      <p:cBhvr>
                                        <p:cTn id="153" dur="500" fill="hold"/>
                                        <p:tgtEl>
                                          <p:spTgt spid="12323"/>
                                        </p:tgtEl>
                                        <p:attrNameLst>
                                          <p:attrName>ppt_h</p:attrName>
                                        </p:attrNameLst>
                                      </p:cBhvr>
                                      <p:tavLst>
                                        <p:tav tm="0">
                                          <p:val>
                                            <p:fltVal val="0"/>
                                          </p:val>
                                        </p:tav>
                                        <p:tav tm="100000">
                                          <p:val>
                                            <p:strVal val="#ppt_h"/>
                                          </p:val>
                                        </p:tav>
                                      </p:tavLst>
                                    </p:anim>
                                    <p:animEffect transition="in" filter="fade">
                                      <p:cBhvr>
                                        <p:cTn id="154" dur="500"/>
                                        <p:tgtEl>
                                          <p:spTgt spid="1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nimBg="1"/>
      <p:bldP spid="12295" grpId="0" autoUpdateAnimBg="0"/>
      <p:bldP spid="12296" grpId="0" animBg="1"/>
      <p:bldP spid="12297" grpId="0" animBg="1"/>
      <p:bldP spid="12299" grpId="0" autoUpdateAnimBg="0"/>
      <p:bldP spid="12300" grpId="0" animBg="1"/>
      <p:bldP spid="12301" grpId="0" animBg="1"/>
      <p:bldP spid="12303" grpId="0" autoUpdateAnimBg="0"/>
      <p:bldP spid="12305" grpId="0" autoUpdateAnimBg="0"/>
      <p:bldP spid="12306" grpId="0" animBg="1"/>
      <p:bldP spid="12307" grpId="0" animBg="1"/>
      <p:bldP spid="12308" grpId="0" animBg="1"/>
      <p:bldP spid="12309" grpId="0" autoUpdateAnimBg="0"/>
      <p:bldP spid="12310" grpId="0" animBg="1"/>
      <p:bldP spid="12311" grpId="0" autoUpdateAnimBg="0"/>
      <p:bldP spid="12312" grpId="0" animBg="1"/>
      <p:bldP spid="12313" grpId="0" animBg="1"/>
      <p:bldP spid="12314" grpId="0" autoUpdateAnimBg="0"/>
      <p:bldP spid="12315" grpId="0" autoUpdateAnimBg="0"/>
      <p:bldP spid="12316" grpId="0" animBg="1"/>
      <p:bldP spid="12317" grpId="0" animBg="1"/>
      <p:bldP spid="12318" grpId="0" animBg="1"/>
      <p:bldP spid="12319" grpId="0" animBg="1"/>
      <p:bldP spid="12320" grpId="0" autoUpdateAnimBg="0"/>
      <p:bldP spid="12321" grpId="0" animBg="1"/>
      <p:bldP spid="12322" grpId="0" animBg="1"/>
      <p:bldP spid="12323" grpId="0" autoUpdateAnimBg="0"/>
      <p:bldP spid="12324" grpId="0" autoUpdateAnimBg="0"/>
      <p:bldP spid="123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endParaRPr lang="en-US" dirty="0" smtClean="0"/>
          </a:p>
          <a:p>
            <a:endParaRPr lang="en-US" dirty="0" smtClean="0"/>
          </a:p>
          <a:p>
            <a:endParaRPr lang="en-US" dirty="0" smtClean="0"/>
          </a:p>
          <a:p>
            <a:endParaRPr lang="en-US" dirty="0" smtClean="0"/>
          </a:p>
          <a:p>
            <a:r>
              <a:rPr lang="en-US" dirty="0" smtClean="0"/>
              <a:t>We have placed the third queen on board.</a:t>
            </a:r>
          </a:p>
          <a:p>
            <a:endParaRPr lang="en-US" dirty="0"/>
          </a:p>
        </p:txBody>
      </p:sp>
      <p:pic>
        <p:nvPicPr>
          <p:cNvPr id="4100" name="Picture 4"/>
          <p:cNvPicPr>
            <a:picLocks noChangeAspect="1" noChangeArrowheads="1"/>
          </p:cNvPicPr>
          <p:nvPr/>
        </p:nvPicPr>
        <p:blipFill>
          <a:blip r:embed="rId2" cstate="print"/>
          <a:srcRect/>
          <a:stretch>
            <a:fillRect/>
          </a:stretch>
        </p:blipFill>
        <p:spPr bwMode="auto">
          <a:xfrm>
            <a:off x="304800" y="1752600"/>
            <a:ext cx="3848100" cy="3857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Backtracking EXAMPLE—8 Queens Problem(cont…)</a:t>
            </a:r>
            <a:endParaRPr lang="en-US" dirty="0"/>
          </a:p>
        </p:txBody>
      </p:sp>
      <p:sp>
        <p:nvSpPr>
          <p:cNvPr id="4" name="Content Placeholder 3"/>
          <p:cNvSpPr>
            <a:spLocks noGrp="1"/>
          </p:cNvSpPr>
          <p:nvPr>
            <p:ph sz="quarter" idx="2"/>
          </p:nvPr>
        </p:nvSpPr>
        <p:spPr>
          <a:xfrm>
            <a:off x="4419600" y="1066800"/>
            <a:ext cx="3657600" cy="4572000"/>
          </a:xfrm>
        </p:spPr>
        <p:txBody>
          <a:bodyPr>
            <a:normAutofit fontScale="92500"/>
          </a:bodyPr>
          <a:lstStyle/>
          <a:p>
            <a:endParaRPr lang="en-US" dirty="0" smtClean="0"/>
          </a:p>
          <a:p>
            <a:endParaRPr lang="en-US" dirty="0" smtClean="0"/>
          </a:p>
          <a:p>
            <a:endParaRPr lang="en-US" dirty="0" smtClean="0"/>
          </a:p>
          <a:p>
            <a:r>
              <a:rPr lang="en-US" dirty="0" smtClean="0"/>
              <a:t>We have placed the 4</a:t>
            </a:r>
            <a:r>
              <a:rPr lang="en-US" baseline="30000" dirty="0" smtClean="0"/>
              <a:t>th</a:t>
            </a:r>
            <a:r>
              <a:rPr lang="en-US" dirty="0" smtClean="0"/>
              <a:t> queen on the board.</a:t>
            </a:r>
          </a:p>
          <a:p>
            <a:r>
              <a:rPr lang="en-US" dirty="0" smtClean="0"/>
              <a:t>We have placed that in the wrong spot, so we backtrack and change the place of that one.</a:t>
            </a:r>
          </a:p>
          <a:p>
            <a:pPr>
              <a:buNone/>
            </a:pPr>
            <a:r>
              <a:rPr lang="en-US" dirty="0" smtClean="0"/>
              <a:t> </a:t>
            </a:r>
            <a:endParaRPr lang="en-US" dirty="0"/>
          </a:p>
        </p:txBody>
      </p:sp>
      <p:pic>
        <p:nvPicPr>
          <p:cNvPr id="5124" name="Picture 4"/>
          <p:cNvPicPr>
            <a:picLocks noChangeAspect="1" noChangeArrowheads="1"/>
          </p:cNvPicPr>
          <p:nvPr/>
        </p:nvPicPr>
        <p:blipFill>
          <a:blip r:embed="rId2" cstate="print"/>
          <a:srcRect/>
          <a:stretch>
            <a:fillRect/>
          </a:stretch>
        </p:blipFill>
        <p:spPr bwMode="auto">
          <a:xfrm>
            <a:off x="381000" y="1676400"/>
            <a:ext cx="3838575" cy="3857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Backtracking EXAMPLE—8 Queens Problem(cont…)</a:t>
            </a:r>
            <a:endParaRPr lang="en-US" dirty="0"/>
          </a:p>
        </p:txBody>
      </p:sp>
      <p:sp>
        <p:nvSpPr>
          <p:cNvPr id="5" name="Content Placeholder 4"/>
          <p:cNvSpPr>
            <a:spLocks noGrp="1"/>
          </p:cNvSpPr>
          <p:nvPr>
            <p:ph sz="quarter" idx="1"/>
          </p:nvPr>
        </p:nvSpPr>
        <p:spPr/>
        <p:txBody>
          <a:bodyPr/>
          <a:lstStyle/>
          <a:p>
            <a:r>
              <a:rPr lang="en-US" dirty="0" smtClean="0"/>
              <a:t>In this way, we have to continue the process </a:t>
            </a:r>
            <a:r>
              <a:rPr lang="en-US" dirty="0" err="1" smtClean="0"/>
              <a:t>untill</a:t>
            </a:r>
            <a:r>
              <a:rPr lang="en-US" dirty="0" smtClean="0"/>
              <a:t> our goal is reached </a:t>
            </a:r>
            <a:r>
              <a:rPr lang="en-US" dirty="0" err="1" smtClean="0"/>
              <a:t>ie</a:t>
            </a:r>
            <a:r>
              <a:rPr lang="en-US" dirty="0" smtClean="0"/>
              <a:t>., we must place 8 queens on the board.</a:t>
            </a:r>
            <a:endParaRPr lang="en-US" dirty="0"/>
          </a:p>
        </p:txBody>
      </p:sp>
      <p:pic>
        <p:nvPicPr>
          <p:cNvPr id="8196" name="Picture 4"/>
          <p:cNvPicPr>
            <a:picLocks noChangeAspect="1" noChangeArrowheads="1"/>
          </p:cNvPicPr>
          <p:nvPr/>
        </p:nvPicPr>
        <p:blipFill>
          <a:blip r:embed="rId2" cstate="print"/>
          <a:srcRect/>
          <a:stretch>
            <a:fillRect/>
          </a:stretch>
        </p:blipFill>
        <p:spPr bwMode="auto">
          <a:xfrm>
            <a:off x="4886960" y="1905000"/>
            <a:ext cx="3857625" cy="3857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Backtracking EXAMPLE—8 Queens Problem</a:t>
            </a:r>
            <a:endParaRPr lang="en-US" dirty="0"/>
          </a:p>
        </p:txBody>
      </p:sp>
      <p:sp>
        <p:nvSpPr>
          <p:cNvPr id="3" name="Content Placeholder 2"/>
          <p:cNvSpPr>
            <a:spLocks noGrp="1"/>
          </p:cNvSpPr>
          <p:nvPr>
            <p:ph sz="quarter" idx="1"/>
          </p:nvPr>
        </p:nvSpPr>
        <p:spPr>
          <a:xfrm>
            <a:off x="365760" y="1600201"/>
            <a:ext cx="8229600" cy="2230119"/>
          </a:xfrm>
        </p:spPr>
        <p:txBody>
          <a:bodyPr>
            <a:normAutofit fontScale="92500"/>
          </a:bodyPr>
          <a:lstStyle/>
          <a:p>
            <a:pPr algn="just"/>
            <a:r>
              <a:rPr lang="en-US" dirty="0" smtClean="0"/>
              <a:t>This problem can be solved by trying to place the first queen, then the second queen so that it cannot attack the first, and then the third so that it is not conflicting with previously placed queens.</a:t>
            </a:r>
          </a:p>
          <a:p>
            <a:pPr>
              <a:buNone/>
            </a:pPr>
            <a:endParaRPr lang="en-US" dirty="0"/>
          </a:p>
        </p:txBody>
      </p:sp>
      <p:pic>
        <p:nvPicPr>
          <p:cNvPr id="5" name="Picture 4"/>
          <p:cNvPicPr>
            <a:picLocks noChangeAspect="1" noChangeArrowheads="1"/>
          </p:cNvPicPr>
          <p:nvPr/>
        </p:nvPicPr>
        <p:blipFill>
          <a:blip r:embed="rId2" cstate="print"/>
          <a:srcRect/>
          <a:stretch>
            <a:fillRect/>
          </a:stretch>
        </p:blipFill>
        <p:spPr bwMode="auto">
          <a:xfrm>
            <a:off x="2590800" y="3764280"/>
            <a:ext cx="2876550" cy="290036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sz="4000" smtClean="0"/>
              <a:t>12 Unique Solutions</a:t>
            </a:r>
            <a:br>
              <a:rPr lang="en-US" sz="4000" smtClean="0"/>
            </a:br>
            <a:r>
              <a:rPr lang="en-US" sz="4000" smtClean="0"/>
              <a:t>8-Queens Problem</a:t>
            </a:r>
          </a:p>
        </p:txBody>
      </p:sp>
      <p:pic>
        <p:nvPicPr>
          <p:cNvPr id="5124" name="Picture 6"/>
          <p:cNvPicPr>
            <a:picLocks noChangeAspect="1" noChangeArrowheads="1"/>
          </p:cNvPicPr>
          <p:nvPr/>
        </p:nvPicPr>
        <p:blipFill>
          <a:blip r:embed="rId2" cstate="print"/>
          <a:srcRect l="24219" t="44609" r="31250" b="10107"/>
          <a:stretch>
            <a:fillRect/>
          </a:stretch>
        </p:blipFill>
        <p:spPr bwMode="auto">
          <a:xfrm>
            <a:off x="1559560" y="1905318"/>
            <a:ext cx="5867400" cy="43227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8-Queens Problem</a:t>
            </a:r>
          </a:p>
        </p:txBody>
      </p:sp>
      <p:sp>
        <p:nvSpPr>
          <p:cNvPr id="6147" name="Rectangle 3"/>
          <p:cNvSpPr>
            <a:spLocks noGrp="1" noChangeArrowheads="1"/>
          </p:cNvSpPr>
          <p:nvPr>
            <p:ph type="body" idx="1"/>
          </p:nvPr>
        </p:nvSpPr>
        <p:spPr/>
        <p:txBody>
          <a:bodyPr/>
          <a:lstStyle/>
          <a:p>
            <a:pPr eaLnBrk="1" hangingPunct="1"/>
            <a:r>
              <a:rPr lang="en-US" sz="2800" i="1" smtClean="0"/>
              <a:t>There are 92 distinct solutions</a:t>
            </a:r>
          </a:p>
          <a:p>
            <a:pPr eaLnBrk="1" hangingPunct="1"/>
            <a:r>
              <a:rPr lang="en-US" sz="2800" i="1" smtClean="0"/>
              <a:t>There are 12 unique solutions discounting symmetrical answers (rotatations/reflections)</a:t>
            </a:r>
          </a:p>
          <a:p>
            <a:pPr eaLnBrk="1" hangingPunct="1"/>
            <a:endParaRPr lang="en-US" sz="2800" i="1" smtClean="0"/>
          </a:p>
          <a:p>
            <a:pPr eaLnBrk="1" hangingPunct="1"/>
            <a:r>
              <a:rPr lang="en-US" sz="2800" smtClean="0"/>
              <a:t>How many solutions for 4-Queens? N-Queens?</a:t>
            </a:r>
            <a:endParaRPr lang="en-US" sz="2800" i="1" smtClean="0"/>
          </a:p>
          <a:p>
            <a:pPr eaLnBrk="1" hangingPunct="1"/>
            <a:endParaRPr lang="en-US" sz="2800" i="1" smtClean="0"/>
          </a:p>
          <a:p>
            <a:pPr eaLnBrk="1" hangingPunct="1">
              <a:buFontTx/>
              <a:buNone/>
            </a:pPr>
            <a:endParaRPr lang="en-US" sz="2800" i="1" smtClean="0"/>
          </a:p>
          <a:p>
            <a:pPr eaLnBrk="1" hangingPunct="1"/>
            <a:endParaRPr lang="en-US" sz="2800" i="1" smtClean="0"/>
          </a:p>
          <a:p>
            <a:pPr eaLnBrk="1" hangingPunct="1">
              <a:buFontTx/>
              <a:buNone/>
            </a:pPr>
            <a:r>
              <a:rPr lang="en-US" sz="1000" i="1" smtClean="0"/>
              <a:t>Wikipedia.org</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Time is an issue</a:t>
            </a:r>
          </a:p>
        </p:txBody>
      </p:sp>
      <p:sp>
        <p:nvSpPr>
          <p:cNvPr id="21507" name="Rectangle 3"/>
          <p:cNvSpPr>
            <a:spLocks noGrp="1" noChangeArrowheads="1"/>
          </p:cNvSpPr>
          <p:nvPr>
            <p:ph type="body" idx="1"/>
          </p:nvPr>
        </p:nvSpPr>
        <p:spPr>
          <a:xfrm>
            <a:off x="457200" y="1600200"/>
            <a:ext cx="4343400" cy="4525963"/>
          </a:xfrm>
        </p:spPr>
        <p:txBody>
          <a:bodyPr/>
          <a:lstStyle/>
          <a:p>
            <a:pPr eaLnBrk="1" hangingPunct="1">
              <a:lnSpc>
                <a:spcPct val="80000"/>
              </a:lnSpc>
            </a:pPr>
            <a:r>
              <a:rPr lang="en-US" altLang="ko-KR" sz="2800" smtClean="0">
                <a:ea typeface="굴림" charset="-127"/>
              </a:rPr>
              <a:t>difficult for a search algorithm such as depth-first search with backtracking to find a solution for the N-queens problem in an </a:t>
            </a:r>
            <a:r>
              <a:rPr lang="en-US" altLang="ko-KR" sz="2800" i="1" smtClean="0">
                <a:ea typeface="굴림" charset="-127"/>
              </a:rPr>
              <a:t>acceptable amount of time</a:t>
            </a:r>
            <a:r>
              <a:rPr lang="en-US" altLang="ko-KR" sz="2800" smtClean="0">
                <a:ea typeface="굴림" charset="-127"/>
              </a:rPr>
              <a:t>.</a:t>
            </a:r>
          </a:p>
          <a:p>
            <a:pPr eaLnBrk="1" hangingPunct="1">
              <a:lnSpc>
                <a:spcPct val="80000"/>
              </a:lnSpc>
            </a:pPr>
            <a:endParaRPr lang="en-US" altLang="ko-KR" sz="2800" smtClean="0">
              <a:ea typeface="굴림" charset="-127"/>
            </a:endParaRPr>
          </a:p>
          <a:p>
            <a:pPr eaLnBrk="1" hangingPunct="1">
              <a:lnSpc>
                <a:spcPct val="80000"/>
              </a:lnSpc>
            </a:pPr>
            <a:r>
              <a:rPr lang="en-US" sz="2800" smtClean="0"/>
              <a:t>It took over 11 days to get the results for</a:t>
            </a:r>
            <a:br>
              <a:rPr lang="en-US" sz="2800" smtClean="0"/>
            </a:br>
            <a:r>
              <a:rPr lang="en-US" sz="2800" smtClean="0"/>
              <a:t> N = 20</a:t>
            </a:r>
          </a:p>
        </p:txBody>
      </p:sp>
      <p:pic>
        <p:nvPicPr>
          <p:cNvPr id="21508" name="Picture 5"/>
          <p:cNvPicPr>
            <a:picLocks noChangeAspect="1" noChangeArrowheads="1"/>
          </p:cNvPicPr>
          <p:nvPr/>
        </p:nvPicPr>
        <p:blipFill>
          <a:blip r:embed="rId2" cstate="print"/>
          <a:srcRect l="-781" t="25000" r="64063" b="15625"/>
          <a:stretch>
            <a:fillRect/>
          </a:stretch>
        </p:blipFill>
        <p:spPr bwMode="auto">
          <a:xfrm>
            <a:off x="4978400" y="1463040"/>
            <a:ext cx="3708400" cy="5080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Computational Considerations</a:t>
            </a:r>
          </a:p>
        </p:txBody>
      </p:sp>
      <p:sp>
        <p:nvSpPr>
          <p:cNvPr id="22531" name="Rectangle 3"/>
          <p:cNvSpPr>
            <a:spLocks noGrp="1" noChangeArrowheads="1"/>
          </p:cNvSpPr>
          <p:nvPr>
            <p:ph type="body" idx="1"/>
          </p:nvPr>
        </p:nvSpPr>
        <p:spPr>
          <a:xfrm>
            <a:off x="457200" y="1498600"/>
            <a:ext cx="8229600" cy="4627880"/>
          </a:xfrm>
        </p:spPr>
        <p:txBody>
          <a:bodyPr>
            <a:normAutofit/>
          </a:bodyPr>
          <a:lstStyle/>
          <a:p>
            <a:pPr eaLnBrk="1" hangingPunct="1">
              <a:lnSpc>
                <a:spcPct val="80000"/>
              </a:lnSpc>
            </a:pPr>
            <a:r>
              <a:rPr lang="en-US" sz="1800" dirty="0" smtClean="0">
                <a:latin typeface="Times New Roman" pitchFamily="18" charset="0"/>
                <a:cs typeface="Times New Roman" pitchFamily="18" charset="0"/>
              </a:rPr>
              <a:t> Computer solutions to the N-Queens problem are basically the same as the method you would use by hand.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It is simply a brute force trial and error method. </a:t>
            </a:r>
          </a:p>
          <a:p>
            <a:pPr eaLnBrk="1" hangingPunct="1">
              <a:lnSpc>
                <a:spcPct val="140000"/>
              </a:lnSpc>
            </a:pPr>
            <a:r>
              <a:rPr lang="en-US" sz="1800" dirty="0" smtClean="0">
                <a:latin typeface="Times New Roman" pitchFamily="18" charset="0"/>
                <a:cs typeface="Times New Roman" pitchFamily="18" charset="0"/>
              </a:rPr>
              <a:t>The amount of time required to find all solutions for any order “N” is roughly proportional to </a:t>
            </a:r>
            <a:r>
              <a:rPr lang="en-US" sz="1800" b="1" dirty="0" smtClean="0">
                <a:latin typeface="Times New Roman" pitchFamily="18" charset="0"/>
                <a:cs typeface="Times New Roman" pitchFamily="18" charset="0"/>
              </a:rPr>
              <a:t>“N” Factorial</a:t>
            </a:r>
            <a:r>
              <a:rPr lang="en-US" sz="1800" dirty="0" smtClean="0">
                <a:latin typeface="Times New Roman" pitchFamily="18" charset="0"/>
                <a:cs typeface="Times New Roman" pitchFamily="18" charset="0"/>
              </a:rPr>
              <a:t>. </a:t>
            </a:r>
          </a:p>
          <a:p>
            <a:pPr eaLnBrk="1" hangingPunct="1">
              <a:lnSpc>
                <a:spcPct val="140000"/>
              </a:lnSpc>
            </a:pPr>
            <a:r>
              <a:rPr lang="en-US" sz="1800" dirty="0" smtClean="0">
                <a:latin typeface="Times New Roman" pitchFamily="18" charset="0"/>
                <a:cs typeface="Times New Roman" pitchFamily="18" charset="0"/>
              </a:rPr>
              <a:t>It took over 11 days to get the results for “N” = 20. </a:t>
            </a:r>
          </a:p>
          <a:p>
            <a:pPr eaLnBrk="1" hangingPunct="1">
              <a:lnSpc>
                <a:spcPct val="140000"/>
              </a:lnSpc>
            </a:pPr>
            <a:r>
              <a:rPr lang="en-US" sz="1800" dirty="0" smtClean="0">
                <a:latin typeface="Times New Roman" pitchFamily="18" charset="0"/>
                <a:cs typeface="Times New Roman" pitchFamily="18" charset="0"/>
              </a:rPr>
              <a:t>If we increase “N” to 21, it would take about </a:t>
            </a:r>
            <a:r>
              <a:rPr lang="en-US" sz="1800" u="sng" dirty="0" smtClean="0">
                <a:latin typeface="Times New Roman" pitchFamily="18" charset="0"/>
                <a:cs typeface="Times New Roman" pitchFamily="18" charset="0"/>
              </a:rPr>
              <a:t>4 months</a:t>
            </a:r>
            <a:r>
              <a:rPr lang="en-US" sz="1800" dirty="0" smtClean="0">
                <a:latin typeface="Times New Roman" pitchFamily="18" charset="0"/>
                <a:cs typeface="Times New Roman" pitchFamily="18" charset="0"/>
              </a:rPr>
              <a:t> for the program to run. </a:t>
            </a:r>
          </a:p>
          <a:p>
            <a:pPr eaLnBrk="1" hangingPunct="1">
              <a:lnSpc>
                <a:spcPct val="140000"/>
              </a:lnSpc>
            </a:pPr>
            <a:r>
              <a:rPr lang="en-US" sz="1800" dirty="0" smtClean="0">
                <a:latin typeface="Times New Roman" pitchFamily="18" charset="0"/>
                <a:cs typeface="Times New Roman" pitchFamily="18" charset="0"/>
              </a:rPr>
              <a:t>For higher orders of “N”, the problem has to be broken into parts with each part delegated to a separate computer. Thus, dozens and more likely, hundreds of computers are needed to solve problems with “N” in the low 20's. With present computing power, it is unlikely that the total number of solutions will be found when “N” equals 30 or higher.</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b="1" smtClean="0"/>
              <a:t>Why is this important?</a:t>
            </a:r>
            <a:r>
              <a:rPr lang="en-US" smtClean="0"/>
              <a:t> </a:t>
            </a:r>
          </a:p>
        </p:txBody>
      </p:sp>
      <p:sp>
        <p:nvSpPr>
          <p:cNvPr id="23555" name="Rectangle 3"/>
          <p:cNvSpPr>
            <a:spLocks noGrp="1" noChangeArrowheads="1"/>
          </p:cNvSpPr>
          <p:nvPr>
            <p:ph type="body" idx="1"/>
          </p:nvPr>
        </p:nvSpPr>
        <p:spPr>
          <a:xfrm>
            <a:off x="457200" y="1600200"/>
            <a:ext cx="8229600" cy="4876800"/>
          </a:xfrm>
        </p:spPr>
        <p:txBody>
          <a:bodyPr/>
          <a:lstStyle/>
          <a:p>
            <a:pPr eaLnBrk="1" hangingPunct="1">
              <a:lnSpc>
                <a:spcPct val="130000"/>
              </a:lnSpc>
            </a:pPr>
            <a:r>
              <a:rPr lang="en-US" sz="2400" smtClean="0"/>
              <a:t>In and of itself, the N queens problem is not important.  </a:t>
            </a:r>
          </a:p>
          <a:p>
            <a:pPr eaLnBrk="1" hangingPunct="1">
              <a:lnSpc>
                <a:spcPct val="130000"/>
              </a:lnSpc>
            </a:pPr>
            <a:r>
              <a:rPr lang="en-US" sz="2400" smtClean="0"/>
              <a:t>However, the problem works as an interesting </a:t>
            </a:r>
            <a:r>
              <a:rPr lang="en-US" sz="2400" i="1" smtClean="0"/>
              <a:t>optimization testbed</a:t>
            </a:r>
            <a:r>
              <a:rPr lang="en-US" sz="2400" smtClean="0"/>
              <a:t> </a:t>
            </a:r>
          </a:p>
          <a:p>
            <a:pPr eaLnBrk="1" hangingPunct="1">
              <a:lnSpc>
                <a:spcPct val="130000"/>
              </a:lnSpc>
            </a:pPr>
            <a:r>
              <a:rPr lang="en-US" sz="2400" smtClean="0"/>
              <a:t>there are many, many solutions to this problem on the web, but </a:t>
            </a:r>
            <a:r>
              <a:rPr lang="en-US" sz="2400" u="sng" smtClean="0"/>
              <a:t>few of them are fast</a:t>
            </a:r>
            <a:r>
              <a:rPr lang="en-US" sz="2400" smtClean="0"/>
              <a:t>. </a:t>
            </a:r>
          </a:p>
          <a:p>
            <a:pPr eaLnBrk="1" hangingPunct="1">
              <a:lnSpc>
                <a:spcPct val="130000"/>
              </a:lnSpc>
            </a:pPr>
            <a:r>
              <a:rPr lang="en-US" sz="2400" smtClean="0"/>
              <a:t>Also, techniques used to speed up this code can be used in other areas, such as a chess-playing program or a unit path-finding algorithm for a game.</a:t>
            </a:r>
            <a:br>
              <a:rPr lang="en-US" sz="2400" smtClean="0"/>
            </a:br>
            <a:endParaRPr lang="en-US" sz="240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457200" y="2128521"/>
            <a:ext cx="8229600" cy="3124200"/>
          </a:xfrm>
        </p:spPr>
        <p:txBody>
          <a:bodyPr/>
          <a:lstStyle/>
          <a:p>
            <a:r>
              <a:rPr lang="en-US" altLang="zh-TW" sz="2800" dirty="0"/>
              <a:t>A </a:t>
            </a:r>
            <a:r>
              <a:rPr lang="en-US" altLang="zh-TW" sz="2800" b="1" dirty="0"/>
              <a:t>Hamiltonian path</a:t>
            </a:r>
            <a:r>
              <a:rPr lang="en-US" altLang="zh-TW" sz="2800" dirty="0"/>
              <a:t> (also called </a:t>
            </a:r>
            <a:r>
              <a:rPr lang="en-US" altLang="zh-TW" sz="2800" b="1" dirty="0"/>
              <a:t>traceable path</a:t>
            </a:r>
            <a:r>
              <a:rPr lang="en-US" altLang="zh-TW" sz="2800" dirty="0"/>
              <a:t>) is a path that visits each vertex exactly once. </a:t>
            </a:r>
          </a:p>
          <a:p>
            <a:endParaRPr lang="en-US" altLang="zh-TW" sz="2800" dirty="0"/>
          </a:p>
          <a:p>
            <a:r>
              <a:rPr lang="en-US" altLang="zh-TW" sz="2800" dirty="0"/>
              <a:t>A </a:t>
            </a:r>
            <a:r>
              <a:rPr lang="en-US" altLang="zh-TW" sz="2800" b="1" dirty="0"/>
              <a:t>Hamiltonian cycle</a:t>
            </a:r>
            <a:r>
              <a:rPr lang="en-US" altLang="zh-TW" sz="2800" dirty="0"/>
              <a:t> (also called </a:t>
            </a:r>
            <a:r>
              <a:rPr lang="en-US" altLang="zh-TW" sz="2800" b="1" dirty="0"/>
              <a:t>Hamiltonian circuit</a:t>
            </a:r>
            <a:r>
              <a:rPr lang="en-US" altLang="zh-TW" sz="2800" dirty="0"/>
              <a:t>, </a:t>
            </a:r>
            <a:r>
              <a:rPr lang="en-US" altLang="zh-TW" sz="2800" b="1" dirty="0"/>
              <a:t>vertex tour</a:t>
            </a:r>
            <a:r>
              <a:rPr lang="en-US" altLang="zh-TW" sz="2800" dirty="0"/>
              <a:t> or </a:t>
            </a:r>
            <a:r>
              <a:rPr lang="en-US" altLang="zh-TW" sz="2800" b="1" dirty="0"/>
              <a:t>graph cycle)</a:t>
            </a:r>
            <a:r>
              <a:rPr lang="en-US" altLang="zh-TW" sz="2800" dirty="0"/>
              <a:t> is a cycle that visits each vertex exactly once, except for the starting vertex. </a:t>
            </a:r>
          </a:p>
          <a:p>
            <a:endParaRPr lang="en-US" altLang="zh-TW" sz="2800" dirty="0"/>
          </a:p>
          <a:p>
            <a:endParaRPr lang="en-US" altLang="zh-TW" sz="2800" dirty="0"/>
          </a:p>
        </p:txBody>
      </p:sp>
      <p:sp>
        <p:nvSpPr>
          <p:cNvPr id="4" name="Rectangle 2"/>
          <p:cNvSpPr>
            <a:spLocks noGrp="1" noChangeArrowheads="1"/>
          </p:cNvSpPr>
          <p:nvPr>
            <p:ph type="title"/>
          </p:nvPr>
        </p:nvSpPr>
        <p:spPr>
          <a:xfrm>
            <a:off x="457200" y="274638"/>
            <a:ext cx="8229600" cy="1143000"/>
          </a:xfrm>
        </p:spPr>
        <p:txBody>
          <a:bodyPr/>
          <a:lstStyle/>
          <a:p>
            <a:r>
              <a:rPr lang="en-US" dirty="0"/>
              <a:t>Hamiltonian Cycles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477250" cy="2286000"/>
          </a:xfrm>
        </p:spPr>
        <p:txBody>
          <a:bodyPr>
            <a:normAutofit fontScale="70000" lnSpcReduction="20000"/>
          </a:bodyPr>
          <a:lstStyle/>
          <a:p>
            <a:pPr>
              <a:defRPr/>
            </a:pPr>
            <a:r>
              <a:rPr lang="en-US" dirty="0" smtClean="0">
                <a:ea typeface="+mn-ea"/>
              </a:rPr>
              <a:t>Backtracking is a technique used to solve problems with a large search space, by systematically trying and eliminating possibilities.</a:t>
            </a:r>
          </a:p>
          <a:p>
            <a:pPr>
              <a:defRPr/>
            </a:pPr>
            <a:r>
              <a:rPr lang="en-US" dirty="0" smtClean="0">
                <a:ea typeface="+mn-ea"/>
              </a:rPr>
              <a:t>A standard example of backtracking would be going through a maze.  </a:t>
            </a:r>
          </a:p>
          <a:p>
            <a:pPr lvl="1">
              <a:defRPr/>
            </a:pPr>
            <a:r>
              <a:rPr lang="en-US" dirty="0" smtClean="0">
                <a:ea typeface="+mn-ea"/>
              </a:rPr>
              <a:t>At some point, you might have two options of which direction to go:</a:t>
            </a:r>
          </a:p>
          <a:p>
            <a:pPr>
              <a:defRPr/>
            </a:pPr>
            <a:endParaRPr lang="en-US" dirty="0">
              <a:ea typeface="+mn-ea"/>
            </a:endParaRPr>
          </a:p>
        </p:txBody>
      </p:sp>
      <p:pic>
        <p:nvPicPr>
          <p:cNvPr id="4" name="Picture 3" descr="maze1.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52825" y="2819835"/>
            <a:ext cx="3686175" cy="377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a:spLocks noChangeArrowheads="1"/>
          </p:cNvSpPr>
          <p:nvPr/>
        </p:nvSpPr>
        <p:spPr bwMode="auto">
          <a:xfrm>
            <a:off x="1620881" y="3448485"/>
            <a:ext cx="146526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i="1" dirty="0">
                <a:solidFill>
                  <a:srgbClr val="FF0000"/>
                </a:solidFill>
              </a:rPr>
              <a:t>Junction</a:t>
            </a:r>
          </a:p>
        </p:txBody>
      </p:sp>
      <p:sp>
        <p:nvSpPr>
          <p:cNvPr id="6" name="TextBox 5"/>
          <p:cNvSpPr txBox="1">
            <a:spLocks noChangeArrowheads="1"/>
          </p:cNvSpPr>
          <p:nvPr/>
        </p:nvSpPr>
        <p:spPr bwMode="auto">
          <a:xfrm>
            <a:off x="4314825" y="3048435"/>
            <a:ext cx="1328738" cy="400050"/>
          </a:xfrm>
          <a:prstGeom prst="rect">
            <a:avLst/>
          </a:prstGeom>
          <a:solidFill>
            <a:schemeClr val="bg1">
              <a:alpha val="76077"/>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i="1" dirty="0">
                <a:solidFill>
                  <a:srgbClr val="0070C0"/>
                </a:solidFill>
              </a:rPr>
              <a:t>Portion A</a:t>
            </a:r>
          </a:p>
        </p:txBody>
      </p:sp>
      <p:sp>
        <p:nvSpPr>
          <p:cNvPr id="7" name="TextBox 6"/>
          <p:cNvSpPr txBox="1">
            <a:spLocks noChangeArrowheads="1"/>
          </p:cNvSpPr>
          <p:nvPr/>
        </p:nvSpPr>
        <p:spPr bwMode="auto">
          <a:xfrm rot="-5400000">
            <a:off x="3192463" y="4018397"/>
            <a:ext cx="1455738" cy="430213"/>
          </a:xfrm>
          <a:prstGeom prst="rect">
            <a:avLst/>
          </a:prstGeom>
          <a:solidFill>
            <a:schemeClr val="bg1">
              <a:alpha val="7294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200" b="1" i="1">
                <a:solidFill>
                  <a:srgbClr val="7030A0"/>
                </a:solidFill>
              </a:rPr>
              <a:t>Portion B</a:t>
            </a:r>
          </a:p>
        </p:txBody>
      </p:sp>
      <p:cxnSp>
        <p:nvCxnSpPr>
          <p:cNvPr id="9" name="Straight Arrow Connector 8"/>
          <p:cNvCxnSpPr>
            <a:stCxn id="5" idx="3"/>
          </p:cNvCxnSpPr>
          <p:nvPr/>
        </p:nvCxnSpPr>
        <p:spPr>
          <a:xfrm flipV="1">
            <a:off x="3086143" y="3352800"/>
            <a:ext cx="952457" cy="326667"/>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p:txBody>
          <a:bodyPr/>
          <a:lstStyle/>
          <a:p>
            <a:r>
              <a:rPr lang="en-US" dirty="0" smtClean="0"/>
              <a:t>Backtracking: Idea</a:t>
            </a:r>
            <a:endParaRPr lang="en-US" dirty="0"/>
          </a:p>
        </p:txBody>
      </p:sp>
    </p:spTree>
    <p:extLst>
      <p:ext uri="{BB962C8B-B14F-4D97-AF65-F5344CB8AC3E}">
        <p14:creationId xmlns:p14="http://schemas.microsoft.com/office/powerpoint/2010/main" xmlns="" val="189186484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304800"/>
            <a:ext cx="7772400" cy="533400"/>
          </a:xfrm>
        </p:spPr>
        <p:txBody>
          <a:bodyPr>
            <a:normAutofit fontScale="90000"/>
          </a:bodyPr>
          <a:lstStyle/>
          <a:p>
            <a:r>
              <a:rPr lang="en-US" dirty="0"/>
              <a:t>Hamilton’s Around the World Game</a:t>
            </a:r>
          </a:p>
        </p:txBody>
      </p:sp>
      <p:grpSp>
        <p:nvGrpSpPr>
          <p:cNvPr id="2" name="Group 3"/>
          <p:cNvGrpSpPr>
            <a:grpSpLocks/>
          </p:cNvGrpSpPr>
          <p:nvPr/>
        </p:nvGrpSpPr>
        <p:grpSpPr bwMode="auto">
          <a:xfrm>
            <a:off x="3078480" y="1244600"/>
            <a:ext cx="3352800" cy="3200400"/>
            <a:chOff x="1632" y="1632"/>
            <a:chExt cx="2112" cy="2016"/>
          </a:xfrm>
        </p:grpSpPr>
        <p:sp>
          <p:nvSpPr>
            <p:cNvPr id="88068" name="Line 4"/>
            <p:cNvSpPr>
              <a:spLocks noChangeShapeType="1"/>
            </p:cNvSpPr>
            <p:nvPr/>
          </p:nvSpPr>
          <p:spPr bwMode="auto">
            <a:xfrm>
              <a:off x="2688" y="1680"/>
              <a:ext cx="0" cy="336"/>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8069" name="Line 5"/>
            <p:cNvSpPr>
              <a:spLocks noChangeShapeType="1"/>
            </p:cNvSpPr>
            <p:nvPr/>
          </p:nvSpPr>
          <p:spPr bwMode="auto">
            <a:xfrm>
              <a:off x="1680" y="2448"/>
              <a:ext cx="288" cy="96"/>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8070" name="Line 6"/>
            <p:cNvSpPr>
              <a:spLocks noChangeShapeType="1"/>
            </p:cNvSpPr>
            <p:nvPr/>
          </p:nvSpPr>
          <p:spPr bwMode="auto">
            <a:xfrm flipH="1">
              <a:off x="3408" y="2400"/>
              <a:ext cx="288" cy="144"/>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8071" name="Line 7"/>
            <p:cNvSpPr>
              <a:spLocks noChangeShapeType="1"/>
            </p:cNvSpPr>
            <p:nvPr/>
          </p:nvSpPr>
          <p:spPr bwMode="auto">
            <a:xfrm flipV="1">
              <a:off x="2160" y="3360"/>
              <a:ext cx="96" cy="192"/>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8072" name="Line 8"/>
            <p:cNvSpPr>
              <a:spLocks noChangeShapeType="1"/>
            </p:cNvSpPr>
            <p:nvPr/>
          </p:nvSpPr>
          <p:spPr bwMode="auto">
            <a:xfrm flipH="1" flipV="1">
              <a:off x="3168" y="3360"/>
              <a:ext cx="144" cy="192"/>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8073" name="Line 9"/>
            <p:cNvSpPr>
              <a:spLocks noChangeShapeType="1"/>
            </p:cNvSpPr>
            <p:nvPr/>
          </p:nvSpPr>
          <p:spPr bwMode="auto">
            <a:xfrm flipV="1">
              <a:off x="2208" y="2832"/>
              <a:ext cx="192" cy="48"/>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8074" name="Line 10"/>
            <p:cNvSpPr>
              <a:spLocks noChangeShapeType="1"/>
            </p:cNvSpPr>
            <p:nvPr/>
          </p:nvSpPr>
          <p:spPr bwMode="auto">
            <a:xfrm>
              <a:off x="2448" y="2352"/>
              <a:ext cx="48" cy="192"/>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8075" name="Line 11"/>
            <p:cNvSpPr>
              <a:spLocks noChangeShapeType="1"/>
            </p:cNvSpPr>
            <p:nvPr/>
          </p:nvSpPr>
          <p:spPr bwMode="auto">
            <a:xfrm flipV="1">
              <a:off x="2880" y="2400"/>
              <a:ext cx="192" cy="144"/>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8076" name="Line 12"/>
            <p:cNvSpPr>
              <a:spLocks noChangeShapeType="1"/>
            </p:cNvSpPr>
            <p:nvPr/>
          </p:nvSpPr>
          <p:spPr bwMode="auto">
            <a:xfrm>
              <a:off x="2928" y="2880"/>
              <a:ext cx="336" cy="48"/>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8077" name="Line 13"/>
            <p:cNvSpPr>
              <a:spLocks noChangeShapeType="1"/>
            </p:cNvSpPr>
            <p:nvPr/>
          </p:nvSpPr>
          <p:spPr bwMode="auto">
            <a:xfrm>
              <a:off x="2736" y="3072"/>
              <a:ext cx="0" cy="192"/>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8078" name="Freeform 14"/>
            <p:cNvSpPr>
              <a:spLocks/>
            </p:cNvSpPr>
            <p:nvPr/>
          </p:nvSpPr>
          <p:spPr bwMode="auto">
            <a:xfrm>
              <a:off x="2016" y="2064"/>
              <a:ext cx="1392" cy="1248"/>
            </a:xfrm>
            <a:custGeom>
              <a:avLst/>
              <a:gdLst/>
              <a:ahLst/>
              <a:cxnLst>
                <a:cxn ang="0">
                  <a:pos x="0" y="528"/>
                </a:cxn>
                <a:cxn ang="0">
                  <a:pos x="384" y="288"/>
                </a:cxn>
                <a:cxn ang="0">
                  <a:pos x="672" y="0"/>
                </a:cxn>
                <a:cxn ang="0">
                  <a:pos x="1008" y="288"/>
                </a:cxn>
                <a:cxn ang="0">
                  <a:pos x="1392" y="480"/>
                </a:cxn>
                <a:cxn ang="0">
                  <a:pos x="1248" y="816"/>
                </a:cxn>
                <a:cxn ang="0">
                  <a:pos x="1152" y="1248"/>
                </a:cxn>
                <a:cxn ang="0">
                  <a:pos x="720" y="1200"/>
                </a:cxn>
                <a:cxn ang="0">
                  <a:pos x="288" y="1248"/>
                </a:cxn>
                <a:cxn ang="0">
                  <a:pos x="192" y="816"/>
                </a:cxn>
                <a:cxn ang="0">
                  <a:pos x="0" y="528"/>
                </a:cxn>
              </a:cxnLst>
              <a:rect l="0" t="0" r="r" b="b"/>
              <a:pathLst>
                <a:path w="1392" h="1248">
                  <a:moveTo>
                    <a:pt x="0" y="528"/>
                  </a:moveTo>
                  <a:lnTo>
                    <a:pt x="384" y="288"/>
                  </a:lnTo>
                  <a:lnTo>
                    <a:pt x="672" y="0"/>
                  </a:lnTo>
                  <a:lnTo>
                    <a:pt x="1008" y="288"/>
                  </a:lnTo>
                  <a:lnTo>
                    <a:pt x="1392" y="480"/>
                  </a:lnTo>
                  <a:lnTo>
                    <a:pt x="1248" y="816"/>
                  </a:lnTo>
                  <a:lnTo>
                    <a:pt x="1152" y="1248"/>
                  </a:lnTo>
                  <a:lnTo>
                    <a:pt x="720" y="1200"/>
                  </a:lnTo>
                  <a:lnTo>
                    <a:pt x="288" y="1248"/>
                  </a:lnTo>
                  <a:lnTo>
                    <a:pt x="192" y="816"/>
                  </a:lnTo>
                  <a:lnTo>
                    <a:pt x="0" y="528"/>
                  </a:lnTo>
                  <a:close/>
                </a:path>
              </a:pathLst>
            </a:custGeom>
            <a:noFill/>
            <a:ln w="38100" cap="sq" cmpd="sng">
              <a:solidFill>
                <a:schemeClr val="tx1"/>
              </a:solidFill>
              <a:prstDash val="solid"/>
              <a:round/>
              <a:headEnd type="none" w="sm" len="sm"/>
              <a:tailEnd type="none" w="sm" len="sm"/>
            </a:ln>
            <a:effectLst/>
          </p:spPr>
          <p:txBody>
            <a:bodyPr wrap="none" anchor="ctr"/>
            <a:lstStyle/>
            <a:p>
              <a:endParaRPr lang="en-US"/>
            </a:p>
          </p:txBody>
        </p:sp>
        <p:sp>
          <p:nvSpPr>
            <p:cNvPr id="88079" name="AutoShape 15"/>
            <p:cNvSpPr>
              <a:spLocks noChangeArrowheads="1"/>
            </p:cNvSpPr>
            <p:nvPr/>
          </p:nvSpPr>
          <p:spPr bwMode="auto">
            <a:xfrm>
              <a:off x="1728" y="1728"/>
              <a:ext cx="1968" cy="1871"/>
            </a:xfrm>
            <a:prstGeom prst="pentagon">
              <a:avLst/>
            </a:prstGeom>
            <a:noFill/>
            <a:ln w="38100" cap="sq">
              <a:solidFill>
                <a:schemeClr val="tx1"/>
              </a:solidFill>
              <a:miter lim="800000"/>
              <a:headEnd type="none" w="sm" len="sm"/>
              <a:tailEnd type="none" w="sm" len="sm"/>
            </a:ln>
            <a:effectLst/>
          </p:spPr>
          <p:txBody>
            <a:bodyPr wrap="none" anchor="ctr"/>
            <a:lstStyle/>
            <a:p>
              <a:endParaRPr lang="en-US"/>
            </a:p>
          </p:txBody>
        </p:sp>
        <p:sp>
          <p:nvSpPr>
            <p:cNvPr id="88080" name="AutoShape 16"/>
            <p:cNvSpPr>
              <a:spLocks noChangeArrowheads="1"/>
            </p:cNvSpPr>
            <p:nvPr/>
          </p:nvSpPr>
          <p:spPr bwMode="auto">
            <a:xfrm flipH="1" flipV="1">
              <a:off x="2448" y="2592"/>
              <a:ext cx="528" cy="468"/>
            </a:xfrm>
            <a:prstGeom prst="pentagon">
              <a:avLst/>
            </a:prstGeom>
            <a:noFill/>
            <a:ln w="38100" cap="sq">
              <a:solidFill>
                <a:schemeClr val="tx1"/>
              </a:solidFill>
              <a:miter lim="800000"/>
              <a:headEnd type="none" w="sm" len="sm"/>
              <a:tailEnd type="none" w="sm" len="sm"/>
            </a:ln>
            <a:effectLst/>
          </p:spPr>
          <p:txBody>
            <a:bodyPr wrap="none" anchor="ctr"/>
            <a:lstStyle/>
            <a:p>
              <a:endParaRPr lang="en-US"/>
            </a:p>
          </p:txBody>
        </p:sp>
        <p:sp>
          <p:nvSpPr>
            <p:cNvPr id="88081" name="Oval 17"/>
            <p:cNvSpPr>
              <a:spLocks noChangeArrowheads="1"/>
            </p:cNvSpPr>
            <p:nvPr/>
          </p:nvSpPr>
          <p:spPr bwMode="auto">
            <a:xfrm>
              <a:off x="1632" y="2400"/>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82" name="Oval 18"/>
            <p:cNvSpPr>
              <a:spLocks noChangeArrowheads="1"/>
            </p:cNvSpPr>
            <p:nvPr/>
          </p:nvSpPr>
          <p:spPr bwMode="auto">
            <a:xfrm>
              <a:off x="2640" y="1632"/>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83" name="Oval 19"/>
            <p:cNvSpPr>
              <a:spLocks noChangeArrowheads="1"/>
            </p:cNvSpPr>
            <p:nvPr/>
          </p:nvSpPr>
          <p:spPr bwMode="auto">
            <a:xfrm>
              <a:off x="2640" y="1968"/>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84" name="Oval 20"/>
            <p:cNvSpPr>
              <a:spLocks noChangeArrowheads="1"/>
            </p:cNvSpPr>
            <p:nvPr/>
          </p:nvSpPr>
          <p:spPr bwMode="auto">
            <a:xfrm>
              <a:off x="2352" y="2256"/>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85" name="Oval 21"/>
            <p:cNvSpPr>
              <a:spLocks noChangeArrowheads="1"/>
            </p:cNvSpPr>
            <p:nvPr/>
          </p:nvSpPr>
          <p:spPr bwMode="auto">
            <a:xfrm>
              <a:off x="1920" y="2496"/>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86" name="Oval 22"/>
            <p:cNvSpPr>
              <a:spLocks noChangeArrowheads="1"/>
            </p:cNvSpPr>
            <p:nvPr/>
          </p:nvSpPr>
          <p:spPr bwMode="auto">
            <a:xfrm>
              <a:off x="2448" y="2496"/>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87" name="Oval 23"/>
            <p:cNvSpPr>
              <a:spLocks noChangeArrowheads="1"/>
            </p:cNvSpPr>
            <p:nvPr/>
          </p:nvSpPr>
          <p:spPr bwMode="auto">
            <a:xfrm>
              <a:off x="2352" y="2784"/>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88" name="Oval 24"/>
            <p:cNvSpPr>
              <a:spLocks noChangeArrowheads="1"/>
            </p:cNvSpPr>
            <p:nvPr/>
          </p:nvSpPr>
          <p:spPr bwMode="auto">
            <a:xfrm>
              <a:off x="2784" y="2496"/>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89" name="Oval 25"/>
            <p:cNvSpPr>
              <a:spLocks noChangeArrowheads="1"/>
            </p:cNvSpPr>
            <p:nvPr/>
          </p:nvSpPr>
          <p:spPr bwMode="auto">
            <a:xfrm>
              <a:off x="2880" y="2784"/>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90" name="Oval 26"/>
            <p:cNvSpPr>
              <a:spLocks noChangeArrowheads="1"/>
            </p:cNvSpPr>
            <p:nvPr/>
          </p:nvSpPr>
          <p:spPr bwMode="auto">
            <a:xfrm>
              <a:off x="2640" y="2976"/>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91" name="Oval 27"/>
            <p:cNvSpPr>
              <a:spLocks noChangeArrowheads="1"/>
            </p:cNvSpPr>
            <p:nvPr/>
          </p:nvSpPr>
          <p:spPr bwMode="auto">
            <a:xfrm>
              <a:off x="2112" y="2832"/>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92" name="Oval 28"/>
            <p:cNvSpPr>
              <a:spLocks noChangeArrowheads="1"/>
            </p:cNvSpPr>
            <p:nvPr/>
          </p:nvSpPr>
          <p:spPr bwMode="auto">
            <a:xfrm>
              <a:off x="2208" y="3264"/>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93" name="Oval 29"/>
            <p:cNvSpPr>
              <a:spLocks noChangeArrowheads="1"/>
            </p:cNvSpPr>
            <p:nvPr/>
          </p:nvSpPr>
          <p:spPr bwMode="auto">
            <a:xfrm>
              <a:off x="2640" y="3216"/>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94" name="Oval 30"/>
            <p:cNvSpPr>
              <a:spLocks noChangeArrowheads="1"/>
            </p:cNvSpPr>
            <p:nvPr/>
          </p:nvSpPr>
          <p:spPr bwMode="auto">
            <a:xfrm>
              <a:off x="3072" y="3264"/>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95" name="Oval 31"/>
            <p:cNvSpPr>
              <a:spLocks noChangeArrowheads="1"/>
            </p:cNvSpPr>
            <p:nvPr/>
          </p:nvSpPr>
          <p:spPr bwMode="auto">
            <a:xfrm>
              <a:off x="3168" y="2832"/>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96" name="Oval 32"/>
            <p:cNvSpPr>
              <a:spLocks noChangeArrowheads="1"/>
            </p:cNvSpPr>
            <p:nvPr/>
          </p:nvSpPr>
          <p:spPr bwMode="auto">
            <a:xfrm>
              <a:off x="3360" y="2496"/>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97" name="Oval 33"/>
            <p:cNvSpPr>
              <a:spLocks noChangeArrowheads="1"/>
            </p:cNvSpPr>
            <p:nvPr/>
          </p:nvSpPr>
          <p:spPr bwMode="auto">
            <a:xfrm>
              <a:off x="3600" y="2352"/>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98" name="Oval 34"/>
            <p:cNvSpPr>
              <a:spLocks noChangeArrowheads="1"/>
            </p:cNvSpPr>
            <p:nvPr/>
          </p:nvSpPr>
          <p:spPr bwMode="auto">
            <a:xfrm>
              <a:off x="3216" y="3504"/>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099" name="Oval 35"/>
            <p:cNvSpPr>
              <a:spLocks noChangeArrowheads="1"/>
            </p:cNvSpPr>
            <p:nvPr/>
          </p:nvSpPr>
          <p:spPr bwMode="auto">
            <a:xfrm>
              <a:off x="2064" y="3504"/>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8100" name="Oval 36"/>
            <p:cNvSpPr>
              <a:spLocks noChangeArrowheads="1"/>
            </p:cNvSpPr>
            <p:nvPr/>
          </p:nvSpPr>
          <p:spPr bwMode="auto">
            <a:xfrm>
              <a:off x="2976" y="2304"/>
              <a:ext cx="144" cy="14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grpSp>
      <p:sp>
        <p:nvSpPr>
          <p:cNvPr id="88102" name="Text Box 38"/>
          <p:cNvSpPr txBox="1">
            <a:spLocks noChangeArrowheads="1"/>
          </p:cNvSpPr>
          <p:nvPr/>
        </p:nvSpPr>
        <p:spPr bwMode="auto">
          <a:xfrm>
            <a:off x="0" y="4826000"/>
            <a:ext cx="8915400" cy="457200"/>
          </a:xfrm>
          <a:prstGeom prst="rect">
            <a:avLst/>
          </a:prstGeom>
          <a:solidFill>
            <a:srgbClr val="FFFF99"/>
          </a:solidFill>
          <a:ln w="12700" cap="sq">
            <a:noFill/>
            <a:miter lim="800000"/>
            <a:headEnd type="none" w="sm" len="sm"/>
            <a:tailEnd type="none" w="sm" len="sm"/>
          </a:ln>
          <a:effectLst/>
        </p:spPr>
        <p:txBody>
          <a:bodyPr>
            <a:spAutoFit/>
          </a:bodyPr>
          <a:lstStyle/>
          <a:p>
            <a:pPr eaLnBrk="0" hangingPunct="0">
              <a:spcBef>
                <a:spcPct val="50000"/>
              </a:spcBef>
            </a:pPr>
            <a:r>
              <a:rPr lang="en-US" b="1" dirty="0"/>
              <a:t>The objective was to make what we just called a </a:t>
            </a:r>
            <a:r>
              <a:rPr lang="en-US" b="1" dirty="0" err="1"/>
              <a:t>hamiltonian</a:t>
            </a:r>
            <a:r>
              <a:rPr lang="en-US" b="1" dirty="0"/>
              <a:t> cycle.</a:t>
            </a:r>
          </a:p>
        </p:txBody>
      </p:sp>
      <p:sp>
        <p:nvSpPr>
          <p:cNvPr id="88103" name="Text Box 39"/>
          <p:cNvSpPr txBox="1">
            <a:spLocks noChangeArrowheads="1"/>
          </p:cNvSpPr>
          <p:nvPr/>
        </p:nvSpPr>
        <p:spPr bwMode="auto">
          <a:xfrm>
            <a:off x="0" y="5283200"/>
            <a:ext cx="8915400" cy="457200"/>
          </a:xfrm>
          <a:prstGeom prst="rect">
            <a:avLst/>
          </a:prstGeom>
          <a:solidFill>
            <a:srgbClr val="FFFF99"/>
          </a:solidFill>
          <a:ln w="12700" cap="sq">
            <a:noFill/>
            <a:miter lim="800000"/>
            <a:headEnd type="none" w="sm" len="sm"/>
            <a:tailEnd type="none" w="sm" len="sm"/>
          </a:ln>
          <a:effectLst/>
        </p:spPr>
        <p:txBody>
          <a:bodyPr>
            <a:spAutoFit/>
          </a:bodyPr>
          <a:lstStyle/>
          <a:p>
            <a:pPr eaLnBrk="0" hangingPunct="0">
              <a:spcBef>
                <a:spcPct val="50000"/>
              </a:spcBef>
            </a:pPr>
            <a:r>
              <a:rPr lang="en-US" b="1"/>
              <a:t>The game was not a commercial success.</a:t>
            </a:r>
          </a:p>
        </p:txBody>
      </p:sp>
      <p:sp>
        <p:nvSpPr>
          <p:cNvPr id="88104" name="Text Box 40"/>
          <p:cNvSpPr txBox="1">
            <a:spLocks noChangeArrowheads="1"/>
          </p:cNvSpPr>
          <p:nvPr/>
        </p:nvSpPr>
        <p:spPr bwMode="auto">
          <a:xfrm>
            <a:off x="0" y="5740400"/>
            <a:ext cx="8915400" cy="457200"/>
          </a:xfrm>
          <a:prstGeom prst="rect">
            <a:avLst/>
          </a:prstGeom>
          <a:solidFill>
            <a:srgbClr val="FFFF99"/>
          </a:solidFill>
          <a:ln w="12700" cap="sq">
            <a:noFill/>
            <a:miter lim="800000"/>
            <a:headEnd type="none" w="sm" len="sm"/>
            <a:tailEnd type="none" w="sm" len="sm"/>
          </a:ln>
          <a:effectLst/>
        </p:spPr>
        <p:txBody>
          <a:bodyPr>
            <a:spAutoFit/>
          </a:bodyPr>
          <a:lstStyle/>
          <a:p>
            <a:pPr eaLnBrk="0" hangingPunct="0">
              <a:spcBef>
                <a:spcPct val="50000"/>
              </a:spcBef>
            </a:pPr>
            <a:r>
              <a:rPr lang="en-US" b="1"/>
              <a:t>But the mathematics of hamiltonian cycles is very popular today.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102"/>
                                        </p:tgtEl>
                                        <p:attrNameLst>
                                          <p:attrName>style.visibility</p:attrName>
                                        </p:attrNameLst>
                                      </p:cBhvr>
                                      <p:to>
                                        <p:strVal val="visible"/>
                                      </p:to>
                                    </p:set>
                                    <p:animEffect transition="in" filter="wipe(left)">
                                      <p:cBhvr>
                                        <p:cTn id="12" dur="500"/>
                                        <p:tgtEl>
                                          <p:spTgt spid="881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103"/>
                                        </p:tgtEl>
                                        <p:attrNameLst>
                                          <p:attrName>style.visibility</p:attrName>
                                        </p:attrNameLst>
                                      </p:cBhvr>
                                      <p:to>
                                        <p:strVal val="visible"/>
                                      </p:to>
                                    </p:set>
                                    <p:animEffect transition="in" filter="wipe(left)">
                                      <p:cBhvr>
                                        <p:cTn id="17" dur="500"/>
                                        <p:tgtEl>
                                          <p:spTgt spid="881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104"/>
                                        </p:tgtEl>
                                        <p:attrNameLst>
                                          <p:attrName>style.visibility</p:attrName>
                                        </p:attrNameLst>
                                      </p:cBhvr>
                                      <p:to>
                                        <p:strVal val="visible"/>
                                      </p:to>
                                    </p:set>
                                    <p:animEffect transition="in" filter="wipe(left)">
                                      <p:cBhvr>
                                        <p:cTn id="22" dur="500"/>
                                        <p:tgtEl>
                                          <p:spTgt spid="88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2" grpId="0" animBg="1" autoUpdateAnimBg="0"/>
      <p:bldP spid="88103" grpId="0" animBg="1" autoUpdateAnimBg="0"/>
      <p:bldP spid="8810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Line 2"/>
          <p:cNvSpPr>
            <a:spLocks noChangeShapeType="1"/>
          </p:cNvSpPr>
          <p:nvPr/>
        </p:nvSpPr>
        <p:spPr bwMode="auto">
          <a:xfrm flipV="1">
            <a:off x="5029200" y="3886200"/>
            <a:ext cx="152400" cy="68580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091" name="Line 3"/>
          <p:cNvSpPr>
            <a:spLocks noChangeShapeType="1"/>
          </p:cNvSpPr>
          <p:nvPr/>
        </p:nvSpPr>
        <p:spPr bwMode="auto">
          <a:xfrm flipH="1">
            <a:off x="3886200" y="2590800"/>
            <a:ext cx="457200" cy="381000"/>
          </a:xfrm>
          <a:prstGeom prst="line">
            <a:avLst/>
          </a:prstGeom>
          <a:noFill/>
          <a:ln w="57150" cap="sq">
            <a:solidFill>
              <a:schemeClr val="hlink"/>
            </a:solidFill>
            <a:round/>
            <a:headEnd type="none" w="sm" len="sm"/>
            <a:tailEnd type="none" w="sm" len="sm"/>
          </a:ln>
          <a:effectLst/>
        </p:spPr>
        <p:txBody>
          <a:bodyPr wrap="none" anchor="ctr"/>
          <a:lstStyle/>
          <a:p>
            <a:endParaRPr lang="en-US"/>
          </a:p>
        </p:txBody>
      </p:sp>
      <p:sp>
        <p:nvSpPr>
          <p:cNvPr id="89092" name="Line 4"/>
          <p:cNvSpPr>
            <a:spLocks noChangeShapeType="1"/>
          </p:cNvSpPr>
          <p:nvPr/>
        </p:nvSpPr>
        <p:spPr bwMode="auto">
          <a:xfrm flipH="1">
            <a:off x="3200400" y="3048000"/>
            <a:ext cx="609600" cy="304800"/>
          </a:xfrm>
          <a:prstGeom prst="line">
            <a:avLst/>
          </a:prstGeom>
          <a:noFill/>
          <a:ln w="57150" cap="sq">
            <a:solidFill>
              <a:schemeClr val="hlink"/>
            </a:solidFill>
            <a:round/>
            <a:headEnd type="none" w="sm" len="sm"/>
            <a:tailEnd type="none" w="sm" len="sm"/>
          </a:ln>
          <a:effectLst/>
        </p:spPr>
        <p:txBody>
          <a:bodyPr wrap="none" anchor="ctr"/>
          <a:lstStyle/>
          <a:p>
            <a:endParaRPr lang="en-US"/>
          </a:p>
        </p:txBody>
      </p:sp>
      <p:sp>
        <p:nvSpPr>
          <p:cNvPr id="89093" name="Line 5"/>
          <p:cNvSpPr>
            <a:spLocks noChangeShapeType="1"/>
          </p:cNvSpPr>
          <p:nvPr/>
        </p:nvSpPr>
        <p:spPr bwMode="auto">
          <a:xfrm>
            <a:off x="3200400" y="3352800"/>
            <a:ext cx="304800" cy="533400"/>
          </a:xfrm>
          <a:prstGeom prst="line">
            <a:avLst/>
          </a:prstGeom>
          <a:noFill/>
          <a:ln w="57150" cap="sq">
            <a:solidFill>
              <a:schemeClr val="hlink"/>
            </a:solidFill>
            <a:round/>
            <a:headEnd type="none" w="sm" len="sm"/>
            <a:tailEnd type="none" w="sm" len="sm"/>
          </a:ln>
          <a:effectLst/>
        </p:spPr>
        <p:txBody>
          <a:bodyPr wrap="none" anchor="ctr"/>
          <a:lstStyle/>
          <a:p>
            <a:endParaRPr lang="en-US"/>
          </a:p>
        </p:txBody>
      </p:sp>
      <p:sp>
        <p:nvSpPr>
          <p:cNvPr id="89094" name="Line 6"/>
          <p:cNvSpPr>
            <a:spLocks noChangeShapeType="1"/>
          </p:cNvSpPr>
          <p:nvPr/>
        </p:nvSpPr>
        <p:spPr bwMode="auto">
          <a:xfrm>
            <a:off x="3505200" y="3962400"/>
            <a:ext cx="152400" cy="685800"/>
          </a:xfrm>
          <a:prstGeom prst="line">
            <a:avLst/>
          </a:prstGeom>
          <a:noFill/>
          <a:ln w="57150" cap="sq">
            <a:solidFill>
              <a:schemeClr val="hlink"/>
            </a:solidFill>
            <a:round/>
            <a:headEnd type="none" w="sm" len="sm"/>
            <a:tailEnd type="none" w="sm" len="sm"/>
          </a:ln>
          <a:effectLst/>
        </p:spPr>
        <p:txBody>
          <a:bodyPr wrap="none" anchor="ctr"/>
          <a:lstStyle/>
          <a:p>
            <a:endParaRPr lang="en-US"/>
          </a:p>
        </p:txBody>
      </p:sp>
      <p:sp>
        <p:nvSpPr>
          <p:cNvPr id="89095" name="Line 7"/>
          <p:cNvSpPr>
            <a:spLocks noChangeShapeType="1"/>
          </p:cNvSpPr>
          <p:nvPr/>
        </p:nvSpPr>
        <p:spPr bwMode="auto">
          <a:xfrm flipV="1">
            <a:off x="3657600" y="4495800"/>
            <a:ext cx="685800" cy="152400"/>
          </a:xfrm>
          <a:prstGeom prst="line">
            <a:avLst/>
          </a:prstGeom>
          <a:noFill/>
          <a:ln w="57150" cap="sq">
            <a:solidFill>
              <a:schemeClr val="hlink"/>
            </a:solidFill>
            <a:round/>
            <a:headEnd type="none" w="sm" len="sm"/>
            <a:tailEnd type="none" w="sm" len="sm"/>
          </a:ln>
          <a:effectLst/>
        </p:spPr>
        <p:txBody>
          <a:bodyPr wrap="none" anchor="ctr"/>
          <a:lstStyle/>
          <a:p>
            <a:endParaRPr lang="en-US"/>
          </a:p>
        </p:txBody>
      </p:sp>
      <p:sp>
        <p:nvSpPr>
          <p:cNvPr id="89096" name="Line 8"/>
          <p:cNvSpPr>
            <a:spLocks noChangeShapeType="1"/>
          </p:cNvSpPr>
          <p:nvPr/>
        </p:nvSpPr>
        <p:spPr bwMode="auto">
          <a:xfrm>
            <a:off x="4343400" y="4495800"/>
            <a:ext cx="685800" cy="76200"/>
          </a:xfrm>
          <a:prstGeom prst="line">
            <a:avLst/>
          </a:prstGeom>
          <a:noFill/>
          <a:ln w="57150" cap="sq">
            <a:solidFill>
              <a:schemeClr val="hlink"/>
            </a:solidFill>
            <a:round/>
            <a:headEnd type="none" w="sm" len="sm"/>
            <a:tailEnd type="none" w="sm" len="sm"/>
          </a:ln>
          <a:effectLst/>
        </p:spPr>
        <p:txBody>
          <a:bodyPr wrap="none" anchor="ctr"/>
          <a:lstStyle/>
          <a:p>
            <a:endParaRPr lang="en-US"/>
          </a:p>
        </p:txBody>
      </p:sp>
      <p:sp>
        <p:nvSpPr>
          <p:cNvPr id="89097" name="Line 9"/>
          <p:cNvSpPr>
            <a:spLocks noChangeShapeType="1"/>
          </p:cNvSpPr>
          <p:nvPr/>
        </p:nvSpPr>
        <p:spPr bwMode="auto">
          <a:xfrm flipH="1" flipV="1">
            <a:off x="4876800" y="3048000"/>
            <a:ext cx="609600" cy="381000"/>
          </a:xfrm>
          <a:prstGeom prst="line">
            <a:avLst/>
          </a:prstGeom>
          <a:noFill/>
          <a:ln w="57150" cap="sq">
            <a:solidFill>
              <a:schemeClr val="hlink"/>
            </a:solidFill>
            <a:round/>
            <a:headEnd type="none" w="sm" len="sm"/>
            <a:tailEnd type="none" w="sm" len="sm"/>
          </a:ln>
          <a:effectLst/>
        </p:spPr>
        <p:txBody>
          <a:bodyPr wrap="none" anchor="ctr"/>
          <a:lstStyle/>
          <a:p>
            <a:endParaRPr lang="en-US"/>
          </a:p>
        </p:txBody>
      </p:sp>
      <p:sp>
        <p:nvSpPr>
          <p:cNvPr id="89098" name="Line 10"/>
          <p:cNvSpPr>
            <a:spLocks noChangeShapeType="1"/>
          </p:cNvSpPr>
          <p:nvPr/>
        </p:nvSpPr>
        <p:spPr bwMode="auto">
          <a:xfrm>
            <a:off x="4038600" y="3352800"/>
            <a:ext cx="457200" cy="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099" name="Line 11"/>
          <p:cNvSpPr>
            <a:spLocks noChangeShapeType="1"/>
          </p:cNvSpPr>
          <p:nvPr/>
        </p:nvSpPr>
        <p:spPr bwMode="auto">
          <a:xfrm flipH="1">
            <a:off x="4343400" y="3810000"/>
            <a:ext cx="304800" cy="30480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100" name="Line 12"/>
          <p:cNvSpPr>
            <a:spLocks noChangeShapeType="1"/>
          </p:cNvSpPr>
          <p:nvPr/>
        </p:nvSpPr>
        <p:spPr bwMode="auto">
          <a:xfrm flipH="1" flipV="1">
            <a:off x="3886200" y="3886200"/>
            <a:ext cx="457200" cy="30480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101" name="Line 13"/>
          <p:cNvSpPr>
            <a:spLocks noChangeShapeType="1"/>
          </p:cNvSpPr>
          <p:nvPr/>
        </p:nvSpPr>
        <p:spPr bwMode="auto">
          <a:xfrm flipV="1">
            <a:off x="3886200" y="3352800"/>
            <a:ext cx="152400" cy="53340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102" name="Line 14"/>
          <p:cNvSpPr>
            <a:spLocks noChangeShapeType="1"/>
          </p:cNvSpPr>
          <p:nvPr/>
        </p:nvSpPr>
        <p:spPr bwMode="auto">
          <a:xfrm flipV="1">
            <a:off x="2743200" y="1981200"/>
            <a:ext cx="1600200" cy="129540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103" name="Line 15"/>
          <p:cNvSpPr>
            <a:spLocks noChangeShapeType="1"/>
          </p:cNvSpPr>
          <p:nvPr/>
        </p:nvSpPr>
        <p:spPr bwMode="auto">
          <a:xfrm flipH="1">
            <a:off x="5257800" y="3200400"/>
            <a:ext cx="609600" cy="182880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104" name="Line 16"/>
          <p:cNvSpPr>
            <a:spLocks noChangeShapeType="1"/>
          </p:cNvSpPr>
          <p:nvPr/>
        </p:nvSpPr>
        <p:spPr bwMode="auto">
          <a:xfrm flipH="1">
            <a:off x="3429000" y="5029200"/>
            <a:ext cx="1828800" cy="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105" name="Line 17"/>
          <p:cNvSpPr>
            <a:spLocks noChangeShapeType="1"/>
          </p:cNvSpPr>
          <p:nvPr/>
        </p:nvSpPr>
        <p:spPr bwMode="auto">
          <a:xfrm flipH="1" flipV="1">
            <a:off x="2743200" y="3276600"/>
            <a:ext cx="685800" cy="175260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106" name="Line 18"/>
          <p:cNvSpPr>
            <a:spLocks noChangeShapeType="1"/>
          </p:cNvSpPr>
          <p:nvPr/>
        </p:nvSpPr>
        <p:spPr bwMode="auto">
          <a:xfrm>
            <a:off x="4267200" y="1981200"/>
            <a:ext cx="0" cy="53340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107" name="Line 19"/>
          <p:cNvSpPr>
            <a:spLocks noChangeShapeType="1"/>
          </p:cNvSpPr>
          <p:nvPr/>
        </p:nvSpPr>
        <p:spPr bwMode="auto">
          <a:xfrm flipH="1">
            <a:off x="5410200" y="3124200"/>
            <a:ext cx="457200" cy="22860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108" name="Line 20"/>
          <p:cNvSpPr>
            <a:spLocks noChangeShapeType="1"/>
          </p:cNvSpPr>
          <p:nvPr/>
        </p:nvSpPr>
        <p:spPr bwMode="auto">
          <a:xfrm flipV="1">
            <a:off x="4572000" y="3124200"/>
            <a:ext cx="304800" cy="22860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sp>
        <p:nvSpPr>
          <p:cNvPr id="89109" name="Line 21"/>
          <p:cNvSpPr>
            <a:spLocks noChangeShapeType="1"/>
          </p:cNvSpPr>
          <p:nvPr/>
        </p:nvSpPr>
        <p:spPr bwMode="auto">
          <a:xfrm>
            <a:off x="4648200" y="3886200"/>
            <a:ext cx="533400" cy="76200"/>
          </a:xfrm>
          <a:prstGeom prst="line">
            <a:avLst/>
          </a:prstGeom>
          <a:noFill/>
          <a:ln w="38100" cap="sq">
            <a:solidFill>
              <a:schemeClr val="hlink"/>
            </a:solidFill>
            <a:round/>
            <a:headEnd type="none" w="sm" len="sm"/>
            <a:tailEnd type="none" w="sm" len="sm"/>
          </a:ln>
          <a:effectLst/>
        </p:spPr>
        <p:txBody>
          <a:bodyPr wrap="none" anchor="ctr"/>
          <a:lstStyle/>
          <a:p>
            <a:endParaRPr lang="en-US"/>
          </a:p>
        </p:txBody>
      </p:sp>
      <p:grpSp>
        <p:nvGrpSpPr>
          <p:cNvPr id="2" name="Group 22"/>
          <p:cNvGrpSpPr>
            <a:grpSpLocks/>
          </p:cNvGrpSpPr>
          <p:nvPr/>
        </p:nvGrpSpPr>
        <p:grpSpPr bwMode="auto">
          <a:xfrm>
            <a:off x="2667000" y="2057400"/>
            <a:ext cx="3200400" cy="2895600"/>
            <a:chOff x="1680" y="1728"/>
            <a:chExt cx="2016" cy="1824"/>
          </a:xfrm>
        </p:grpSpPr>
        <p:sp>
          <p:nvSpPr>
            <p:cNvPr id="89111" name="Line 23"/>
            <p:cNvSpPr>
              <a:spLocks noChangeShapeType="1"/>
            </p:cNvSpPr>
            <p:nvPr/>
          </p:nvSpPr>
          <p:spPr bwMode="auto">
            <a:xfrm flipV="1">
              <a:off x="3264" y="2592"/>
              <a:ext cx="144" cy="288"/>
            </a:xfrm>
            <a:prstGeom prst="line">
              <a:avLst/>
            </a:prstGeom>
            <a:noFill/>
            <a:ln w="57150" cap="sq">
              <a:solidFill>
                <a:schemeClr val="tx1"/>
              </a:solidFill>
              <a:round/>
              <a:headEnd type="none" w="sm" len="sm"/>
              <a:tailEnd type="none" w="sm" len="sm"/>
            </a:ln>
            <a:effectLst/>
          </p:spPr>
          <p:txBody>
            <a:bodyPr wrap="none" anchor="ctr"/>
            <a:lstStyle/>
            <a:p>
              <a:endParaRPr lang="en-US"/>
            </a:p>
          </p:txBody>
        </p:sp>
        <p:sp>
          <p:nvSpPr>
            <p:cNvPr id="89112" name="Line 24"/>
            <p:cNvSpPr>
              <a:spLocks noChangeShapeType="1"/>
            </p:cNvSpPr>
            <p:nvPr/>
          </p:nvSpPr>
          <p:spPr bwMode="auto">
            <a:xfrm flipH="1" flipV="1">
              <a:off x="2736" y="2064"/>
              <a:ext cx="336" cy="288"/>
            </a:xfrm>
            <a:prstGeom prst="line">
              <a:avLst/>
            </a:prstGeom>
            <a:noFill/>
            <a:ln w="57150" cap="sq">
              <a:solidFill>
                <a:schemeClr val="tx1"/>
              </a:solidFill>
              <a:round/>
              <a:headEnd type="none" w="sm" len="sm"/>
              <a:tailEnd type="none" w="sm" len="sm"/>
            </a:ln>
            <a:effectLst/>
          </p:spPr>
          <p:txBody>
            <a:bodyPr wrap="none" anchor="ctr"/>
            <a:lstStyle/>
            <a:p>
              <a:endParaRPr lang="en-US"/>
            </a:p>
          </p:txBody>
        </p:sp>
        <p:sp>
          <p:nvSpPr>
            <p:cNvPr id="89113" name="Line 25"/>
            <p:cNvSpPr>
              <a:spLocks noChangeShapeType="1"/>
            </p:cNvSpPr>
            <p:nvPr/>
          </p:nvSpPr>
          <p:spPr bwMode="auto">
            <a:xfrm>
              <a:off x="2880" y="2592"/>
              <a:ext cx="48" cy="240"/>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9114" name="Line 26"/>
            <p:cNvSpPr>
              <a:spLocks noChangeShapeType="1"/>
            </p:cNvSpPr>
            <p:nvPr/>
          </p:nvSpPr>
          <p:spPr bwMode="auto">
            <a:xfrm>
              <a:off x="2736" y="1728"/>
              <a:ext cx="960" cy="720"/>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9115" name="Line 27"/>
            <p:cNvSpPr>
              <a:spLocks noChangeShapeType="1"/>
            </p:cNvSpPr>
            <p:nvPr/>
          </p:nvSpPr>
          <p:spPr bwMode="auto">
            <a:xfrm>
              <a:off x="1680" y="2448"/>
              <a:ext cx="288" cy="96"/>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9116" name="Line 28"/>
            <p:cNvSpPr>
              <a:spLocks noChangeShapeType="1"/>
            </p:cNvSpPr>
            <p:nvPr/>
          </p:nvSpPr>
          <p:spPr bwMode="auto">
            <a:xfrm flipV="1">
              <a:off x="2160" y="3360"/>
              <a:ext cx="96" cy="192"/>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9117" name="Line 29"/>
            <p:cNvSpPr>
              <a:spLocks noChangeShapeType="1"/>
            </p:cNvSpPr>
            <p:nvPr/>
          </p:nvSpPr>
          <p:spPr bwMode="auto">
            <a:xfrm flipH="1" flipV="1">
              <a:off x="3168" y="3360"/>
              <a:ext cx="144" cy="192"/>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9118" name="Line 30"/>
            <p:cNvSpPr>
              <a:spLocks noChangeShapeType="1"/>
            </p:cNvSpPr>
            <p:nvPr/>
          </p:nvSpPr>
          <p:spPr bwMode="auto">
            <a:xfrm flipV="1">
              <a:off x="2208" y="2832"/>
              <a:ext cx="192" cy="48"/>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9119" name="Line 31"/>
            <p:cNvSpPr>
              <a:spLocks noChangeShapeType="1"/>
            </p:cNvSpPr>
            <p:nvPr/>
          </p:nvSpPr>
          <p:spPr bwMode="auto">
            <a:xfrm>
              <a:off x="2448" y="2352"/>
              <a:ext cx="48" cy="192"/>
            </a:xfrm>
            <a:prstGeom prst="line">
              <a:avLst/>
            </a:prstGeom>
            <a:noFill/>
            <a:ln w="38100" cap="sq">
              <a:solidFill>
                <a:schemeClr val="tx1"/>
              </a:solidFill>
              <a:round/>
              <a:headEnd type="none" w="sm" len="sm"/>
              <a:tailEnd type="none" w="sm" len="sm"/>
            </a:ln>
            <a:effectLst/>
          </p:spPr>
          <p:txBody>
            <a:bodyPr wrap="none" anchor="ctr"/>
            <a:lstStyle/>
            <a:p>
              <a:endParaRPr lang="en-US"/>
            </a:p>
          </p:txBody>
        </p:sp>
        <p:sp>
          <p:nvSpPr>
            <p:cNvPr id="89120" name="Line 32"/>
            <p:cNvSpPr>
              <a:spLocks noChangeShapeType="1"/>
            </p:cNvSpPr>
            <p:nvPr/>
          </p:nvSpPr>
          <p:spPr bwMode="auto">
            <a:xfrm>
              <a:off x="2736" y="3072"/>
              <a:ext cx="0" cy="192"/>
            </a:xfrm>
            <a:prstGeom prst="line">
              <a:avLst/>
            </a:prstGeom>
            <a:noFill/>
            <a:ln w="38100" cap="sq">
              <a:solidFill>
                <a:schemeClr val="tx1"/>
              </a:solidFill>
              <a:round/>
              <a:headEnd type="none" w="sm" len="sm"/>
              <a:tailEnd type="none" w="sm" len="sm"/>
            </a:ln>
            <a:effectLst/>
          </p:spPr>
          <p:txBody>
            <a:bodyPr wrap="none" anchor="ctr"/>
            <a:lstStyle/>
            <a:p>
              <a:endParaRPr lang="en-US"/>
            </a:p>
          </p:txBody>
        </p:sp>
      </p:grpSp>
      <p:sp>
        <p:nvSpPr>
          <p:cNvPr id="89121" name="Rectangle 33"/>
          <p:cNvSpPr>
            <a:spLocks noGrp="1" noChangeArrowheads="1"/>
          </p:cNvSpPr>
          <p:nvPr>
            <p:ph type="title"/>
          </p:nvPr>
        </p:nvSpPr>
        <p:spPr/>
        <p:txBody>
          <a:bodyPr>
            <a:normAutofit fontScale="90000"/>
          </a:bodyPr>
          <a:lstStyle/>
          <a:p>
            <a:r>
              <a:rPr lang="en-US"/>
              <a:t>Hamilton’s Around the World Game</a:t>
            </a:r>
          </a:p>
        </p:txBody>
      </p:sp>
      <p:sp>
        <p:nvSpPr>
          <p:cNvPr id="89122" name="Oval 34"/>
          <p:cNvSpPr>
            <a:spLocks noChangeArrowheads="1"/>
          </p:cNvSpPr>
          <p:nvPr/>
        </p:nvSpPr>
        <p:spPr bwMode="auto">
          <a:xfrm>
            <a:off x="2590800" y="31242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23" name="Oval 35"/>
          <p:cNvSpPr>
            <a:spLocks noChangeArrowheads="1"/>
          </p:cNvSpPr>
          <p:nvPr/>
        </p:nvSpPr>
        <p:spPr bwMode="auto">
          <a:xfrm>
            <a:off x="4191000" y="19050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24" name="Oval 36"/>
          <p:cNvSpPr>
            <a:spLocks noChangeArrowheads="1"/>
          </p:cNvSpPr>
          <p:nvPr/>
        </p:nvSpPr>
        <p:spPr bwMode="auto">
          <a:xfrm>
            <a:off x="4191000" y="24384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25" name="Oval 37"/>
          <p:cNvSpPr>
            <a:spLocks noChangeArrowheads="1"/>
          </p:cNvSpPr>
          <p:nvPr/>
        </p:nvSpPr>
        <p:spPr bwMode="auto">
          <a:xfrm>
            <a:off x="3733800" y="28956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26" name="Oval 38"/>
          <p:cNvSpPr>
            <a:spLocks noChangeArrowheads="1"/>
          </p:cNvSpPr>
          <p:nvPr/>
        </p:nvSpPr>
        <p:spPr bwMode="auto">
          <a:xfrm>
            <a:off x="3048000" y="32766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27" name="Oval 39"/>
          <p:cNvSpPr>
            <a:spLocks noChangeArrowheads="1"/>
          </p:cNvSpPr>
          <p:nvPr/>
        </p:nvSpPr>
        <p:spPr bwMode="auto">
          <a:xfrm>
            <a:off x="3886200" y="32766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28" name="Oval 40"/>
          <p:cNvSpPr>
            <a:spLocks noChangeArrowheads="1"/>
          </p:cNvSpPr>
          <p:nvPr/>
        </p:nvSpPr>
        <p:spPr bwMode="auto">
          <a:xfrm>
            <a:off x="3733800" y="37338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29" name="Oval 41"/>
          <p:cNvSpPr>
            <a:spLocks noChangeArrowheads="1"/>
          </p:cNvSpPr>
          <p:nvPr/>
        </p:nvSpPr>
        <p:spPr bwMode="auto">
          <a:xfrm>
            <a:off x="4419600" y="32766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30" name="Oval 42"/>
          <p:cNvSpPr>
            <a:spLocks noChangeArrowheads="1"/>
          </p:cNvSpPr>
          <p:nvPr/>
        </p:nvSpPr>
        <p:spPr bwMode="auto">
          <a:xfrm>
            <a:off x="4572000" y="37338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31" name="Oval 43"/>
          <p:cNvSpPr>
            <a:spLocks noChangeArrowheads="1"/>
          </p:cNvSpPr>
          <p:nvPr/>
        </p:nvSpPr>
        <p:spPr bwMode="auto">
          <a:xfrm>
            <a:off x="4191000" y="40386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32" name="Oval 44"/>
          <p:cNvSpPr>
            <a:spLocks noChangeArrowheads="1"/>
          </p:cNvSpPr>
          <p:nvPr/>
        </p:nvSpPr>
        <p:spPr bwMode="auto">
          <a:xfrm>
            <a:off x="3352800" y="38100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33" name="Oval 45"/>
          <p:cNvSpPr>
            <a:spLocks noChangeArrowheads="1"/>
          </p:cNvSpPr>
          <p:nvPr/>
        </p:nvSpPr>
        <p:spPr bwMode="auto">
          <a:xfrm>
            <a:off x="3505200" y="44958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34" name="Oval 46"/>
          <p:cNvSpPr>
            <a:spLocks noChangeArrowheads="1"/>
          </p:cNvSpPr>
          <p:nvPr/>
        </p:nvSpPr>
        <p:spPr bwMode="auto">
          <a:xfrm>
            <a:off x="4191000" y="44196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35" name="Oval 47"/>
          <p:cNvSpPr>
            <a:spLocks noChangeArrowheads="1"/>
          </p:cNvSpPr>
          <p:nvPr/>
        </p:nvSpPr>
        <p:spPr bwMode="auto">
          <a:xfrm>
            <a:off x="4876800" y="44958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36" name="Oval 48"/>
          <p:cNvSpPr>
            <a:spLocks noChangeArrowheads="1"/>
          </p:cNvSpPr>
          <p:nvPr/>
        </p:nvSpPr>
        <p:spPr bwMode="auto">
          <a:xfrm>
            <a:off x="5029200" y="38100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37" name="Oval 49"/>
          <p:cNvSpPr>
            <a:spLocks noChangeArrowheads="1"/>
          </p:cNvSpPr>
          <p:nvPr/>
        </p:nvSpPr>
        <p:spPr bwMode="auto">
          <a:xfrm>
            <a:off x="5334000" y="32766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38" name="Oval 50"/>
          <p:cNvSpPr>
            <a:spLocks noChangeArrowheads="1"/>
          </p:cNvSpPr>
          <p:nvPr/>
        </p:nvSpPr>
        <p:spPr bwMode="auto">
          <a:xfrm>
            <a:off x="5715000" y="30480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39" name="Oval 51"/>
          <p:cNvSpPr>
            <a:spLocks noChangeArrowheads="1"/>
          </p:cNvSpPr>
          <p:nvPr/>
        </p:nvSpPr>
        <p:spPr bwMode="auto">
          <a:xfrm>
            <a:off x="5105400" y="48768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40" name="Oval 52"/>
          <p:cNvSpPr>
            <a:spLocks noChangeArrowheads="1"/>
          </p:cNvSpPr>
          <p:nvPr/>
        </p:nvSpPr>
        <p:spPr bwMode="auto">
          <a:xfrm>
            <a:off x="3276600" y="48768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
        <p:nvSpPr>
          <p:cNvPr id="89141" name="Oval 53"/>
          <p:cNvSpPr>
            <a:spLocks noChangeArrowheads="1"/>
          </p:cNvSpPr>
          <p:nvPr/>
        </p:nvSpPr>
        <p:spPr bwMode="auto">
          <a:xfrm>
            <a:off x="4724400" y="2971800"/>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102"/>
                                        </p:tgtEl>
                                        <p:attrNameLst>
                                          <p:attrName>style.visibility</p:attrName>
                                        </p:attrNameLst>
                                      </p:cBhvr>
                                      <p:to>
                                        <p:strVal val="visible"/>
                                      </p:to>
                                    </p:set>
                                    <p:animEffect transition="in" filter="dissolve">
                                      <p:cBhvr>
                                        <p:cTn id="7" dur="500"/>
                                        <p:tgtEl>
                                          <p:spTgt spid="891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9106"/>
                                        </p:tgtEl>
                                        <p:attrNameLst>
                                          <p:attrName>style.visibility</p:attrName>
                                        </p:attrNameLst>
                                      </p:cBhvr>
                                      <p:to>
                                        <p:strVal val="visible"/>
                                      </p:to>
                                    </p:set>
                                    <p:animEffect transition="in" filter="dissolve">
                                      <p:cBhvr>
                                        <p:cTn id="12" dur="500"/>
                                        <p:tgtEl>
                                          <p:spTgt spid="8910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9091"/>
                                        </p:tgtEl>
                                        <p:attrNameLst>
                                          <p:attrName>style.visibility</p:attrName>
                                        </p:attrNameLst>
                                      </p:cBhvr>
                                      <p:to>
                                        <p:strVal val="visible"/>
                                      </p:to>
                                    </p:set>
                                    <p:animEffect transition="in" filter="dissolve">
                                      <p:cBhvr>
                                        <p:cTn id="17" dur="500"/>
                                        <p:tgtEl>
                                          <p:spTgt spid="8909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9092"/>
                                        </p:tgtEl>
                                        <p:attrNameLst>
                                          <p:attrName>style.visibility</p:attrName>
                                        </p:attrNameLst>
                                      </p:cBhvr>
                                      <p:to>
                                        <p:strVal val="visible"/>
                                      </p:to>
                                    </p:set>
                                    <p:animEffect transition="in" filter="dissolve">
                                      <p:cBhvr>
                                        <p:cTn id="22" dur="500"/>
                                        <p:tgtEl>
                                          <p:spTgt spid="8909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9093"/>
                                        </p:tgtEl>
                                        <p:attrNameLst>
                                          <p:attrName>style.visibility</p:attrName>
                                        </p:attrNameLst>
                                      </p:cBhvr>
                                      <p:to>
                                        <p:strVal val="visible"/>
                                      </p:to>
                                    </p:set>
                                    <p:animEffect transition="in" filter="dissolve">
                                      <p:cBhvr>
                                        <p:cTn id="27" dur="500"/>
                                        <p:tgtEl>
                                          <p:spTgt spid="890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9094"/>
                                        </p:tgtEl>
                                        <p:attrNameLst>
                                          <p:attrName>style.visibility</p:attrName>
                                        </p:attrNameLst>
                                      </p:cBhvr>
                                      <p:to>
                                        <p:strVal val="visible"/>
                                      </p:to>
                                    </p:set>
                                    <p:animEffect transition="in" filter="dissolve">
                                      <p:cBhvr>
                                        <p:cTn id="32" dur="500"/>
                                        <p:tgtEl>
                                          <p:spTgt spid="8909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9095"/>
                                        </p:tgtEl>
                                        <p:attrNameLst>
                                          <p:attrName>style.visibility</p:attrName>
                                        </p:attrNameLst>
                                      </p:cBhvr>
                                      <p:to>
                                        <p:strVal val="visible"/>
                                      </p:to>
                                    </p:set>
                                    <p:animEffect transition="in" filter="dissolve">
                                      <p:cBhvr>
                                        <p:cTn id="37" dur="500"/>
                                        <p:tgtEl>
                                          <p:spTgt spid="8909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9096"/>
                                        </p:tgtEl>
                                        <p:attrNameLst>
                                          <p:attrName>style.visibility</p:attrName>
                                        </p:attrNameLst>
                                      </p:cBhvr>
                                      <p:to>
                                        <p:strVal val="visible"/>
                                      </p:to>
                                    </p:set>
                                    <p:animEffect transition="in" filter="dissolve">
                                      <p:cBhvr>
                                        <p:cTn id="42" dur="500"/>
                                        <p:tgtEl>
                                          <p:spTgt spid="8909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9090"/>
                                        </p:tgtEl>
                                        <p:attrNameLst>
                                          <p:attrName>style.visibility</p:attrName>
                                        </p:attrNameLst>
                                      </p:cBhvr>
                                      <p:to>
                                        <p:strVal val="visible"/>
                                      </p:to>
                                    </p:set>
                                    <p:animEffect transition="in" filter="dissolve">
                                      <p:cBhvr>
                                        <p:cTn id="47" dur="500"/>
                                        <p:tgtEl>
                                          <p:spTgt spid="8909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9109"/>
                                        </p:tgtEl>
                                        <p:attrNameLst>
                                          <p:attrName>style.visibility</p:attrName>
                                        </p:attrNameLst>
                                      </p:cBhvr>
                                      <p:to>
                                        <p:strVal val="visible"/>
                                      </p:to>
                                    </p:set>
                                    <p:animEffect transition="in" filter="dissolve">
                                      <p:cBhvr>
                                        <p:cTn id="52" dur="500"/>
                                        <p:tgtEl>
                                          <p:spTgt spid="8910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9099"/>
                                        </p:tgtEl>
                                        <p:attrNameLst>
                                          <p:attrName>style.visibility</p:attrName>
                                        </p:attrNameLst>
                                      </p:cBhvr>
                                      <p:to>
                                        <p:strVal val="visible"/>
                                      </p:to>
                                    </p:set>
                                    <p:animEffect transition="in" filter="dissolve">
                                      <p:cBhvr>
                                        <p:cTn id="57" dur="500"/>
                                        <p:tgtEl>
                                          <p:spTgt spid="8909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9100"/>
                                        </p:tgtEl>
                                        <p:attrNameLst>
                                          <p:attrName>style.visibility</p:attrName>
                                        </p:attrNameLst>
                                      </p:cBhvr>
                                      <p:to>
                                        <p:strVal val="visible"/>
                                      </p:to>
                                    </p:set>
                                    <p:animEffect transition="in" filter="dissolve">
                                      <p:cBhvr>
                                        <p:cTn id="62" dur="500"/>
                                        <p:tgtEl>
                                          <p:spTgt spid="8910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9101"/>
                                        </p:tgtEl>
                                        <p:attrNameLst>
                                          <p:attrName>style.visibility</p:attrName>
                                        </p:attrNameLst>
                                      </p:cBhvr>
                                      <p:to>
                                        <p:strVal val="visible"/>
                                      </p:to>
                                    </p:set>
                                    <p:animEffect transition="in" filter="dissolve">
                                      <p:cBhvr>
                                        <p:cTn id="67" dur="500"/>
                                        <p:tgtEl>
                                          <p:spTgt spid="8910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9098"/>
                                        </p:tgtEl>
                                        <p:attrNameLst>
                                          <p:attrName>style.visibility</p:attrName>
                                        </p:attrNameLst>
                                      </p:cBhvr>
                                      <p:to>
                                        <p:strVal val="visible"/>
                                      </p:to>
                                    </p:set>
                                    <p:animEffect transition="in" filter="dissolve">
                                      <p:cBhvr>
                                        <p:cTn id="72" dur="500"/>
                                        <p:tgtEl>
                                          <p:spTgt spid="8909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9108"/>
                                        </p:tgtEl>
                                        <p:attrNameLst>
                                          <p:attrName>style.visibility</p:attrName>
                                        </p:attrNameLst>
                                      </p:cBhvr>
                                      <p:to>
                                        <p:strVal val="visible"/>
                                      </p:to>
                                    </p:set>
                                    <p:animEffect transition="in" filter="dissolve">
                                      <p:cBhvr>
                                        <p:cTn id="77" dur="500"/>
                                        <p:tgtEl>
                                          <p:spTgt spid="8910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89097"/>
                                        </p:tgtEl>
                                        <p:attrNameLst>
                                          <p:attrName>style.visibility</p:attrName>
                                        </p:attrNameLst>
                                      </p:cBhvr>
                                      <p:to>
                                        <p:strVal val="visible"/>
                                      </p:to>
                                    </p:set>
                                    <p:animEffect transition="in" filter="dissolve">
                                      <p:cBhvr>
                                        <p:cTn id="82" dur="500"/>
                                        <p:tgtEl>
                                          <p:spTgt spid="8909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89107"/>
                                        </p:tgtEl>
                                        <p:attrNameLst>
                                          <p:attrName>style.visibility</p:attrName>
                                        </p:attrNameLst>
                                      </p:cBhvr>
                                      <p:to>
                                        <p:strVal val="visible"/>
                                      </p:to>
                                    </p:set>
                                    <p:animEffect transition="in" filter="dissolve">
                                      <p:cBhvr>
                                        <p:cTn id="87" dur="500"/>
                                        <p:tgtEl>
                                          <p:spTgt spid="89107"/>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89103"/>
                                        </p:tgtEl>
                                        <p:attrNameLst>
                                          <p:attrName>style.visibility</p:attrName>
                                        </p:attrNameLst>
                                      </p:cBhvr>
                                      <p:to>
                                        <p:strVal val="visible"/>
                                      </p:to>
                                    </p:set>
                                    <p:animEffect transition="in" filter="dissolve">
                                      <p:cBhvr>
                                        <p:cTn id="92" dur="500"/>
                                        <p:tgtEl>
                                          <p:spTgt spid="89103"/>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89104"/>
                                        </p:tgtEl>
                                        <p:attrNameLst>
                                          <p:attrName>style.visibility</p:attrName>
                                        </p:attrNameLst>
                                      </p:cBhvr>
                                      <p:to>
                                        <p:strVal val="visible"/>
                                      </p:to>
                                    </p:set>
                                    <p:animEffect transition="in" filter="dissolve">
                                      <p:cBhvr>
                                        <p:cTn id="97" dur="500"/>
                                        <p:tgtEl>
                                          <p:spTgt spid="8910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9105"/>
                                        </p:tgtEl>
                                        <p:attrNameLst>
                                          <p:attrName>style.visibility</p:attrName>
                                        </p:attrNameLst>
                                      </p:cBhvr>
                                      <p:to>
                                        <p:strVal val="visible"/>
                                      </p:to>
                                    </p:set>
                                    <p:animEffect transition="in" filter="dissolve">
                                      <p:cBhvr>
                                        <p:cTn id="102" dur="500"/>
                                        <p:tgtEl>
                                          <p:spTgt spid="89105"/>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dissolve">
                                      <p:cBhvr>
                                        <p:cTn id="10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nimBg="1"/>
      <p:bldP spid="89091" grpId="0" animBg="1"/>
      <p:bldP spid="89092" grpId="0" animBg="1"/>
      <p:bldP spid="89093" grpId="0" animBg="1"/>
      <p:bldP spid="89094" grpId="0" animBg="1"/>
      <p:bldP spid="89095" grpId="0" animBg="1"/>
      <p:bldP spid="89096" grpId="0" animBg="1"/>
      <p:bldP spid="89097" grpId="0" animBg="1"/>
      <p:bldP spid="89098" grpId="0" animBg="1"/>
      <p:bldP spid="89099" grpId="0" animBg="1"/>
      <p:bldP spid="89100" grpId="0" animBg="1"/>
      <p:bldP spid="89101" grpId="0" animBg="1"/>
      <p:bldP spid="89102" grpId="0" animBg="1"/>
      <p:bldP spid="89103" grpId="0" animBg="1"/>
      <p:bldP spid="89104" grpId="0" animBg="1"/>
      <p:bldP spid="89105" grpId="0" animBg="1"/>
      <p:bldP spid="89106" grpId="0" animBg="1"/>
      <p:bldP spid="89107" grpId="0" animBg="1"/>
      <p:bldP spid="89108" grpId="0" animBg="1"/>
      <p:bldP spid="8910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7000" y="96520"/>
            <a:ext cx="4724400" cy="2743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881120" y="2661920"/>
            <a:ext cx="5181600" cy="4114800"/>
          </a:xfrm>
          <a:prstGeom prst="rect">
            <a:avLst/>
          </a:prstGeom>
          <a:noFill/>
          <a:ln w="9525">
            <a:noFill/>
            <a:miter lim="800000"/>
            <a:headEnd/>
            <a:tailEnd/>
          </a:ln>
        </p:spPr>
      </p:pic>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amiltonian Circuit Problems"/>
          <p:cNvPicPr>
            <a:picLocks noChangeAspect="1" noChangeArrowheads="1"/>
          </p:cNvPicPr>
          <p:nvPr/>
        </p:nvPicPr>
        <p:blipFill>
          <a:blip r:embed="rId3" cstate="print"/>
          <a:srcRect/>
          <a:stretch>
            <a:fillRect/>
          </a:stretch>
        </p:blipFill>
        <p:spPr bwMode="auto">
          <a:xfrm>
            <a:off x="247015" y="1656715"/>
            <a:ext cx="3810000" cy="2667000"/>
          </a:xfrm>
          <a:prstGeom prst="rect">
            <a:avLst/>
          </a:prstGeom>
          <a:noFill/>
        </p:spPr>
      </p:pic>
      <p:sp>
        <p:nvSpPr>
          <p:cNvPr id="3" name="Rectangle 2"/>
          <p:cNvSpPr/>
          <p:nvPr/>
        </p:nvSpPr>
        <p:spPr>
          <a:xfrm>
            <a:off x="508000" y="172016"/>
            <a:ext cx="8148320" cy="1384995"/>
          </a:xfrm>
          <a:prstGeom prst="rect">
            <a:avLst/>
          </a:prstGeom>
        </p:spPr>
        <p:txBody>
          <a:bodyPr wrap="square">
            <a:spAutoFit/>
          </a:bodyPr>
          <a:lstStyle/>
          <a:p>
            <a:pPr algn="just"/>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 Consider a graph G = (V, E) shown below. We have to find a Hamiltonian circuit using Backtracking method</a:t>
            </a:r>
            <a:endParaRPr lang="en-US" dirty="0">
              <a:latin typeface="Times New Roman" pitchFamily="18" charset="0"/>
              <a:cs typeface="Times New Roman" pitchFamily="18" charset="0"/>
            </a:endParaRPr>
          </a:p>
        </p:txBody>
      </p:sp>
      <p:pic>
        <p:nvPicPr>
          <p:cNvPr id="4" name="Picture 2" descr="Hamiltonian Circuit Problems"/>
          <p:cNvPicPr>
            <a:picLocks noChangeAspect="1" noChangeArrowheads="1"/>
          </p:cNvPicPr>
          <p:nvPr/>
        </p:nvPicPr>
        <p:blipFill>
          <a:blip r:embed="rId4" cstate="print"/>
          <a:srcRect/>
          <a:stretch>
            <a:fillRect/>
          </a:stretch>
        </p:blipFill>
        <p:spPr bwMode="auto">
          <a:xfrm>
            <a:off x="602615" y="4610735"/>
            <a:ext cx="2095500" cy="1638300"/>
          </a:xfrm>
          <a:prstGeom prst="rect">
            <a:avLst/>
          </a:prstGeom>
          <a:noFill/>
        </p:spPr>
      </p:pic>
      <p:pic>
        <p:nvPicPr>
          <p:cNvPr id="5" name="Picture 4" descr="Hamiltonian Circuit Problems"/>
          <p:cNvPicPr>
            <a:picLocks noChangeAspect="1" noChangeArrowheads="1"/>
          </p:cNvPicPr>
          <p:nvPr/>
        </p:nvPicPr>
        <p:blipFill>
          <a:blip r:embed="rId5" cstate="print"/>
          <a:srcRect/>
          <a:stretch>
            <a:fillRect/>
          </a:stretch>
        </p:blipFill>
        <p:spPr bwMode="auto">
          <a:xfrm>
            <a:off x="4321175" y="1242695"/>
            <a:ext cx="2095500" cy="2428875"/>
          </a:xfrm>
          <a:prstGeom prst="rect">
            <a:avLst/>
          </a:prstGeom>
          <a:noFill/>
        </p:spPr>
      </p:pic>
      <p:pic>
        <p:nvPicPr>
          <p:cNvPr id="54276" name="Picture 4" descr="Hamiltonian Circuit Problems"/>
          <p:cNvPicPr>
            <a:picLocks noChangeAspect="1" noChangeArrowheads="1"/>
          </p:cNvPicPr>
          <p:nvPr/>
        </p:nvPicPr>
        <p:blipFill>
          <a:blip r:embed="rId6" cstate="print"/>
          <a:srcRect/>
          <a:stretch>
            <a:fillRect/>
          </a:stretch>
        </p:blipFill>
        <p:spPr bwMode="auto">
          <a:xfrm>
            <a:off x="6790055" y="1198880"/>
            <a:ext cx="2095500" cy="2052320"/>
          </a:xfrm>
          <a:prstGeom prst="rect">
            <a:avLst/>
          </a:prstGeom>
          <a:noFill/>
        </p:spPr>
      </p:pic>
      <p:pic>
        <p:nvPicPr>
          <p:cNvPr id="54278" name="Picture 6" descr="Hamiltonian Circuit Problems"/>
          <p:cNvPicPr>
            <a:picLocks noChangeAspect="1" noChangeArrowheads="1"/>
          </p:cNvPicPr>
          <p:nvPr/>
        </p:nvPicPr>
        <p:blipFill>
          <a:blip r:embed="rId7" cstate="print"/>
          <a:srcRect/>
          <a:stretch>
            <a:fillRect/>
          </a:stretch>
        </p:blipFill>
        <p:spPr bwMode="auto">
          <a:xfrm>
            <a:off x="4819015" y="3667760"/>
            <a:ext cx="3333750" cy="2822892"/>
          </a:xfrm>
          <a:prstGeom prst="rect">
            <a:avLst/>
          </a:prstGeom>
          <a:noFill/>
        </p:spPr>
      </p:pic>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ppt_x"/>
                                          </p:val>
                                        </p:tav>
                                        <p:tav tm="100000">
                                          <p:val>
                                            <p:strVal val="#ppt_x"/>
                                          </p:val>
                                        </p:tav>
                                      </p:tavLst>
                                    </p:anim>
                                    <p:anim calcmode="lin" valueType="num">
                                      <p:cBhvr additive="base">
                                        <p:cTn id="8" dur="500" fill="hold"/>
                                        <p:tgtEl>
                                          <p:spTgt spid="542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heckerboard(across)">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4276"/>
                                        </p:tgtEl>
                                        <p:attrNameLst>
                                          <p:attrName>style.visibility</p:attrName>
                                        </p:attrNameLst>
                                      </p:cBhvr>
                                      <p:to>
                                        <p:strVal val="visible"/>
                                      </p:to>
                                    </p:set>
                                    <p:animEffect transition="in" filter="checkerboard(across)">
                                      <p:cBhvr>
                                        <p:cTn id="23" dur="500"/>
                                        <p:tgtEl>
                                          <p:spTgt spid="5427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54278"/>
                                        </p:tgtEl>
                                        <p:attrNameLst>
                                          <p:attrName>style.visibility</p:attrName>
                                        </p:attrNameLst>
                                      </p:cBhvr>
                                      <p:to>
                                        <p:strVal val="visible"/>
                                      </p:to>
                                    </p:set>
                                    <p:animEffect transition="in" filter="checkerboard(across)">
                                      <p:cBhvr>
                                        <p:cTn id="28"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amiltonian Circuit Problems"/>
          <p:cNvPicPr>
            <a:picLocks noChangeAspect="1" noChangeArrowheads="1"/>
          </p:cNvPicPr>
          <p:nvPr/>
        </p:nvPicPr>
        <p:blipFill>
          <a:blip r:embed="rId2" cstate="print"/>
          <a:srcRect/>
          <a:stretch>
            <a:fillRect/>
          </a:stretch>
        </p:blipFill>
        <p:spPr bwMode="auto">
          <a:xfrm>
            <a:off x="247015" y="122555"/>
            <a:ext cx="3810000" cy="2667000"/>
          </a:xfrm>
          <a:prstGeom prst="rect">
            <a:avLst/>
          </a:prstGeom>
          <a:noFill/>
        </p:spPr>
      </p:pic>
      <p:pic>
        <p:nvPicPr>
          <p:cNvPr id="53254" name="Picture 6" descr="Hamiltonian Circuit Problems"/>
          <p:cNvPicPr>
            <a:picLocks noChangeAspect="1" noChangeArrowheads="1"/>
          </p:cNvPicPr>
          <p:nvPr/>
        </p:nvPicPr>
        <p:blipFill>
          <a:blip r:embed="rId3" cstate="print"/>
          <a:srcRect/>
          <a:stretch>
            <a:fillRect/>
          </a:stretch>
        </p:blipFill>
        <p:spPr bwMode="auto">
          <a:xfrm>
            <a:off x="135255" y="3281680"/>
            <a:ext cx="3333750" cy="3037840"/>
          </a:xfrm>
          <a:prstGeom prst="rect">
            <a:avLst/>
          </a:prstGeom>
          <a:noFill/>
        </p:spPr>
      </p:pic>
      <p:pic>
        <p:nvPicPr>
          <p:cNvPr id="53256" name="Picture 8" descr="Hamiltonian Circuit Problems"/>
          <p:cNvPicPr>
            <a:picLocks noChangeAspect="1" noChangeArrowheads="1"/>
          </p:cNvPicPr>
          <p:nvPr/>
        </p:nvPicPr>
        <p:blipFill>
          <a:blip r:embed="rId4" cstate="print"/>
          <a:srcRect/>
          <a:stretch>
            <a:fillRect/>
          </a:stretch>
        </p:blipFill>
        <p:spPr bwMode="auto">
          <a:xfrm>
            <a:off x="4890135" y="744855"/>
            <a:ext cx="3333750" cy="4333875"/>
          </a:xfrm>
          <a:prstGeom prst="rect">
            <a:avLst/>
          </a:prstGeom>
          <a:noFill/>
        </p:spPr>
      </p:pic>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3254"/>
                                        </p:tgtEl>
                                        <p:attrNameLst>
                                          <p:attrName>style.visibility</p:attrName>
                                        </p:attrNameLst>
                                      </p:cBhvr>
                                      <p:to>
                                        <p:strVal val="visible"/>
                                      </p:to>
                                    </p:set>
                                    <p:animEffect transition="in" filter="checkerboard(across)">
                                      <p:cBhvr>
                                        <p:cTn id="13" dur="500"/>
                                        <p:tgtEl>
                                          <p:spTgt spid="5325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3256"/>
                                        </p:tgtEl>
                                        <p:attrNameLst>
                                          <p:attrName>style.visibility</p:attrName>
                                        </p:attrNameLst>
                                      </p:cBhvr>
                                      <p:to>
                                        <p:strVal val="visible"/>
                                      </p:to>
                                    </p:set>
                                    <p:animEffect transition="in" filter="checkerboard(across)">
                                      <p:cBhvr>
                                        <p:cTn id="18" dur="5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amiltonian Circuit Problems"/>
          <p:cNvPicPr>
            <a:picLocks noChangeAspect="1" noChangeArrowheads="1"/>
          </p:cNvPicPr>
          <p:nvPr/>
        </p:nvPicPr>
        <p:blipFill>
          <a:blip r:embed="rId2" cstate="print"/>
          <a:srcRect/>
          <a:stretch>
            <a:fillRect/>
          </a:stretch>
        </p:blipFill>
        <p:spPr bwMode="auto">
          <a:xfrm>
            <a:off x="247015" y="122555"/>
            <a:ext cx="3810000" cy="2667000"/>
          </a:xfrm>
          <a:prstGeom prst="rect">
            <a:avLst/>
          </a:prstGeom>
          <a:noFill/>
        </p:spPr>
      </p:pic>
      <p:pic>
        <p:nvPicPr>
          <p:cNvPr id="52226" name="Picture 2" descr="Hamiltonian Circuit Problems"/>
          <p:cNvPicPr>
            <a:picLocks noChangeAspect="1" noChangeArrowheads="1"/>
          </p:cNvPicPr>
          <p:nvPr/>
        </p:nvPicPr>
        <p:blipFill>
          <a:blip r:embed="rId3" cstate="print"/>
          <a:srcRect/>
          <a:stretch>
            <a:fillRect/>
          </a:stretch>
        </p:blipFill>
        <p:spPr bwMode="auto">
          <a:xfrm>
            <a:off x="409575" y="3037840"/>
            <a:ext cx="3000375" cy="3691890"/>
          </a:xfrm>
          <a:prstGeom prst="rect">
            <a:avLst/>
          </a:prstGeom>
          <a:noFill/>
        </p:spPr>
      </p:pic>
      <p:pic>
        <p:nvPicPr>
          <p:cNvPr id="52228" name="Picture 4" descr="Hamiltonian Circuit Problems"/>
          <p:cNvPicPr>
            <a:picLocks noChangeAspect="1" noChangeArrowheads="1"/>
          </p:cNvPicPr>
          <p:nvPr/>
        </p:nvPicPr>
        <p:blipFill>
          <a:blip r:embed="rId4" cstate="print"/>
          <a:srcRect/>
          <a:stretch>
            <a:fillRect/>
          </a:stretch>
        </p:blipFill>
        <p:spPr bwMode="auto">
          <a:xfrm>
            <a:off x="5215255" y="721360"/>
            <a:ext cx="2619375" cy="47625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2226"/>
                                        </p:tgtEl>
                                        <p:attrNameLst>
                                          <p:attrName>style.visibility</p:attrName>
                                        </p:attrNameLst>
                                      </p:cBhvr>
                                      <p:to>
                                        <p:strVal val="visible"/>
                                      </p:to>
                                    </p:set>
                                    <p:animEffect transition="in" filter="checkerboard(across)">
                                      <p:cBhvr>
                                        <p:cTn id="13" dur="500"/>
                                        <p:tgtEl>
                                          <p:spTgt spid="5222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2228"/>
                                        </p:tgtEl>
                                        <p:attrNameLst>
                                          <p:attrName>style.visibility</p:attrName>
                                        </p:attrNameLst>
                                      </p:cBhvr>
                                      <p:to>
                                        <p:strVal val="visible"/>
                                      </p:to>
                                    </p:set>
                                    <p:animEffect transition="in" filter="checkerboard(across)">
                                      <p:cBhvr>
                                        <p:cTn id="18"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0621" y="952510"/>
            <a:ext cx="2122761" cy="523220"/>
          </a:xfrm>
          <a:prstGeom prst="rect">
            <a:avLst/>
          </a:prstGeom>
        </p:spPr>
        <p:txBody>
          <a:bodyPr wrap="none">
            <a:spAutoFit/>
          </a:bodyPr>
          <a:lstStyle/>
          <a:p>
            <a:r>
              <a:rPr lang="en-US" b="1" dirty="0" smtClean="0"/>
              <a:t>Complexity</a:t>
            </a:r>
            <a:endParaRPr lang="en-US" dirty="0"/>
          </a:p>
        </p:txBody>
      </p:sp>
      <p:sp>
        <p:nvSpPr>
          <p:cNvPr id="3" name="Rectangle 2"/>
          <p:cNvSpPr/>
          <p:nvPr/>
        </p:nvSpPr>
        <p:spPr>
          <a:xfrm>
            <a:off x="4283299" y="3167390"/>
            <a:ext cx="577402" cy="523220"/>
          </a:xfrm>
          <a:prstGeom prst="rect">
            <a:avLst/>
          </a:prstGeom>
        </p:spPr>
        <p:txBody>
          <a:bodyPr wrap="none">
            <a:spAutoFit/>
          </a:bodyPr>
          <a:lstStyle/>
          <a:p>
            <a:r>
              <a:rPr lang="en-US" b="1" dirty="0" smtClean="0">
                <a:solidFill>
                  <a:srgbClr val="FF0000"/>
                </a:solidFill>
              </a:rPr>
              <a:t>N!</a:t>
            </a:r>
            <a:endParaRPr 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4782" y="3167390"/>
            <a:ext cx="4494435" cy="523220"/>
          </a:xfrm>
          <a:prstGeom prst="rect">
            <a:avLst/>
          </a:prstGeom>
        </p:spPr>
        <p:txBody>
          <a:bodyPr wrap="none">
            <a:spAutoFit/>
          </a:bodyPr>
          <a:lstStyle/>
          <a:p>
            <a:r>
              <a:rPr lang="en-US" b="1" dirty="0" smtClean="0"/>
              <a:t>Sum of subsets problem </a:t>
            </a:r>
            <a:endParaRPr lang="en-US" dirty="0"/>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640" y="426720"/>
            <a:ext cx="8402320" cy="6001643"/>
          </a:xfrm>
          <a:prstGeom prst="rect">
            <a:avLst/>
          </a:prstGeom>
        </p:spPr>
        <p:txBody>
          <a:bodyPr wrap="square">
            <a:spAutoFit/>
          </a:bodyPr>
          <a:lstStyle/>
          <a:p>
            <a:pPr algn="just"/>
            <a:r>
              <a:rPr lang="en-US" sz="2400" dirty="0" smtClean="0">
                <a:latin typeface="Times New Roman" pitchFamily="18" charset="0"/>
                <a:cs typeface="Times New Roman" pitchFamily="18" charset="0"/>
              </a:rPr>
              <a:t>Problem definition: Find a subset of a given set A = {a1, . . . , an} of n positive integers whose sum is equal to a given positive integer d.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example, for A = {1, 2, 5, 6, 8} and d = 9, there are two solutions: {1, 2, 6} and {1, 8}. Of course, some instances of this problem may have no solutions.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is convenient to sort the set’s elements in increasing order. So, we will assume that </a:t>
            </a:r>
          </a:p>
          <a:p>
            <a:r>
              <a:rPr lang="en-US" sz="2400" dirty="0" smtClean="0">
                <a:latin typeface="Times New Roman" pitchFamily="18" charset="0"/>
                <a:cs typeface="Times New Roman" pitchFamily="18" charset="0"/>
              </a:rPr>
              <a:t>a1&lt; a2&lt; . . . &lt; an. </a:t>
            </a:r>
          </a:p>
          <a:p>
            <a:pPr algn="just"/>
            <a:r>
              <a:rPr lang="en-US" sz="2400" dirty="0" smtClean="0">
                <a:latin typeface="Times New Roman" pitchFamily="18" charset="0"/>
                <a:cs typeface="Times New Roman" pitchFamily="18" charset="0"/>
              </a:rPr>
              <a:t>The state-space tree can be constructed as a binary tree like that in Figure shown below for the instance A = {3, 5, 6, 7} and d = 15. </a:t>
            </a:r>
          </a:p>
          <a:p>
            <a:pPr algn="just"/>
            <a:r>
              <a:rPr lang="en-US" sz="2400" dirty="0" smtClean="0">
                <a:latin typeface="Times New Roman" pitchFamily="18" charset="0"/>
                <a:cs typeface="Times New Roman" pitchFamily="18" charset="0"/>
              </a:rPr>
              <a:t>The number inside a node is the sum of the elements already included in the subsets represented by the node. The inequality below a leaf indicates the reason for its termination.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cstate="print"/>
          <a:srcRect/>
          <a:stretch>
            <a:fillRect/>
          </a:stretch>
        </p:blipFill>
        <p:spPr bwMode="auto">
          <a:xfrm>
            <a:off x="952500" y="1824038"/>
            <a:ext cx="7239000" cy="3209925"/>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maze1.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19065" y="1866900"/>
            <a:ext cx="3686175" cy="377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8" name="TextBox 4"/>
          <p:cNvSpPr txBox="1">
            <a:spLocks noChangeArrowheads="1"/>
          </p:cNvSpPr>
          <p:nvPr/>
        </p:nvSpPr>
        <p:spPr bwMode="auto">
          <a:xfrm rot="-1727400">
            <a:off x="4714453" y="1307276"/>
            <a:ext cx="12362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0" i="1">
                <a:solidFill>
                  <a:srgbClr val="FF0000"/>
                </a:solidFill>
                <a:latin typeface="+mn-lt"/>
              </a:rPr>
              <a:t>Junction</a:t>
            </a:r>
          </a:p>
        </p:txBody>
      </p:sp>
      <p:sp>
        <p:nvSpPr>
          <p:cNvPr id="11269" name="TextBox 5"/>
          <p:cNvSpPr txBox="1">
            <a:spLocks noChangeArrowheads="1"/>
          </p:cNvSpPr>
          <p:nvPr/>
        </p:nvSpPr>
        <p:spPr bwMode="auto">
          <a:xfrm>
            <a:off x="5788025" y="2095500"/>
            <a:ext cx="1326004" cy="400110"/>
          </a:xfrm>
          <a:prstGeom prst="rect">
            <a:avLst/>
          </a:prstGeom>
          <a:solidFill>
            <a:schemeClr val="bg1">
              <a:alpha val="76077"/>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0" i="1" dirty="0">
                <a:solidFill>
                  <a:srgbClr val="7030A0"/>
                </a:solidFill>
                <a:latin typeface="+mn-lt"/>
              </a:rPr>
              <a:t>Portion B</a:t>
            </a:r>
          </a:p>
        </p:txBody>
      </p:sp>
      <p:sp>
        <p:nvSpPr>
          <p:cNvPr id="11270" name="TextBox 6"/>
          <p:cNvSpPr txBox="1">
            <a:spLocks noChangeArrowheads="1"/>
          </p:cNvSpPr>
          <p:nvPr/>
        </p:nvSpPr>
        <p:spPr bwMode="auto">
          <a:xfrm rot="-5400000">
            <a:off x="4987193" y="3384520"/>
            <a:ext cx="1300356" cy="400110"/>
          </a:xfrm>
          <a:prstGeom prst="rect">
            <a:avLst/>
          </a:prstGeom>
          <a:solidFill>
            <a:schemeClr val="bg1">
              <a:alpha val="7294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0" i="1" dirty="0">
                <a:solidFill>
                  <a:srgbClr val="0070C0"/>
                </a:solidFill>
                <a:latin typeface="+mn-lt"/>
              </a:rPr>
              <a:t>Portion A</a:t>
            </a:r>
          </a:p>
        </p:txBody>
      </p:sp>
      <p:cxnSp>
        <p:nvCxnSpPr>
          <p:cNvPr id="9" name="Straight Arrow Connector 8"/>
          <p:cNvCxnSpPr>
            <a:stCxn id="11268" idx="2"/>
          </p:cNvCxnSpPr>
          <p:nvPr/>
        </p:nvCxnSpPr>
        <p:spPr>
          <a:xfrm>
            <a:off x="5428918" y="1682657"/>
            <a:ext cx="248935" cy="641443"/>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76200" y="1447800"/>
            <a:ext cx="4876800" cy="3962400"/>
          </a:xfrm>
          <a:prstGeom prst="rect">
            <a:avLst/>
          </a:prstGeom>
          <a:noFill/>
          <a:ln w="9525">
            <a:noFill/>
            <a:miter lim="800000"/>
            <a:headEnd/>
            <a:tailEnd/>
          </a:ln>
        </p:spPr>
        <p:txBody>
          <a:bodyPr>
            <a:normAutofit/>
          </a:bodyPr>
          <a:lstStyle/>
          <a:p>
            <a:pPr marL="82550" eaLnBrk="0" hangingPunct="0">
              <a:spcBef>
                <a:spcPts val="600"/>
              </a:spcBef>
              <a:buClr>
                <a:schemeClr val="accent1"/>
              </a:buClr>
              <a:buSzPct val="80000"/>
              <a:defRPr/>
            </a:pPr>
            <a:r>
              <a:rPr lang="en-US" sz="2000" b="0" dirty="0">
                <a:latin typeface="+mn-lt"/>
                <a:ea typeface="+mn-ea"/>
              </a:rPr>
              <a:t>One strategy would be to try going through </a:t>
            </a:r>
            <a:r>
              <a:rPr lang="en-US" sz="2000" b="0" dirty="0">
                <a:solidFill>
                  <a:srgbClr val="0070C0"/>
                </a:solidFill>
                <a:latin typeface="+mn-lt"/>
                <a:ea typeface="+mn-ea"/>
              </a:rPr>
              <a:t>Portion A</a:t>
            </a:r>
            <a:r>
              <a:rPr lang="en-US" sz="2000" b="0" dirty="0">
                <a:latin typeface="+mn-lt"/>
                <a:ea typeface="+mn-ea"/>
              </a:rPr>
              <a:t> of the maze. </a:t>
            </a:r>
          </a:p>
          <a:p>
            <a:pPr marL="539750" lvl="1" eaLnBrk="0" hangingPunct="0">
              <a:spcBef>
                <a:spcPts val="600"/>
              </a:spcBef>
              <a:buClr>
                <a:schemeClr val="accent1"/>
              </a:buClr>
              <a:buSzPct val="80000"/>
              <a:defRPr/>
            </a:pPr>
            <a:r>
              <a:rPr lang="en-US" sz="2000" b="0" dirty="0">
                <a:latin typeface="+mn-lt"/>
                <a:ea typeface="+mn-ea"/>
              </a:rPr>
              <a:t>If you get stuck before you find your way out, then you </a:t>
            </a:r>
            <a:r>
              <a:rPr lang="en-US" sz="2000" b="0" i="1" dirty="0">
                <a:latin typeface="+mn-lt"/>
                <a:ea typeface="+mn-ea"/>
              </a:rPr>
              <a:t>"backtrack"</a:t>
            </a:r>
            <a:r>
              <a:rPr lang="en-US" sz="2000" b="0" dirty="0">
                <a:latin typeface="+mn-lt"/>
                <a:ea typeface="+mn-ea"/>
              </a:rPr>
              <a:t> to the junction.</a:t>
            </a:r>
          </a:p>
          <a:p>
            <a:pPr marL="539750" lvl="1" eaLnBrk="0" hangingPunct="0">
              <a:spcBef>
                <a:spcPts val="600"/>
              </a:spcBef>
              <a:buClr>
                <a:schemeClr val="accent1"/>
              </a:buClr>
              <a:buSzPct val="80000"/>
              <a:defRPr/>
            </a:pPr>
            <a:r>
              <a:rPr lang="en-US" sz="2000" b="0" dirty="0">
                <a:latin typeface="+mn-lt"/>
                <a:ea typeface="+mn-ea"/>
              </a:rPr>
              <a:t> </a:t>
            </a:r>
          </a:p>
          <a:p>
            <a:pPr marL="82550" eaLnBrk="0" hangingPunct="0">
              <a:spcBef>
                <a:spcPts val="600"/>
              </a:spcBef>
              <a:buClr>
                <a:schemeClr val="accent1"/>
              </a:buClr>
              <a:buSzPct val="80000"/>
              <a:defRPr/>
            </a:pPr>
            <a:r>
              <a:rPr lang="en-US" sz="2000" b="0" dirty="0">
                <a:latin typeface="+mn-lt"/>
                <a:ea typeface="+mn-ea"/>
              </a:rPr>
              <a:t>At this point in time you know that </a:t>
            </a:r>
            <a:r>
              <a:rPr lang="en-US" sz="2000" b="0" dirty="0">
                <a:solidFill>
                  <a:srgbClr val="0070C0"/>
                </a:solidFill>
                <a:latin typeface="+mn-lt"/>
                <a:ea typeface="+mn-ea"/>
              </a:rPr>
              <a:t>Portion A </a:t>
            </a:r>
            <a:r>
              <a:rPr lang="en-US" sz="2000" b="0" dirty="0">
                <a:latin typeface="+mn-lt"/>
                <a:ea typeface="+mn-ea"/>
              </a:rPr>
              <a:t>will </a:t>
            </a:r>
            <a:r>
              <a:rPr lang="en-US" sz="2000" b="0" i="1" dirty="0">
                <a:latin typeface="+mn-lt"/>
                <a:ea typeface="+mn-ea"/>
              </a:rPr>
              <a:t>NOT</a:t>
            </a:r>
            <a:r>
              <a:rPr lang="en-US" sz="2000" b="0" dirty="0">
                <a:latin typeface="+mn-lt"/>
                <a:ea typeface="+mn-ea"/>
              </a:rPr>
              <a:t> lead you out of the maze, </a:t>
            </a:r>
          </a:p>
          <a:p>
            <a:pPr marL="539750" lvl="1" eaLnBrk="0" hangingPunct="0">
              <a:spcBef>
                <a:spcPts val="600"/>
              </a:spcBef>
              <a:buClr>
                <a:schemeClr val="accent1"/>
              </a:buClr>
              <a:buSzPct val="80000"/>
              <a:defRPr/>
            </a:pPr>
            <a:r>
              <a:rPr lang="en-US" sz="2000" b="0" dirty="0">
                <a:latin typeface="+mn-lt"/>
              </a:rPr>
              <a:t>s</a:t>
            </a:r>
            <a:r>
              <a:rPr lang="en-US" sz="2000" b="0" dirty="0" smtClean="0">
                <a:latin typeface="+mn-lt"/>
                <a:ea typeface="+mn-ea"/>
              </a:rPr>
              <a:t>o </a:t>
            </a:r>
            <a:r>
              <a:rPr lang="en-US" sz="2000" b="0" dirty="0">
                <a:latin typeface="+mn-lt"/>
                <a:ea typeface="+mn-ea"/>
              </a:rPr>
              <a:t>you then start searching in </a:t>
            </a:r>
            <a:r>
              <a:rPr lang="en-US" sz="2000" b="0" dirty="0">
                <a:solidFill>
                  <a:srgbClr val="7030A0"/>
                </a:solidFill>
                <a:latin typeface="+mn-lt"/>
                <a:ea typeface="+mn-ea"/>
              </a:rPr>
              <a:t>Portion B</a:t>
            </a:r>
          </a:p>
          <a:p>
            <a:pPr marL="82550" eaLnBrk="0" hangingPunct="0">
              <a:spcBef>
                <a:spcPts val="600"/>
              </a:spcBef>
              <a:buClr>
                <a:schemeClr val="accent1"/>
              </a:buClr>
              <a:buSzPct val="80000"/>
              <a:defRPr/>
            </a:pPr>
            <a:endParaRPr lang="en-US" sz="2000" b="0" dirty="0">
              <a:latin typeface="+mn-lt"/>
              <a:ea typeface="+mn-ea"/>
            </a:endParaRPr>
          </a:p>
        </p:txBody>
      </p:sp>
      <p:sp>
        <p:nvSpPr>
          <p:cNvPr id="3" name="Title 2"/>
          <p:cNvSpPr>
            <a:spLocks noGrp="1"/>
          </p:cNvSpPr>
          <p:nvPr>
            <p:ph type="title"/>
          </p:nvPr>
        </p:nvSpPr>
        <p:spPr/>
        <p:txBody>
          <a:bodyPr/>
          <a:lstStyle/>
          <a:p>
            <a:r>
              <a:rPr lang="en-US" sz="3600" dirty="0" smtClean="0"/>
              <a:t>Backtracking</a:t>
            </a:r>
            <a:endParaRPr lang="en-US" sz="3600" dirty="0"/>
          </a:p>
        </p:txBody>
      </p:sp>
    </p:spTree>
    <p:extLst>
      <p:ext uri="{BB962C8B-B14F-4D97-AF65-F5344CB8AC3E}">
        <p14:creationId xmlns:p14="http://schemas.microsoft.com/office/powerpoint/2010/main" xmlns="" val="84299109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 y="203548"/>
            <a:ext cx="8595360" cy="5016758"/>
          </a:xfrm>
          <a:prstGeom prst="rect">
            <a:avLst/>
          </a:prstGeom>
        </p:spPr>
        <p:txBody>
          <a:bodyPr wrap="square">
            <a:spAutoFit/>
          </a:bodyPr>
          <a:lstStyle/>
          <a:p>
            <a:r>
              <a:rPr lang="en-US" sz="2000" dirty="0" smtClean="0">
                <a:latin typeface="Times New Roman" pitchFamily="18" charset="0"/>
                <a:cs typeface="Times New Roman" pitchFamily="18" charset="0"/>
              </a:rPr>
              <a:t>Algorithm</a:t>
            </a:r>
          </a:p>
          <a:p>
            <a:pPr algn="just"/>
            <a:endParaRPr lang="en-US" sz="2000" dirty="0" smtClean="0">
              <a:latin typeface="Times New Roman" pitchFamily="18" charset="0"/>
              <a:cs typeface="Times New Roman" pitchFamily="18" charset="0"/>
            </a:endParaRPr>
          </a:p>
          <a:p>
            <a:pPr marL="457200" indent="-457200" algn="just">
              <a:buAutoNum type="arabicPeriod"/>
            </a:pPr>
            <a:r>
              <a:rPr lang="en-US" sz="2000" dirty="0" smtClean="0">
                <a:latin typeface="Times New Roman" pitchFamily="18" charset="0"/>
                <a:cs typeface="Times New Roman" pitchFamily="18" charset="0"/>
              </a:rPr>
              <a:t>The root of the tree represents the starting point, with no decisions about the given elements made as yet. Its left and right children represent, respectively, inclusion and exclusion of a1 in a set being sought. </a:t>
            </a:r>
          </a:p>
          <a:p>
            <a:pPr marL="447675" indent="-447675" algn="just"/>
            <a:r>
              <a:rPr lang="en-US" sz="2000" dirty="0" smtClean="0">
                <a:latin typeface="Times New Roman" pitchFamily="18" charset="0"/>
                <a:cs typeface="Times New Roman" pitchFamily="18" charset="0"/>
              </a:rPr>
              <a:t>2.	Similarly, going to the left from a node of the first level corresponds to inclusion of an element while going to the right corresponds to its exclusion, and so on.</a:t>
            </a:r>
          </a:p>
          <a:p>
            <a:pPr marL="447675" indent="-447675" algn="just"/>
            <a:r>
              <a:rPr lang="en-US" sz="2000" dirty="0" smtClean="0">
                <a:latin typeface="Times New Roman" pitchFamily="18" charset="0"/>
                <a:cs typeface="Times New Roman" pitchFamily="18" charset="0"/>
              </a:rPr>
              <a:t> 3.	Thus, a path from the root to a node on the </a:t>
            </a:r>
            <a:r>
              <a:rPr lang="en-US" sz="2000" dirty="0" err="1" smtClean="0">
                <a:latin typeface="Times New Roman" pitchFamily="18" charset="0"/>
                <a:cs typeface="Times New Roman" pitchFamily="18" charset="0"/>
              </a:rPr>
              <a:t>ith</a:t>
            </a:r>
            <a:r>
              <a:rPr lang="en-US" sz="2000" dirty="0" smtClean="0">
                <a:latin typeface="Times New Roman" pitchFamily="18" charset="0"/>
                <a:cs typeface="Times New Roman" pitchFamily="18" charset="0"/>
              </a:rPr>
              <a:t> level of the tree indicates which of the first in numbers have been included in the subsets represented by that node. </a:t>
            </a:r>
          </a:p>
          <a:p>
            <a:pPr marL="447675" indent="-447675" algn="just"/>
            <a:r>
              <a:rPr lang="en-US" sz="2000" dirty="0" smtClean="0"/>
              <a:t>4.	</a:t>
            </a:r>
            <a:r>
              <a:rPr lang="en-US" sz="2000" dirty="0" smtClean="0">
                <a:latin typeface="Times New Roman" pitchFamily="18" charset="0"/>
                <a:cs typeface="Times New Roman" pitchFamily="18" charset="0"/>
              </a:rPr>
              <a:t>We record the value of s, the sum of these numbers, in the node. If s is equal to </a:t>
            </a:r>
            <a:r>
              <a:rPr lang="en-US" sz="2000" b="1" i="1" dirty="0" smtClean="0">
                <a:latin typeface="Times New Roman" pitchFamily="18" charset="0"/>
                <a:cs typeface="Times New Roman" pitchFamily="18" charset="0"/>
              </a:rPr>
              <a:t>d, we have a solution to the problem. We can either report this result and stop or, if all the solutions need to be found, continue by backtracking to the node’s parent. If s is not equal to d, we can terminate the node as non-promising if either of the following two inequalities holds: </a:t>
            </a:r>
            <a:endParaRPr lang="en-US" sz="2000" dirty="0">
              <a:latin typeface="Times New Roman" pitchFamily="18" charset="0"/>
              <a:cs typeface="Times New Roman" pitchFamily="18" charset="0"/>
            </a:endParaRPr>
          </a:p>
        </p:txBody>
      </p:sp>
      <p:pic>
        <p:nvPicPr>
          <p:cNvPr id="10241" name="Picture 1"/>
          <p:cNvPicPr>
            <a:picLocks noChangeAspect="1" noChangeArrowheads="1"/>
          </p:cNvPicPr>
          <p:nvPr/>
        </p:nvPicPr>
        <p:blipFill>
          <a:blip r:embed="rId2" cstate="print"/>
          <a:srcRect/>
          <a:stretch>
            <a:fillRect/>
          </a:stretch>
        </p:blipFill>
        <p:spPr bwMode="auto">
          <a:xfrm>
            <a:off x="2552700" y="5390198"/>
            <a:ext cx="4038600" cy="1076325"/>
          </a:xfrm>
          <a:prstGeom prst="rect">
            <a:avLst/>
          </a:prstGeom>
          <a:noFill/>
          <a:ln w="9525">
            <a:noFill/>
            <a:miter lim="800000"/>
            <a:headEnd/>
            <a:tailEnd/>
          </a:ln>
        </p:spPr>
      </p:pic>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0621" y="952510"/>
            <a:ext cx="2122761" cy="523220"/>
          </a:xfrm>
          <a:prstGeom prst="rect">
            <a:avLst/>
          </a:prstGeom>
        </p:spPr>
        <p:txBody>
          <a:bodyPr wrap="none">
            <a:spAutoFit/>
          </a:bodyPr>
          <a:lstStyle/>
          <a:p>
            <a:r>
              <a:rPr lang="en-US" b="1" dirty="0" smtClean="0"/>
              <a:t>Complexity</a:t>
            </a:r>
            <a:endParaRPr lang="en-US" dirty="0"/>
          </a:p>
        </p:txBody>
      </p:sp>
      <p:sp>
        <p:nvSpPr>
          <p:cNvPr id="3" name="Rectangle 2"/>
          <p:cNvSpPr/>
          <p:nvPr/>
        </p:nvSpPr>
        <p:spPr>
          <a:xfrm>
            <a:off x="4300932" y="3167390"/>
            <a:ext cx="542136" cy="523220"/>
          </a:xfrm>
          <a:prstGeom prst="rect">
            <a:avLst/>
          </a:prstGeom>
        </p:spPr>
        <p:txBody>
          <a:bodyPr wrap="none">
            <a:spAutoFit/>
          </a:bodyPr>
          <a:lstStyle/>
          <a:p>
            <a:r>
              <a:rPr lang="en-US" b="1" dirty="0" smtClean="0">
                <a:solidFill>
                  <a:srgbClr val="FF0000"/>
                </a:solidFill>
              </a:rPr>
              <a:t>2</a:t>
            </a:r>
            <a:r>
              <a:rPr lang="en-US" b="1" baseline="52000" dirty="0" smtClean="0">
                <a:solidFill>
                  <a:srgbClr val="FF0000"/>
                </a:solidFill>
              </a:rPr>
              <a:t>n</a:t>
            </a:r>
            <a:endParaRPr lang="en-US" baseline="520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1263" y="3167390"/>
            <a:ext cx="4461479" cy="523220"/>
          </a:xfrm>
          <a:prstGeom prst="rect">
            <a:avLst/>
          </a:prstGeom>
        </p:spPr>
        <p:txBody>
          <a:bodyPr wrap="none">
            <a:spAutoFit/>
          </a:bodyPr>
          <a:lstStyle/>
          <a:p>
            <a:r>
              <a:rPr lang="en-US" b="1" dirty="0" smtClean="0"/>
              <a:t>Graph Coloring </a:t>
            </a:r>
            <a:r>
              <a:rPr lang="en-US" b="1" dirty="0" smtClean="0"/>
              <a:t>problem </a:t>
            </a:r>
            <a:endParaRPr lang="en-US" dirty="0"/>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a:ln>
            <a:miter lim="800000"/>
            <a:headEnd/>
            <a:tailEnd/>
          </a:ln>
        </p:spPr>
        <p:txBody>
          <a:bodyPr/>
          <a:lstStyle/>
          <a:p>
            <a:fld id="{4851697F-5130-474B-B2D4-E4D4BB9166EA}" type="slidenum">
              <a:rPr lang="en-US" smtClean="0">
                <a:cs typeface="Arial" pitchFamily="34" charset="0"/>
              </a:rPr>
              <a:pPr/>
              <a:t>43</a:t>
            </a:fld>
            <a:endParaRPr lang="en-US" smtClean="0">
              <a:cs typeface="Arial" pitchFamily="34" charset="0"/>
            </a:endParaRPr>
          </a:p>
        </p:txBody>
      </p:sp>
      <p:sp>
        <p:nvSpPr>
          <p:cNvPr id="12291" name="Rectangle 7"/>
          <p:cNvSpPr>
            <a:spLocks noChangeArrowheads="1"/>
          </p:cNvSpPr>
          <p:nvPr/>
        </p:nvSpPr>
        <p:spPr bwMode="auto">
          <a:xfrm>
            <a:off x="1547813" y="404813"/>
            <a:ext cx="6119812" cy="503237"/>
          </a:xfrm>
          <a:prstGeom prst="rect">
            <a:avLst/>
          </a:prstGeom>
          <a:noFill/>
          <a:ln w="9525">
            <a:noFill/>
            <a:miter lim="800000"/>
            <a:headEnd/>
            <a:tailEnd/>
          </a:ln>
          <a:effectLst/>
        </p:spPr>
        <p:txBody>
          <a:bodyPr anchor="b"/>
          <a:lstStyle/>
          <a:p>
            <a:r>
              <a:rPr lang="en-US" sz="2800" b="1" baseline="0" dirty="0">
                <a:solidFill>
                  <a:srgbClr val="30B439"/>
                </a:solidFill>
                <a:latin typeface="Comic Sans MS" pitchFamily="66" charset="0"/>
              </a:rPr>
              <a:t>Backtracking</a:t>
            </a:r>
          </a:p>
        </p:txBody>
      </p:sp>
      <p:sp>
        <p:nvSpPr>
          <p:cNvPr id="12292" name="AutoShape 2" descr="data:image/jpeg;base64,/9j/4AAQSkZJRgABAQAAAQABAAD/2wCEAAkGBhQSEBQUERQVFRUVFxwaGRgXFB4YGRgYGRoYIBgZHBoZHyYgGB8jIRcaHy8hIycvLC84GCExNTArNigrLikBCQoKDgwOGg8OGjUjHiQ1LDQ0LDY1LTU1MDE1NTUvKTUuNDQtKS8pLS81MC0sLDQpLCwvLCwsLCwsLCksKSosNP/AABEIAKgAsAMBIgACEQEDEQH/xAAcAAEBAAIDAQEAAAAAAAAAAAAABgUHAgMEAQj/xABHEAACAQMBBQQFCAYIBgMAAAABAgMABBEFBhIhMWETFEFRByIycYEWM1JVYpGU0RUjY3OSojRCQ3KCk6GxJDV0weHwU7Kz/8QAGgEBAAIDAQAAAAAAAAAAAAAAAAQFAgMGAf/EACoRAAICAgEEAAYBBQAAAAAAAAABAgMEERIFEyFBBhQxUWGRIhVxgaHB/9oADAMBAAIRAxEAPwDeNKUoBSlKAUpSgFKUoBSlfHbAyeAHM9KAj9qPSfb2cphVXmlX2lTAVM+DMeGegya57K+kq3vZBFuvDMQSEfBD457rA4JHkcHpWje3LlnZgzM7FmByCxY5ORzyfGu+wuezngcMEKzRkMTugHfXiSeAGM56ZqsWXLucdeDuJfDtCwu7yfLW9+vps/TNK+A19qzOHFKUoBSlKAUpSgFKUoBSlKAUpSgFKUoBSlSe0O3PZzd0sY+9Xh5xqf1cI+nM/JAPo8z0yKAzO0O0kFlCZbmQIvIDmzt4KijizHyFSaaRd6ud+9D2lieK2gOJph4Gdh7Cn/4x8fM5LZ7YbdlF1fyd6vPByMRwj6MKclA+lzPSq2gNbekD0cWqWs1zbgwPDCzbsYHZv2a8AUxwOBjIx1zXbsR6NbQ2sc8694eeBSRIAUUSICQqgc+ON45PliqX0gf8qvv+ml/+hrv2O/5dZ/8ATQ//AJJWvtw5cteSX87kdrs83x+xMfo+70c5tg95p45wE71xbj9kT84g+gePl51XaDtBBewia2kEiHy5qfFWHNSPI1kaj9e2HYTNd6bILa7Pt8P1NwPozIOZ+2OIz92wiFhSpbZvbhZpTa3UZtb1Rxhc8HH04X5SL7uI4+WaqaAUpSgFKUoBSlKAUpSgFKUoBXTd3iRI0krqiIMszEBVA8STyrEbT7YwWKqJN6SaThFBGN6WVvJVHh1PCsFZ7I3F/Is+r4CA70dijZiTyMzf2z9PZH+lAdT61dauSlgWtbLOGu2XEkw8RbqfZHh2h+HLBq9ntmoLKLs7ZAoPFmPF3bxZ2PFj1NZJEAAAAAAwAOAAHIVyoBSlKAkfSbrsEOn3MUkirJNBIsac3clSBhRk4zwzy612ej3aS3ns4IopVaWKCJXj4q6lUUHKsAcZ4ZHDrWpby7ae5uJ5M9o8rjjzVUdlRB5BQvLzya6XvGgdLiP5yF1ZSOZ9YBk6hgSpHWuiXRU6OfL+Wt/gpn1RK/tcfG9bP0VSlK50uTEbSbK299EEuEzunKOp3ZI28GRxxU8unDiDUxFtFdaURHqZM9qThL1V4pnktwg5eW+OB8eNX1cJYgylWAZSMEEZBB5gg8xQHy3uFdVdGVlYZVlIIIPIgjgRXZUHPsvc6a5l0n9ZbklpLF29Xjza3Y/Nt9nkfuAotmNrYL6MtCSHQ4kicbssTeKuh4j38jigM1SlKAUpSgFKx+va5HZ27zzE7iDkBlmJOFVR4kkgAVraT0tXhfeS3t1T6Du5fHV19UH/AAn41Kow7shN1x3o0W5FdOu49bNs1FapttLcSta6QqzSqcS3Df0e397D51/JV+PIisRp99ca8XVm7nZxMFlijfNxMxUEqzgfq4jn+rxbj8Ng6XpUVtEsUEaxxqMBVGB/5PU8ajzhKEnGS00bk01tGH2X2JjtC0rs1xdP85cS8Xboo5Rp5KP9ao6UrE9FKUoBSlKA0/ttsq36VSKx3We6SSeSJzurGVIBkDAEjtCTwxzB864bF7INJqUkd6VRrMxSdih3hKXBMblzjKqR7IHPGardjV7zqOoXx4qHFpCfsQfOEdGkP8tfNpU7rrFjdjglwGs5T1b14D/ECPuqf/UMhVdrl4I3ylPc7vH+Rb0pSoBJFKUoBUxtPsOly4uIHa2vEHqXEfMj6Mi8pU6H/wAGnpQEbo23DxzLaaogt7g8I5B/R7jrG59lvsHjx6gVZV4dZ0SG7haG5jWSNuasPHwIPNSPAjjUFfavdaGUjdjfWspKwB3C3ETBSQjMeEkYA9rmPuFZQhKclGK22eNpLbNl0rU0fpavA+89vbsn0Edw+Ojt6pP+EfCtk6Drkd5bpPCTuOORGGUg4ZWHgQQQRUi/Dux0nYtbNNWRXdvtveiV9MNsxsY5BnchnR5MfQw67x6KXU/DNayBr9CyRhgQwBBGCCMgg8wR41qrbnYK0tXtZ0R0t2uVjuIlmdY9yXKhgA2UCtu8FIGDVl07qcMaDhNfog52A8mSlF60YvYLVp7aa5nhs57mBgkbmEqSJI94nCEgvgPjhy5Vc23pZsC27O0tq/0bmB4iPexBUfFqqrDT44I1ihRY41GFVRgD4V2T2yuMOqsPJgCPuNVeVf37ZWa1ssKalVWoL0eD5S2xheZZ4njRSxZHVxgf3Sc+6oybb68c70SQxJ4LIrO5HhvFWUKegzjzr17Z+ju0NvJNb2sazx4cGJdwsFYFxhcBsgHgQamYJ1dQynIPEEVzXVsy7H4qvxv2c/1zPvxeCp8J+y+2U2t71vxyII5owCVByrKeAdCeOM8CDy4edUea03pUPeb9YYbw2sixOd5Cu++WT9WA3PlvHy4VXfIS8+uLv+CL8qscG6d1EZ2fVlt06+y/GjZYvLLbNYTbTXu52Fxcf1o4zu9XPBB/ERWDGwt79cXf+XF+VS20+yt1Je2di2p3Evalpn3o48RpDgo2ABvZfgAeHCphPNhbDaH3PT7eBvbVAX/eN60nv9Yn7q6PSNpDXOmzrHntUXtYiOYkiO+uOvq4+NY47DX31xdf5MX5V9+RN99cXP8AkRflQFFs1rS3dnBcLjEsatjyJHrD4HI+FZPNag2O2Vu0lu7CPU54e6OpRRDGQ0Uw3lcb3Ecd4EDgOHnVSNir/wCubj8PF+VAW1RW2/pJWycQxIJZ8BiC2EjB5bxHEk890feKfIvUPri4/DQ/lWpdp7dor+4jln7xIrAtId0FsovNV4KRyx0qPk2SrhuJcdFw6svKVdz8eX/f8F3onpmbtFW9iRY2OO0iJ9TPiytnK+ZB4eVbD1HaK2txme4hiH25VXPuyeNfm6UcCAMk8ABxJJ4AAeJPKt6bL+jmzt4Yi9rCZwi9o7L2jdpujfIZ84455cK1Yl0rE+RN+IOnUYc4djxv0dEnpZs2O7arc3jeVvbO4/iYKMdRmonb7Ubqea2nuLOS1hAeNDJIjEvJuniqEmPITHHnW6I4gowoAA8AMD7q6dQ0+OeNo5kWSNhhlYZBFWuLf2LY2a3o5W6pW1uD9mgSa2b6HrZhYySHISad3jz9DCLvDoxVmHvzWC9H+wVpdpLcyI7wNcSC3iaVzH2KHdUkE5fJDH1iRjFbVjjCgBQAAMAAYAA5ADwq06j1OOTBQgv2V+DgPGk5Se9nKsPtfoffLG4t/GWNgvR+aH4MBWYpVGWpP7A64bvTreZvbKBZM8+0T1Xz5HKk/GqConZB+7anqFkeCuwu4R9mbhKB0Dj+Y1bUAqfvdg7OVy7Q7rMctuSPGGPiSEYAnrzqgpWMoxktSWzCUIzWpLZParsFZz26wGIRhDmN4vUkjb6aOOIbPHjnPjmsHDtJc6Wyxapma2J3Y75F9nyW4QeyftjgfHxIva4TQq6lXUMrDBBGQQeYIPMVkZpa+h8gnV1DIwZWGQynIIPIgjmKjNkE7zqeoXp4qjC0hP2YeMpHQuf5TWK2k0yfRIZrrTpF7sAS9pKSURmOA8Dc19YglOR49MZf0S3cH6NhiifekjH69WBWRZmJMm+rcR6xPHxxQFrSlKAh9oU7rrVldDgl0rWkvlve3AfeSGXPQVZXl6kUbSSuqIgyzMQFA8yTyqI9MWpwrYGIv/xTMr2yIN6QyRsGDBRxAGDluX+1efZ3Q5NXSG+1J1eJgHhtIyewXyaTPzr9DwHLpQHc2rXer5WyL2tjya6I3Zpx4iBTxRf2h+HiKzA9Gth3Zbfu67qnIbJEm8ebmQHeLHxyccOWOFUyqAMAYA5AV9rxrf1MoycXuL0yY0L0cWVpIJI42eRfZeRy5X+6DwB64z1qnpSiSXhGVlk7Hym9v8ipn0kas1vps5jz2sgEMQHMyTHcXHX1s/CqaojaN+9azY2o4pbK15L5bw9SAe/eLH7q9NZTbO6OtpaQW68oo1TPmQPWb4nJ+NZGlKAUpSgInbde732n3w4ASG2mP7OfghPRXA/iq2rB7baF3zT7iAe08Z3P3i8U93rAU2I13vmn2859p4xv/vF9V/d6wNAZylKUApSlARO3jd4u9PsBxEkvbzD9lb8QD0ZyB/hNe/aXYdLiQXNvIbW8QerPGPa+zKvKVeh4/wC1Y/ZNe86rqF4eKxFbOE9IvWmI6FyP4TVTrOtQ2kLTXMixxrzZj9wA5sT4AcTQE3ou3LJMLTVEW2uf6jg/8PcdYnPI/Ybj/sOGqbbS3EzWukKs0inEty39Ht/eR86/2V+PjjGXel3GvKBOjWmn7wZVZR3mfHsscg9iv+p9xrlZx3GgruFDc6aCSHRB29tk5JkVQO2Tj7Q4j7gQKPZfYmK0LSuzXF1J85cS8Xb7K+EaeSr054FYz0b/AKhr3Tzw7pOTGP2E+Xi5+R3l+FVmm6nFcRLLA6yRsMhlOQf/AHyqR11O663Z3I4Jdo1rJ5b49eA+84Zfh1oC4pSlAKUpQCon0eDvE19qHMXE/ZxH9hb5RCOjNvH7qyfpD1lrbTbh489oy9nGBzMkp3Ex1y2fhXv2X0UWlnBbj+yjVSR4sB6x+LZPxoDKUpSgFKUoBUTsS/d7/ULE8AJBcwj9nP7YHRXB/iq2qJ2wTu2pafejgrMbSY/Ym4xE9BIP5hQFtSlKA4SyhVLMQFUEkngABzJqCvfSNNISbSFBH/VeZiC3kwRR6o8Rk56CqbbS1eTT7lIsljE2AOZ8SB7wCPjWt7eZWUMhypGRjyql6rmW46iq/fs57rfULsRRVXvfk92yu1osbGOzjt5p73LbqKMiZnLM0pk5KuTxLcR/rVDo+xDyzLd6q63FwOMcQ/o9v/cU+032248OgNYLZRC2pQ7n9mkjP0VgFUH3tjH93pW0Km4F8r6FOa8lh0zJnk48bLF5FCKUqaWJE6nsXLaytdaOyxSMd6W1bhbz+eB/ZP5MOHnjjUvt3t/FdWQh7KaC9SVHEbrgwSRMrByx4Mp5Arzz4ca29Wi/SnbsmqSF+UkaFD4FVG6QPcQfv61oyLHXByiWvSMSvLyo1Wvx5/z+DPaX6am7QC7gVYyeLxMSUHmVYesB44OehracUoZQykFWAIIOQQeIIPiK/MMjgAk8hX6E2FtJItNtUlyHWJcg8x4hT1AIHwrRiXSs3yLP4g6ZRhOEqfG9+P8ApnaUpU45ciNqW71q1hZjikO9eSj936sH85J+Aq3qJ2BXvF1qF+eIlm7CI/sbf1cjozbx+Aq2oBSlKAUpSgFT+3uhm7064hX2yhaPHPtE9ZMeR3lA+NUFKAw+x+ud8sbe48ZI1LdH5OP4gazFROwTd3utQsDwEU3bxD9jcetgDyVww/xCrOWUKpZiAqgkknAAHMk+AFAYbbDaYWNsZN3fkYhIYxzllbgiDHXiegNT2iejBRApupZe8OS8xik3ULuSzBVxgAZwCPKmzEJ1O8OpSg93i3o7JCOY5SXJB8Wxheg91XtYTrjNamtmuyuFi1NbRj9F0GG1QrAm7vHLMSWZj5sx4sayFKVkkktIzSUVpClKV6eisZr+zcF7GI7iMOAcqckMp81YcRWTpXjW/qZRk4vcXpms9c9FCW8Xb2HaSXEDrKkcrB0k3DkxlcAZI5HnkCrnZvaCO9to7iH2XHEHmjDgyN1U5FZOoC/H6I1DvA4WN64E4/qwXJ4LN0WTkx8+J8K8jFR8JGdt1lr5WSbf5L+p7b7XDaadcSp85ubseOfaP6qY65YH4VQ1EbXP3nU9PshxVGN3MPsxcIQehcn+EVkajP7I6GLOxt7fxijUNjxfGXPxYmsxSlAKUpQClKUApSlAat242pjs9YgnhHaypA8VxGp3fUYhogWIIDBsnHPGK817tt+mHgsAjWyTse8Mzgl41GexjYc2fkcgYA8c1CasH7zcdr8520m/n6W+3/bGOmK88Zffj7EEy9onZgczJvDcx1ziqz5ufc468Hcx+Hcd4Xd5Plx3v19Nn6atrZY0VEUKiAKqgYAUDAAHkBXZUV8r9S+p5PxkX5U+WGpfU8n4yL8qszhi1pUSdsdS+p5fxcX5V8+WWpfU0v4uL8qAt6VEfLLUvqaX8XF+VPllqX1NL+Li/KgLelRHyy1L6ml/FxflX0bZaj46PL+Li/KgLavJqulx3MEkMy70cilWHQ/7EcwfDFSvyy1H6nm/FRV4Nd2q1GS1mT9FTRb0bDf7xG24Cpy26vE4GeXGvG9LZ43pbPFs1tvNbQG3MZuxA7RxziQIJIV9gnI4sPZOOB3edZLYO6FxqN/cyDclYRpHG2N5IEX2gRwIZyc4+iPOpy13dxdz2d0bvuxwr37OZ/SVtuc8Sb37vcOc9N7c+Nc5i9WttyFCS8P/AEclhdbuvylXKK4v9o2nSlK6Q64UpSgFKUoBSlKAkdqvRpb3shl3nhmOAXTBD45byngSPMYPWuGy/oxt7OQTFnmlX2WfAVM8yqjgD1OTSlYduHLlrySvnL+12eb4/bfgsaUpWZFFKUoBSlKAUpSgFKUoCPvvRvGXLW8zwBjkoFV0BPPdDcU9wOOlZbZ7ZSK03ihZ5H4NI5BYgclGAAq9AKUrTHHqjLnGKT+5Hhi0wm7IxSk/ZmqUpW4kClKUB//Z"/>
          <p:cNvSpPr>
            <a:spLocks noChangeAspect="1" noChangeArrowheads="1"/>
          </p:cNvSpPr>
          <p:nvPr/>
        </p:nvSpPr>
        <p:spPr bwMode="auto">
          <a:xfrm>
            <a:off x="47625" y="-107950"/>
            <a:ext cx="304800" cy="304800"/>
          </a:xfrm>
          <a:prstGeom prst="rect">
            <a:avLst/>
          </a:prstGeom>
          <a:noFill/>
          <a:ln w="9525">
            <a:noFill/>
            <a:miter lim="800000"/>
            <a:headEnd/>
            <a:tailEnd/>
          </a:ln>
        </p:spPr>
        <p:txBody>
          <a:bodyPr/>
          <a:lstStyle/>
          <a:p>
            <a:endParaRPr lang="en-US"/>
          </a:p>
        </p:txBody>
      </p:sp>
      <p:sp>
        <p:nvSpPr>
          <p:cNvPr id="12293" name="AutoShape 4" descr="data:image/jpeg;base64,/9j/4AAQSkZJRgABAQAAAQABAAD/2wCEAAkGBhQSEBQUERQVFRUVFxwaGRgXFB4YGRgYGRoYIBgZHBoZHyYgGB8jIRcaHy8hIycvLC84GCExNTArNigrLikBCQoKDgwOGg8OGjUjHiQ1LDQ0LDY1LTU1MDE1NTUvKTUuNDQtKS8pLS81MC0sLDQpLCwvLCwsLCwsLCksKSosNP/AABEIAKgAsAMBIgACEQEDEQH/xAAcAAEBAAIDAQEAAAAAAAAAAAAABgUHAgMEAQj/xABHEAACAQMBBQQFCAYIBgMAAAABAgMABBEFBhIhMWETFEFRByIycYEWM1JVYpGU0RUjY3OSojRCQ3KCk6GxJDV0weHwU7Kz/8QAGgEBAAIDAQAAAAAAAAAAAAAAAAQFAgMGAf/EACoRAAICAgEEAAYBBQAAAAAAAAABAgMEERIFEyFBBhQxUWGRIhVxgaHB/9oADAMBAAIRAxEAPwDeNKUoBSlKAUpSgFKUoBSlfHbAyeAHM9KAj9qPSfb2cphVXmlX2lTAVM+DMeGegya57K+kq3vZBFuvDMQSEfBD457rA4JHkcHpWje3LlnZgzM7FmByCxY5ORzyfGu+wuezngcMEKzRkMTugHfXiSeAGM56ZqsWXLucdeDuJfDtCwu7yfLW9+vps/TNK+A19qzOHFKUoBSlKAUpSgFKUoBSlKAUpSgFKUoBSlSe0O3PZzd0sY+9Xh5xqf1cI+nM/JAPo8z0yKAzO0O0kFlCZbmQIvIDmzt4KijizHyFSaaRd6ud+9D2lieK2gOJph4Gdh7Cn/4x8fM5LZ7YbdlF1fyd6vPByMRwj6MKclA+lzPSq2gNbekD0cWqWs1zbgwPDCzbsYHZv2a8AUxwOBjIx1zXbsR6NbQ2sc8694eeBSRIAUUSICQqgc+ON45PliqX0gf8qvv+ml/+hrv2O/5dZ/8ATQ//AJJWvtw5cteSX87kdrs83x+xMfo+70c5tg95p45wE71xbj9kT84g+gePl51XaDtBBewia2kEiHy5qfFWHNSPI1kaj9e2HYTNd6bILa7Pt8P1NwPozIOZ+2OIz92wiFhSpbZvbhZpTa3UZtb1Rxhc8HH04X5SL7uI4+WaqaAUpSgFKUoBSlKAUpSgFKUoBXTd3iRI0krqiIMszEBVA8STyrEbT7YwWKqJN6SaThFBGN6WVvJVHh1PCsFZ7I3F/Is+r4CA70dijZiTyMzf2z9PZH+lAdT61dauSlgWtbLOGu2XEkw8RbqfZHh2h+HLBq9ntmoLKLs7ZAoPFmPF3bxZ2PFj1NZJEAAAAAAwAOAAHIVyoBSlKAkfSbrsEOn3MUkirJNBIsac3clSBhRk4zwzy612ej3aS3ns4IopVaWKCJXj4q6lUUHKsAcZ4ZHDrWpby7ae5uJ5M9o8rjjzVUdlRB5BQvLzya6XvGgdLiP5yF1ZSOZ9YBk6hgSpHWuiXRU6OfL+Wt/gpn1RK/tcfG9bP0VSlK50uTEbSbK299EEuEzunKOp3ZI28GRxxU8unDiDUxFtFdaURHqZM9qThL1V4pnktwg5eW+OB8eNX1cJYgylWAZSMEEZBB5gg8xQHy3uFdVdGVlYZVlIIIPIgjgRXZUHPsvc6a5l0n9ZbklpLF29Xjza3Y/Nt9nkfuAotmNrYL6MtCSHQ4kicbssTeKuh4j38jigM1SlKAUpSgFKx+va5HZ27zzE7iDkBlmJOFVR4kkgAVraT0tXhfeS3t1T6Du5fHV19UH/AAn41Kow7shN1x3o0W5FdOu49bNs1FapttLcSta6QqzSqcS3Df0e397D51/JV+PIisRp99ca8XVm7nZxMFlijfNxMxUEqzgfq4jn+rxbj8Ng6XpUVtEsUEaxxqMBVGB/5PU8ajzhKEnGS00bk01tGH2X2JjtC0rs1xdP85cS8Xboo5Rp5KP9ao6UrE9FKUoBSlKA0/ttsq36VSKx3We6SSeSJzurGVIBkDAEjtCTwxzB864bF7INJqUkd6VRrMxSdih3hKXBMblzjKqR7IHPGardjV7zqOoXx4qHFpCfsQfOEdGkP8tfNpU7rrFjdjglwGs5T1b14D/ECPuqf/UMhVdrl4I3ylPc7vH+Rb0pSoBJFKUoBUxtPsOly4uIHa2vEHqXEfMj6Mi8pU6H/wAGnpQEbo23DxzLaaogt7g8I5B/R7jrG59lvsHjx6gVZV4dZ0SG7haG5jWSNuasPHwIPNSPAjjUFfavdaGUjdjfWspKwB3C3ETBSQjMeEkYA9rmPuFZQhKclGK22eNpLbNl0rU0fpavA+89vbsn0Edw+Ojt6pP+EfCtk6Drkd5bpPCTuOORGGUg4ZWHgQQQRUi/Dux0nYtbNNWRXdvtveiV9MNsxsY5BnchnR5MfQw67x6KXU/DNayBr9CyRhgQwBBGCCMgg8wR41qrbnYK0tXtZ0R0t2uVjuIlmdY9yXKhgA2UCtu8FIGDVl07qcMaDhNfog52A8mSlF60YvYLVp7aa5nhs57mBgkbmEqSJI94nCEgvgPjhy5Vc23pZsC27O0tq/0bmB4iPexBUfFqqrDT44I1ihRY41GFVRgD4V2T2yuMOqsPJgCPuNVeVf37ZWa1ssKalVWoL0eD5S2xheZZ4njRSxZHVxgf3Sc+6oybb68c70SQxJ4LIrO5HhvFWUKegzjzr17Z+ju0NvJNb2sazx4cGJdwsFYFxhcBsgHgQamYJ1dQynIPEEVzXVsy7H4qvxv2c/1zPvxeCp8J+y+2U2t71vxyII5owCVByrKeAdCeOM8CDy4edUea03pUPeb9YYbw2sixOd5Cu++WT9WA3PlvHy4VXfIS8+uLv+CL8qscG6d1EZ2fVlt06+y/GjZYvLLbNYTbTXu52Fxcf1o4zu9XPBB/ERWDGwt79cXf+XF+VS20+yt1Je2di2p3Evalpn3o48RpDgo2ABvZfgAeHCphPNhbDaH3PT7eBvbVAX/eN60nv9Yn7q6PSNpDXOmzrHntUXtYiOYkiO+uOvq4+NY47DX31xdf5MX5V9+RN99cXP8AkRflQFFs1rS3dnBcLjEsatjyJHrD4HI+FZPNag2O2Vu0lu7CPU54e6OpRRDGQ0Uw3lcb3Ecd4EDgOHnVSNir/wCubj8PF+VAW1RW2/pJWycQxIJZ8BiC2EjB5bxHEk890feKfIvUPri4/DQ/lWpdp7dor+4jln7xIrAtId0FsovNV4KRyx0qPk2SrhuJcdFw6svKVdz8eX/f8F3onpmbtFW9iRY2OO0iJ9TPiytnK+ZB4eVbD1HaK2txme4hiH25VXPuyeNfm6UcCAMk8ABxJJ4AAeJPKt6bL+jmzt4Yi9rCZwi9o7L2jdpujfIZ84455cK1Yl0rE+RN+IOnUYc4djxv0dEnpZs2O7arc3jeVvbO4/iYKMdRmonb7Ubqea2nuLOS1hAeNDJIjEvJuniqEmPITHHnW6I4gowoAA8AMD7q6dQ0+OeNo5kWSNhhlYZBFWuLf2LY2a3o5W6pW1uD9mgSa2b6HrZhYySHISad3jz9DCLvDoxVmHvzWC9H+wVpdpLcyI7wNcSC3iaVzH2KHdUkE5fJDH1iRjFbVjjCgBQAAMAAYAA5ADwq06j1OOTBQgv2V+DgPGk5Se9nKsPtfoffLG4t/GWNgvR+aH4MBWYpVGWpP7A64bvTreZvbKBZM8+0T1Xz5HKk/GqConZB+7anqFkeCuwu4R9mbhKB0Dj+Y1bUAqfvdg7OVy7Q7rMctuSPGGPiSEYAnrzqgpWMoxktSWzCUIzWpLZParsFZz26wGIRhDmN4vUkjb6aOOIbPHjnPjmsHDtJc6Wyxapma2J3Y75F9nyW4QeyftjgfHxIva4TQq6lXUMrDBBGQQeYIPMVkZpa+h8gnV1DIwZWGQynIIPIgjmKjNkE7zqeoXp4qjC0hP2YeMpHQuf5TWK2k0yfRIZrrTpF7sAS9pKSURmOA8Dc19YglOR49MZf0S3cH6NhiifekjH69WBWRZmJMm+rcR6xPHxxQFrSlKAh9oU7rrVldDgl0rWkvlve3AfeSGXPQVZXl6kUbSSuqIgyzMQFA8yTyqI9MWpwrYGIv/xTMr2yIN6QyRsGDBRxAGDluX+1efZ3Q5NXSG+1J1eJgHhtIyewXyaTPzr9DwHLpQHc2rXer5WyL2tjya6I3Zpx4iBTxRf2h+HiKzA9Gth3Zbfu67qnIbJEm8ebmQHeLHxyccOWOFUyqAMAYA5AV9rxrf1MoycXuL0yY0L0cWVpIJI42eRfZeRy5X+6DwB64z1qnpSiSXhGVlk7Hym9v8ipn0kas1vps5jz2sgEMQHMyTHcXHX1s/CqaojaN+9azY2o4pbK15L5bw9SAe/eLH7q9NZTbO6OtpaQW68oo1TPmQPWb4nJ+NZGlKAUpSgInbde732n3w4ASG2mP7OfghPRXA/iq2rB7baF3zT7iAe08Z3P3i8U93rAU2I13vmn2859p4xv/vF9V/d6wNAZylKUApSlARO3jd4u9PsBxEkvbzD9lb8QD0ZyB/hNe/aXYdLiQXNvIbW8QerPGPa+zKvKVeh4/wC1Y/ZNe86rqF4eKxFbOE9IvWmI6FyP4TVTrOtQ2kLTXMixxrzZj9wA5sT4AcTQE3ou3LJMLTVEW2uf6jg/8PcdYnPI/Ybj/sOGqbbS3EzWukKs0inEty39Ht/eR86/2V+PjjGXel3GvKBOjWmn7wZVZR3mfHsscg9iv+p9xrlZx3GgruFDc6aCSHRB29tk5JkVQO2Tj7Q4j7gQKPZfYmK0LSuzXF1J85cS8Xb7K+EaeSr054FYz0b/AKhr3Tzw7pOTGP2E+Xi5+R3l+FVmm6nFcRLLA6yRsMhlOQf/AHyqR11O663Z3I4Jdo1rJ5b49eA+84Zfh1oC4pSlAKUpQCon0eDvE19qHMXE/ZxH9hb5RCOjNvH7qyfpD1lrbTbh489oy9nGBzMkp3Ex1y2fhXv2X0UWlnBbj+yjVSR4sB6x+LZPxoDKUpSgFKUoBUTsS/d7/ULE8AJBcwj9nP7YHRXB/iq2qJ2wTu2pafejgrMbSY/Ym4xE9BIP5hQFtSlKA4SyhVLMQFUEkngABzJqCvfSNNISbSFBH/VeZiC3kwRR6o8Rk56CqbbS1eTT7lIsljE2AOZ8SB7wCPjWt7eZWUMhypGRjyql6rmW46iq/fs57rfULsRRVXvfk92yu1osbGOzjt5p73LbqKMiZnLM0pk5KuTxLcR/rVDo+xDyzLd6q63FwOMcQ/o9v/cU+032248OgNYLZRC2pQ7n9mkjP0VgFUH3tjH93pW0Km4F8r6FOa8lh0zJnk48bLF5FCKUqaWJE6nsXLaytdaOyxSMd6W1bhbz+eB/ZP5MOHnjjUvt3t/FdWQh7KaC9SVHEbrgwSRMrByx4Mp5Arzz4ca29Wi/SnbsmqSF+UkaFD4FVG6QPcQfv61oyLHXByiWvSMSvLyo1Wvx5/z+DPaX6am7QC7gVYyeLxMSUHmVYesB44OehracUoZQykFWAIIOQQeIIPiK/MMjgAk8hX6E2FtJItNtUlyHWJcg8x4hT1AIHwrRiXSs3yLP4g6ZRhOEqfG9+P8ApnaUpU45ciNqW71q1hZjikO9eSj936sH85J+Aq3qJ2BXvF1qF+eIlm7CI/sbf1cjozbx+Aq2oBSlKAUpSgFT+3uhm7064hX2yhaPHPtE9ZMeR3lA+NUFKAw+x+ud8sbe48ZI1LdH5OP4gazFROwTd3utQsDwEU3bxD9jcetgDyVww/xCrOWUKpZiAqgkknAAHMk+AFAYbbDaYWNsZN3fkYhIYxzllbgiDHXiegNT2iejBRApupZe8OS8xik3ULuSzBVxgAZwCPKmzEJ1O8OpSg93i3o7JCOY5SXJB8Wxheg91XtYTrjNamtmuyuFi1NbRj9F0GG1QrAm7vHLMSWZj5sx4sayFKVkkktIzSUVpClKV6eisZr+zcF7GI7iMOAcqckMp81YcRWTpXjW/qZRk4vcXpms9c9FCW8Xb2HaSXEDrKkcrB0k3DkxlcAZI5HnkCrnZvaCO9to7iH2XHEHmjDgyN1U5FZOoC/H6I1DvA4WN64E4/qwXJ4LN0WTkx8+J8K8jFR8JGdt1lr5WSbf5L+p7b7XDaadcSp85ubseOfaP6qY65YH4VQ1EbXP3nU9PshxVGN3MPsxcIQehcn+EVkajP7I6GLOxt7fxijUNjxfGXPxYmsxSlAKUpQClKUApSlAat242pjs9YgnhHaypA8VxGp3fUYhogWIIDBsnHPGK817tt+mHgsAjWyTse8Mzgl41GexjYc2fkcgYA8c1CasH7zcdr8520m/n6W+3/bGOmK88Zffj7EEy9onZgczJvDcx1ziqz5ufc468Hcx+Hcd4Xd5Plx3v19Nn6atrZY0VEUKiAKqgYAUDAAHkBXZUV8r9S+p5PxkX5U+WGpfU8n4yL8qszhi1pUSdsdS+p5fxcX5V8+WWpfU0v4uL8qAt6VEfLLUvqaX8XF+VPllqX1NL+Li/KgLelRHyy1L6ml/FxflX0bZaj46PL+Li/KgLavJqulx3MEkMy70cilWHQ/7EcwfDFSvyy1H6nm/FRV4Nd2q1GS1mT9FTRb0bDf7xG24Cpy26vE4GeXGvG9LZ43pbPFs1tvNbQG3MZuxA7RxziQIJIV9gnI4sPZOOB3edZLYO6FxqN/cyDclYRpHG2N5IEX2gRwIZyc4+iPOpy13dxdz2d0bvuxwr37OZ/SVtuc8Sb37vcOc9N7c+Nc5i9WttyFCS8P/AEclhdbuvylXKK4v9o2nSlK6Q64UpSgFKUoBSlKAkdqvRpb3shl3nhmOAXTBD45byngSPMYPWuGy/oxt7OQTFnmlX2WfAVM8yqjgD1OTSlYduHLlrySvnL+12eb4/bfgsaUpWZFFKUoBSlKAUpSgFKUoCPvvRvGXLW8zwBjkoFV0BPPdDcU9wOOlZbZ7ZSK03ihZ5H4NI5BYgclGAAq9AKUrTHHqjLnGKT+5Hhi0wm7IxSk/ZmqUpW4kClKUB//Z"/>
          <p:cNvSpPr>
            <a:spLocks noChangeAspect="1" noChangeArrowheads="1"/>
          </p:cNvSpPr>
          <p:nvPr/>
        </p:nvSpPr>
        <p:spPr bwMode="auto">
          <a:xfrm>
            <a:off x="200025" y="44450"/>
            <a:ext cx="304800" cy="304800"/>
          </a:xfrm>
          <a:prstGeom prst="rect">
            <a:avLst/>
          </a:prstGeom>
          <a:noFill/>
          <a:ln w="9525">
            <a:noFill/>
            <a:miter lim="800000"/>
            <a:headEnd/>
            <a:tailEnd/>
          </a:ln>
        </p:spPr>
        <p:txBody>
          <a:bodyPr/>
          <a:lstStyle/>
          <a:p>
            <a:endParaRPr lang="en-US"/>
          </a:p>
        </p:txBody>
      </p:sp>
      <p:sp>
        <p:nvSpPr>
          <p:cNvPr id="12294" name="Content Placeholder 2"/>
          <p:cNvSpPr>
            <a:spLocks noGrp="1"/>
          </p:cNvSpPr>
          <p:nvPr>
            <p:ph idx="1"/>
          </p:nvPr>
        </p:nvSpPr>
        <p:spPr>
          <a:xfrm>
            <a:off x="827088" y="1196975"/>
            <a:ext cx="7772400" cy="3311525"/>
          </a:xfrm>
        </p:spPr>
        <p:txBody>
          <a:bodyPr/>
          <a:lstStyle/>
          <a:p>
            <a:r>
              <a:rPr lang="en-US" sz="1800" smtClean="0"/>
              <a:t>The goal is to color vertices in a graph G={V,E} so that no 2 adjacent vertices have the same color. Partial 3-coloring problem means only 3 colors are considered.</a:t>
            </a:r>
          </a:p>
          <a:p>
            <a:r>
              <a:rPr lang="en-US" sz="1800" smtClean="0"/>
              <a:t>Direct approach builds the tree of ALL possibilities in exponential time.</a:t>
            </a:r>
          </a:p>
          <a:p>
            <a:endParaRPr lang="en-US" sz="1800" smtClean="0"/>
          </a:p>
          <a:p>
            <a:endParaRPr lang="en-US" smtClean="0"/>
          </a:p>
        </p:txBody>
      </p:sp>
      <p:pic>
        <p:nvPicPr>
          <p:cNvPr id="12295" name="Picture 1"/>
          <p:cNvPicPr>
            <a:picLocks noChangeAspect="1" noChangeArrowheads="1"/>
          </p:cNvPicPr>
          <p:nvPr/>
        </p:nvPicPr>
        <p:blipFill>
          <a:blip r:embed="rId2" cstate="print"/>
          <a:srcRect/>
          <a:stretch>
            <a:fillRect/>
          </a:stretch>
        </p:blipFill>
        <p:spPr bwMode="auto">
          <a:xfrm>
            <a:off x="3563938" y="3141663"/>
            <a:ext cx="1676400" cy="16033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3660" y="113030"/>
            <a:ext cx="4648200" cy="32385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104640" y="2692400"/>
            <a:ext cx="4876800" cy="4114800"/>
          </a:xfrm>
          <a:prstGeom prst="rect">
            <a:avLst/>
          </a:prstGeom>
          <a:noFill/>
          <a:ln w="9525">
            <a:noFill/>
            <a:miter lim="800000"/>
            <a:headEnd/>
            <a:tailEnd/>
          </a:ln>
        </p:spPr>
      </p:pic>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ln>
            <a:miter lim="800000"/>
            <a:headEnd/>
            <a:tailEnd/>
          </a:ln>
        </p:spPr>
        <p:txBody>
          <a:bodyPr/>
          <a:lstStyle/>
          <a:p>
            <a:fld id="{D9F525DE-23A7-4952-A8B3-7A3425D6E9E4}" type="slidenum">
              <a:rPr lang="en-US" smtClean="0">
                <a:cs typeface="Arial" pitchFamily="34" charset="0"/>
              </a:rPr>
              <a:pPr/>
              <a:t>45</a:t>
            </a:fld>
            <a:endParaRPr lang="en-US" smtClean="0">
              <a:cs typeface="Arial" pitchFamily="34" charset="0"/>
            </a:endParaRPr>
          </a:p>
        </p:txBody>
      </p:sp>
      <p:sp>
        <p:nvSpPr>
          <p:cNvPr id="13315" name="Rectangle 7"/>
          <p:cNvSpPr>
            <a:spLocks noChangeArrowheads="1"/>
          </p:cNvSpPr>
          <p:nvPr/>
        </p:nvSpPr>
        <p:spPr bwMode="auto">
          <a:xfrm>
            <a:off x="1547813" y="404813"/>
            <a:ext cx="6119812" cy="503237"/>
          </a:xfrm>
          <a:prstGeom prst="rect">
            <a:avLst/>
          </a:prstGeom>
          <a:noFill/>
          <a:ln w="9525">
            <a:noFill/>
            <a:miter lim="800000"/>
            <a:headEnd/>
            <a:tailEnd/>
          </a:ln>
          <a:effectLst/>
        </p:spPr>
        <p:txBody>
          <a:bodyPr anchor="b"/>
          <a:lstStyle/>
          <a:p>
            <a:r>
              <a:rPr lang="en-US" sz="2800" b="1" baseline="0">
                <a:solidFill>
                  <a:srgbClr val="30B439"/>
                </a:solidFill>
                <a:latin typeface="Comic Sans MS" pitchFamily="66" charset="0"/>
              </a:rPr>
              <a:t>Backtracking</a:t>
            </a:r>
          </a:p>
        </p:txBody>
      </p:sp>
      <p:sp>
        <p:nvSpPr>
          <p:cNvPr id="13316" name="AutoShape 2" descr="data:image/jpeg;base64,/9j/4AAQSkZJRgABAQAAAQABAAD/2wCEAAkGBhQSEBQUERQVFRUVFxwaGRgXFB4YGRgYGRoYIBgZHBoZHyYgGB8jIRcaHy8hIycvLC84GCExNTArNigrLikBCQoKDgwOGg8OGjUjHiQ1LDQ0LDY1LTU1MDE1NTUvKTUuNDQtKS8pLS81MC0sLDQpLCwvLCwsLCwsLCksKSosNP/AABEIAKgAsAMBIgACEQEDEQH/xAAcAAEBAAIDAQEAAAAAAAAAAAAABgUHAgMEAQj/xABHEAACAQMBBQQFCAYIBgMAAAABAgMABBEFBhIhMWETFEFRByIycYEWM1JVYpGU0RUjY3OSojRCQ3KCk6GxJDV0weHwU7Kz/8QAGgEBAAIDAQAAAAAAAAAAAAAAAAQFAgMGAf/EACoRAAICAgEEAAYBBQAAAAAAAAABAgMEERIFEyFBBhQxUWGRIhVxgaHB/9oADAMBAAIRAxEAPwDeNKUoBSlKAUpSgFKUoBSlfHbAyeAHM9KAj9qPSfb2cphVXmlX2lTAVM+DMeGegya57K+kq3vZBFuvDMQSEfBD457rA4JHkcHpWje3LlnZgzM7FmByCxY5ORzyfGu+wuezngcMEKzRkMTugHfXiSeAGM56ZqsWXLucdeDuJfDtCwu7yfLW9+vps/TNK+A19qzOHFKUoBSlKAUpSgFKUoBSlKAUpSgFKUoBSlSe0O3PZzd0sY+9Xh5xqf1cI+nM/JAPo8z0yKAzO0O0kFlCZbmQIvIDmzt4KijizHyFSaaRd6ud+9D2lieK2gOJph4Gdh7Cn/4x8fM5LZ7YbdlF1fyd6vPByMRwj6MKclA+lzPSq2gNbekD0cWqWs1zbgwPDCzbsYHZv2a8AUxwOBjIx1zXbsR6NbQ2sc8694eeBSRIAUUSICQqgc+ON45PliqX0gf8qvv+ml/+hrv2O/5dZ/8ATQ//AJJWvtw5cteSX87kdrs83x+xMfo+70c5tg95p45wE71xbj9kT84g+gePl51XaDtBBewia2kEiHy5qfFWHNSPI1kaj9e2HYTNd6bILa7Pt8P1NwPozIOZ+2OIz92wiFhSpbZvbhZpTa3UZtb1Rxhc8HH04X5SL7uI4+WaqaAUpSgFKUoBSlKAUpSgFKUoBXTd3iRI0krqiIMszEBVA8STyrEbT7YwWKqJN6SaThFBGN6WVvJVHh1PCsFZ7I3F/Is+r4CA70dijZiTyMzf2z9PZH+lAdT61dauSlgWtbLOGu2XEkw8RbqfZHh2h+HLBq9ntmoLKLs7ZAoPFmPF3bxZ2PFj1NZJEAAAAAAwAOAAHIVyoBSlKAkfSbrsEOn3MUkirJNBIsac3clSBhRk4zwzy612ej3aS3ns4IopVaWKCJXj4q6lUUHKsAcZ4ZHDrWpby7ae5uJ5M9o8rjjzVUdlRB5BQvLzya6XvGgdLiP5yF1ZSOZ9YBk6hgSpHWuiXRU6OfL+Wt/gpn1RK/tcfG9bP0VSlK50uTEbSbK299EEuEzunKOp3ZI28GRxxU8unDiDUxFtFdaURHqZM9qThL1V4pnktwg5eW+OB8eNX1cJYgylWAZSMEEZBB5gg8xQHy3uFdVdGVlYZVlIIIPIgjgRXZUHPsvc6a5l0n9ZbklpLF29Xjza3Y/Nt9nkfuAotmNrYL6MtCSHQ4kicbssTeKuh4j38jigM1SlKAUpSgFKx+va5HZ27zzE7iDkBlmJOFVR4kkgAVraT0tXhfeS3t1T6Du5fHV19UH/AAn41Kow7shN1x3o0W5FdOu49bNs1FapttLcSta6QqzSqcS3Df0e397D51/JV+PIisRp99ca8XVm7nZxMFlijfNxMxUEqzgfq4jn+rxbj8Ng6XpUVtEsUEaxxqMBVGB/5PU8ajzhKEnGS00bk01tGH2X2JjtC0rs1xdP85cS8Xboo5Rp5KP9ao6UrE9FKUoBSlKA0/ttsq36VSKx3We6SSeSJzurGVIBkDAEjtCTwxzB864bF7INJqUkd6VRrMxSdih3hKXBMblzjKqR7IHPGardjV7zqOoXx4qHFpCfsQfOEdGkP8tfNpU7rrFjdjglwGs5T1b14D/ECPuqf/UMhVdrl4I3ylPc7vH+Rb0pSoBJFKUoBUxtPsOly4uIHa2vEHqXEfMj6Mi8pU6H/wAGnpQEbo23DxzLaaogt7g8I5B/R7jrG59lvsHjx6gVZV4dZ0SG7haG5jWSNuasPHwIPNSPAjjUFfavdaGUjdjfWspKwB3C3ETBSQjMeEkYA9rmPuFZQhKclGK22eNpLbNl0rU0fpavA+89vbsn0Edw+Ojt6pP+EfCtk6Drkd5bpPCTuOORGGUg4ZWHgQQQRUi/Dux0nYtbNNWRXdvtveiV9MNsxsY5BnchnR5MfQw67x6KXU/DNayBr9CyRhgQwBBGCCMgg8wR41qrbnYK0tXtZ0R0t2uVjuIlmdY9yXKhgA2UCtu8FIGDVl07qcMaDhNfog52A8mSlF60YvYLVp7aa5nhs57mBgkbmEqSJI94nCEgvgPjhy5Vc23pZsC27O0tq/0bmB4iPexBUfFqqrDT44I1ihRY41GFVRgD4V2T2yuMOqsPJgCPuNVeVf37ZWa1ssKalVWoL0eD5S2xheZZ4njRSxZHVxgf3Sc+6oybb68c70SQxJ4LIrO5HhvFWUKegzjzr17Z+ju0NvJNb2sazx4cGJdwsFYFxhcBsgHgQamYJ1dQynIPEEVzXVsy7H4qvxv2c/1zPvxeCp8J+y+2U2t71vxyII5owCVByrKeAdCeOM8CDy4edUea03pUPeb9YYbw2sixOd5Cu++WT9WA3PlvHy4VXfIS8+uLv+CL8qscG6d1EZ2fVlt06+y/GjZYvLLbNYTbTXu52Fxcf1o4zu9XPBB/ERWDGwt79cXf+XF+VS20+yt1Je2di2p3Evalpn3o48RpDgo2ABvZfgAeHCphPNhbDaH3PT7eBvbVAX/eN60nv9Yn7q6PSNpDXOmzrHntUXtYiOYkiO+uOvq4+NY47DX31xdf5MX5V9+RN99cXP8AkRflQFFs1rS3dnBcLjEsatjyJHrD4HI+FZPNag2O2Vu0lu7CPU54e6OpRRDGQ0Uw3lcb3Ecd4EDgOHnVSNir/wCubj8PF+VAW1RW2/pJWycQxIJZ8BiC2EjB5bxHEk890feKfIvUPri4/DQ/lWpdp7dor+4jln7xIrAtId0FsovNV4KRyx0qPk2SrhuJcdFw6svKVdz8eX/f8F3onpmbtFW9iRY2OO0iJ9TPiytnK+ZB4eVbD1HaK2txme4hiH25VXPuyeNfm6UcCAMk8ABxJJ4AAeJPKt6bL+jmzt4Yi9rCZwi9o7L2jdpujfIZ84455cK1Yl0rE+RN+IOnUYc4djxv0dEnpZs2O7arc3jeVvbO4/iYKMdRmonb7Ubqea2nuLOS1hAeNDJIjEvJuniqEmPITHHnW6I4gowoAA8AMD7q6dQ0+OeNo5kWSNhhlYZBFWuLf2LY2a3o5W6pW1uD9mgSa2b6HrZhYySHISad3jz9DCLvDoxVmHvzWC9H+wVpdpLcyI7wNcSC3iaVzH2KHdUkE5fJDH1iRjFbVjjCgBQAAMAAYAA5ADwq06j1OOTBQgv2V+DgPGk5Se9nKsPtfoffLG4t/GWNgvR+aH4MBWYpVGWpP7A64bvTreZvbKBZM8+0T1Xz5HKk/GqConZB+7anqFkeCuwu4R9mbhKB0Dj+Y1bUAqfvdg7OVy7Q7rMctuSPGGPiSEYAnrzqgpWMoxktSWzCUIzWpLZParsFZz26wGIRhDmN4vUkjb6aOOIbPHjnPjmsHDtJc6Wyxapma2J3Y75F9nyW4QeyftjgfHxIva4TQq6lXUMrDBBGQQeYIPMVkZpa+h8gnV1DIwZWGQynIIPIgjmKjNkE7zqeoXp4qjC0hP2YeMpHQuf5TWK2k0yfRIZrrTpF7sAS9pKSURmOA8Dc19YglOR49MZf0S3cH6NhiifekjH69WBWRZmJMm+rcR6xPHxxQFrSlKAh9oU7rrVldDgl0rWkvlve3AfeSGXPQVZXl6kUbSSuqIgyzMQFA8yTyqI9MWpwrYGIv/xTMr2yIN6QyRsGDBRxAGDluX+1efZ3Q5NXSG+1J1eJgHhtIyewXyaTPzr9DwHLpQHc2rXer5WyL2tjya6I3Zpx4iBTxRf2h+HiKzA9Gth3Zbfu67qnIbJEm8ebmQHeLHxyccOWOFUyqAMAYA5AV9rxrf1MoycXuL0yY0L0cWVpIJI42eRfZeRy5X+6DwB64z1qnpSiSXhGVlk7Hym9v8ipn0kas1vps5jz2sgEMQHMyTHcXHX1s/CqaojaN+9azY2o4pbK15L5bw9SAe/eLH7q9NZTbO6OtpaQW68oo1TPmQPWb4nJ+NZGlKAUpSgInbde732n3w4ASG2mP7OfghPRXA/iq2rB7baF3zT7iAe08Z3P3i8U93rAU2I13vmn2859p4xv/vF9V/d6wNAZylKUApSlARO3jd4u9PsBxEkvbzD9lb8QD0ZyB/hNe/aXYdLiQXNvIbW8QerPGPa+zKvKVeh4/wC1Y/ZNe86rqF4eKxFbOE9IvWmI6FyP4TVTrOtQ2kLTXMixxrzZj9wA5sT4AcTQE3ou3LJMLTVEW2uf6jg/8PcdYnPI/Ybj/sOGqbbS3EzWukKs0inEty39Ht/eR86/2V+PjjGXel3GvKBOjWmn7wZVZR3mfHsscg9iv+p9xrlZx3GgruFDc6aCSHRB29tk5JkVQO2Tj7Q4j7gQKPZfYmK0LSuzXF1J85cS8Xb7K+EaeSr054FYz0b/AKhr3Tzw7pOTGP2E+Xi5+R3l+FVmm6nFcRLLA6yRsMhlOQf/AHyqR11O663Z3I4Jdo1rJ5b49eA+84Zfh1oC4pSlAKUpQCon0eDvE19qHMXE/ZxH9hb5RCOjNvH7qyfpD1lrbTbh489oy9nGBzMkp3Ex1y2fhXv2X0UWlnBbj+yjVSR4sB6x+LZPxoDKUpSgFKUoBUTsS/d7/ULE8AJBcwj9nP7YHRXB/iq2qJ2wTu2pafejgrMbSY/Ym4xE9BIP5hQFtSlKA4SyhVLMQFUEkngABzJqCvfSNNISbSFBH/VeZiC3kwRR6o8Rk56CqbbS1eTT7lIsljE2AOZ8SB7wCPjWt7eZWUMhypGRjyql6rmW46iq/fs57rfULsRRVXvfk92yu1osbGOzjt5p73LbqKMiZnLM0pk5KuTxLcR/rVDo+xDyzLd6q63FwOMcQ/o9v/cU+032248OgNYLZRC2pQ7n9mkjP0VgFUH3tjH93pW0Km4F8r6FOa8lh0zJnk48bLF5FCKUqaWJE6nsXLaytdaOyxSMd6W1bhbz+eB/ZP5MOHnjjUvt3t/FdWQh7KaC9SVHEbrgwSRMrByx4Mp5Arzz4ca29Wi/SnbsmqSF+UkaFD4FVG6QPcQfv61oyLHXByiWvSMSvLyo1Wvx5/z+DPaX6am7QC7gVYyeLxMSUHmVYesB44OehracUoZQykFWAIIOQQeIIPiK/MMjgAk8hX6E2FtJItNtUlyHWJcg8x4hT1AIHwrRiXSs3yLP4g6ZRhOEqfG9+P8ApnaUpU45ciNqW71q1hZjikO9eSj936sH85J+Aq3qJ2BXvF1qF+eIlm7CI/sbf1cjozbx+Aq2oBSlKAUpSgFT+3uhm7064hX2yhaPHPtE9ZMeR3lA+NUFKAw+x+ud8sbe48ZI1LdH5OP4gazFROwTd3utQsDwEU3bxD9jcetgDyVww/xCrOWUKpZiAqgkknAAHMk+AFAYbbDaYWNsZN3fkYhIYxzllbgiDHXiegNT2iejBRApupZe8OS8xik3ULuSzBVxgAZwCPKmzEJ1O8OpSg93i3o7JCOY5SXJB8Wxheg91XtYTrjNamtmuyuFi1NbRj9F0GG1QrAm7vHLMSWZj5sx4sayFKVkkktIzSUVpClKV6eisZr+zcF7GI7iMOAcqckMp81YcRWTpXjW/qZRk4vcXpms9c9FCW8Xb2HaSXEDrKkcrB0k3DkxlcAZI5HnkCrnZvaCO9to7iH2XHEHmjDgyN1U5FZOoC/H6I1DvA4WN64E4/qwXJ4LN0WTkx8+J8K8jFR8JGdt1lr5WSbf5L+p7b7XDaadcSp85ubseOfaP6qY65YH4VQ1EbXP3nU9PshxVGN3MPsxcIQehcn+EVkajP7I6GLOxt7fxijUNjxfGXPxYmsxSlAKUpQClKUApSlAat242pjs9YgnhHaypA8VxGp3fUYhogWIIDBsnHPGK817tt+mHgsAjWyTse8Mzgl41GexjYc2fkcgYA8c1CasH7zcdr8520m/n6W+3/bGOmK88Zffj7EEy9onZgczJvDcx1ziqz5ufc468Hcx+Hcd4Xd5Plx3v19Nn6atrZY0VEUKiAKqgYAUDAAHkBXZUV8r9S+p5PxkX5U+WGpfU8n4yL8qszhi1pUSdsdS+p5fxcX5V8+WWpfU0v4uL8qAt6VEfLLUvqaX8XF+VPllqX1NL+Li/KgLelRHyy1L6ml/FxflX0bZaj46PL+Li/KgLavJqulx3MEkMy70cilWHQ/7EcwfDFSvyy1H6nm/FRV4Nd2q1GS1mT9FTRb0bDf7xG24Cpy26vE4GeXGvG9LZ43pbPFs1tvNbQG3MZuxA7RxziQIJIV9gnI4sPZOOB3edZLYO6FxqN/cyDclYRpHG2N5IEX2gRwIZyc4+iPOpy13dxdz2d0bvuxwr37OZ/SVtuc8Sb37vcOc9N7c+Nc5i9WttyFCS8P/AEclhdbuvylXKK4v9o2nSlK6Q64UpSgFKUoBSlKAkdqvRpb3shl3nhmOAXTBD45byngSPMYPWuGy/oxt7OQTFnmlX2WfAVM8yqjgD1OTSlYduHLlrySvnL+12eb4/bfgsaUpWZFFKUoBSlKAUpSgFKUoCPvvRvGXLW8zwBjkoFV0BPPdDcU9wOOlZbZ7ZSK03ihZ5H4NI5BYgclGAAq9AKUrTHHqjLnGKT+5Hhi0wm7IxSk/ZmqUpW4kClKUB//Z"/>
          <p:cNvSpPr>
            <a:spLocks noChangeAspect="1" noChangeArrowheads="1"/>
          </p:cNvSpPr>
          <p:nvPr/>
        </p:nvSpPr>
        <p:spPr bwMode="auto">
          <a:xfrm>
            <a:off x="47625" y="-107950"/>
            <a:ext cx="304800" cy="304800"/>
          </a:xfrm>
          <a:prstGeom prst="rect">
            <a:avLst/>
          </a:prstGeom>
          <a:noFill/>
          <a:ln w="9525">
            <a:noFill/>
            <a:miter lim="800000"/>
            <a:headEnd/>
            <a:tailEnd/>
          </a:ln>
        </p:spPr>
        <p:txBody>
          <a:bodyPr/>
          <a:lstStyle/>
          <a:p>
            <a:endParaRPr lang="en-US"/>
          </a:p>
        </p:txBody>
      </p:sp>
      <p:sp>
        <p:nvSpPr>
          <p:cNvPr id="13317" name="AutoShape 4" descr="data:image/jpeg;base64,/9j/4AAQSkZJRgABAQAAAQABAAD/2wCEAAkGBhQSEBQUERQVFRUVFxwaGRgXFB4YGRgYGRoYIBgZHBoZHyYgGB8jIRcaHy8hIycvLC84GCExNTArNigrLikBCQoKDgwOGg8OGjUjHiQ1LDQ0LDY1LTU1MDE1NTUvKTUuNDQtKS8pLS81MC0sLDQpLCwvLCwsLCwsLCksKSosNP/AABEIAKgAsAMBIgACEQEDEQH/xAAcAAEBAAIDAQEAAAAAAAAAAAAABgUHAgMEAQj/xABHEAACAQMBBQQFCAYIBgMAAAABAgMABBEFBhIhMWETFEFRByIycYEWM1JVYpGU0RUjY3OSojRCQ3KCk6GxJDV0weHwU7Kz/8QAGgEBAAIDAQAAAAAAAAAAAAAAAAQFAgMGAf/EACoRAAICAgEEAAYBBQAAAAAAAAABAgMEERIFEyFBBhQxUWGRIhVxgaHB/9oADAMBAAIRAxEAPwDeNKUoBSlKAUpSgFKUoBSlfHbAyeAHM9KAj9qPSfb2cphVXmlX2lTAVM+DMeGegya57K+kq3vZBFuvDMQSEfBD457rA4JHkcHpWje3LlnZgzM7FmByCxY5ORzyfGu+wuezngcMEKzRkMTugHfXiSeAGM56ZqsWXLucdeDuJfDtCwu7yfLW9+vps/TNK+A19qzOHFKUoBSlKAUpSgFKUoBSlKAUpSgFKUoBSlSe0O3PZzd0sY+9Xh5xqf1cI+nM/JAPo8z0yKAzO0O0kFlCZbmQIvIDmzt4KijizHyFSaaRd6ud+9D2lieK2gOJph4Gdh7Cn/4x8fM5LZ7YbdlF1fyd6vPByMRwj6MKclA+lzPSq2gNbekD0cWqWs1zbgwPDCzbsYHZv2a8AUxwOBjIx1zXbsR6NbQ2sc8694eeBSRIAUUSICQqgc+ON45PliqX0gf8qvv+ml/+hrv2O/5dZ/8ATQ//AJJWvtw5cteSX87kdrs83x+xMfo+70c5tg95p45wE71xbj9kT84g+gePl51XaDtBBewia2kEiHy5qfFWHNSPI1kaj9e2HYTNd6bILa7Pt8P1NwPozIOZ+2OIz92wiFhSpbZvbhZpTa3UZtb1Rxhc8HH04X5SL7uI4+WaqaAUpSgFKUoBSlKAUpSgFKUoBXTd3iRI0krqiIMszEBVA8STyrEbT7YwWKqJN6SaThFBGN6WVvJVHh1PCsFZ7I3F/Is+r4CA70dijZiTyMzf2z9PZH+lAdT61dauSlgWtbLOGu2XEkw8RbqfZHh2h+HLBq9ntmoLKLs7ZAoPFmPF3bxZ2PFj1NZJEAAAAAAwAOAAHIVyoBSlKAkfSbrsEOn3MUkirJNBIsac3clSBhRk4zwzy612ej3aS3ns4IopVaWKCJXj4q6lUUHKsAcZ4ZHDrWpby7ae5uJ5M9o8rjjzVUdlRB5BQvLzya6XvGgdLiP5yF1ZSOZ9YBk6hgSpHWuiXRU6OfL+Wt/gpn1RK/tcfG9bP0VSlK50uTEbSbK299EEuEzunKOp3ZI28GRxxU8unDiDUxFtFdaURHqZM9qThL1V4pnktwg5eW+OB8eNX1cJYgylWAZSMEEZBB5gg8xQHy3uFdVdGVlYZVlIIIPIgjgRXZUHPsvc6a5l0n9ZbklpLF29Xjza3Y/Nt9nkfuAotmNrYL6MtCSHQ4kicbssTeKuh4j38jigM1SlKAUpSgFKx+va5HZ27zzE7iDkBlmJOFVR4kkgAVraT0tXhfeS3t1T6Du5fHV19UH/AAn41Kow7shN1x3o0W5FdOu49bNs1FapttLcSta6QqzSqcS3Df0e397D51/JV+PIisRp99ca8XVm7nZxMFlijfNxMxUEqzgfq4jn+rxbj8Ng6XpUVtEsUEaxxqMBVGB/5PU8ajzhKEnGS00bk01tGH2X2JjtC0rs1xdP85cS8Xboo5Rp5KP9ao6UrE9FKUoBSlKA0/ttsq36VSKx3We6SSeSJzurGVIBkDAEjtCTwxzB864bF7INJqUkd6VRrMxSdih3hKXBMblzjKqR7IHPGardjV7zqOoXx4qHFpCfsQfOEdGkP8tfNpU7rrFjdjglwGs5T1b14D/ECPuqf/UMhVdrl4I3ylPc7vH+Rb0pSoBJFKUoBUxtPsOly4uIHa2vEHqXEfMj6Mi8pU6H/wAGnpQEbo23DxzLaaogt7g8I5B/R7jrG59lvsHjx6gVZV4dZ0SG7haG5jWSNuasPHwIPNSPAjjUFfavdaGUjdjfWspKwB3C3ETBSQjMeEkYA9rmPuFZQhKclGK22eNpLbNl0rU0fpavA+89vbsn0Edw+Ojt6pP+EfCtk6Drkd5bpPCTuOORGGUg4ZWHgQQQRUi/Dux0nYtbNNWRXdvtveiV9MNsxsY5BnchnR5MfQw67x6KXU/DNayBr9CyRhgQwBBGCCMgg8wR41qrbnYK0tXtZ0R0t2uVjuIlmdY9yXKhgA2UCtu8FIGDVl07qcMaDhNfog52A8mSlF60YvYLVp7aa5nhs57mBgkbmEqSJI94nCEgvgPjhy5Vc23pZsC27O0tq/0bmB4iPexBUfFqqrDT44I1ihRY41GFVRgD4V2T2yuMOqsPJgCPuNVeVf37ZWa1ssKalVWoL0eD5S2xheZZ4njRSxZHVxgf3Sc+6oybb68c70SQxJ4LIrO5HhvFWUKegzjzr17Z+ju0NvJNb2sazx4cGJdwsFYFxhcBsgHgQamYJ1dQynIPEEVzXVsy7H4qvxv2c/1zPvxeCp8J+y+2U2t71vxyII5owCVByrKeAdCeOM8CDy4edUea03pUPeb9YYbw2sixOd5Cu++WT9WA3PlvHy4VXfIS8+uLv+CL8qscG6d1EZ2fVlt06+y/GjZYvLLbNYTbTXu52Fxcf1o4zu9XPBB/ERWDGwt79cXf+XF+VS20+yt1Je2di2p3Evalpn3o48RpDgo2ABvZfgAeHCphPNhbDaH3PT7eBvbVAX/eN60nv9Yn7q6PSNpDXOmzrHntUXtYiOYkiO+uOvq4+NY47DX31xdf5MX5V9+RN99cXP8AkRflQFFs1rS3dnBcLjEsatjyJHrD4HI+FZPNag2O2Vu0lu7CPU54e6OpRRDGQ0Uw3lcb3Ecd4EDgOHnVSNir/wCubj8PF+VAW1RW2/pJWycQxIJZ8BiC2EjB5bxHEk890feKfIvUPri4/DQ/lWpdp7dor+4jln7xIrAtId0FsovNV4KRyx0qPk2SrhuJcdFw6svKVdz8eX/f8F3onpmbtFW9iRY2OO0iJ9TPiytnK+ZB4eVbD1HaK2txme4hiH25VXPuyeNfm6UcCAMk8ABxJJ4AAeJPKt6bL+jmzt4Yi9rCZwi9o7L2jdpujfIZ84455cK1Yl0rE+RN+IOnUYc4djxv0dEnpZs2O7arc3jeVvbO4/iYKMdRmonb7Ubqea2nuLOS1hAeNDJIjEvJuniqEmPITHHnW6I4gowoAA8AMD7q6dQ0+OeNo5kWSNhhlYZBFWuLf2LY2a3o5W6pW1uD9mgSa2b6HrZhYySHISad3jz9DCLvDoxVmHvzWC9H+wVpdpLcyI7wNcSC3iaVzH2KHdUkE5fJDH1iRjFbVjjCgBQAAMAAYAA5ADwq06j1OOTBQgv2V+DgPGk5Se9nKsPtfoffLG4t/GWNgvR+aH4MBWYpVGWpP7A64bvTreZvbKBZM8+0T1Xz5HKk/GqConZB+7anqFkeCuwu4R9mbhKB0Dj+Y1bUAqfvdg7OVy7Q7rMctuSPGGPiSEYAnrzqgpWMoxktSWzCUIzWpLZParsFZz26wGIRhDmN4vUkjb6aOOIbPHjnPjmsHDtJc6Wyxapma2J3Y75F9nyW4QeyftjgfHxIva4TQq6lXUMrDBBGQQeYIPMVkZpa+h8gnV1DIwZWGQynIIPIgjmKjNkE7zqeoXp4qjC0hP2YeMpHQuf5TWK2k0yfRIZrrTpF7sAS9pKSURmOA8Dc19YglOR49MZf0S3cH6NhiifekjH69WBWRZmJMm+rcR6xPHxxQFrSlKAh9oU7rrVldDgl0rWkvlve3AfeSGXPQVZXl6kUbSSuqIgyzMQFA8yTyqI9MWpwrYGIv/xTMr2yIN6QyRsGDBRxAGDluX+1efZ3Q5NXSG+1J1eJgHhtIyewXyaTPzr9DwHLpQHc2rXer5WyL2tjya6I3Zpx4iBTxRf2h+HiKzA9Gth3Zbfu67qnIbJEm8ebmQHeLHxyccOWOFUyqAMAYA5AV9rxrf1MoycXuL0yY0L0cWVpIJI42eRfZeRy5X+6DwB64z1qnpSiSXhGVlk7Hym9v8ipn0kas1vps5jz2sgEMQHMyTHcXHX1s/CqaojaN+9azY2o4pbK15L5bw9SAe/eLH7q9NZTbO6OtpaQW68oo1TPmQPWb4nJ+NZGlKAUpSgInbde732n3w4ASG2mP7OfghPRXA/iq2rB7baF3zT7iAe08Z3P3i8U93rAU2I13vmn2859p4xv/vF9V/d6wNAZylKUApSlARO3jd4u9PsBxEkvbzD9lb8QD0ZyB/hNe/aXYdLiQXNvIbW8QerPGPa+zKvKVeh4/wC1Y/ZNe86rqF4eKxFbOE9IvWmI6FyP4TVTrOtQ2kLTXMixxrzZj9wA5sT4AcTQE3ou3LJMLTVEW2uf6jg/8PcdYnPI/Ybj/sOGqbbS3EzWukKs0inEty39Ht/eR86/2V+PjjGXel3GvKBOjWmn7wZVZR3mfHsscg9iv+p9xrlZx3GgruFDc6aCSHRB29tk5JkVQO2Tj7Q4j7gQKPZfYmK0LSuzXF1J85cS8Xb7K+EaeSr054FYz0b/AKhr3Tzw7pOTGP2E+Xi5+R3l+FVmm6nFcRLLA6yRsMhlOQf/AHyqR11O663Z3I4Jdo1rJ5b49eA+84Zfh1oC4pSlAKUpQCon0eDvE19qHMXE/ZxH9hb5RCOjNvH7qyfpD1lrbTbh489oy9nGBzMkp3Ex1y2fhXv2X0UWlnBbj+yjVSR4sB6x+LZPxoDKUpSgFKUoBUTsS/d7/ULE8AJBcwj9nP7YHRXB/iq2qJ2wTu2pafejgrMbSY/Ym4xE9BIP5hQFtSlKA4SyhVLMQFUEkngABzJqCvfSNNISbSFBH/VeZiC3kwRR6o8Rk56CqbbS1eTT7lIsljE2AOZ8SB7wCPjWt7eZWUMhypGRjyql6rmW46iq/fs57rfULsRRVXvfk92yu1osbGOzjt5p73LbqKMiZnLM0pk5KuTxLcR/rVDo+xDyzLd6q63FwOMcQ/o9v/cU+032248OgNYLZRC2pQ7n9mkjP0VgFUH3tjH93pW0Km4F8r6FOa8lh0zJnk48bLF5FCKUqaWJE6nsXLaytdaOyxSMd6W1bhbz+eB/ZP5MOHnjjUvt3t/FdWQh7KaC9SVHEbrgwSRMrByx4Mp5Arzz4ca29Wi/SnbsmqSF+UkaFD4FVG6QPcQfv61oyLHXByiWvSMSvLyo1Wvx5/z+DPaX6am7QC7gVYyeLxMSUHmVYesB44OehracUoZQykFWAIIOQQeIIPiK/MMjgAk8hX6E2FtJItNtUlyHWJcg8x4hT1AIHwrRiXSs3yLP4g6ZRhOEqfG9+P8ApnaUpU45ciNqW71q1hZjikO9eSj936sH85J+Aq3qJ2BXvF1qF+eIlm7CI/sbf1cjozbx+Aq2oBSlKAUpSgFT+3uhm7064hX2yhaPHPtE9ZMeR3lA+NUFKAw+x+ud8sbe48ZI1LdH5OP4gazFROwTd3utQsDwEU3bxD9jcetgDyVww/xCrOWUKpZiAqgkknAAHMk+AFAYbbDaYWNsZN3fkYhIYxzllbgiDHXiegNT2iejBRApupZe8OS8xik3ULuSzBVxgAZwCPKmzEJ1O8OpSg93i3o7JCOY5SXJB8Wxheg91XtYTrjNamtmuyuFi1NbRj9F0GG1QrAm7vHLMSWZj5sx4sayFKVkkktIzSUVpClKV6eisZr+zcF7GI7iMOAcqckMp81YcRWTpXjW/qZRk4vcXpms9c9FCW8Xb2HaSXEDrKkcrB0k3DkxlcAZI5HnkCrnZvaCO9to7iH2XHEHmjDgyN1U5FZOoC/H6I1DvA4WN64E4/qwXJ4LN0WTkx8+J8K8jFR8JGdt1lr5WSbf5L+p7b7XDaadcSp85ubseOfaP6qY65YH4VQ1EbXP3nU9PshxVGN3MPsxcIQehcn+EVkajP7I6GLOxt7fxijUNjxfGXPxYmsxSlAKUpQClKUApSlAat242pjs9YgnhHaypA8VxGp3fUYhogWIIDBsnHPGK817tt+mHgsAjWyTse8Mzgl41GexjYc2fkcgYA8c1CasH7zcdr8520m/n6W+3/bGOmK88Zffj7EEy9onZgczJvDcx1ziqz5ufc468Hcx+Hcd4Xd5Plx3v19Nn6atrZY0VEUKiAKqgYAUDAAHkBXZUV8r9S+p5PxkX5U+WGpfU8n4yL8qszhi1pUSdsdS+p5fxcX5V8+WWpfU0v4uL8qAt6VEfLLUvqaX8XF+VPllqX1NL+Li/KgLelRHyy1L6ml/FxflX0bZaj46PL+Li/KgLavJqulx3MEkMy70cilWHQ/7EcwfDFSvyy1H6nm/FRV4Nd2q1GS1mT9FTRb0bDf7xG24Cpy26vE4GeXGvG9LZ43pbPFs1tvNbQG3MZuxA7RxziQIJIV9gnI4sPZOOB3edZLYO6FxqN/cyDclYRpHG2N5IEX2gRwIZyc4+iPOpy13dxdz2d0bvuxwr37OZ/SVtuc8Sb37vcOc9N7c+Nc5i9WttyFCS8P/AEclhdbuvylXKK4v9o2nSlK6Q64UpSgFKUoBSlKAkdqvRpb3shl3nhmOAXTBD45byngSPMYPWuGy/oxt7OQTFnmlX2WfAVM8yqjgD1OTSlYduHLlrySvnL+12eb4/bfgsaUpWZFFKUoBSlKAUpSgFKUoCPvvRvGXLW8zwBjkoFV0BPPdDcU9wOOlZbZ7ZSK03ihZ5H4NI5BYgclGAAq9AKUrTHHqjLnGKT+5Hhi0wm7IxSk/ZmqUpW4kClKUB//Z"/>
          <p:cNvSpPr>
            <a:spLocks noChangeAspect="1" noChangeArrowheads="1"/>
          </p:cNvSpPr>
          <p:nvPr/>
        </p:nvSpPr>
        <p:spPr bwMode="auto">
          <a:xfrm>
            <a:off x="200025" y="44450"/>
            <a:ext cx="304800" cy="304800"/>
          </a:xfrm>
          <a:prstGeom prst="rect">
            <a:avLst/>
          </a:prstGeom>
          <a:noFill/>
          <a:ln w="9525">
            <a:noFill/>
            <a:miter lim="800000"/>
            <a:headEnd/>
            <a:tailEnd/>
          </a:ln>
        </p:spPr>
        <p:txBody>
          <a:bodyPr/>
          <a:lstStyle/>
          <a:p>
            <a:endParaRPr lang="en-US"/>
          </a:p>
        </p:txBody>
      </p:sp>
      <p:pic>
        <p:nvPicPr>
          <p:cNvPr id="13318" name="Picture 6"/>
          <p:cNvPicPr>
            <a:picLocks noChangeAspect="1" noChangeArrowheads="1"/>
          </p:cNvPicPr>
          <p:nvPr/>
        </p:nvPicPr>
        <p:blipFill>
          <a:blip r:embed="rId2" cstate="print"/>
          <a:srcRect/>
          <a:stretch>
            <a:fillRect/>
          </a:stretch>
        </p:blipFill>
        <p:spPr bwMode="auto">
          <a:xfrm>
            <a:off x="1939925" y="4221163"/>
            <a:ext cx="5727700" cy="2255837"/>
          </a:xfrm>
          <a:prstGeom prst="rect">
            <a:avLst/>
          </a:prstGeom>
          <a:noFill/>
          <a:ln w="9525">
            <a:noFill/>
            <a:miter lim="800000"/>
            <a:headEnd/>
            <a:tailEnd/>
          </a:ln>
        </p:spPr>
      </p:pic>
      <p:sp>
        <p:nvSpPr>
          <p:cNvPr id="13319" name="Content Placeholder 2"/>
          <p:cNvSpPr>
            <a:spLocks noGrp="1"/>
          </p:cNvSpPr>
          <p:nvPr>
            <p:ph idx="1"/>
          </p:nvPr>
        </p:nvSpPr>
        <p:spPr>
          <a:xfrm>
            <a:off x="827088" y="1196975"/>
            <a:ext cx="7772400" cy="3311525"/>
          </a:xfrm>
        </p:spPr>
        <p:txBody>
          <a:bodyPr/>
          <a:lstStyle/>
          <a:p>
            <a:r>
              <a:rPr lang="en-US" sz="1800" smtClean="0"/>
              <a:t>Partial 3-coloring (3 colors) is solved by the following method:</a:t>
            </a:r>
          </a:p>
          <a:p>
            <a:r>
              <a:rPr lang="en-US" sz="1800" smtClean="0"/>
              <a:t>Color first vertex with 1</a:t>
            </a:r>
            <a:r>
              <a:rPr lang="en-US" sz="1800" baseline="30000" smtClean="0"/>
              <a:t>st</a:t>
            </a:r>
            <a:r>
              <a:rPr lang="en-US" sz="1800" smtClean="0"/>
              <a:t> color, color next vertex with the next color, check if those two vertices are adjacent, if not - coloring is legal, proceed to next vertex, if yes and color is the same – coloring is illegal, try next color for second vertex. If all colors tried and all colorings are illegal, backtrack, try next color for previous vertex etc. </a:t>
            </a:r>
          </a:p>
          <a:p>
            <a:r>
              <a:rPr lang="en-US" sz="1800" smtClean="0"/>
              <a:t>Note: sometimes solution is impossible.</a:t>
            </a:r>
          </a:p>
          <a:p>
            <a:r>
              <a:rPr lang="en-US" sz="1800" smtClean="0"/>
              <a:t>Exponential O(3^n) complexity is reduced to O(n) on average.</a:t>
            </a:r>
            <a:br>
              <a:rPr lang="en-US" sz="1800" smtClean="0"/>
            </a:br>
            <a:endParaRPr lang="en-US" sz="1800" smtClean="0"/>
          </a:p>
          <a:p>
            <a:endParaRPr lang="en-US"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77619" y="2517140"/>
            <a:ext cx="6327139" cy="33655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616960" y="441008"/>
            <a:ext cx="2187893" cy="122523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74420" y="2237423"/>
            <a:ext cx="6687820" cy="1745297"/>
          </a:xfrm>
          <a:prstGeom prst="rect">
            <a:avLst/>
          </a:prstGeom>
          <a:noFill/>
          <a:ln w="9525">
            <a:noFill/>
            <a:miter lim="800000"/>
            <a:headEnd/>
            <a:tailEnd/>
          </a:ln>
        </p:spPr>
      </p:pic>
      <p:sp>
        <p:nvSpPr>
          <p:cNvPr id="3" name="Rectangle 7"/>
          <p:cNvSpPr>
            <a:spLocks noChangeArrowheads="1"/>
          </p:cNvSpPr>
          <p:nvPr/>
        </p:nvSpPr>
        <p:spPr bwMode="auto">
          <a:xfrm>
            <a:off x="1547813" y="404813"/>
            <a:ext cx="6119812" cy="503237"/>
          </a:xfrm>
          <a:prstGeom prst="rect">
            <a:avLst/>
          </a:prstGeom>
          <a:noFill/>
          <a:ln w="9525">
            <a:noFill/>
            <a:miter lim="800000"/>
            <a:headEnd/>
            <a:tailEnd/>
          </a:ln>
          <a:effectLst/>
        </p:spPr>
        <p:txBody>
          <a:bodyPr anchor="b"/>
          <a:lstStyle/>
          <a:p>
            <a:r>
              <a:rPr lang="en-US" sz="2800" b="1" baseline="0" dirty="0" smtClean="0">
                <a:solidFill>
                  <a:srgbClr val="30B439"/>
                </a:solidFill>
                <a:latin typeface="Comic Sans MS" pitchFamily="66" charset="0"/>
              </a:rPr>
              <a:t>Analysis</a:t>
            </a:r>
            <a:endParaRPr lang="en-US" sz="2800" b="1" baseline="0" dirty="0">
              <a:solidFill>
                <a:srgbClr val="30B439"/>
              </a:solidFill>
              <a:latin typeface="Comic Sans MS" pitchFamily="66" charset="0"/>
            </a:endParaRPr>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68" y="3167390"/>
            <a:ext cx="3496278" cy="523220"/>
          </a:xfrm>
          <a:prstGeom prst="rect">
            <a:avLst/>
          </a:prstGeom>
        </p:spPr>
        <p:txBody>
          <a:bodyPr wrap="none">
            <a:spAutoFit/>
          </a:bodyPr>
          <a:lstStyle/>
          <a:p>
            <a:r>
              <a:rPr lang="en-US" b="1" dirty="0" smtClean="0"/>
              <a:t>Branch and Bound </a:t>
            </a:r>
            <a:endParaRPr lang="en-US" dirty="0"/>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853530"/>
            <a:ext cx="7670800" cy="5262979"/>
          </a:xfrm>
          <a:prstGeom prst="rect">
            <a:avLst/>
          </a:prstGeom>
        </p:spPr>
        <p:txBody>
          <a:bodyPr wrap="square">
            <a:spAutoFit/>
          </a:bodyPr>
          <a:lstStyle/>
          <a:p>
            <a:pPr algn="just"/>
            <a:r>
              <a:rPr lang="en-US" sz="2400" dirty="0" smtClean="0">
                <a:latin typeface="Times New Roman" pitchFamily="18" charset="0"/>
                <a:cs typeface="Times New Roman" pitchFamily="18" charset="0"/>
              </a:rPr>
              <a:t>Recall that the central idea of backtracking, discussed in the previous section, is to cut off a branch of the problem’s state-space tree as soon as we can deduce that it cannot lead to a solution. This idea can be strengthened further if we deal with an optimization problem</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 optimization problem seeks to minimize or maximize some objective function (a tour length, the value of items selected, the cost of an assignment, and the like), usually subject to some constraints. An optimal solution is a feasible solution with the best value of the objective function (e.g., the shortest Hamiltonian circuit or the most valuable subset of items that fit the knapsack).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480" y="1447800"/>
            <a:ext cx="4800600" cy="4800600"/>
          </a:xfrm>
        </p:spPr>
        <p:txBody>
          <a:bodyPr>
            <a:normAutofit fontScale="77500" lnSpcReduction="20000"/>
          </a:bodyPr>
          <a:lstStyle/>
          <a:p>
            <a:pPr>
              <a:defRPr/>
            </a:pPr>
            <a:r>
              <a:rPr lang="en-US" dirty="0" smtClean="0">
                <a:ea typeface="+mn-ea"/>
              </a:rPr>
              <a:t>Clearly, at a single junction you could have even more than 2 choices. </a:t>
            </a:r>
          </a:p>
          <a:p>
            <a:pPr>
              <a:defRPr/>
            </a:pPr>
            <a:endParaRPr lang="en-US" dirty="0" smtClean="0">
              <a:ea typeface="+mn-ea"/>
            </a:endParaRPr>
          </a:p>
          <a:p>
            <a:pPr>
              <a:defRPr/>
            </a:pPr>
            <a:r>
              <a:rPr lang="en-US" dirty="0" smtClean="0">
                <a:ea typeface="+mn-ea"/>
              </a:rPr>
              <a:t>The backtracking strategy says to try each choice, one after the other, </a:t>
            </a:r>
          </a:p>
          <a:p>
            <a:pPr lvl="1">
              <a:defRPr/>
            </a:pPr>
            <a:r>
              <a:rPr lang="en-US" dirty="0" smtClean="0">
                <a:ea typeface="+mn-ea"/>
              </a:rPr>
              <a:t>if you ever get stuck, </a:t>
            </a:r>
            <a:r>
              <a:rPr lang="en-US" i="1" dirty="0" smtClean="0">
                <a:ea typeface="+mn-ea"/>
              </a:rPr>
              <a:t>"backtrack"</a:t>
            </a:r>
            <a:r>
              <a:rPr lang="en-US" dirty="0" smtClean="0">
                <a:ea typeface="+mn-ea"/>
              </a:rPr>
              <a:t> to the junction and try the next choice. </a:t>
            </a:r>
          </a:p>
          <a:p>
            <a:pPr>
              <a:defRPr/>
            </a:pPr>
            <a:endParaRPr lang="en-US" dirty="0" smtClean="0">
              <a:ea typeface="+mn-ea"/>
            </a:endParaRPr>
          </a:p>
          <a:p>
            <a:pPr>
              <a:defRPr/>
            </a:pPr>
            <a:r>
              <a:rPr lang="en-US" dirty="0" smtClean="0">
                <a:ea typeface="+mn-ea"/>
              </a:rPr>
              <a:t>If you try all choices and never found a way out, then there IS no solution to the maze.</a:t>
            </a:r>
          </a:p>
          <a:p>
            <a:pPr marL="0" indent="0">
              <a:buNone/>
              <a:defRPr/>
            </a:pPr>
            <a:endParaRPr lang="en-US" dirty="0">
              <a:ea typeface="+mn-ea"/>
            </a:endParaRPr>
          </a:p>
        </p:txBody>
      </p:sp>
      <p:pic>
        <p:nvPicPr>
          <p:cNvPr id="4" name="Picture 3" descr="maze2.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73345" y="2362200"/>
            <a:ext cx="3686175" cy="377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rot="20330493">
            <a:off x="6233795" y="3621088"/>
            <a:ext cx="1582738" cy="522287"/>
          </a:xfrm>
          <a:prstGeom prst="rect">
            <a:avLst/>
          </a:prstGeom>
          <a:solidFill>
            <a:schemeClr val="bg1">
              <a:lumMod val="85000"/>
              <a:alpha val="55000"/>
            </a:schemeClr>
          </a:solidFill>
        </p:spPr>
        <p:txBody>
          <a:bodyPr wrap="none">
            <a:spAutoFit/>
          </a:bodyPr>
          <a:lstStyle/>
          <a:p>
            <a:pPr>
              <a:defRPr/>
            </a:pPr>
            <a:r>
              <a:rPr lang="en-US" sz="2800" b="1" i="1" dirty="0">
                <a:solidFill>
                  <a:srgbClr val="C00000"/>
                </a:solidFill>
                <a:latin typeface="Aharoni" pitchFamily="2" charset="-79"/>
                <a:ea typeface="+mn-ea"/>
                <a:cs typeface="Aharoni" pitchFamily="2" charset="-79"/>
              </a:rPr>
              <a:t>Junction</a:t>
            </a:r>
          </a:p>
        </p:txBody>
      </p:sp>
      <p:sp>
        <p:nvSpPr>
          <p:cNvPr id="6" name="TextBox 5"/>
          <p:cNvSpPr txBox="1">
            <a:spLocks noChangeArrowheads="1"/>
          </p:cNvSpPr>
          <p:nvPr/>
        </p:nvSpPr>
        <p:spPr bwMode="auto">
          <a:xfrm>
            <a:off x="8173720" y="4419600"/>
            <a:ext cx="3698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i="1">
                <a:solidFill>
                  <a:srgbClr val="0070C0"/>
                </a:solidFill>
              </a:rPr>
              <a:t>B</a:t>
            </a:r>
          </a:p>
        </p:txBody>
      </p:sp>
      <p:cxnSp>
        <p:nvCxnSpPr>
          <p:cNvPr id="8" name="Straight Arrow Connector 7"/>
          <p:cNvCxnSpPr>
            <a:stCxn id="5" idx="2"/>
          </p:cNvCxnSpPr>
          <p:nvPr/>
        </p:nvCxnSpPr>
        <p:spPr>
          <a:xfrm rot="16200000" flipH="1">
            <a:off x="7309326" y="3936207"/>
            <a:ext cx="446087" cy="825500"/>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765733" y="4038600"/>
            <a:ext cx="407987" cy="461963"/>
          </a:xfrm>
          <a:prstGeom prst="rect">
            <a:avLst/>
          </a:prstGeom>
          <a:noFill/>
        </p:spPr>
        <p:txBody>
          <a:bodyPr wrap="none">
            <a:spAutoFit/>
          </a:bodyPr>
          <a:lstStyle/>
          <a:p>
            <a:pPr>
              <a:defRPr/>
            </a:pPr>
            <a:r>
              <a:rPr lang="en-US" sz="2400" b="1" i="1" dirty="0">
                <a:solidFill>
                  <a:schemeClr val="accent4">
                    <a:lumMod val="75000"/>
                  </a:schemeClr>
                </a:solidFill>
                <a:ea typeface="+mn-ea"/>
              </a:rPr>
              <a:t>C</a:t>
            </a:r>
          </a:p>
        </p:txBody>
      </p:sp>
      <p:sp>
        <p:nvSpPr>
          <p:cNvPr id="16" name="TextBox 15"/>
          <p:cNvSpPr txBox="1">
            <a:spLocks noChangeArrowheads="1"/>
          </p:cNvSpPr>
          <p:nvPr/>
        </p:nvSpPr>
        <p:spPr bwMode="auto">
          <a:xfrm>
            <a:off x="7792720" y="4724400"/>
            <a:ext cx="4079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i="1">
                <a:solidFill>
                  <a:srgbClr val="7030A0"/>
                </a:solidFill>
              </a:rPr>
              <a:t>A</a:t>
            </a:r>
          </a:p>
        </p:txBody>
      </p:sp>
      <p:sp>
        <p:nvSpPr>
          <p:cNvPr id="11" name="Title 1"/>
          <p:cNvSpPr>
            <a:spLocks noGrp="1"/>
          </p:cNvSpPr>
          <p:nvPr>
            <p:ph type="title"/>
          </p:nvPr>
        </p:nvSpPr>
        <p:spPr>
          <a:xfrm>
            <a:off x="685800" y="304800"/>
            <a:ext cx="7772400" cy="1143000"/>
          </a:xfrm>
        </p:spPr>
        <p:txBody>
          <a:bodyPr vert="horz" wrap="square" lIns="91440" tIns="45720" rIns="91440" bIns="45720" numCol="1" anchorCtr="0" compatLnSpc="1">
            <a:prstTxWarp prst="textNoShape">
              <a:avLst/>
            </a:prstTxWarp>
          </a:bodyPr>
          <a:lstStyle/>
          <a:p>
            <a:r>
              <a:rPr lang="en-US" sz="3600" dirty="0"/>
              <a:t>Backtracking</a:t>
            </a:r>
            <a:endParaRPr lang="en-US" sz="3600" dirty="0">
              <a:effectLst>
                <a:outerShdw blurRad="38100" dist="38100" dir="2700000" algn="tl">
                  <a:srgbClr val="DDDDDD"/>
                </a:outerShdw>
              </a:effectLst>
              <a:latin typeface="Gill Sans MT" charset="0"/>
            </a:endParaRPr>
          </a:p>
        </p:txBody>
      </p:sp>
    </p:spTree>
    <p:extLst>
      <p:ext uri="{BB962C8B-B14F-4D97-AF65-F5344CB8AC3E}">
        <p14:creationId xmlns:p14="http://schemas.microsoft.com/office/powerpoint/2010/main" xmlns="" val="16134596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5" grpId="0"/>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1840" y="1356053"/>
            <a:ext cx="747776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Compared to backtracking, branch-and-bound requires two additional items: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marL="457200" indent="-457200" algn="just">
              <a:buAutoNum type="arabicPeriod"/>
            </a:pPr>
            <a:r>
              <a:rPr lang="en-US" sz="2400" dirty="0" smtClean="0">
                <a:latin typeface="Times New Roman" pitchFamily="18" charset="0"/>
                <a:cs typeface="Times New Roman" pitchFamily="18" charset="0"/>
              </a:rPr>
              <a:t>a </a:t>
            </a:r>
            <a:r>
              <a:rPr lang="en-US" sz="2400" dirty="0" smtClean="0">
                <a:latin typeface="Times New Roman" pitchFamily="18" charset="0"/>
                <a:cs typeface="Times New Roman" pitchFamily="18" charset="0"/>
              </a:rPr>
              <a:t>way to provide, for every node of a state-space tree, </a:t>
            </a:r>
            <a:r>
              <a:rPr lang="en-US" sz="2400" b="1" dirty="0" smtClean="0">
                <a:latin typeface="Times New Roman" pitchFamily="18" charset="0"/>
                <a:cs typeface="Times New Roman" pitchFamily="18" charset="0"/>
              </a:rPr>
              <a:t>a bound on the best value of the objective function on any solution that can be obtained by adding further components to the partially constructed solution represented by the node </a:t>
            </a:r>
            <a:endParaRPr lang="en-US" sz="2400" b="1" dirty="0" smtClean="0">
              <a:latin typeface="Times New Roman" pitchFamily="18" charset="0"/>
              <a:cs typeface="Times New Roman" pitchFamily="18" charset="0"/>
            </a:endParaRPr>
          </a:p>
          <a:p>
            <a:pPr marL="457200" indent="-457200" algn="just"/>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2. the </a:t>
            </a:r>
            <a:r>
              <a:rPr lang="en-US" sz="2400" b="1" dirty="0" smtClean="0">
                <a:latin typeface="Times New Roman" pitchFamily="18" charset="0"/>
                <a:cs typeface="Times New Roman" pitchFamily="18" charset="0"/>
              </a:rPr>
              <a:t>value of the best solution seen so far </a:t>
            </a:r>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880" y="392162"/>
            <a:ext cx="8300720" cy="6001643"/>
          </a:xfrm>
          <a:prstGeom prst="rect">
            <a:avLst/>
          </a:prstGeom>
        </p:spPr>
        <p:txBody>
          <a:bodyPr wrap="square">
            <a:spAutoFit/>
          </a:bodyPr>
          <a:lstStyle/>
          <a:p>
            <a:pPr algn="just"/>
            <a:r>
              <a:rPr lang="en-US" sz="2400" dirty="0" smtClean="0">
                <a:latin typeface="Times New Roman" pitchFamily="18" charset="0"/>
                <a:cs typeface="Times New Roman" pitchFamily="18" charset="0"/>
              </a:rPr>
              <a:t>In general, we terminate a search path at the current node in a state-space tree of a branch- and-bound algorithm for any one of the following three reasons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457200" indent="-457200" algn="just">
              <a:buAutoNum type="arabicPeriod"/>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value of the node’s bound is not better than the value of the best solution seen so far. </a:t>
            </a:r>
            <a:endParaRPr lang="en-US" sz="2400" dirty="0" smtClean="0">
              <a:latin typeface="Times New Roman" pitchFamily="18" charset="0"/>
              <a:cs typeface="Times New Roman" pitchFamily="18" charset="0"/>
            </a:endParaRPr>
          </a:p>
          <a:p>
            <a:pPr marL="457200" indent="-457200"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2. The node represents no feasible solutions because the constraints of the problem are already violated</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3. The subset of feasible solutions represented by the node consists of a single point (and hence no further choices can be made)—in this case, we compare the value of the objective function for this feasible solution with that of the best solution seen so far and update the latter with the former if the new solution is better. </a:t>
            </a:r>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5006" y="3167390"/>
            <a:ext cx="3874009" cy="523220"/>
          </a:xfrm>
          <a:prstGeom prst="rect">
            <a:avLst/>
          </a:prstGeom>
        </p:spPr>
        <p:txBody>
          <a:bodyPr wrap="none">
            <a:spAutoFit/>
          </a:bodyPr>
          <a:lstStyle/>
          <a:p>
            <a:r>
              <a:rPr lang="en-US" b="1" dirty="0" smtClean="0"/>
              <a:t>Assignment Problem </a:t>
            </a:r>
            <a:endParaRPr lang="en-US" dirty="0"/>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560" y="246013"/>
            <a:ext cx="8300720" cy="4154984"/>
          </a:xfrm>
          <a:prstGeom prst="rect">
            <a:avLst/>
          </a:prstGeom>
        </p:spPr>
        <p:txBody>
          <a:bodyPr wrap="square">
            <a:spAutoFit/>
          </a:bodyPr>
          <a:lstStyle/>
          <a:p>
            <a:pPr algn="just"/>
            <a:r>
              <a:rPr lang="en-US" sz="2400" dirty="0" smtClean="0">
                <a:latin typeface="Times New Roman" pitchFamily="18" charset="0"/>
                <a:cs typeface="Times New Roman" pitchFamily="18" charset="0"/>
              </a:rPr>
              <a:t>Let us illustrate the branch-and-bound approach by applying it to the problem of </a:t>
            </a:r>
            <a:r>
              <a:rPr lang="en-US" sz="2400" b="1" dirty="0" smtClean="0">
                <a:latin typeface="Times New Roman" pitchFamily="18" charset="0"/>
                <a:cs typeface="Times New Roman" pitchFamily="18" charset="0"/>
              </a:rPr>
              <a:t>assigning n people to n jobs so that the total cost of the assignment is as small as possible</a:t>
            </a:r>
            <a:r>
              <a:rPr lang="en-US" sz="2400" b="1"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 instance of the assignment problem is specified by an n × n cost matrix C so that we can state the problem as follows: select one element in each row of the matrix so that no two selected elements are in the same column and their sum is the smallest possible. We will demonstrate how this problem can be solved using the branch-and-bound technique by considering the small instance of the problem. Consider the data given below. </a:t>
            </a:r>
            <a:endParaRPr lang="en-US" sz="24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2570798" y="4704080"/>
            <a:ext cx="4124325" cy="1371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heckerboard(across)">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997" y="1517783"/>
            <a:ext cx="7457243"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We can do this by several methods. For example, it is clear that the </a:t>
            </a:r>
            <a:r>
              <a:rPr lang="en-US" sz="2400" b="1" dirty="0" smtClean="0">
                <a:latin typeface="Times New Roman" pitchFamily="18" charset="0"/>
                <a:cs typeface="Times New Roman" pitchFamily="18" charset="0"/>
              </a:rPr>
              <a:t>cost of any solution, including an optimal one, cannot be smaller than the sum of the smallest elements in each of the matrix’s rows. For the instance here, this sum is 2 + 3+ </a:t>
            </a:r>
            <a:r>
              <a:rPr lang="en-US" sz="2400" b="1" dirty="0" smtClean="0">
                <a:latin typeface="Times New Roman" pitchFamily="18" charset="0"/>
                <a:cs typeface="Times New Roman" pitchFamily="18" charset="0"/>
              </a:rPr>
              <a:t>5+ </a:t>
            </a:r>
            <a:r>
              <a:rPr lang="en-US" sz="2400" b="1" dirty="0" smtClean="0">
                <a:latin typeface="Times New Roman" pitchFamily="18" charset="0"/>
                <a:cs typeface="Times New Roman" pitchFamily="18" charset="0"/>
              </a:rPr>
              <a:t>4 = </a:t>
            </a:r>
            <a:r>
              <a:rPr lang="en-US" sz="2400" b="1" dirty="0" smtClean="0">
                <a:latin typeface="Times New Roman" pitchFamily="18" charset="0"/>
                <a:cs typeface="Times New Roman" pitchFamily="18" charset="0"/>
              </a:rPr>
              <a:t>14.</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We </a:t>
            </a:r>
            <a:r>
              <a:rPr lang="en-US" sz="2400" b="1" dirty="0" smtClean="0">
                <a:latin typeface="Times New Roman" pitchFamily="18" charset="0"/>
                <a:cs typeface="Times New Roman" pitchFamily="18" charset="0"/>
              </a:rPr>
              <a:t>can and will apply the same thinking to partially constructed solutions. For example, for any legitimate selection that selects 9 from the first row, the lower bound will be 9 + 3 + </a:t>
            </a:r>
            <a:r>
              <a:rPr lang="en-US" sz="2400" b="1" dirty="0" smtClean="0">
                <a:latin typeface="Times New Roman" pitchFamily="18" charset="0"/>
                <a:cs typeface="Times New Roman" pitchFamily="18" charset="0"/>
              </a:rPr>
              <a:t>5 + </a:t>
            </a:r>
            <a:r>
              <a:rPr lang="en-US" sz="2400" b="1" dirty="0" smtClean="0">
                <a:latin typeface="Times New Roman" pitchFamily="18" charset="0"/>
                <a:cs typeface="Times New Roman" pitchFamily="18" charset="0"/>
              </a:rPr>
              <a:t>4 = </a:t>
            </a:r>
            <a:r>
              <a:rPr lang="en-US" sz="2400" b="1" dirty="0" smtClean="0">
                <a:latin typeface="Times New Roman" pitchFamily="18" charset="0"/>
                <a:cs typeface="Times New Roman" pitchFamily="18" charset="0"/>
              </a:rPr>
              <a:t>21.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062038" y="995363"/>
            <a:ext cx="7019925" cy="4867275"/>
          </a:xfrm>
          <a:prstGeom prst="rect">
            <a:avLst/>
          </a:prstGeom>
          <a:noFill/>
          <a:ln w="9525">
            <a:noFill/>
            <a:miter lim="800000"/>
            <a:headEnd/>
            <a:tailEnd/>
          </a:ln>
        </p:spPr>
      </p:pic>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
          <p:cNvSpPr txBox="1">
            <a:spLocks noChangeArrowheads="1"/>
          </p:cNvSpPr>
          <p:nvPr/>
        </p:nvSpPr>
        <p:spPr bwMode="auto">
          <a:xfrm>
            <a:off x="304800" y="990600"/>
            <a:ext cx="8001000" cy="1631950"/>
          </a:xfrm>
          <a:prstGeom prst="rect">
            <a:avLst/>
          </a:prstGeom>
          <a:noFill/>
          <a:ln w="9525">
            <a:noFill/>
            <a:miter lim="800000"/>
            <a:headEnd/>
            <a:tailEnd/>
          </a:ln>
        </p:spPr>
        <p:txBody>
          <a:bodyPr>
            <a:spAutoFit/>
          </a:bodyPr>
          <a:lstStyle/>
          <a:p>
            <a:pPr algn="just">
              <a:spcBef>
                <a:spcPct val="50000"/>
              </a:spcBef>
            </a:pPr>
            <a:r>
              <a:rPr lang="en-US" altLang="zh-CN" sz="2000" dirty="0">
                <a:latin typeface="Times New Roman" pitchFamily="18" charset="0"/>
                <a:cs typeface="Times New Roman" pitchFamily="18" charset="0"/>
              </a:rPr>
              <a:t>The </a:t>
            </a:r>
            <a:r>
              <a:rPr lang="en-US" altLang="zh-CN" sz="2000" b="1" dirty="0">
                <a:latin typeface="Times New Roman" pitchFamily="18" charset="0"/>
                <a:cs typeface="Times New Roman" pitchFamily="18" charset="0"/>
              </a:rPr>
              <a:t>assignment problem </a:t>
            </a:r>
            <a:r>
              <a:rPr lang="en-US" altLang="zh-CN" sz="2000" dirty="0">
                <a:latin typeface="Times New Roman" pitchFamily="18" charset="0"/>
                <a:cs typeface="Times New Roman" pitchFamily="18" charset="0"/>
              </a:rPr>
              <a:t>is a special type of linear programming problem where </a:t>
            </a:r>
            <a:r>
              <a:rPr lang="en-US" altLang="zh-CN" sz="2000" b="1" dirty="0">
                <a:latin typeface="Times New Roman" pitchFamily="18" charset="0"/>
                <a:cs typeface="Times New Roman" pitchFamily="18" charset="0"/>
              </a:rPr>
              <a:t>assignees</a:t>
            </a:r>
            <a:r>
              <a:rPr lang="en-US" altLang="zh-CN" sz="2000" dirty="0">
                <a:latin typeface="Times New Roman" pitchFamily="18" charset="0"/>
                <a:cs typeface="Times New Roman" pitchFamily="18" charset="0"/>
              </a:rPr>
              <a:t> are being assigned to perform </a:t>
            </a:r>
            <a:r>
              <a:rPr lang="en-US" altLang="zh-CN" sz="2000" b="1" dirty="0">
                <a:latin typeface="Times New Roman" pitchFamily="18" charset="0"/>
                <a:cs typeface="Times New Roman" pitchFamily="18" charset="0"/>
              </a:rPr>
              <a:t>task</a:t>
            </a:r>
            <a:r>
              <a:rPr lang="en-US" altLang="zh-CN" sz="2000" dirty="0">
                <a:latin typeface="Times New Roman" pitchFamily="18" charset="0"/>
                <a:cs typeface="Times New Roman" pitchFamily="18" charset="0"/>
              </a:rPr>
              <a:t>s.  Assigning people to tasks is a common application of the assignment problem.  However, the assignees need not be people.  They also could be machines, or vehicles, or plants, or even time slots to be assigned tasks.</a:t>
            </a:r>
          </a:p>
        </p:txBody>
      </p:sp>
      <p:sp>
        <p:nvSpPr>
          <p:cNvPr id="18435" name="Text Box 5"/>
          <p:cNvSpPr txBox="1">
            <a:spLocks noChangeArrowheads="1"/>
          </p:cNvSpPr>
          <p:nvPr/>
        </p:nvSpPr>
        <p:spPr bwMode="auto">
          <a:xfrm>
            <a:off x="381000" y="2819400"/>
            <a:ext cx="8001000" cy="708025"/>
          </a:xfrm>
          <a:prstGeom prst="rect">
            <a:avLst/>
          </a:prstGeom>
          <a:noFill/>
          <a:ln w="9525">
            <a:noFill/>
            <a:miter lim="800000"/>
            <a:headEnd/>
            <a:tailEnd/>
          </a:ln>
        </p:spPr>
        <p:txBody>
          <a:bodyPr>
            <a:spAutoFit/>
          </a:bodyPr>
          <a:lstStyle/>
          <a:p>
            <a:pPr algn="just">
              <a:spcBef>
                <a:spcPct val="50000"/>
              </a:spcBef>
            </a:pPr>
            <a:r>
              <a:rPr lang="en-US" altLang="zh-CN" sz="2000" dirty="0">
                <a:latin typeface="Times New Roman" pitchFamily="18" charset="0"/>
                <a:cs typeface="Times New Roman" pitchFamily="18" charset="0"/>
              </a:rPr>
              <a:t>To fit the definition of  an assignment problem, these kinds of applications need to be formulated in a way that satisfy the following assumptions.</a:t>
            </a:r>
          </a:p>
        </p:txBody>
      </p:sp>
      <p:pic>
        <p:nvPicPr>
          <p:cNvPr id="18436" name="Picture 4"/>
          <p:cNvPicPr>
            <a:picLocks noChangeAspect="1" noChangeArrowheads="1"/>
          </p:cNvPicPr>
          <p:nvPr/>
        </p:nvPicPr>
        <p:blipFill>
          <a:blip r:embed="rId2" cstate="print"/>
          <a:srcRect/>
          <a:stretch>
            <a:fillRect/>
          </a:stretch>
        </p:blipFill>
        <p:spPr bwMode="auto">
          <a:xfrm>
            <a:off x="609600" y="3733800"/>
            <a:ext cx="7894638" cy="914400"/>
          </a:xfrm>
          <a:prstGeom prst="rect">
            <a:avLst/>
          </a:prstGeom>
          <a:noFill/>
          <a:ln w="9525">
            <a:noFill/>
            <a:miter lim="800000"/>
            <a:headEnd/>
            <a:tailEnd/>
          </a:ln>
        </p:spPr>
      </p:pic>
      <p:pic>
        <p:nvPicPr>
          <p:cNvPr id="18437" name="Picture 5"/>
          <p:cNvPicPr>
            <a:picLocks noChangeAspect="1" noChangeArrowheads="1"/>
          </p:cNvPicPr>
          <p:nvPr/>
        </p:nvPicPr>
        <p:blipFill>
          <a:blip r:embed="rId3" cstate="print"/>
          <a:srcRect/>
          <a:stretch>
            <a:fillRect/>
          </a:stretch>
        </p:blipFill>
        <p:spPr bwMode="auto">
          <a:xfrm>
            <a:off x="533400" y="4648200"/>
            <a:ext cx="7924800" cy="1524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5"/>
          <p:cNvSpPr txBox="1">
            <a:spLocks noChangeArrowheads="1"/>
          </p:cNvSpPr>
          <p:nvPr/>
        </p:nvSpPr>
        <p:spPr bwMode="auto">
          <a:xfrm>
            <a:off x="1769670" y="403178"/>
            <a:ext cx="5257800" cy="457200"/>
          </a:xfrm>
          <a:prstGeom prst="rect">
            <a:avLst/>
          </a:prstGeom>
          <a:noFill/>
          <a:ln w="9525">
            <a:noFill/>
            <a:miter lim="800000"/>
            <a:headEnd/>
            <a:tailEnd/>
          </a:ln>
        </p:spPr>
        <p:txBody>
          <a:bodyPr>
            <a:spAutoFit/>
          </a:bodyPr>
          <a:lstStyle/>
          <a:p>
            <a:pPr>
              <a:spcBef>
                <a:spcPct val="50000"/>
              </a:spcBef>
            </a:pPr>
            <a:r>
              <a:rPr lang="en-US" altLang="zh-CN" sz="2400" b="1" dirty="0">
                <a:latin typeface="Times New Roman" pitchFamily="18" charset="0"/>
                <a:cs typeface="Times New Roman" pitchFamily="18" charset="0"/>
              </a:rPr>
              <a:t>The Assignment Problem Model</a:t>
            </a:r>
          </a:p>
        </p:txBody>
      </p:sp>
      <p:pic>
        <p:nvPicPr>
          <p:cNvPr id="19459" name="Picture 6"/>
          <p:cNvPicPr>
            <a:picLocks noChangeAspect="1" noChangeArrowheads="1"/>
          </p:cNvPicPr>
          <p:nvPr/>
        </p:nvPicPr>
        <p:blipFill>
          <a:blip r:embed="rId2" cstate="print"/>
          <a:srcRect/>
          <a:stretch>
            <a:fillRect/>
          </a:stretch>
        </p:blipFill>
        <p:spPr bwMode="auto">
          <a:xfrm>
            <a:off x="1265030" y="4502330"/>
            <a:ext cx="3276600" cy="2222500"/>
          </a:xfrm>
          <a:prstGeom prst="rect">
            <a:avLst/>
          </a:prstGeom>
          <a:noFill/>
          <a:ln w="9525">
            <a:noFill/>
            <a:miter lim="800000"/>
            <a:headEnd/>
            <a:tailEnd/>
          </a:ln>
        </p:spPr>
      </p:pic>
      <p:pic>
        <p:nvPicPr>
          <p:cNvPr id="19460" name="Picture 7"/>
          <p:cNvPicPr>
            <a:picLocks noChangeAspect="1" noChangeArrowheads="1"/>
          </p:cNvPicPr>
          <p:nvPr/>
        </p:nvPicPr>
        <p:blipFill>
          <a:blip r:embed="rId3" cstate="print"/>
          <a:srcRect/>
          <a:stretch>
            <a:fillRect/>
          </a:stretch>
        </p:blipFill>
        <p:spPr bwMode="auto">
          <a:xfrm>
            <a:off x="381000" y="984670"/>
            <a:ext cx="8228013" cy="3429000"/>
          </a:xfrm>
          <a:prstGeom prst="rect">
            <a:avLst/>
          </a:prstGeom>
          <a:noFill/>
          <a:ln w="9525">
            <a:noFill/>
            <a:miter lim="800000"/>
            <a:headEnd/>
            <a:tailEnd/>
          </a:ln>
        </p:spPr>
      </p:pic>
      <p:grpSp>
        <p:nvGrpSpPr>
          <p:cNvPr id="2" name="Group 10"/>
          <p:cNvGrpSpPr>
            <a:grpSpLocks/>
          </p:cNvGrpSpPr>
          <p:nvPr/>
        </p:nvGrpSpPr>
        <p:grpSpPr bwMode="auto">
          <a:xfrm>
            <a:off x="5943600" y="4461762"/>
            <a:ext cx="2971800" cy="2076450"/>
            <a:chOff x="5943600" y="4648200"/>
            <a:chExt cx="2971800" cy="2076450"/>
          </a:xfrm>
        </p:grpSpPr>
        <p:pic>
          <p:nvPicPr>
            <p:cNvPr id="19462" name="Picture 8"/>
            <p:cNvPicPr>
              <a:picLocks noChangeAspect="1" noChangeArrowheads="1"/>
            </p:cNvPicPr>
            <p:nvPr/>
          </p:nvPicPr>
          <p:blipFill>
            <a:blip r:embed="rId4" cstate="print"/>
            <a:srcRect/>
            <a:stretch>
              <a:fillRect/>
            </a:stretch>
          </p:blipFill>
          <p:spPr bwMode="auto">
            <a:xfrm>
              <a:off x="6019800" y="5334000"/>
              <a:ext cx="2686050" cy="1390650"/>
            </a:xfrm>
            <a:prstGeom prst="rect">
              <a:avLst/>
            </a:prstGeom>
            <a:noFill/>
            <a:ln w="9525">
              <a:noFill/>
              <a:miter lim="800000"/>
              <a:headEnd/>
              <a:tailEnd/>
            </a:ln>
          </p:spPr>
        </p:pic>
        <p:sp>
          <p:nvSpPr>
            <p:cNvPr id="19463" name="Text Box 5"/>
            <p:cNvSpPr txBox="1">
              <a:spLocks noChangeArrowheads="1"/>
            </p:cNvSpPr>
            <p:nvPr/>
          </p:nvSpPr>
          <p:spPr bwMode="auto">
            <a:xfrm>
              <a:off x="5943600" y="4648200"/>
              <a:ext cx="2971800" cy="707886"/>
            </a:xfrm>
            <a:prstGeom prst="rect">
              <a:avLst/>
            </a:prstGeom>
            <a:noFill/>
            <a:ln w="9525">
              <a:noFill/>
              <a:miter lim="800000"/>
              <a:headEnd/>
              <a:tailEnd/>
            </a:ln>
          </p:spPr>
          <p:txBody>
            <a:bodyPr>
              <a:spAutoFit/>
            </a:bodyPr>
            <a:lstStyle/>
            <a:p>
              <a:pPr>
                <a:spcBef>
                  <a:spcPct val="50000"/>
                </a:spcBef>
              </a:pPr>
              <a:r>
                <a:rPr lang="en-US" altLang="zh-CN" sz="2000" b="1">
                  <a:latin typeface="Times New Roman" pitchFamily="18" charset="0"/>
                  <a:cs typeface="Times New Roman" pitchFamily="18" charset="0"/>
                </a:rPr>
                <a:t>A feasible solution for the translation example is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Example</a:t>
            </a:r>
          </a:p>
        </p:txBody>
      </p:sp>
      <p:sp>
        <p:nvSpPr>
          <p:cNvPr id="22531" name="Rectangle 3"/>
          <p:cNvSpPr>
            <a:spLocks noGrp="1" noChangeArrowheads="1"/>
          </p:cNvSpPr>
          <p:nvPr>
            <p:ph type="body" idx="1"/>
          </p:nvPr>
        </p:nvSpPr>
        <p:spPr/>
        <p:txBody>
          <a:bodyPr/>
          <a:lstStyle/>
          <a:p>
            <a:pPr eaLnBrk="1" hangingPunct="1"/>
            <a:r>
              <a:rPr lang="en-US" sz="2400" smtClean="0"/>
              <a:t>We must determine how jobs should be assigned to machines to </a:t>
            </a:r>
            <a:r>
              <a:rPr lang="en-US" sz="2400" b="1" u="sng" smtClean="0"/>
              <a:t>minimize</a:t>
            </a:r>
            <a:r>
              <a:rPr lang="en-US" sz="2400" smtClean="0"/>
              <a:t> setup times, which are given below:</a:t>
            </a:r>
          </a:p>
        </p:txBody>
      </p:sp>
      <p:graphicFrame>
        <p:nvGraphicFramePr>
          <p:cNvPr id="65591" name="Group 55"/>
          <p:cNvGraphicFramePr>
            <a:graphicFrameLocks noGrp="1"/>
          </p:cNvGraphicFramePr>
          <p:nvPr/>
        </p:nvGraphicFramePr>
        <p:xfrm>
          <a:off x="1676400" y="3648075"/>
          <a:ext cx="6096000" cy="1990726"/>
        </p:xfrm>
        <a:graphic>
          <a:graphicData uri="http://schemas.openxmlformats.org/drawingml/2006/table">
            <a:tbl>
              <a:tblPr/>
              <a:tblGrid>
                <a:gridCol w="1295400"/>
                <a:gridCol w="736600"/>
                <a:gridCol w="1016000"/>
                <a:gridCol w="1016000"/>
                <a:gridCol w="1016000"/>
                <a:gridCol w="1016000"/>
              </a:tblGrid>
              <a:tr h="423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Hungarian Algorithm</a:t>
            </a:r>
          </a:p>
        </p:txBody>
      </p:sp>
      <p:sp>
        <p:nvSpPr>
          <p:cNvPr id="23555" name="Rectangle 3"/>
          <p:cNvSpPr>
            <a:spLocks noGrp="1" noChangeArrowheads="1"/>
          </p:cNvSpPr>
          <p:nvPr>
            <p:ph type="body" idx="1"/>
          </p:nvPr>
        </p:nvSpPr>
        <p:spPr/>
        <p:txBody>
          <a:bodyPr/>
          <a:lstStyle/>
          <a:p>
            <a:pPr eaLnBrk="1" hangingPunct="1"/>
            <a:r>
              <a:rPr lang="en-US" b="1" u="sng" smtClean="0"/>
              <a:t>Step 1</a:t>
            </a:r>
            <a:r>
              <a:rPr lang="en-US" smtClean="0"/>
              <a:t>: (a) Find the minimum element in each row of the cost matrix. Form a new matrix by subtracting this cost from each row. (b) Find the minimum cost in each column of the new matrix, and subtract this from each column. This is the </a:t>
            </a:r>
            <a:r>
              <a:rPr lang="en-US" i="1" smtClean="0"/>
              <a:t>reduced cost matrix</a:t>
            </a:r>
            <a:r>
              <a:rPr lang="en-US" smtClean="0"/>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r>
              <a:rPr lang="en-US" sz="3600" dirty="0"/>
              <a:t>Backtracking</a:t>
            </a:r>
            <a:endParaRPr lang="en-US" sz="3600" dirty="0">
              <a:effectLst>
                <a:outerShdw blurRad="38100" dist="38100" dir="2700000" algn="tl">
                  <a:srgbClr val="DDDDDD"/>
                </a:outerShdw>
              </a:effectLst>
              <a:latin typeface="Gill Sans MT" charset="0"/>
            </a:endParaRPr>
          </a:p>
        </p:txBody>
      </p:sp>
      <p:sp>
        <p:nvSpPr>
          <p:cNvPr id="3" name="Content Placeholder 2"/>
          <p:cNvSpPr>
            <a:spLocks noGrp="1"/>
          </p:cNvSpPr>
          <p:nvPr>
            <p:ph idx="1"/>
          </p:nvPr>
        </p:nvSpPr>
        <p:spPr>
          <a:xfrm>
            <a:off x="533400" y="1371600"/>
            <a:ext cx="8077200" cy="5029200"/>
          </a:xfrm>
        </p:spPr>
        <p:txBody>
          <a:bodyPr>
            <a:normAutofit fontScale="85000" lnSpcReduction="10000"/>
          </a:bodyPr>
          <a:lstStyle/>
          <a:p>
            <a:pPr>
              <a:defRPr/>
            </a:pPr>
            <a:r>
              <a:rPr lang="en-US" dirty="0" smtClean="0">
                <a:ea typeface="+mn-ea"/>
              </a:rPr>
              <a:t>Dealing with the maze:</a:t>
            </a:r>
          </a:p>
          <a:p>
            <a:pPr lvl="1">
              <a:defRPr/>
            </a:pPr>
            <a:r>
              <a:rPr lang="en-US" dirty="0" smtClean="0">
                <a:ea typeface="+mn-ea"/>
              </a:rPr>
              <a:t>From your start point, you will iterate through each possible starting move. </a:t>
            </a:r>
          </a:p>
          <a:p>
            <a:pPr lvl="1">
              <a:defRPr/>
            </a:pPr>
            <a:r>
              <a:rPr lang="en-US" dirty="0" smtClean="0">
                <a:ea typeface="+mn-ea"/>
              </a:rPr>
              <a:t>From there, you recursively move forward. </a:t>
            </a:r>
          </a:p>
          <a:p>
            <a:pPr lvl="1">
              <a:defRPr/>
            </a:pPr>
            <a:r>
              <a:rPr lang="en-US" dirty="0" smtClean="0">
                <a:ea typeface="+mn-ea"/>
              </a:rPr>
              <a:t>If you ever get stuck, the recursion takes you back to where you were, and you try the next possible move. </a:t>
            </a:r>
          </a:p>
          <a:p>
            <a:pPr>
              <a:defRPr/>
            </a:pPr>
            <a:endParaRPr lang="en-US" dirty="0" smtClean="0">
              <a:ea typeface="+mn-ea"/>
            </a:endParaRPr>
          </a:p>
          <a:p>
            <a:pPr>
              <a:defRPr/>
            </a:pPr>
            <a:r>
              <a:rPr lang="en-US" dirty="0"/>
              <a:t>M</a:t>
            </a:r>
            <a:r>
              <a:rPr lang="en-US" dirty="0" smtClean="0">
                <a:ea typeface="+mn-ea"/>
              </a:rPr>
              <a:t>ake sure you don't try too many possibilities, </a:t>
            </a:r>
          </a:p>
          <a:p>
            <a:pPr lvl="1">
              <a:defRPr/>
            </a:pPr>
            <a:r>
              <a:rPr lang="en-US" dirty="0">
                <a:ea typeface="+mn-ea"/>
              </a:rPr>
              <a:t>M</a:t>
            </a:r>
            <a:r>
              <a:rPr lang="en-US" dirty="0" smtClean="0">
                <a:ea typeface="+mn-ea"/>
              </a:rPr>
              <a:t>ark which locations in the maze have been visited already so that no location in the maze gets visited twice. </a:t>
            </a:r>
          </a:p>
          <a:p>
            <a:pPr lvl="1">
              <a:defRPr/>
            </a:pPr>
            <a:r>
              <a:rPr lang="en-US" dirty="0" smtClean="0">
                <a:ea typeface="+mn-ea"/>
              </a:rPr>
              <a:t>If a place has already been visited, there is no point in trying to reach the end of the maze from there again.</a:t>
            </a:r>
            <a:endParaRPr lang="en-US" dirty="0">
              <a:ea typeface="+mn-ea"/>
            </a:endParaRPr>
          </a:p>
        </p:txBody>
      </p:sp>
    </p:spTree>
    <p:extLst>
      <p:ext uri="{BB962C8B-B14F-4D97-AF65-F5344CB8AC3E}">
        <p14:creationId xmlns:p14="http://schemas.microsoft.com/office/powerpoint/2010/main" xmlns="" val="425203538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Example: Step 1(a)</a:t>
            </a:r>
          </a:p>
        </p:txBody>
      </p:sp>
      <p:graphicFrame>
        <p:nvGraphicFramePr>
          <p:cNvPr id="67587" name="Group 3"/>
          <p:cNvGraphicFramePr>
            <a:graphicFrameLocks noGrp="1"/>
          </p:cNvGraphicFramePr>
          <p:nvPr/>
        </p:nvGraphicFramePr>
        <p:xfrm>
          <a:off x="914400" y="1828800"/>
          <a:ext cx="6096000" cy="2011596"/>
        </p:xfrm>
        <a:graphic>
          <a:graphicData uri="http://schemas.openxmlformats.org/drawingml/2006/table">
            <a:tbl>
              <a:tblPr/>
              <a:tblGrid>
                <a:gridCol w="1295400"/>
                <a:gridCol w="736600"/>
                <a:gridCol w="1016000"/>
                <a:gridCol w="1016000"/>
                <a:gridCol w="1016000"/>
                <a:gridCol w="1016000"/>
              </a:tblGrid>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1</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8</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7</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2</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6</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3</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7</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8</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9</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4</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6</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67638" name="Group 54"/>
          <p:cNvGraphicFramePr>
            <a:graphicFrameLocks noGrp="1"/>
          </p:cNvGraphicFramePr>
          <p:nvPr/>
        </p:nvGraphicFramePr>
        <p:xfrm>
          <a:off x="2438400" y="4191000"/>
          <a:ext cx="6096000" cy="2011596"/>
        </p:xfrm>
        <a:graphic>
          <a:graphicData uri="http://schemas.openxmlformats.org/drawingml/2006/table">
            <a:tbl>
              <a:tblPr/>
              <a:tblGrid>
                <a:gridCol w="1295400"/>
                <a:gridCol w="736600"/>
                <a:gridCol w="1016000"/>
                <a:gridCol w="1016000"/>
                <a:gridCol w="1016000"/>
                <a:gridCol w="1016000"/>
              </a:tblGrid>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1</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9</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2</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3</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6</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4</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8</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4681" name="AutoShape 105"/>
          <p:cNvSpPr>
            <a:spLocks noChangeArrowheads="1"/>
          </p:cNvSpPr>
          <p:nvPr/>
        </p:nvSpPr>
        <p:spPr bwMode="auto">
          <a:xfrm rot="5400000">
            <a:off x="1333500" y="4381500"/>
            <a:ext cx="914400" cy="685800"/>
          </a:xfrm>
          <a:custGeom>
            <a:avLst/>
            <a:gdLst>
              <a:gd name="T0" fmla="*/ 27650482 w 21600"/>
              <a:gd name="T1" fmla="*/ 0 h 21600"/>
              <a:gd name="T2" fmla="*/ 16589587 w 21600"/>
              <a:gd name="T3" fmla="*/ 7258050 h 21600"/>
              <a:gd name="T4" fmla="*/ 0 w 21600"/>
              <a:gd name="T5" fmla="*/ 18146141 h 21600"/>
              <a:gd name="T6" fmla="*/ 16589587 w 21600"/>
              <a:gd name="T7" fmla="*/ 21774150 h 21600"/>
              <a:gd name="T8" fmla="*/ 33179131 w 21600"/>
              <a:gd name="T9" fmla="*/ 15120938 h 21600"/>
              <a:gd name="T10" fmla="*/ 38709600 w 21600"/>
              <a:gd name="T11" fmla="*/ 725805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24682" name="Text Box 106"/>
          <p:cNvSpPr txBox="1">
            <a:spLocks noChangeArrowheads="1"/>
          </p:cNvSpPr>
          <p:nvPr/>
        </p:nvSpPr>
        <p:spPr bwMode="auto">
          <a:xfrm>
            <a:off x="533400" y="5334000"/>
            <a:ext cx="1752600" cy="366713"/>
          </a:xfrm>
          <a:prstGeom prst="rect">
            <a:avLst/>
          </a:prstGeom>
          <a:noFill/>
          <a:ln w="9525">
            <a:noFill/>
            <a:miter lim="800000"/>
            <a:headEnd/>
            <a:tailEnd/>
          </a:ln>
          <a:effectLst/>
        </p:spPr>
        <p:txBody>
          <a:bodyPr>
            <a:spAutoFit/>
          </a:bodyPr>
          <a:lstStyle/>
          <a:p>
            <a:pPr>
              <a:spcBef>
                <a:spcPct val="50000"/>
              </a:spcBef>
            </a:pPr>
            <a:r>
              <a:rPr lang="en-US"/>
              <a:t>Row Reduction</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Example: Step 1(b)</a:t>
            </a:r>
          </a:p>
        </p:txBody>
      </p:sp>
      <p:graphicFrame>
        <p:nvGraphicFramePr>
          <p:cNvPr id="68611" name="Group 3"/>
          <p:cNvGraphicFramePr>
            <a:graphicFrameLocks noGrp="1"/>
          </p:cNvGraphicFramePr>
          <p:nvPr/>
        </p:nvGraphicFramePr>
        <p:xfrm>
          <a:off x="2438400" y="4191000"/>
          <a:ext cx="6096000" cy="2011596"/>
        </p:xfrm>
        <a:graphic>
          <a:graphicData uri="http://schemas.openxmlformats.org/drawingml/2006/table">
            <a:tbl>
              <a:tblPr/>
              <a:tblGrid>
                <a:gridCol w="1295400"/>
                <a:gridCol w="736600"/>
                <a:gridCol w="1016000"/>
                <a:gridCol w="1016000"/>
                <a:gridCol w="1016000"/>
                <a:gridCol w="1016000"/>
              </a:tblGrid>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1</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9</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2</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3</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4</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6</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68662" name="Group 54"/>
          <p:cNvGraphicFramePr>
            <a:graphicFrameLocks noGrp="1"/>
          </p:cNvGraphicFramePr>
          <p:nvPr/>
        </p:nvGraphicFramePr>
        <p:xfrm>
          <a:off x="914400" y="1828800"/>
          <a:ext cx="6096000" cy="2011596"/>
        </p:xfrm>
        <a:graphic>
          <a:graphicData uri="http://schemas.openxmlformats.org/drawingml/2006/table">
            <a:tbl>
              <a:tblPr/>
              <a:tblGrid>
                <a:gridCol w="1295400"/>
                <a:gridCol w="736600"/>
                <a:gridCol w="1016000"/>
                <a:gridCol w="1016000"/>
                <a:gridCol w="1016000"/>
                <a:gridCol w="1016000"/>
              </a:tblGrid>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1</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9</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2</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2</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3</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6</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4</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8</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705" name="AutoShape 105"/>
          <p:cNvSpPr>
            <a:spLocks noChangeArrowheads="1"/>
          </p:cNvSpPr>
          <p:nvPr/>
        </p:nvSpPr>
        <p:spPr bwMode="auto">
          <a:xfrm rot="5400000">
            <a:off x="1333500" y="4381500"/>
            <a:ext cx="914400" cy="685800"/>
          </a:xfrm>
          <a:custGeom>
            <a:avLst/>
            <a:gdLst>
              <a:gd name="T0" fmla="*/ 27650482 w 21600"/>
              <a:gd name="T1" fmla="*/ 0 h 21600"/>
              <a:gd name="T2" fmla="*/ 16589587 w 21600"/>
              <a:gd name="T3" fmla="*/ 7258050 h 21600"/>
              <a:gd name="T4" fmla="*/ 0 w 21600"/>
              <a:gd name="T5" fmla="*/ 18146141 h 21600"/>
              <a:gd name="T6" fmla="*/ 16589587 w 21600"/>
              <a:gd name="T7" fmla="*/ 21774150 h 21600"/>
              <a:gd name="T8" fmla="*/ 33179131 w 21600"/>
              <a:gd name="T9" fmla="*/ 15120938 h 21600"/>
              <a:gd name="T10" fmla="*/ 38709600 w 21600"/>
              <a:gd name="T11" fmla="*/ 725805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25706" name="Text Box 106"/>
          <p:cNvSpPr txBox="1">
            <a:spLocks noChangeArrowheads="1"/>
          </p:cNvSpPr>
          <p:nvPr/>
        </p:nvSpPr>
        <p:spPr bwMode="auto">
          <a:xfrm>
            <a:off x="381000" y="5334000"/>
            <a:ext cx="2057400" cy="366713"/>
          </a:xfrm>
          <a:prstGeom prst="rect">
            <a:avLst/>
          </a:prstGeom>
          <a:noFill/>
          <a:ln w="9525">
            <a:noFill/>
            <a:miter lim="800000"/>
            <a:headEnd/>
            <a:tailEnd/>
          </a:ln>
          <a:effectLst/>
        </p:spPr>
        <p:txBody>
          <a:bodyPr>
            <a:spAutoFit/>
          </a:bodyPr>
          <a:lstStyle/>
          <a:p>
            <a:pPr>
              <a:spcBef>
                <a:spcPct val="50000"/>
              </a:spcBef>
            </a:pPr>
            <a:r>
              <a:rPr lang="en-US"/>
              <a:t>Column Reduction</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Hungarian Algorithm</a:t>
            </a:r>
          </a:p>
        </p:txBody>
      </p:sp>
      <p:sp>
        <p:nvSpPr>
          <p:cNvPr id="26627" name="Rectangle 3"/>
          <p:cNvSpPr>
            <a:spLocks noGrp="1" noChangeArrowheads="1"/>
          </p:cNvSpPr>
          <p:nvPr>
            <p:ph type="body" idx="1"/>
          </p:nvPr>
        </p:nvSpPr>
        <p:spPr/>
        <p:txBody>
          <a:bodyPr/>
          <a:lstStyle/>
          <a:p>
            <a:pPr eaLnBrk="1" hangingPunct="1"/>
            <a:r>
              <a:rPr lang="en-US" b="1" u="sng" smtClean="0"/>
              <a:t>Step 2</a:t>
            </a:r>
            <a:r>
              <a:rPr lang="en-US" smtClean="0"/>
              <a:t>: Draw the minimum number of lines that are needed to cover all the zeros in the reduced cost matrix. If m lines are required, then an optimal solution is available among the covered zeros in the matrix. Otherwise, continue to Step 3.</a:t>
            </a:r>
          </a:p>
        </p:txBody>
      </p:sp>
      <p:sp>
        <p:nvSpPr>
          <p:cNvPr id="69636" name="AutoShape 4"/>
          <p:cNvSpPr>
            <a:spLocks noChangeArrowheads="1"/>
          </p:cNvSpPr>
          <p:nvPr/>
        </p:nvSpPr>
        <p:spPr bwMode="auto">
          <a:xfrm>
            <a:off x="5181600" y="4648200"/>
            <a:ext cx="3657600" cy="1981200"/>
          </a:xfrm>
          <a:prstGeom prst="wedgeEllipseCallout">
            <a:avLst>
              <a:gd name="adj1" fmla="val -61241"/>
              <a:gd name="adj2" fmla="val -62579"/>
            </a:avLst>
          </a:prstGeom>
          <a:noFill/>
          <a:ln w="9525">
            <a:solidFill>
              <a:schemeClr val="tx2"/>
            </a:solidFill>
            <a:miter lim="800000"/>
            <a:headEnd/>
            <a:tailEnd/>
          </a:ln>
          <a:effectLst/>
        </p:spPr>
        <p:txBody>
          <a:bodyPr/>
          <a:lstStyle/>
          <a:p>
            <a:pPr algn="ctr"/>
            <a:r>
              <a:rPr lang="en-US" sz="2400"/>
              <a:t>How do we find the minimum number of lines?!</a:t>
            </a:r>
            <a:endParaRPr lang="en-CA"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ox(in)">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Example: Step 2</a:t>
            </a:r>
          </a:p>
        </p:txBody>
      </p:sp>
      <p:graphicFrame>
        <p:nvGraphicFramePr>
          <p:cNvPr id="70659" name="Group 3"/>
          <p:cNvGraphicFramePr>
            <a:graphicFrameLocks noGrp="1"/>
          </p:cNvGraphicFramePr>
          <p:nvPr/>
        </p:nvGraphicFramePr>
        <p:xfrm>
          <a:off x="1447800" y="2914650"/>
          <a:ext cx="6096000" cy="2011596"/>
        </p:xfrm>
        <a:graphic>
          <a:graphicData uri="http://schemas.openxmlformats.org/drawingml/2006/table">
            <a:tbl>
              <a:tblPr/>
              <a:tblGrid>
                <a:gridCol w="1295400"/>
                <a:gridCol w="736600"/>
                <a:gridCol w="1016000"/>
                <a:gridCol w="1016000"/>
                <a:gridCol w="1016000"/>
                <a:gridCol w="1016000"/>
              </a:tblGrid>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1</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9</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2</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3</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4</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6</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7702" name="Line 54"/>
          <p:cNvSpPr>
            <a:spLocks noChangeShapeType="1"/>
          </p:cNvSpPr>
          <p:nvPr/>
        </p:nvSpPr>
        <p:spPr bwMode="auto">
          <a:xfrm>
            <a:off x="3124200" y="3886200"/>
            <a:ext cx="4343400" cy="0"/>
          </a:xfrm>
          <a:prstGeom prst="line">
            <a:avLst/>
          </a:prstGeom>
          <a:noFill/>
          <a:ln w="9525">
            <a:solidFill>
              <a:schemeClr val="hlink"/>
            </a:solidFill>
            <a:miter lim="800000"/>
            <a:headEnd/>
            <a:tailEnd/>
          </a:ln>
          <a:effectLst/>
        </p:spPr>
        <p:txBody>
          <a:bodyPr wrap="none"/>
          <a:lstStyle/>
          <a:p>
            <a:endParaRPr lang="en-US"/>
          </a:p>
        </p:txBody>
      </p:sp>
      <p:sp>
        <p:nvSpPr>
          <p:cNvPr id="27703" name="Line 55"/>
          <p:cNvSpPr>
            <a:spLocks noChangeShapeType="1"/>
          </p:cNvSpPr>
          <p:nvPr/>
        </p:nvSpPr>
        <p:spPr bwMode="auto">
          <a:xfrm>
            <a:off x="3124200" y="4572000"/>
            <a:ext cx="4343400" cy="0"/>
          </a:xfrm>
          <a:prstGeom prst="line">
            <a:avLst/>
          </a:prstGeom>
          <a:noFill/>
          <a:ln w="9525">
            <a:solidFill>
              <a:schemeClr val="hlink"/>
            </a:solidFill>
            <a:miter lim="800000"/>
            <a:headEnd/>
            <a:tailEnd/>
          </a:ln>
          <a:effectLst/>
        </p:spPr>
        <p:txBody>
          <a:bodyPr wrap="none"/>
          <a:lstStyle/>
          <a:p>
            <a:endParaRPr lang="en-US"/>
          </a:p>
        </p:txBody>
      </p:sp>
      <p:sp>
        <p:nvSpPr>
          <p:cNvPr id="27704" name="Line 56"/>
          <p:cNvSpPr>
            <a:spLocks noChangeShapeType="1"/>
          </p:cNvSpPr>
          <p:nvPr/>
        </p:nvSpPr>
        <p:spPr bwMode="auto">
          <a:xfrm>
            <a:off x="3657600" y="3505200"/>
            <a:ext cx="0" cy="1828800"/>
          </a:xfrm>
          <a:prstGeom prst="line">
            <a:avLst/>
          </a:prstGeom>
          <a:noFill/>
          <a:ln w="9525">
            <a:solidFill>
              <a:schemeClr val="hlink"/>
            </a:solidFill>
            <a:miter lim="800000"/>
            <a:headEnd/>
            <a:tailEnd/>
          </a:ln>
          <a:effectLst/>
        </p:spPr>
        <p:txBody>
          <a:bodyPr wrap="none"/>
          <a:lstStyle/>
          <a:p>
            <a:endParaRPr lang="en-US"/>
          </a:p>
        </p:txBody>
      </p:sp>
      <p:sp>
        <p:nvSpPr>
          <p:cNvPr id="27705" name="Text Box 57"/>
          <p:cNvSpPr txBox="1">
            <a:spLocks noChangeArrowheads="1"/>
          </p:cNvSpPr>
          <p:nvPr/>
        </p:nvSpPr>
        <p:spPr bwMode="auto">
          <a:xfrm>
            <a:off x="5165725" y="5367338"/>
            <a:ext cx="3749675" cy="822325"/>
          </a:xfrm>
          <a:prstGeom prst="rect">
            <a:avLst/>
          </a:prstGeom>
          <a:noFill/>
          <a:ln w="9525">
            <a:noFill/>
            <a:miter lim="800000"/>
            <a:headEnd/>
            <a:tailEnd/>
          </a:ln>
          <a:effectLst/>
        </p:spPr>
        <p:txBody>
          <a:bodyPr>
            <a:spAutoFit/>
          </a:bodyPr>
          <a:lstStyle/>
          <a:p>
            <a:r>
              <a:rPr lang="en-US" sz="2400">
                <a:cs typeface="Times New Roman" pitchFamily="18" charset="0"/>
              </a:rPr>
              <a:t>We need 3&lt;4 lines, so continue to Step 3</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Hungarian Algorithm</a:t>
            </a:r>
          </a:p>
        </p:txBody>
      </p:sp>
      <p:sp>
        <p:nvSpPr>
          <p:cNvPr id="28675" name="Rectangle 3"/>
          <p:cNvSpPr>
            <a:spLocks noGrp="1" noChangeArrowheads="1"/>
          </p:cNvSpPr>
          <p:nvPr>
            <p:ph type="body" idx="1"/>
          </p:nvPr>
        </p:nvSpPr>
        <p:spPr/>
        <p:txBody>
          <a:bodyPr/>
          <a:lstStyle/>
          <a:p>
            <a:pPr eaLnBrk="1" hangingPunct="1"/>
            <a:r>
              <a:rPr lang="en-US" b="1" u="sng" smtClean="0"/>
              <a:t>Step 3</a:t>
            </a:r>
            <a:r>
              <a:rPr lang="en-US" smtClean="0"/>
              <a:t>: Find the smallest nonzero element (say, </a:t>
            </a:r>
            <a:r>
              <a:rPr lang="en-US" i="1" smtClean="0">
                <a:latin typeface="Times New Roman" pitchFamily="18" charset="0"/>
              </a:rPr>
              <a:t>k</a:t>
            </a:r>
            <a:r>
              <a:rPr lang="en-US" smtClean="0"/>
              <a:t>) in the reduced cost matrix that is uncovered by the lines. Subtract </a:t>
            </a:r>
            <a:r>
              <a:rPr lang="en-US" i="1" smtClean="0">
                <a:latin typeface="Times New Roman" pitchFamily="18" charset="0"/>
              </a:rPr>
              <a:t>k</a:t>
            </a:r>
            <a:r>
              <a:rPr lang="en-US" smtClean="0"/>
              <a:t> from each uncovered element, and add </a:t>
            </a:r>
            <a:r>
              <a:rPr lang="en-US" i="1" smtClean="0">
                <a:latin typeface="Times New Roman" pitchFamily="18" charset="0"/>
              </a:rPr>
              <a:t>k</a:t>
            </a:r>
            <a:r>
              <a:rPr lang="en-US" smtClean="0"/>
              <a:t> to each element that is covered by two lines. Return to Step 2.</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Example: Step 3</a:t>
            </a:r>
          </a:p>
        </p:txBody>
      </p:sp>
      <p:graphicFrame>
        <p:nvGraphicFramePr>
          <p:cNvPr id="72707" name="Group 3"/>
          <p:cNvGraphicFramePr>
            <a:graphicFrameLocks noGrp="1"/>
          </p:cNvGraphicFramePr>
          <p:nvPr/>
        </p:nvGraphicFramePr>
        <p:xfrm>
          <a:off x="838200" y="1905000"/>
          <a:ext cx="6096000" cy="2011596"/>
        </p:xfrm>
        <a:graphic>
          <a:graphicData uri="http://schemas.openxmlformats.org/drawingml/2006/table">
            <a:tbl>
              <a:tblPr/>
              <a:tblGrid>
                <a:gridCol w="1295400"/>
                <a:gridCol w="736600"/>
                <a:gridCol w="1016000"/>
                <a:gridCol w="1016000"/>
                <a:gridCol w="1016000"/>
                <a:gridCol w="1016000"/>
              </a:tblGrid>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1</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9</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2</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1</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3</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4</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6</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9750" name="Line 54"/>
          <p:cNvSpPr>
            <a:spLocks noChangeShapeType="1"/>
          </p:cNvSpPr>
          <p:nvPr/>
        </p:nvSpPr>
        <p:spPr bwMode="auto">
          <a:xfrm>
            <a:off x="2514600" y="2876550"/>
            <a:ext cx="4343400" cy="0"/>
          </a:xfrm>
          <a:prstGeom prst="line">
            <a:avLst/>
          </a:prstGeom>
          <a:noFill/>
          <a:ln w="9525">
            <a:solidFill>
              <a:schemeClr val="hlink"/>
            </a:solidFill>
            <a:miter lim="800000"/>
            <a:headEnd/>
            <a:tailEnd/>
          </a:ln>
          <a:effectLst/>
        </p:spPr>
        <p:txBody>
          <a:bodyPr wrap="none"/>
          <a:lstStyle/>
          <a:p>
            <a:endParaRPr lang="en-US"/>
          </a:p>
        </p:txBody>
      </p:sp>
      <p:sp>
        <p:nvSpPr>
          <p:cNvPr id="29751" name="Line 55"/>
          <p:cNvSpPr>
            <a:spLocks noChangeShapeType="1"/>
          </p:cNvSpPr>
          <p:nvPr/>
        </p:nvSpPr>
        <p:spPr bwMode="auto">
          <a:xfrm>
            <a:off x="2514600" y="3562350"/>
            <a:ext cx="4343400" cy="0"/>
          </a:xfrm>
          <a:prstGeom prst="line">
            <a:avLst/>
          </a:prstGeom>
          <a:noFill/>
          <a:ln w="9525">
            <a:solidFill>
              <a:schemeClr val="hlink"/>
            </a:solidFill>
            <a:miter lim="800000"/>
            <a:headEnd/>
            <a:tailEnd/>
          </a:ln>
          <a:effectLst/>
        </p:spPr>
        <p:txBody>
          <a:bodyPr wrap="none"/>
          <a:lstStyle/>
          <a:p>
            <a:endParaRPr lang="en-US"/>
          </a:p>
        </p:txBody>
      </p:sp>
      <p:sp>
        <p:nvSpPr>
          <p:cNvPr id="29752" name="Line 56"/>
          <p:cNvSpPr>
            <a:spLocks noChangeShapeType="1"/>
          </p:cNvSpPr>
          <p:nvPr/>
        </p:nvSpPr>
        <p:spPr bwMode="auto">
          <a:xfrm>
            <a:off x="3048000" y="2495550"/>
            <a:ext cx="0" cy="1828800"/>
          </a:xfrm>
          <a:prstGeom prst="line">
            <a:avLst/>
          </a:prstGeom>
          <a:noFill/>
          <a:ln w="9525">
            <a:solidFill>
              <a:schemeClr val="hlink"/>
            </a:solidFill>
            <a:miter lim="800000"/>
            <a:headEnd/>
            <a:tailEnd/>
          </a:ln>
          <a:effectLst/>
        </p:spPr>
        <p:txBody>
          <a:bodyPr wrap="none"/>
          <a:lstStyle/>
          <a:p>
            <a:endParaRPr lang="en-US"/>
          </a:p>
        </p:txBody>
      </p:sp>
      <p:graphicFrame>
        <p:nvGraphicFramePr>
          <p:cNvPr id="72761" name="Group 57"/>
          <p:cNvGraphicFramePr>
            <a:graphicFrameLocks noGrp="1"/>
          </p:cNvGraphicFramePr>
          <p:nvPr/>
        </p:nvGraphicFramePr>
        <p:xfrm>
          <a:off x="2514600" y="4267200"/>
          <a:ext cx="6096000" cy="2011596"/>
        </p:xfrm>
        <a:graphic>
          <a:graphicData uri="http://schemas.openxmlformats.org/drawingml/2006/table">
            <a:tbl>
              <a:tblPr/>
              <a:tblGrid>
                <a:gridCol w="1295400"/>
                <a:gridCol w="736600"/>
                <a:gridCol w="1016000"/>
                <a:gridCol w="1016000"/>
                <a:gridCol w="1016000"/>
                <a:gridCol w="1016000"/>
              </a:tblGrid>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1</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rgbClr val="00B485"/>
                          </a:solidFill>
                          <a:effectLst/>
                          <a:latin typeface="Tahoma" pitchFamily="34" charset="0"/>
                        </a:rPr>
                        <a:t>10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2</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9</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3</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rgbClr val="00B485"/>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4</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9804" name="AutoShape 108"/>
          <p:cNvSpPr>
            <a:spLocks noChangeArrowheads="1"/>
          </p:cNvSpPr>
          <p:nvPr/>
        </p:nvSpPr>
        <p:spPr bwMode="auto">
          <a:xfrm rot="5400000">
            <a:off x="1333500" y="4381500"/>
            <a:ext cx="914400" cy="685800"/>
          </a:xfrm>
          <a:custGeom>
            <a:avLst/>
            <a:gdLst>
              <a:gd name="T0" fmla="*/ 27650482 w 21600"/>
              <a:gd name="T1" fmla="*/ 0 h 21600"/>
              <a:gd name="T2" fmla="*/ 16589587 w 21600"/>
              <a:gd name="T3" fmla="*/ 7258050 h 21600"/>
              <a:gd name="T4" fmla="*/ 0 w 21600"/>
              <a:gd name="T5" fmla="*/ 18146141 h 21600"/>
              <a:gd name="T6" fmla="*/ 16589587 w 21600"/>
              <a:gd name="T7" fmla="*/ 21774150 h 21600"/>
              <a:gd name="T8" fmla="*/ 33179131 w 21600"/>
              <a:gd name="T9" fmla="*/ 15120938 h 21600"/>
              <a:gd name="T10" fmla="*/ 38709600 w 21600"/>
              <a:gd name="T11" fmla="*/ 725805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Example: Step 2 (again)</a:t>
            </a:r>
          </a:p>
        </p:txBody>
      </p:sp>
      <p:graphicFrame>
        <p:nvGraphicFramePr>
          <p:cNvPr id="73731" name="Group 3"/>
          <p:cNvGraphicFramePr>
            <a:graphicFrameLocks noGrp="1"/>
          </p:cNvGraphicFramePr>
          <p:nvPr/>
        </p:nvGraphicFramePr>
        <p:xfrm>
          <a:off x="1676400" y="2667000"/>
          <a:ext cx="6096000" cy="2011596"/>
        </p:xfrm>
        <a:graphic>
          <a:graphicData uri="http://schemas.openxmlformats.org/drawingml/2006/table">
            <a:tbl>
              <a:tblPr/>
              <a:tblGrid>
                <a:gridCol w="1295400"/>
                <a:gridCol w="736600"/>
                <a:gridCol w="1016000"/>
                <a:gridCol w="1016000"/>
                <a:gridCol w="1016000"/>
                <a:gridCol w="1016000"/>
              </a:tblGrid>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1</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rgbClr val="00B485"/>
                          </a:solidFill>
                          <a:effectLst/>
                          <a:latin typeface="Tahoma" pitchFamily="34" charset="0"/>
                        </a:rPr>
                        <a:t>10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2</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9</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3</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rgbClr val="00B485"/>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4</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folHlink"/>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0774" name="Line 54"/>
          <p:cNvSpPr>
            <a:spLocks noChangeShapeType="1"/>
          </p:cNvSpPr>
          <p:nvPr/>
        </p:nvSpPr>
        <p:spPr bwMode="auto">
          <a:xfrm>
            <a:off x="3581400" y="3581400"/>
            <a:ext cx="4343400" cy="0"/>
          </a:xfrm>
          <a:prstGeom prst="line">
            <a:avLst/>
          </a:prstGeom>
          <a:noFill/>
          <a:ln w="9525">
            <a:solidFill>
              <a:schemeClr val="hlink"/>
            </a:solidFill>
            <a:miter lim="800000"/>
            <a:headEnd/>
            <a:tailEnd/>
          </a:ln>
          <a:effectLst/>
        </p:spPr>
        <p:txBody>
          <a:bodyPr wrap="none"/>
          <a:lstStyle/>
          <a:p>
            <a:endParaRPr lang="en-US"/>
          </a:p>
        </p:txBody>
      </p:sp>
      <p:sp>
        <p:nvSpPr>
          <p:cNvPr id="30775" name="Line 55"/>
          <p:cNvSpPr>
            <a:spLocks noChangeShapeType="1"/>
          </p:cNvSpPr>
          <p:nvPr/>
        </p:nvSpPr>
        <p:spPr bwMode="auto">
          <a:xfrm>
            <a:off x="3581400" y="4267200"/>
            <a:ext cx="4343400" cy="0"/>
          </a:xfrm>
          <a:prstGeom prst="line">
            <a:avLst/>
          </a:prstGeom>
          <a:noFill/>
          <a:ln w="9525">
            <a:solidFill>
              <a:schemeClr val="hlink"/>
            </a:solidFill>
            <a:miter lim="800000"/>
            <a:headEnd/>
            <a:tailEnd/>
          </a:ln>
          <a:effectLst/>
        </p:spPr>
        <p:txBody>
          <a:bodyPr wrap="none"/>
          <a:lstStyle/>
          <a:p>
            <a:endParaRPr lang="en-US"/>
          </a:p>
        </p:txBody>
      </p:sp>
      <p:sp>
        <p:nvSpPr>
          <p:cNvPr id="30776" name="Line 56"/>
          <p:cNvSpPr>
            <a:spLocks noChangeShapeType="1"/>
          </p:cNvSpPr>
          <p:nvPr/>
        </p:nvSpPr>
        <p:spPr bwMode="auto">
          <a:xfrm>
            <a:off x="3886200" y="3276600"/>
            <a:ext cx="0" cy="1676400"/>
          </a:xfrm>
          <a:prstGeom prst="line">
            <a:avLst/>
          </a:prstGeom>
          <a:noFill/>
          <a:ln w="9525">
            <a:solidFill>
              <a:schemeClr val="hlink"/>
            </a:solidFill>
            <a:miter lim="800000"/>
            <a:headEnd/>
            <a:tailEnd/>
          </a:ln>
          <a:effectLst/>
        </p:spPr>
        <p:txBody>
          <a:bodyPr wrap="none"/>
          <a:lstStyle/>
          <a:p>
            <a:endParaRPr lang="en-US"/>
          </a:p>
        </p:txBody>
      </p:sp>
      <p:sp>
        <p:nvSpPr>
          <p:cNvPr id="30777" name="Line 57"/>
          <p:cNvSpPr>
            <a:spLocks noChangeShapeType="1"/>
          </p:cNvSpPr>
          <p:nvPr/>
        </p:nvSpPr>
        <p:spPr bwMode="auto">
          <a:xfrm>
            <a:off x="6934200" y="3276600"/>
            <a:ext cx="0" cy="1676400"/>
          </a:xfrm>
          <a:prstGeom prst="line">
            <a:avLst/>
          </a:prstGeom>
          <a:noFill/>
          <a:ln w="9525">
            <a:solidFill>
              <a:schemeClr val="hlink"/>
            </a:solidFill>
            <a:miter lim="800000"/>
            <a:headEnd/>
            <a:tailEnd/>
          </a:ln>
          <a:effectLst/>
        </p:spPr>
        <p:txBody>
          <a:bodyPr wrap="none"/>
          <a:lstStyle/>
          <a:p>
            <a:endParaRPr lang="en-US"/>
          </a:p>
        </p:txBody>
      </p:sp>
      <p:sp>
        <p:nvSpPr>
          <p:cNvPr id="30778" name="Text Box 58"/>
          <p:cNvSpPr txBox="1">
            <a:spLocks noChangeArrowheads="1"/>
          </p:cNvSpPr>
          <p:nvPr/>
        </p:nvSpPr>
        <p:spPr bwMode="auto">
          <a:xfrm>
            <a:off x="3413125" y="5214938"/>
            <a:ext cx="4892675" cy="822325"/>
          </a:xfrm>
          <a:prstGeom prst="rect">
            <a:avLst/>
          </a:prstGeom>
          <a:noFill/>
          <a:ln w="9525">
            <a:noFill/>
            <a:miter lim="800000"/>
            <a:headEnd/>
            <a:tailEnd/>
          </a:ln>
          <a:effectLst/>
        </p:spPr>
        <p:txBody>
          <a:bodyPr>
            <a:spAutoFit/>
          </a:bodyPr>
          <a:lstStyle/>
          <a:p>
            <a:r>
              <a:rPr lang="en-US" sz="2400">
                <a:cs typeface="Times New Roman" pitchFamily="18" charset="0"/>
              </a:rPr>
              <a:t>Need 4 lines, so we have the optimal assignment and we stop</a:t>
            </a:r>
          </a:p>
        </p:txBody>
      </p:sp>
      <p:sp>
        <p:nvSpPr>
          <p:cNvPr id="30779" name="Text Box 59"/>
          <p:cNvSpPr txBox="1">
            <a:spLocks noChangeArrowheads="1"/>
          </p:cNvSpPr>
          <p:nvPr/>
        </p:nvSpPr>
        <p:spPr bwMode="auto">
          <a:xfrm>
            <a:off x="1676400" y="2057400"/>
            <a:ext cx="2743200" cy="366713"/>
          </a:xfrm>
          <a:prstGeom prst="rect">
            <a:avLst/>
          </a:prstGeom>
          <a:noFill/>
          <a:ln w="9525">
            <a:noFill/>
            <a:miter lim="800000"/>
            <a:headEnd/>
            <a:tailEnd/>
          </a:ln>
          <a:effectLst/>
        </p:spPr>
        <p:txBody>
          <a:bodyPr>
            <a:spAutoFit/>
          </a:bodyPr>
          <a:lstStyle/>
          <a:p>
            <a:pPr>
              <a:spcBef>
                <a:spcPct val="50000"/>
              </a:spcBef>
            </a:pPr>
            <a:r>
              <a:rPr lang="en-US"/>
              <a:t>Zero Assignment</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Example: Final Solution</a:t>
            </a:r>
          </a:p>
        </p:txBody>
      </p:sp>
      <p:graphicFrame>
        <p:nvGraphicFramePr>
          <p:cNvPr id="74808" name="Group 56"/>
          <p:cNvGraphicFramePr>
            <a:graphicFrameLocks noGrp="1"/>
          </p:cNvGraphicFramePr>
          <p:nvPr/>
        </p:nvGraphicFramePr>
        <p:xfrm>
          <a:off x="1371600" y="2057400"/>
          <a:ext cx="6096000" cy="2011596"/>
        </p:xfrm>
        <a:graphic>
          <a:graphicData uri="http://schemas.openxmlformats.org/drawingml/2006/table">
            <a:tbl>
              <a:tblPr/>
              <a:tblGrid>
                <a:gridCol w="1295400"/>
                <a:gridCol w="736600"/>
                <a:gridCol w="1016000"/>
                <a:gridCol w="1016000"/>
                <a:gridCol w="1016000"/>
                <a:gridCol w="1016000"/>
              </a:tblGrid>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2</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Job 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1</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2</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9</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3</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Machine 4</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smtClean="0">
                        <a:ln>
                          <a:noFill/>
                        </a:ln>
                        <a:solidFill>
                          <a:schemeClr val="tx1"/>
                        </a:solidFill>
                        <a:effectLst/>
                        <a:latin typeface="Tahoma"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1798" name="Text Box 54"/>
          <p:cNvSpPr txBox="1">
            <a:spLocks noChangeArrowheads="1"/>
          </p:cNvSpPr>
          <p:nvPr/>
        </p:nvSpPr>
        <p:spPr bwMode="auto">
          <a:xfrm>
            <a:off x="1736725" y="4529138"/>
            <a:ext cx="2849563" cy="457200"/>
          </a:xfrm>
          <a:prstGeom prst="rect">
            <a:avLst/>
          </a:prstGeom>
          <a:noFill/>
          <a:ln w="9525">
            <a:noFill/>
            <a:miter lim="800000"/>
            <a:headEnd/>
            <a:tailEnd/>
          </a:ln>
          <a:effectLst/>
        </p:spPr>
        <p:txBody>
          <a:bodyPr wrap="none">
            <a:spAutoFit/>
          </a:bodyPr>
          <a:lstStyle/>
          <a:p>
            <a:r>
              <a:rPr lang="en-US" sz="2400">
                <a:cs typeface="Times New Roman" pitchFamily="18" charset="0"/>
              </a:rPr>
              <a:t>Optimal assignment</a:t>
            </a:r>
          </a:p>
        </p:txBody>
      </p:sp>
      <p:graphicFrame>
        <p:nvGraphicFramePr>
          <p:cNvPr id="31799" name="Object 55"/>
          <p:cNvGraphicFramePr>
            <a:graphicFrameLocks noChangeAspect="1"/>
          </p:cNvGraphicFramePr>
          <p:nvPr/>
        </p:nvGraphicFramePr>
        <p:xfrm>
          <a:off x="2743200" y="5105400"/>
          <a:ext cx="3657600" cy="488950"/>
        </p:xfrm>
        <a:graphic>
          <a:graphicData uri="http://schemas.openxmlformats.org/presentationml/2006/ole">
            <p:oleObj spid="_x0000_s5122" name="Equation" r:id="rId3" imgW="1714500" imgH="228600" progId="Equation.3">
              <p:embed/>
            </p:oleObj>
          </a:graphicData>
        </a:graphic>
      </p:graphicFrame>
      <p:sp>
        <p:nvSpPr>
          <p:cNvPr id="74809" name="AutoShape 57"/>
          <p:cNvSpPr>
            <a:spLocks noChangeArrowheads="1"/>
          </p:cNvSpPr>
          <p:nvPr/>
        </p:nvSpPr>
        <p:spPr bwMode="auto">
          <a:xfrm>
            <a:off x="5638800" y="5486400"/>
            <a:ext cx="3505200" cy="1371600"/>
          </a:xfrm>
          <a:prstGeom prst="wedgeEllipseCallout">
            <a:avLst>
              <a:gd name="adj1" fmla="val -27944"/>
              <a:gd name="adj2" fmla="val -148032"/>
            </a:avLst>
          </a:prstGeom>
          <a:noFill/>
          <a:ln w="9525">
            <a:solidFill>
              <a:schemeClr val="tx2"/>
            </a:solidFill>
            <a:miter lim="800000"/>
            <a:headEnd/>
            <a:tailEnd/>
          </a:ln>
          <a:effectLst/>
        </p:spPr>
        <p:txBody>
          <a:bodyPr/>
          <a:lstStyle/>
          <a:p>
            <a:pPr algn="ctr"/>
            <a:r>
              <a:rPr lang="en-US" sz="2400"/>
              <a:t>How did we know which 0’s to choose?!</a:t>
            </a:r>
            <a:endParaRPr lang="en-CA"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809"/>
                                        </p:tgtEl>
                                        <p:attrNameLst>
                                          <p:attrName>style.visibility</p:attrName>
                                        </p:attrNameLst>
                                      </p:cBhvr>
                                      <p:to>
                                        <p:strVal val="visible"/>
                                      </p:to>
                                    </p:set>
                                    <p:animEffect transition="in" filter="box(in)">
                                      <p:cBhvr>
                                        <p:cTn id="7" dur="500"/>
                                        <p:tgtEl>
                                          <p:spTgt spid="74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0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3BBDAE7-A64C-428E-B54C-F4EE2C3921A1}" type="slidenum">
              <a:rPr lang="en-GB"/>
              <a:pPr/>
              <a:t>69</a:t>
            </a:fld>
            <a:endParaRPr lang="en-GB"/>
          </a:p>
        </p:txBody>
      </p:sp>
      <p:sp>
        <p:nvSpPr>
          <p:cNvPr id="2050" name="Rectangle 2"/>
          <p:cNvSpPr>
            <a:spLocks noGrp="1" noChangeArrowheads="1"/>
          </p:cNvSpPr>
          <p:nvPr>
            <p:ph type="title"/>
          </p:nvPr>
        </p:nvSpPr>
        <p:spPr>
          <a:xfrm>
            <a:off x="457200" y="1881556"/>
            <a:ext cx="8229600" cy="1143000"/>
          </a:xfrm>
        </p:spPr>
        <p:txBody>
          <a:bodyPr>
            <a:normAutofit fontScale="90000"/>
          </a:bodyPr>
          <a:lstStyle/>
          <a:p>
            <a:r>
              <a:rPr lang="en-GB" dirty="0"/>
              <a:t/>
            </a:r>
            <a:br>
              <a:rPr lang="en-GB" dirty="0"/>
            </a:br>
            <a:r>
              <a:rPr lang="en-GB" dirty="0"/>
              <a:t/>
            </a:r>
            <a:br>
              <a:rPr lang="en-GB" dirty="0"/>
            </a:br>
            <a:r>
              <a:rPr lang="en-GB" dirty="0"/>
              <a:t/>
            </a:r>
            <a:br>
              <a:rPr lang="en-GB" dirty="0"/>
            </a:br>
            <a:r>
              <a:rPr lang="en-GB" dirty="0"/>
              <a:t>The Travelling Salesman Problem</a:t>
            </a:r>
            <a:br>
              <a:rPr lang="en-GB" dirty="0"/>
            </a:br>
            <a:r>
              <a:rPr lang="en-GB" dirty="0"/>
              <a:t/>
            </a:r>
            <a:br>
              <a:rPr lang="en-GB" dirty="0"/>
            </a:br>
            <a:r>
              <a:rPr lang="en-GB" dirty="0"/>
              <a:t>(TSP)</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neat thing about coding up </a:t>
            </a:r>
            <a:r>
              <a:rPr lang="en-US" dirty="0" smtClean="0"/>
              <a:t>backtracking </a:t>
            </a:r>
            <a:r>
              <a:rPr lang="en-US" dirty="0"/>
              <a:t>is that it can be done recursively, without having to do all the bookkeeping at once.</a:t>
            </a:r>
          </a:p>
          <a:p>
            <a:pPr lvl="1"/>
            <a:r>
              <a:rPr lang="en-US" dirty="0"/>
              <a:t>Instead, the stack </a:t>
            </a:r>
            <a:r>
              <a:rPr lang="en-US" dirty="0" smtClean="0"/>
              <a:t>of </a:t>
            </a:r>
            <a:r>
              <a:rPr lang="en-US" dirty="0"/>
              <a:t>recursive calls does most of the bookkeeping </a:t>
            </a:r>
          </a:p>
          <a:p>
            <a:pPr lvl="1"/>
            <a:r>
              <a:rPr lang="en-US" dirty="0"/>
              <a:t>(</a:t>
            </a:r>
            <a:r>
              <a:rPr lang="en-US" dirty="0" smtClean="0"/>
              <a:t>i.e., keeps </a:t>
            </a:r>
            <a:r>
              <a:rPr lang="en-US" dirty="0"/>
              <a:t>track of which locations </a:t>
            </a:r>
            <a:r>
              <a:rPr lang="en-US" dirty="0" smtClean="0"/>
              <a:t>we’ve tried so far.</a:t>
            </a:r>
            <a:r>
              <a:rPr lang="en-US" dirty="0"/>
              <a:t>)</a:t>
            </a:r>
          </a:p>
          <a:p>
            <a:endParaRPr lang="en-US" dirty="0"/>
          </a:p>
        </p:txBody>
      </p:sp>
      <p:sp>
        <p:nvSpPr>
          <p:cNvPr id="4" name="Title 3"/>
          <p:cNvSpPr>
            <a:spLocks noGrp="1"/>
          </p:cNvSpPr>
          <p:nvPr>
            <p:ph type="title"/>
          </p:nvPr>
        </p:nvSpPr>
        <p:spPr/>
        <p:txBody>
          <a:bodyPr/>
          <a:lstStyle/>
          <a:p>
            <a:r>
              <a:rPr lang="en-US" sz="3600" dirty="0" smtClean="0"/>
              <a:t>Backtracking</a:t>
            </a:r>
            <a:endParaRPr lang="en-US" sz="3600" dirty="0"/>
          </a:p>
        </p:txBody>
      </p:sp>
    </p:spTree>
    <p:extLst>
      <p:ext uri="{BB962C8B-B14F-4D97-AF65-F5344CB8AC3E}">
        <p14:creationId xmlns:p14="http://schemas.microsoft.com/office/powerpoint/2010/main" xmlns="" val="11509119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8BC8F448-BE00-43B9-BCB5-769BE2EFFE89}" type="slidenum">
              <a:rPr lang="en-GB"/>
              <a:pPr/>
              <a:t>70</a:t>
            </a:fld>
            <a:endParaRPr lang="en-GB"/>
          </a:p>
        </p:txBody>
      </p:sp>
      <p:sp>
        <p:nvSpPr>
          <p:cNvPr id="3074" name="Text Box 2"/>
          <p:cNvSpPr txBox="1">
            <a:spLocks noChangeArrowheads="1"/>
          </p:cNvSpPr>
          <p:nvPr/>
        </p:nvSpPr>
        <p:spPr bwMode="auto">
          <a:xfrm>
            <a:off x="838200" y="1143000"/>
            <a:ext cx="7391400" cy="1200329"/>
          </a:xfrm>
          <a:prstGeom prst="rect">
            <a:avLst/>
          </a:prstGeom>
          <a:noFill/>
          <a:ln w="9525">
            <a:noFill/>
            <a:miter lim="800000"/>
            <a:headEnd/>
            <a:tailEnd/>
          </a:ln>
          <a:effectLst/>
        </p:spPr>
        <p:txBody>
          <a:bodyPr>
            <a:spAutoFit/>
          </a:bodyPr>
          <a:lstStyle/>
          <a:p>
            <a:pPr algn="just">
              <a:spcBef>
                <a:spcPct val="50000"/>
              </a:spcBef>
            </a:pPr>
            <a:r>
              <a:rPr lang="en-GB" sz="2400" b="1" dirty="0">
                <a:latin typeface="Times New Roman" pitchFamily="18" charset="0"/>
              </a:rPr>
              <a:t>A Salesman wishes to travel around a given set of cities, and return to the beginning, covering the smallest total distance</a:t>
            </a:r>
            <a:r>
              <a:rPr lang="en-GB" sz="2400" dirty="0">
                <a:latin typeface="Times New Roman" pitchFamily="18" charset="0"/>
              </a:rPr>
              <a:t> </a:t>
            </a:r>
          </a:p>
        </p:txBody>
      </p:sp>
      <p:sp>
        <p:nvSpPr>
          <p:cNvPr id="3075" name="Text Box 3"/>
          <p:cNvSpPr txBox="1">
            <a:spLocks noChangeArrowheads="1"/>
          </p:cNvSpPr>
          <p:nvPr/>
        </p:nvSpPr>
        <p:spPr bwMode="auto">
          <a:xfrm>
            <a:off x="1295400" y="1295400"/>
            <a:ext cx="7239000" cy="457200"/>
          </a:xfrm>
          <a:prstGeom prst="rect">
            <a:avLst/>
          </a:prstGeom>
          <a:noFill/>
          <a:ln w="9525">
            <a:noFill/>
            <a:miter lim="800000"/>
            <a:headEnd/>
            <a:tailEnd/>
          </a:ln>
          <a:effectLst/>
        </p:spPr>
        <p:txBody>
          <a:bodyPr>
            <a:spAutoFit/>
          </a:bodyPr>
          <a:lstStyle/>
          <a:p>
            <a:pPr>
              <a:spcBef>
                <a:spcPct val="50000"/>
              </a:spcBef>
            </a:pPr>
            <a:endParaRPr lang="en-US" sz="2400">
              <a:latin typeface="Times New Roman" pitchFamily="18" charset="0"/>
            </a:endParaRPr>
          </a:p>
        </p:txBody>
      </p:sp>
      <p:sp>
        <p:nvSpPr>
          <p:cNvPr id="3076" name="Text Box 4"/>
          <p:cNvSpPr txBox="1">
            <a:spLocks noChangeArrowheads="1"/>
          </p:cNvSpPr>
          <p:nvPr/>
        </p:nvSpPr>
        <p:spPr bwMode="auto">
          <a:xfrm>
            <a:off x="2057400" y="3124200"/>
            <a:ext cx="5334000" cy="1004888"/>
          </a:xfrm>
          <a:prstGeom prst="rect">
            <a:avLst/>
          </a:prstGeom>
          <a:noFill/>
          <a:ln w="9525">
            <a:noFill/>
            <a:miter lim="800000"/>
            <a:headEnd/>
            <a:tailEnd/>
          </a:ln>
          <a:effectLst/>
        </p:spPr>
        <p:txBody>
          <a:bodyPr>
            <a:spAutoFit/>
          </a:bodyPr>
          <a:lstStyle/>
          <a:p>
            <a:pPr>
              <a:spcBef>
                <a:spcPct val="50000"/>
              </a:spcBef>
            </a:pPr>
            <a:r>
              <a:rPr lang="en-GB" sz="2400">
                <a:latin typeface="Times New Roman" pitchFamily="18" charset="0"/>
              </a:rPr>
              <a:t>Easy to State</a:t>
            </a:r>
          </a:p>
          <a:p>
            <a:pPr>
              <a:spcBef>
                <a:spcPct val="50000"/>
              </a:spcBef>
            </a:pPr>
            <a:endParaRPr lang="en-GB" sz="2400">
              <a:latin typeface="Times New Roman" pitchFamily="18" charset="0"/>
            </a:endParaRPr>
          </a:p>
        </p:txBody>
      </p:sp>
      <p:sp>
        <p:nvSpPr>
          <p:cNvPr id="3077" name="Text Box 5"/>
          <p:cNvSpPr txBox="1">
            <a:spLocks noChangeArrowheads="1"/>
          </p:cNvSpPr>
          <p:nvPr/>
        </p:nvSpPr>
        <p:spPr bwMode="auto">
          <a:xfrm>
            <a:off x="2871160" y="4287184"/>
            <a:ext cx="3657600" cy="457200"/>
          </a:xfrm>
          <a:prstGeom prst="rect">
            <a:avLst/>
          </a:prstGeom>
          <a:noFill/>
          <a:ln w="9525">
            <a:noFill/>
            <a:miter lim="800000"/>
            <a:headEnd/>
            <a:tailEnd/>
          </a:ln>
          <a:effectLst/>
        </p:spPr>
        <p:txBody>
          <a:bodyPr>
            <a:spAutoFit/>
          </a:bodyPr>
          <a:lstStyle/>
          <a:p>
            <a:pPr>
              <a:spcBef>
                <a:spcPct val="50000"/>
              </a:spcBef>
            </a:pPr>
            <a:r>
              <a:rPr lang="en-GB" sz="2400" dirty="0">
                <a:latin typeface="Times New Roman" pitchFamily="18" charset="0"/>
              </a:rPr>
              <a:t>Difficult to Solve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3076"/>
                                        </p:tgtEl>
                                        <p:attrNameLst>
                                          <p:attrName>style.visibility</p:attrName>
                                        </p:attrNameLst>
                                      </p:cBhvr>
                                      <p:to>
                                        <p:strVal val="visible"/>
                                      </p:to>
                                    </p:set>
                                    <p:animEffect transition="in" filter="dissolve">
                                      <p:cBhvr>
                                        <p:cTn id="7" dur="3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3077"/>
                                        </p:tgtEl>
                                        <p:attrNameLst>
                                          <p:attrName>style.visibility</p:attrName>
                                        </p:attrNameLst>
                                      </p:cBhvr>
                                      <p:to>
                                        <p:strVal val="visible"/>
                                      </p:to>
                                    </p:set>
                                    <p:animEffect transition="in" filter="dissolve">
                                      <p:cBhvr>
                                        <p:cTn id="12" dur="3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utoUpdateAnimBg="0"/>
      <p:bldP spid="307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5C0A9CA3-E46A-46FB-96F5-E3E4DEA1CAED}" type="slidenum">
              <a:rPr lang="en-GB"/>
              <a:pPr/>
              <a:t>71</a:t>
            </a:fld>
            <a:endParaRPr lang="en-GB"/>
          </a:p>
        </p:txBody>
      </p:sp>
      <p:sp>
        <p:nvSpPr>
          <p:cNvPr id="5122" name="Text Box 2"/>
          <p:cNvSpPr txBox="1">
            <a:spLocks noChangeArrowheads="1"/>
          </p:cNvSpPr>
          <p:nvPr/>
        </p:nvSpPr>
        <p:spPr bwMode="auto">
          <a:xfrm>
            <a:off x="827088" y="609600"/>
            <a:ext cx="7069137" cy="822325"/>
          </a:xfrm>
          <a:prstGeom prst="rect">
            <a:avLst/>
          </a:prstGeom>
          <a:noFill/>
          <a:ln w="9525">
            <a:noFill/>
            <a:miter lim="800000"/>
            <a:headEnd/>
            <a:tailEnd/>
          </a:ln>
          <a:effectLst/>
        </p:spPr>
        <p:txBody>
          <a:bodyPr>
            <a:spAutoFit/>
          </a:bodyPr>
          <a:lstStyle/>
          <a:p>
            <a:pPr algn="ctr">
              <a:spcBef>
                <a:spcPct val="50000"/>
              </a:spcBef>
            </a:pPr>
            <a:r>
              <a:rPr lang="en-GB" sz="2400">
                <a:latin typeface="Times New Roman" pitchFamily="18" charset="0"/>
              </a:rPr>
              <a:t>A route returning to the beginning is known as a       </a:t>
            </a:r>
            <a:r>
              <a:rPr lang="en-GB" sz="2400" b="1">
                <a:latin typeface="Times New Roman" pitchFamily="18" charset="0"/>
              </a:rPr>
              <a:t>Hamiltonian Circuit</a:t>
            </a:r>
          </a:p>
        </p:txBody>
      </p:sp>
      <p:sp>
        <p:nvSpPr>
          <p:cNvPr id="5123" name="Text Box 3"/>
          <p:cNvSpPr txBox="1">
            <a:spLocks noChangeArrowheads="1"/>
          </p:cNvSpPr>
          <p:nvPr/>
        </p:nvSpPr>
        <p:spPr bwMode="auto">
          <a:xfrm>
            <a:off x="1058863" y="2582863"/>
            <a:ext cx="7054850" cy="822325"/>
          </a:xfrm>
          <a:prstGeom prst="rect">
            <a:avLst/>
          </a:prstGeom>
          <a:noFill/>
          <a:ln w="9525">
            <a:noFill/>
            <a:miter lim="800000"/>
            <a:headEnd/>
            <a:tailEnd/>
          </a:ln>
          <a:effectLst/>
        </p:spPr>
        <p:txBody>
          <a:bodyPr>
            <a:spAutoFit/>
          </a:bodyPr>
          <a:lstStyle/>
          <a:p>
            <a:pPr algn="ctr">
              <a:spcBef>
                <a:spcPct val="50000"/>
              </a:spcBef>
            </a:pPr>
            <a:r>
              <a:rPr lang="en-GB" sz="2400">
                <a:latin typeface="Times New Roman" pitchFamily="18" charset="0"/>
              </a:rPr>
              <a:t>A route not returning to the beginning is known as a </a:t>
            </a:r>
            <a:r>
              <a:rPr lang="en-GB" sz="2400" b="1">
                <a:latin typeface="Times New Roman" pitchFamily="18" charset="0"/>
              </a:rPr>
              <a:t>Hamiltonian Path</a:t>
            </a:r>
            <a:endParaRPr lang="en-GB" sz="2400">
              <a:latin typeface="Times New Roman" pitchFamily="18" charset="0"/>
            </a:endParaRPr>
          </a:p>
        </p:txBody>
      </p:sp>
      <p:sp>
        <p:nvSpPr>
          <p:cNvPr id="5124" name="Text Box 4"/>
          <p:cNvSpPr txBox="1">
            <a:spLocks noChangeArrowheads="1"/>
          </p:cNvSpPr>
          <p:nvPr/>
        </p:nvSpPr>
        <p:spPr bwMode="auto">
          <a:xfrm>
            <a:off x="1450975" y="4557713"/>
            <a:ext cx="6372225" cy="457200"/>
          </a:xfrm>
          <a:prstGeom prst="rect">
            <a:avLst/>
          </a:prstGeom>
          <a:noFill/>
          <a:ln w="9525">
            <a:noFill/>
            <a:miter lim="800000"/>
            <a:headEnd/>
            <a:tailEnd/>
          </a:ln>
          <a:effectLst/>
        </p:spPr>
        <p:txBody>
          <a:bodyPr>
            <a:spAutoFit/>
          </a:bodyPr>
          <a:lstStyle/>
          <a:p>
            <a:pPr algn="ctr">
              <a:spcBef>
                <a:spcPct val="50000"/>
              </a:spcBef>
            </a:pPr>
            <a:r>
              <a:rPr lang="en-GB" sz="2400">
                <a:latin typeface="Times New Roman" pitchFamily="18" charset="0"/>
              </a:rPr>
              <a:t>Essentially the same class of problem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3000"/>
                                  </p:stCondLst>
                                  <p:childTnLst>
                                    <p:set>
                                      <p:cBhvr>
                                        <p:cTn id="11" dur="1" fill="hold">
                                          <p:stCondLst>
                                            <p:cond delay="0"/>
                                          </p:stCondLst>
                                        </p:cTn>
                                        <p:tgtEl>
                                          <p:spTgt spid="5123"/>
                                        </p:tgtEl>
                                        <p:attrNameLst>
                                          <p:attrName>style.visibility</p:attrName>
                                        </p:attrNameLst>
                                      </p:cBhvr>
                                      <p:to>
                                        <p:strVal val="visible"/>
                                      </p:to>
                                    </p:set>
                                    <p:anim calcmode="lin" valueType="num">
                                      <p:cBhvr additive="base">
                                        <p:cTn id="12" dur="500" fill="hold"/>
                                        <p:tgtEl>
                                          <p:spTgt spid="5123"/>
                                        </p:tgtEl>
                                        <p:attrNameLst>
                                          <p:attrName>ppt_x</p:attrName>
                                        </p:attrNameLst>
                                      </p:cBhvr>
                                      <p:tavLst>
                                        <p:tav tm="0">
                                          <p:val>
                                            <p:strVal val="0-#ppt_w/2"/>
                                          </p:val>
                                        </p:tav>
                                        <p:tav tm="100000">
                                          <p:val>
                                            <p:strVal val="#ppt_x"/>
                                          </p:val>
                                        </p:tav>
                                      </p:tavLst>
                                    </p:anim>
                                    <p:anim calcmode="lin" valueType="num">
                                      <p:cBhvr additive="base">
                                        <p:cTn id="13" dur="500" fill="hold"/>
                                        <p:tgtEl>
                                          <p:spTgt spid="51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124"/>
                                        </p:tgtEl>
                                        <p:attrNameLst>
                                          <p:attrName>style.visibility</p:attrName>
                                        </p:attrNameLst>
                                      </p:cBhvr>
                                      <p:to>
                                        <p:strVal val="visible"/>
                                      </p:to>
                                    </p:set>
                                    <p:animEffect transition="in" filter="dissolve">
                                      <p:cBhvr>
                                        <p:cTn id="18"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autoUpdateAnimBg="0"/>
      <p:bldP spid="512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899821" y="663327"/>
            <a:ext cx="5531627" cy="5431254"/>
          </a:xfrm>
          <a:prstGeom prst="rect">
            <a:avLst/>
          </a:prstGeom>
          <a:noFill/>
          <a:ln w="9525">
            <a:noFill/>
            <a:miter lim="800000"/>
            <a:headEnd/>
            <a:tailEnd/>
          </a:ln>
        </p:spPr>
      </p:pic>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63DC93E8-D686-4ACC-8C80-06F932F706AF}" type="slidenum">
              <a:rPr lang="en-GB"/>
              <a:pPr/>
              <a:t>73</a:t>
            </a:fld>
            <a:endParaRPr lang="en-GB"/>
          </a:p>
        </p:txBody>
      </p:sp>
      <p:sp>
        <p:nvSpPr>
          <p:cNvPr id="7170" name="Text Box 2"/>
          <p:cNvSpPr txBox="1">
            <a:spLocks noChangeArrowheads="1"/>
          </p:cNvSpPr>
          <p:nvPr/>
        </p:nvSpPr>
        <p:spPr bwMode="auto">
          <a:xfrm>
            <a:off x="1462088" y="508000"/>
            <a:ext cx="6207125" cy="457200"/>
          </a:xfrm>
          <a:prstGeom prst="rect">
            <a:avLst/>
          </a:prstGeom>
          <a:noFill/>
          <a:ln w="9525">
            <a:noFill/>
            <a:miter lim="800000"/>
            <a:headEnd/>
            <a:tailEnd/>
          </a:ln>
          <a:effectLst/>
        </p:spPr>
        <p:txBody>
          <a:bodyPr>
            <a:spAutoFit/>
          </a:bodyPr>
          <a:lstStyle/>
          <a:p>
            <a:pPr algn="ctr">
              <a:spcBef>
                <a:spcPct val="50000"/>
              </a:spcBef>
            </a:pPr>
            <a:r>
              <a:rPr lang="en-GB" sz="2400" b="1">
                <a:latin typeface="Times New Roman" pitchFamily="18" charset="0"/>
              </a:rPr>
              <a:t>Applications of the TSP</a:t>
            </a:r>
          </a:p>
        </p:txBody>
      </p:sp>
      <p:sp>
        <p:nvSpPr>
          <p:cNvPr id="7171" name="Text Box 3"/>
          <p:cNvSpPr txBox="1">
            <a:spLocks noChangeArrowheads="1"/>
          </p:cNvSpPr>
          <p:nvPr/>
        </p:nvSpPr>
        <p:spPr bwMode="auto">
          <a:xfrm>
            <a:off x="426144" y="1204907"/>
            <a:ext cx="8574088" cy="5139869"/>
          </a:xfrm>
          <a:prstGeom prst="rect">
            <a:avLst/>
          </a:prstGeom>
          <a:noFill/>
          <a:ln w="9525">
            <a:noFill/>
            <a:miter lim="800000"/>
            <a:headEnd/>
            <a:tailEnd/>
          </a:ln>
          <a:effectLst/>
        </p:spPr>
        <p:txBody>
          <a:bodyPr wrap="square">
            <a:spAutoFit/>
          </a:bodyPr>
          <a:lstStyle/>
          <a:p>
            <a:pPr algn="just">
              <a:spcBef>
                <a:spcPct val="50000"/>
              </a:spcBef>
            </a:pPr>
            <a:r>
              <a:rPr lang="en-GB" sz="2000" b="1" dirty="0">
                <a:latin typeface="Times New Roman" pitchFamily="18" charset="0"/>
              </a:rPr>
              <a:t>Routing around Cities</a:t>
            </a:r>
          </a:p>
          <a:p>
            <a:pPr algn="just">
              <a:spcBef>
                <a:spcPct val="50000"/>
              </a:spcBef>
            </a:pPr>
            <a:r>
              <a:rPr lang="en-GB" sz="2000" b="1" dirty="0">
                <a:latin typeface="Times New Roman" pitchFamily="18" charset="0"/>
              </a:rPr>
              <a:t>Computer Wiring	          -	</a:t>
            </a:r>
            <a:r>
              <a:rPr lang="en-GB" sz="2000" dirty="0">
                <a:latin typeface="Times New Roman" pitchFamily="18" charset="0"/>
              </a:rPr>
              <a:t>connecting together computer 			         	         	              components using minimum 				         	              wire length</a:t>
            </a:r>
          </a:p>
          <a:p>
            <a:pPr algn="just">
              <a:spcBef>
                <a:spcPct val="50000"/>
              </a:spcBef>
            </a:pPr>
            <a:r>
              <a:rPr lang="en-GB" sz="2000" b="1" dirty="0">
                <a:latin typeface="Times New Roman" pitchFamily="18" charset="0"/>
              </a:rPr>
              <a:t>Archaeological </a:t>
            </a:r>
            <a:r>
              <a:rPr lang="en-GB" sz="2000" b="1" dirty="0" err="1">
                <a:latin typeface="Times New Roman" pitchFamily="18" charset="0"/>
              </a:rPr>
              <a:t>Seriation</a:t>
            </a:r>
            <a:r>
              <a:rPr lang="en-GB" sz="2000" b="1" dirty="0">
                <a:latin typeface="Times New Roman" pitchFamily="18" charset="0"/>
              </a:rPr>
              <a:t>           </a:t>
            </a:r>
            <a:r>
              <a:rPr lang="en-GB" sz="2000" dirty="0">
                <a:latin typeface="Times New Roman" pitchFamily="18" charset="0"/>
              </a:rPr>
              <a:t> -  ordering sites in </a:t>
            </a:r>
            <a:r>
              <a:rPr lang="en-GB" sz="2000" dirty="0" smtClean="0">
                <a:latin typeface="Times New Roman" pitchFamily="18" charset="0"/>
              </a:rPr>
              <a:t>time</a:t>
            </a:r>
            <a:endParaRPr lang="en-GB" sz="2000" dirty="0">
              <a:latin typeface="Times New Roman" pitchFamily="18" charset="0"/>
            </a:endParaRPr>
          </a:p>
          <a:p>
            <a:pPr algn="just">
              <a:spcBef>
                <a:spcPct val="50000"/>
              </a:spcBef>
            </a:pPr>
            <a:r>
              <a:rPr lang="en-GB" sz="2000" b="1" dirty="0">
                <a:latin typeface="Times New Roman" pitchFamily="18" charset="0"/>
              </a:rPr>
              <a:t>Genome Sequencing                    </a:t>
            </a:r>
            <a:r>
              <a:rPr lang="en-GB" sz="2000" dirty="0">
                <a:latin typeface="Times New Roman" pitchFamily="18" charset="0"/>
              </a:rPr>
              <a:t>- arranging DNA fragments in </a:t>
            </a:r>
          </a:p>
          <a:p>
            <a:pPr algn="just">
              <a:spcBef>
                <a:spcPct val="50000"/>
              </a:spcBef>
            </a:pPr>
            <a:r>
              <a:rPr lang="en-GB" sz="2000" dirty="0">
                <a:latin typeface="Times New Roman" pitchFamily="18" charset="0"/>
              </a:rPr>
              <a:t>                                                         sequence                         </a:t>
            </a:r>
          </a:p>
          <a:p>
            <a:pPr algn="just">
              <a:spcBef>
                <a:spcPct val="50000"/>
              </a:spcBef>
            </a:pPr>
            <a:r>
              <a:rPr lang="en-GB" sz="2000" b="1" dirty="0">
                <a:latin typeface="Times New Roman" pitchFamily="18" charset="0"/>
              </a:rPr>
              <a:t>Job Sequencing	                         - </a:t>
            </a:r>
            <a:r>
              <a:rPr lang="en-GB" sz="2000" dirty="0">
                <a:latin typeface="Times New Roman" pitchFamily="18" charset="0"/>
              </a:rPr>
              <a:t>sequencing jobs in order to   			         	                           minimise total set-up time 				         	                           between jobs</a:t>
            </a:r>
          </a:p>
          <a:p>
            <a:pPr algn="just">
              <a:spcBef>
                <a:spcPct val="50000"/>
              </a:spcBef>
            </a:pPr>
            <a:r>
              <a:rPr lang="en-GB" sz="2000" b="1" dirty="0">
                <a:latin typeface="Times New Roman" pitchFamily="18" charset="0"/>
              </a:rPr>
              <a:t>Wallpapering to Minimise Waste</a:t>
            </a:r>
          </a:p>
          <a:p>
            <a:pPr algn="just"/>
            <a:r>
              <a:rPr lang="en-GB" sz="2400" b="1" dirty="0" smtClean="0">
                <a:latin typeface="Times New Roman" pitchFamily="18" charset="0"/>
              </a:rPr>
              <a:t>NB</a:t>
            </a:r>
            <a:r>
              <a:rPr lang="en-GB" sz="2400" b="1" dirty="0">
                <a:latin typeface="Times New Roman" pitchFamily="18" charset="0"/>
              </a:rPr>
              <a:t>:  </a:t>
            </a:r>
            <a:r>
              <a:rPr lang="en-GB" sz="2400" dirty="0">
                <a:latin typeface="Times New Roman" pitchFamily="18" charset="0"/>
              </a:rPr>
              <a:t>First three applications generally </a:t>
            </a:r>
            <a:r>
              <a:rPr lang="en-GB" sz="2400" i="1" dirty="0">
                <a:latin typeface="Times New Roman" pitchFamily="18" charset="0"/>
              </a:rPr>
              <a:t>symmetric</a:t>
            </a:r>
          </a:p>
          <a:p>
            <a:pPr algn="just"/>
            <a:r>
              <a:rPr lang="en-GB" sz="2400" dirty="0">
                <a:latin typeface="Times New Roman" pitchFamily="18" charset="0"/>
              </a:rPr>
              <a:t>Last three </a:t>
            </a:r>
            <a:r>
              <a:rPr lang="en-GB" sz="2400" i="1" dirty="0" smtClean="0">
                <a:latin typeface="Times New Roman" pitchFamily="18" charset="0"/>
              </a:rPr>
              <a:t>asymmetric</a:t>
            </a:r>
            <a:endParaRPr lang="en-GB" sz="2400" b="1"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3000"/>
                                  </p:stCondLst>
                                  <p:childTnLst>
                                    <p:set>
                                      <p:cBhvr>
                                        <p:cTn id="9" dur="1" fill="hold">
                                          <p:stCondLst>
                                            <p:cond delay="499"/>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
          <p:cNvSpPr>
            <a:spLocks noGrp="1"/>
          </p:cNvSpPr>
          <p:nvPr>
            <p:ph type="sldNum" sz="quarter" idx="12"/>
          </p:nvPr>
        </p:nvSpPr>
        <p:spPr/>
        <p:txBody>
          <a:bodyPr/>
          <a:lstStyle/>
          <a:p>
            <a:fld id="{7FAC1624-589A-475E-929A-B15175CFDF56}" type="slidenum">
              <a:rPr lang="en-GB"/>
              <a:pPr/>
              <a:t>74</a:t>
            </a:fld>
            <a:endParaRPr lang="en-GB"/>
          </a:p>
        </p:txBody>
      </p:sp>
      <p:grpSp>
        <p:nvGrpSpPr>
          <p:cNvPr id="2" name="Group 78"/>
          <p:cNvGrpSpPr>
            <a:grpSpLocks/>
          </p:cNvGrpSpPr>
          <p:nvPr/>
        </p:nvGrpSpPr>
        <p:grpSpPr bwMode="auto">
          <a:xfrm>
            <a:off x="930275" y="4064000"/>
            <a:ext cx="3511550" cy="2055813"/>
            <a:chOff x="586" y="2560"/>
            <a:chExt cx="2212" cy="1295"/>
          </a:xfrm>
        </p:grpSpPr>
        <p:sp>
          <p:nvSpPr>
            <p:cNvPr id="10313" name="Line 73"/>
            <p:cNvSpPr>
              <a:spLocks noChangeShapeType="1"/>
            </p:cNvSpPr>
            <p:nvPr/>
          </p:nvSpPr>
          <p:spPr bwMode="auto">
            <a:xfrm flipH="1">
              <a:off x="1739" y="2560"/>
              <a:ext cx="1045" cy="280"/>
            </a:xfrm>
            <a:prstGeom prst="line">
              <a:avLst/>
            </a:prstGeom>
            <a:noFill/>
            <a:ln w="9525">
              <a:solidFill>
                <a:schemeClr val="hlink"/>
              </a:solidFill>
              <a:round/>
              <a:headEnd/>
              <a:tailEnd type="triangle" w="med" len="med"/>
            </a:ln>
            <a:effectLst/>
          </p:spPr>
          <p:txBody>
            <a:bodyPr/>
            <a:lstStyle/>
            <a:p>
              <a:endParaRPr lang="en-US"/>
            </a:p>
          </p:txBody>
        </p:sp>
        <p:sp>
          <p:nvSpPr>
            <p:cNvPr id="10314" name="Line 74"/>
            <p:cNvSpPr>
              <a:spLocks noChangeShapeType="1"/>
            </p:cNvSpPr>
            <p:nvPr/>
          </p:nvSpPr>
          <p:spPr bwMode="auto">
            <a:xfrm>
              <a:off x="1680" y="2928"/>
              <a:ext cx="448" cy="448"/>
            </a:xfrm>
            <a:prstGeom prst="line">
              <a:avLst/>
            </a:prstGeom>
            <a:noFill/>
            <a:ln w="9525">
              <a:solidFill>
                <a:schemeClr val="hlink"/>
              </a:solidFill>
              <a:round/>
              <a:headEnd/>
              <a:tailEnd type="triangle" w="med" len="med"/>
            </a:ln>
            <a:effectLst/>
          </p:spPr>
          <p:txBody>
            <a:bodyPr/>
            <a:lstStyle/>
            <a:p>
              <a:endParaRPr lang="en-US"/>
            </a:p>
          </p:txBody>
        </p:sp>
        <p:sp>
          <p:nvSpPr>
            <p:cNvPr id="10315" name="Line 75"/>
            <p:cNvSpPr>
              <a:spLocks noChangeShapeType="1"/>
            </p:cNvSpPr>
            <p:nvPr/>
          </p:nvSpPr>
          <p:spPr bwMode="auto">
            <a:xfrm flipV="1">
              <a:off x="2336" y="2632"/>
              <a:ext cx="462" cy="800"/>
            </a:xfrm>
            <a:prstGeom prst="line">
              <a:avLst/>
            </a:prstGeom>
            <a:noFill/>
            <a:ln w="9525">
              <a:solidFill>
                <a:schemeClr val="hlink"/>
              </a:solidFill>
              <a:round/>
              <a:headEnd/>
              <a:tailEnd type="triangle" w="med" len="med"/>
            </a:ln>
            <a:effectLst/>
          </p:spPr>
          <p:txBody>
            <a:bodyPr/>
            <a:lstStyle/>
            <a:p>
              <a:endParaRPr lang="en-US"/>
            </a:p>
          </p:txBody>
        </p:sp>
        <p:sp>
          <p:nvSpPr>
            <p:cNvPr id="10316" name="Text Box 76"/>
            <p:cNvSpPr txBox="1">
              <a:spLocks noChangeArrowheads="1"/>
            </p:cNvSpPr>
            <p:nvPr/>
          </p:nvSpPr>
          <p:spPr bwMode="auto">
            <a:xfrm>
              <a:off x="586" y="2718"/>
              <a:ext cx="852" cy="192"/>
            </a:xfrm>
            <a:prstGeom prst="rect">
              <a:avLst/>
            </a:prstGeom>
            <a:solidFill>
              <a:schemeClr val="hlink"/>
            </a:solidFill>
            <a:ln w="9525">
              <a:noFill/>
              <a:miter lim="800000"/>
              <a:headEnd/>
              <a:tailEnd/>
            </a:ln>
            <a:effectLst/>
          </p:spPr>
          <p:txBody>
            <a:bodyPr>
              <a:spAutoFit/>
            </a:bodyPr>
            <a:lstStyle/>
            <a:p>
              <a:pPr algn="ctr">
                <a:spcBef>
                  <a:spcPct val="50000"/>
                </a:spcBef>
              </a:pPr>
              <a:r>
                <a:rPr lang="en-GB" sz="1400" b="1">
                  <a:latin typeface="Times New Roman" pitchFamily="18" charset="0"/>
                </a:rPr>
                <a:t>8am-10am</a:t>
              </a:r>
            </a:p>
          </p:txBody>
        </p:sp>
        <p:sp>
          <p:nvSpPr>
            <p:cNvPr id="10317" name="Text Box 77"/>
            <p:cNvSpPr txBox="1">
              <a:spLocks noChangeArrowheads="1"/>
            </p:cNvSpPr>
            <p:nvPr/>
          </p:nvSpPr>
          <p:spPr bwMode="auto">
            <a:xfrm>
              <a:off x="1914" y="3663"/>
              <a:ext cx="660" cy="192"/>
            </a:xfrm>
            <a:prstGeom prst="rect">
              <a:avLst/>
            </a:prstGeom>
            <a:solidFill>
              <a:schemeClr val="hlink"/>
            </a:solidFill>
            <a:ln w="9525">
              <a:noFill/>
              <a:miter lim="800000"/>
              <a:headEnd/>
              <a:tailEnd/>
            </a:ln>
            <a:effectLst/>
          </p:spPr>
          <p:txBody>
            <a:bodyPr>
              <a:spAutoFit/>
            </a:bodyPr>
            <a:lstStyle/>
            <a:p>
              <a:pPr algn="ctr">
                <a:spcBef>
                  <a:spcPct val="50000"/>
                </a:spcBef>
              </a:pPr>
              <a:r>
                <a:rPr lang="en-GB" sz="1400" b="1">
                  <a:latin typeface="Times New Roman" pitchFamily="18" charset="0"/>
                </a:rPr>
                <a:t>2pm-3pm</a:t>
              </a:r>
            </a:p>
          </p:txBody>
        </p:sp>
      </p:grpSp>
      <p:grpSp>
        <p:nvGrpSpPr>
          <p:cNvPr id="3" name="Group 71"/>
          <p:cNvGrpSpPr>
            <a:grpSpLocks/>
          </p:cNvGrpSpPr>
          <p:nvPr/>
        </p:nvGrpSpPr>
        <p:grpSpPr bwMode="auto">
          <a:xfrm>
            <a:off x="180975" y="1801813"/>
            <a:ext cx="7372350" cy="2224087"/>
            <a:chOff x="122" y="1143"/>
            <a:chExt cx="4644" cy="1401"/>
          </a:xfrm>
        </p:grpSpPr>
        <p:sp>
          <p:nvSpPr>
            <p:cNvPr id="10298" name="Line 58"/>
            <p:cNvSpPr>
              <a:spLocks noChangeShapeType="1"/>
            </p:cNvSpPr>
            <p:nvPr/>
          </p:nvSpPr>
          <p:spPr bwMode="auto">
            <a:xfrm flipH="1">
              <a:off x="1592" y="1480"/>
              <a:ext cx="1280" cy="0"/>
            </a:xfrm>
            <a:prstGeom prst="line">
              <a:avLst/>
            </a:prstGeom>
            <a:noFill/>
            <a:ln w="9525">
              <a:solidFill>
                <a:srgbClr val="FF6600"/>
              </a:solidFill>
              <a:round/>
              <a:headEnd/>
              <a:tailEnd type="triangle" w="med" len="med"/>
            </a:ln>
            <a:effectLst/>
          </p:spPr>
          <p:txBody>
            <a:bodyPr/>
            <a:lstStyle/>
            <a:p>
              <a:endParaRPr lang="en-US"/>
            </a:p>
          </p:txBody>
        </p:sp>
        <p:sp>
          <p:nvSpPr>
            <p:cNvPr id="10297" name="Line 57"/>
            <p:cNvSpPr>
              <a:spLocks noChangeShapeType="1"/>
            </p:cNvSpPr>
            <p:nvPr/>
          </p:nvSpPr>
          <p:spPr bwMode="auto">
            <a:xfrm flipH="1">
              <a:off x="2944" y="1464"/>
              <a:ext cx="1328" cy="0"/>
            </a:xfrm>
            <a:prstGeom prst="line">
              <a:avLst/>
            </a:prstGeom>
            <a:noFill/>
            <a:ln w="9525">
              <a:solidFill>
                <a:srgbClr val="FF6600"/>
              </a:solidFill>
              <a:round/>
              <a:headEnd/>
              <a:tailEnd type="triangle" w="med" len="med"/>
            </a:ln>
            <a:effectLst/>
          </p:spPr>
          <p:txBody>
            <a:bodyPr/>
            <a:lstStyle/>
            <a:p>
              <a:endParaRPr lang="en-US"/>
            </a:p>
          </p:txBody>
        </p:sp>
        <p:sp>
          <p:nvSpPr>
            <p:cNvPr id="10300" name="Line 60"/>
            <p:cNvSpPr>
              <a:spLocks noChangeShapeType="1"/>
            </p:cNvSpPr>
            <p:nvPr/>
          </p:nvSpPr>
          <p:spPr bwMode="auto">
            <a:xfrm flipH="1">
              <a:off x="464" y="1688"/>
              <a:ext cx="1096" cy="633"/>
            </a:xfrm>
            <a:prstGeom prst="line">
              <a:avLst/>
            </a:prstGeom>
            <a:noFill/>
            <a:ln w="9525">
              <a:solidFill>
                <a:srgbClr val="FF6600"/>
              </a:solidFill>
              <a:round/>
              <a:headEnd/>
              <a:tailEnd type="triangle" w="med" len="med"/>
            </a:ln>
            <a:effectLst/>
          </p:spPr>
          <p:txBody>
            <a:bodyPr/>
            <a:lstStyle/>
            <a:p>
              <a:endParaRPr lang="en-US"/>
            </a:p>
          </p:txBody>
        </p:sp>
        <p:sp>
          <p:nvSpPr>
            <p:cNvPr id="10301" name="Line 61"/>
            <p:cNvSpPr>
              <a:spLocks noChangeShapeType="1"/>
            </p:cNvSpPr>
            <p:nvPr/>
          </p:nvSpPr>
          <p:spPr bwMode="auto">
            <a:xfrm flipV="1">
              <a:off x="3008" y="1432"/>
              <a:ext cx="1112" cy="1112"/>
            </a:xfrm>
            <a:prstGeom prst="line">
              <a:avLst/>
            </a:prstGeom>
            <a:noFill/>
            <a:ln w="9525">
              <a:solidFill>
                <a:srgbClr val="FF6600"/>
              </a:solidFill>
              <a:round/>
              <a:headEnd/>
              <a:tailEnd type="triangle" w="med" len="med"/>
            </a:ln>
            <a:effectLst/>
          </p:spPr>
          <p:txBody>
            <a:bodyPr/>
            <a:lstStyle/>
            <a:p>
              <a:endParaRPr lang="en-US"/>
            </a:p>
          </p:txBody>
        </p:sp>
        <p:sp>
          <p:nvSpPr>
            <p:cNvPr id="10302" name="Line 62"/>
            <p:cNvSpPr>
              <a:spLocks noChangeShapeType="1"/>
            </p:cNvSpPr>
            <p:nvPr/>
          </p:nvSpPr>
          <p:spPr bwMode="auto">
            <a:xfrm>
              <a:off x="512" y="2456"/>
              <a:ext cx="2336" cy="0"/>
            </a:xfrm>
            <a:prstGeom prst="line">
              <a:avLst/>
            </a:prstGeom>
            <a:noFill/>
            <a:ln w="9525">
              <a:solidFill>
                <a:srgbClr val="FF6600"/>
              </a:solidFill>
              <a:round/>
              <a:headEnd/>
              <a:tailEnd type="triangle" w="med" len="med"/>
            </a:ln>
            <a:effectLst/>
          </p:spPr>
          <p:txBody>
            <a:bodyPr/>
            <a:lstStyle/>
            <a:p>
              <a:endParaRPr lang="en-US"/>
            </a:p>
          </p:txBody>
        </p:sp>
        <p:sp>
          <p:nvSpPr>
            <p:cNvPr id="10304" name="Text Box 64"/>
            <p:cNvSpPr txBox="1">
              <a:spLocks noChangeArrowheads="1"/>
            </p:cNvSpPr>
            <p:nvPr/>
          </p:nvSpPr>
          <p:spPr bwMode="auto">
            <a:xfrm>
              <a:off x="3978" y="1143"/>
              <a:ext cx="788" cy="179"/>
            </a:xfrm>
            <a:prstGeom prst="rect">
              <a:avLst/>
            </a:prstGeom>
            <a:solidFill>
              <a:srgbClr val="FF6600"/>
            </a:solidFill>
            <a:ln w="9525">
              <a:solidFill>
                <a:srgbClr val="FF6600"/>
              </a:solidFill>
              <a:miter lim="800000"/>
              <a:headEnd/>
              <a:tailEnd/>
            </a:ln>
            <a:effectLst/>
          </p:spPr>
          <p:txBody>
            <a:bodyPr>
              <a:spAutoFit/>
            </a:bodyPr>
            <a:lstStyle/>
            <a:p>
              <a:pPr algn="ctr">
                <a:spcBef>
                  <a:spcPct val="50000"/>
                </a:spcBef>
              </a:pPr>
              <a:r>
                <a:rPr lang="en-GB" sz="1200" b="1">
                  <a:latin typeface="Times New Roman" pitchFamily="18" charset="0"/>
                </a:rPr>
                <a:t>3am-5am</a:t>
              </a:r>
            </a:p>
          </p:txBody>
        </p:sp>
        <p:sp>
          <p:nvSpPr>
            <p:cNvPr id="10305" name="Text Box 65"/>
            <p:cNvSpPr txBox="1">
              <a:spLocks noChangeArrowheads="1"/>
            </p:cNvSpPr>
            <p:nvPr/>
          </p:nvSpPr>
          <p:spPr bwMode="auto">
            <a:xfrm>
              <a:off x="2698" y="1167"/>
              <a:ext cx="580" cy="179"/>
            </a:xfrm>
            <a:prstGeom prst="rect">
              <a:avLst/>
            </a:prstGeom>
            <a:solidFill>
              <a:srgbClr val="FF6600"/>
            </a:solidFill>
            <a:ln w="9525">
              <a:solidFill>
                <a:srgbClr val="FF6600"/>
              </a:solidFill>
              <a:miter lim="800000"/>
              <a:headEnd/>
              <a:tailEnd/>
            </a:ln>
            <a:effectLst/>
          </p:spPr>
          <p:txBody>
            <a:bodyPr>
              <a:spAutoFit/>
            </a:bodyPr>
            <a:lstStyle/>
            <a:p>
              <a:pPr algn="ctr">
                <a:spcBef>
                  <a:spcPct val="50000"/>
                </a:spcBef>
              </a:pPr>
              <a:r>
                <a:rPr lang="en-GB" sz="1200" b="1">
                  <a:latin typeface="Times New Roman" pitchFamily="18" charset="0"/>
                </a:rPr>
                <a:t>7am-8am</a:t>
              </a:r>
            </a:p>
          </p:txBody>
        </p:sp>
        <p:sp>
          <p:nvSpPr>
            <p:cNvPr id="10306" name="Text Box 66"/>
            <p:cNvSpPr txBox="1">
              <a:spLocks noChangeArrowheads="1"/>
            </p:cNvSpPr>
            <p:nvPr/>
          </p:nvSpPr>
          <p:spPr bwMode="auto">
            <a:xfrm>
              <a:off x="1450" y="1167"/>
              <a:ext cx="628" cy="179"/>
            </a:xfrm>
            <a:prstGeom prst="rect">
              <a:avLst/>
            </a:prstGeom>
            <a:solidFill>
              <a:srgbClr val="FF6600"/>
            </a:solidFill>
            <a:ln w="9525">
              <a:solidFill>
                <a:srgbClr val="FF6600"/>
              </a:solidFill>
              <a:miter lim="800000"/>
              <a:headEnd/>
              <a:tailEnd/>
            </a:ln>
            <a:effectLst/>
          </p:spPr>
          <p:txBody>
            <a:bodyPr>
              <a:spAutoFit/>
            </a:bodyPr>
            <a:lstStyle/>
            <a:p>
              <a:pPr algn="ctr">
                <a:spcBef>
                  <a:spcPct val="50000"/>
                </a:spcBef>
              </a:pPr>
              <a:r>
                <a:rPr lang="en-GB" sz="1200" b="1">
                  <a:latin typeface="Times New Roman" pitchFamily="18" charset="0"/>
                </a:rPr>
                <a:t>10am-1pm</a:t>
              </a:r>
            </a:p>
          </p:txBody>
        </p:sp>
        <p:sp>
          <p:nvSpPr>
            <p:cNvPr id="10308" name="Text Box 68"/>
            <p:cNvSpPr txBox="1">
              <a:spLocks noChangeArrowheads="1"/>
            </p:cNvSpPr>
            <p:nvPr/>
          </p:nvSpPr>
          <p:spPr bwMode="auto">
            <a:xfrm>
              <a:off x="122" y="2007"/>
              <a:ext cx="556" cy="179"/>
            </a:xfrm>
            <a:prstGeom prst="rect">
              <a:avLst/>
            </a:prstGeom>
            <a:solidFill>
              <a:srgbClr val="FF6600"/>
            </a:solidFill>
            <a:ln w="9525">
              <a:solidFill>
                <a:srgbClr val="FF6600"/>
              </a:solidFill>
              <a:miter lim="800000"/>
              <a:headEnd/>
              <a:tailEnd/>
            </a:ln>
            <a:effectLst/>
          </p:spPr>
          <p:txBody>
            <a:bodyPr>
              <a:spAutoFit/>
            </a:bodyPr>
            <a:lstStyle/>
            <a:p>
              <a:pPr algn="ctr">
                <a:spcBef>
                  <a:spcPct val="50000"/>
                </a:spcBef>
              </a:pPr>
              <a:r>
                <a:rPr lang="en-GB" sz="1200" b="1">
                  <a:latin typeface="Times New Roman" pitchFamily="18" charset="0"/>
                </a:rPr>
                <a:t>4pm-7pm</a:t>
              </a:r>
            </a:p>
          </p:txBody>
        </p:sp>
      </p:grpSp>
      <p:sp>
        <p:nvSpPr>
          <p:cNvPr id="10242" name="Rectangle 2"/>
          <p:cNvSpPr>
            <a:spLocks noChangeArrowheads="1"/>
          </p:cNvSpPr>
          <p:nvPr/>
        </p:nvSpPr>
        <p:spPr bwMode="auto">
          <a:xfrm>
            <a:off x="1822450" y="369888"/>
            <a:ext cx="5065713" cy="457200"/>
          </a:xfrm>
          <a:prstGeom prst="rect">
            <a:avLst/>
          </a:prstGeom>
          <a:noFill/>
          <a:ln w="9525">
            <a:noFill/>
            <a:miter lim="800000"/>
            <a:headEnd/>
            <a:tailEnd/>
          </a:ln>
          <a:effectLst/>
        </p:spPr>
        <p:txBody>
          <a:bodyPr wrap="none">
            <a:spAutoFit/>
          </a:bodyPr>
          <a:lstStyle/>
          <a:p>
            <a:pPr algn="ctr"/>
            <a:r>
              <a:rPr lang="en-GB" sz="2400" b="1">
                <a:latin typeface="Times New Roman" pitchFamily="18" charset="0"/>
              </a:rPr>
              <a:t>Major Practical Extension of the TSP</a:t>
            </a:r>
          </a:p>
        </p:txBody>
      </p:sp>
      <p:sp>
        <p:nvSpPr>
          <p:cNvPr id="10243" name="Rectangle 3"/>
          <p:cNvSpPr>
            <a:spLocks noChangeArrowheads="1"/>
          </p:cNvSpPr>
          <p:nvPr/>
        </p:nvSpPr>
        <p:spPr bwMode="auto">
          <a:xfrm>
            <a:off x="373063" y="854075"/>
            <a:ext cx="7972425" cy="822325"/>
          </a:xfrm>
          <a:prstGeom prst="rect">
            <a:avLst/>
          </a:prstGeom>
          <a:noFill/>
          <a:ln w="9525">
            <a:noFill/>
            <a:miter lim="800000"/>
            <a:headEnd/>
            <a:tailEnd/>
          </a:ln>
          <a:effectLst/>
        </p:spPr>
        <p:txBody>
          <a:bodyPr>
            <a:spAutoFit/>
          </a:bodyPr>
          <a:lstStyle/>
          <a:p>
            <a:r>
              <a:rPr lang="en-GB" sz="2400" b="1">
                <a:latin typeface="Times New Roman" pitchFamily="18" charset="0"/>
              </a:rPr>
              <a:t>Vehicle Routing   -   </a:t>
            </a:r>
            <a:r>
              <a:rPr lang="en-GB" sz="2400">
                <a:latin typeface="Times New Roman" pitchFamily="18" charset="0"/>
              </a:rPr>
              <a:t>Meet customers demands within given </a:t>
            </a:r>
            <a:r>
              <a:rPr lang="en-GB" sz="2400" i="1">
                <a:latin typeface="Times New Roman" pitchFamily="18" charset="0"/>
              </a:rPr>
              <a:t>time windows</a:t>
            </a:r>
            <a:r>
              <a:rPr lang="en-GB" sz="2400">
                <a:latin typeface="Times New Roman" pitchFamily="18" charset="0"/>
              </a:rPr>
              <a:t> using lorries of limited capacity </a:t>
            </a:r>
            <a:endParaRPr lang="en-GB" sz="2400" b="1">
              <a:latin typeface="Times New Roman" pitchFamily="18" charset="0"/>
            </a:endParaRPr>
          </a:p>
        </p:txBody>
      </p:sp>
      <p:sp>
        <p:nvSpPr>
          <p:cNvPr id="10292" name="Text Box 52"/>
          <p:cNvSpPr txBox="1">
            <a:spLocks noChangeArrowheads="1"/>
          </p:cNvSpPr>
          <p:nvPr/>
        </p:nvSpPr>
        <p:spPr bwMode="auto">
          <a:xfrm>
            <a:off x="4016375" y="3402013"/>
            <a:ext cx="1123950" cy="336550"/>
          </a:xfrm>
          <a:prstGeom prst="rect">
            <a:avLst/>
          </a:prstGeom>
          <a:noFill/>
          <a:ln w="9525">
            <a:noFill/>
            <a:miter lim="800000"/>
            <a:headEnd/>
            <a:tailEnd/>
          </a:ln>
          <a:effectLst/>
        </p:spPr>
        <p:txBody>
          <a:bodyPr>
            <a:spAutoFit/>
          </a:bodyPr>
          <a:lstStyle/>
          <a:p>
            <a:pPr algn="ctr">
              <a:spcBef>
                <a:spcPct val="50000"/>
              </a:spcBef>
            </a:pPr>
            <a:r>
              <a:rPr lang="en-GB" sz="1600" b="1">
                <a:latin typeface="Times New Roman" pitchFamily="18" charset="0"/>
              </a:rPr>
              <a:t>Depot</a:t>
            </a:r>
          </a:p>
        </p:txBody>
      </p:sp>
      <p:grpSp>
        <p:nvGrpSpPr>
          <p:cNvPr id="4" name="Group 51"/>
          <p:cNvGrpSpPr>
            <a:grpSpLocks/>
          </p:cNvGrpSpPr>
          <p:nvPr/>
        </p:nvGrpSpPr>
        <p:grpSpPr bwMode="auto">
          <a:xfrm>
            <a:off x="449263" y="2093913"/>
            <a:ext cx="7451725" cy="3557587"/>
            <a:chOff x="283" y="1319"/>
            <a:chExt cx="4694" cy="2241"/>
          </a:xfrm>
        </p:grpSpPr>
        <p:sp>
          <p:nvSpPr>
            <p:cNvPr id="10245" name="Oval 5"/>
            <p:cNvSpPr>
              <a:spLocks noChangeArrowheads="1"/>
            </p:cNvSpPr>
            <p:nvPr/>
          </p:nvSpPr>
          <p:spPr bwMode="auto">
            <a:xfrm>
              <a:off x="283" y="2287"/>
              <a:ext cx="240"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246" name="Oval 6"/>
            <p:cNvSpPr>
              <a:spLocks noChangeArrowheads="1"/>
            </p:cNvSpPr>
            <p:nvPr/>
          </p:nvSpPr>
          <p:spPr bwMode="auto">
            <a:xfrm>
              <a:off x="2752" y="2441"/>
              <a:ext cx="240"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247" name="Oval 7"/>
            <p:cNvSpPr>
              <a:spLocks noChangeArrowheads="1"/>
            </p:cNvSpPr>
            <p:nvPr/>
          </p:nvSpPr>
          <p:spPr bwMode="auto">
            <a:xfrm>
              <a:off x="4099" y="1319"/>
              <a:ext cx="240"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248" name="Oval 8"/>
            <p:cNvSpPr>
              <a:spLocks noChangeArrowheads="1"/>
            </p:cNvSpPr>
            <p:nvPr/>
          </p:nvSpPr>
          <p:spPr bwMode="auto">
            <a:xfrm>
              <a:off x="2752" y="1439"/>
              <a:ext cx="240"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249" name="Oval 9"/>
            <p:cNvSpPr>
              <a:spLocks noChangeArrowheads="1"/>
            </p:cNvSpPr>
            <p:nvPr/>
          </p:nvSpPr>
          <p:spPr bwMode="auto">
            <a:xfrm>
              <a:off x="1388" y="1439"/>
              <a:ext cx="240"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250" name="Oval 10"/>
            <p:cNvSpPr>
              <a:spLocks noChangeArrowheads="1"/>
            </p:cNvSpPr>
            <p:nvPr/>
          </p:nvSpPr>
          <p:spPr bwMode="auto">
            <a:xfrm>
              <a:off x="1508" y="2681"/>
              <a:ext cx="240"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251" name="Oval 11"/>
            <p:cNvSpPr>
              <a:spLocks noChangeArrowheads="1"/>
            </p:cNvSpPr>
            <p:nvPr/>
          </p:nvSpPr>
          <p:spPr bwMode="auto">
            <a:xfrm>
              <a:off x="2095" y="3320"/>
              <a:ext cx="240"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252" name="Oval 12"/>
            <p:cNvSpPr>
              <a:spLocks noChangeArrowheads="1"/>
            </p:cNvSpPr>
            <p:nvPr/>
          </p:nvSpPr>
          <p:spPr bwMode="auto">
            <a:xfrm>
              <a:off x="3713" y="3200"/>
              <a:ext cx="240" cy="2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253" name="Oval 13"/>
            <p:cNvSpPr>
              <a:spLocks noChangeArrowheads="1"/>
            </p:cNvSpPr>
            <p:nvPr/>
          </p:nvSpPr>
          <p:spPr bwMode="auto">
            <a:xfrm>
              <a:off x="4737" y="2279"/>
              <a:ext cx="240" cy="240"/>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5" name="Group 97"/>
          <p:cNvGrpSpPr>
            <a:grpSpLocks/>
          </p:cNvGrpSpPr>
          <p:nvPr/>
        </p:nvGrpSpPr>
        <p:grpSpPr bwMode="auto">
          <a:xfrm>
            <a:off x="4686300" y="3206750"/>
            <a:ext cx="4003675" cy="2560638"/>
            <a:chOff x="2952" y="2020"/>
            <a:chExt cx="2522" cy="1613"/>
          </a:xfrm>
        </p:grpSpPr>
        <p:sp>
          <p:nvSpPr>
            <p:cNvPr id="10319" name="Line 79"/>
            <p:cNvSpPr>
              <a:spLocks noChangeShapeType="1"/>
            </p:cNvSpPr>
            <p:nvPr/>
          </p:nvSpPr>
          <p:spPr bwMode="auto">
            <a:xfrm>
              <a:off x="2952" y="2602"/>
              <a:ext cx="776" cy="776"/>
            </a:xfrm>
            <a:prstGeom prst="line">
              <a:avLst/>
            </a:prstGeom>
            <a:noFill/>
            <a:ln w="9525">
              <a:solidFill>
                <a:schemeClr val="accent1"/>
              </a:solidFill>
              <a:round/>
              <a:headEnd/>
              <a:tailEnd type="triangle" w="med" len="med"/>
            </a:ln>
            <a:effectLst/>
          </p:spPr>
          <p:txBody>
            <a:bodyPr/>
            <a:lstStyle/>
            <a:p>
              <a:endParaRPr lang="en-US"/>
            </a:p>
          </p:txBody>
        </p:sp>
        <p:sp>
          <p:nvSpPr>
            <p:cNvPr id="10328" name="Line 88"/>
            <p:cNvSpPr>
              <a:spLocks noChangeShapeType="1"/>
            </p:cNvSpPr>
            <p:nvPr/>
          </p:nvSpPr>
          <p:spPr bwMode="auto">
            <a:xfrm flipH="1">
              <a:off x="3000" y="2554"/>
              <a:ext cx="1872" cy="0"/>
            </a:xfrm>
            <a:prstGeom prst="line">
              <a:avLst/>
            </a:prstGeom>
            <a:noFill/>
            <a:ln w="9525">
              <a:solidFill>
                <a:schemeClr val="accent1"/>
              </a:solidFill>
              <a:round/>
              <a:headEnd/>
              <a:tailEnd type="triangle" w="med" len="med"/>
            </a:ln>
            <a:effectLst/>
          </p:spPr>
          <p:txBody>
            <a:bodyPr/>
            <a:lstStyle/>
            <a:p>
              <a:endParaRPr lang="en-US"/>
            </a:p>
          </p:txBody>
        </p:sp>
        <p:sp>
          <p:nvSpPr>
            <p:cNvPr id="10329" name="Text Box 89"/>
            <p:cNvSpPr txBox="1">
              <a:spLocks noChangeArrowheads="1"/>
            </p:cNvSpPr>
            <p:nvPr/>
          </p:nvSpPr>
          <p:spPr bwMode="auto">
            <a:xfrm>
              <a:off x="3962" y="3441"/>
              <a:ext cx="628" cy="192"/>
            </a:xfrm>
            <a:prstGeom prst="rect">
              <a:avLst/>
            </a:prstGeom>
            <a:solidFill>
              <a:schemeClr val="accent1"/>
            </a:solidFill>
            <a:ln w="9525">
              <a:noFill/>
              <a:miter lim="800000"/>
              <a:headEnd/>
              <a:tailEnd/>
            </a:ln>
            <a:effectLst/>
          </p:spPr>
          <p:txBody>
            <a:bodyPr>
              <a:spAutoFit/>
            </a:bodyPr>
            <a:lstStyle/>
            <a:p>
              <a:pPr algn="ctr">
                <a:spcBef>
                  <a:spcPct val="50000"/>
                </a:spcBef>
              </a:pPr>
              <a:r>
                <a:rPr lang="en-GB" sz="1400" b="1">
                  <a:latin typeface="Times New Roman" pitchFamily="18" charset="0"/>
                </a:rPr>
                <a:t>6am-9am</a:t>
              </a:r>
            </a:p>
          </p:txBody>
        </p:sp>
        <p:sp>
          <p:nvSpPr>
            <p:cNvPr id="10330" name="Text Box 90"/>
            <p:cNvSpPr txBox="1">
              <a:spLocks noChangeArrowheads="1"/>
            </p:cNvSpPr>
            <p:nvPr/>
          </p:nvSpPr>
          <p:spPr bwMode="auto">
            <a:xfrm>
              <a:off x="4694" y="2020"/>
              <a:ext cx="780" cy="198"/>
            </a:xfrm>
            <a:prstGeom prst="rect">
              <a:avLst/>
            </a:prstGeom>
            <a:solidFill>
              <a:schemeClr val="accent1"/>
            </a:solidFill>
            <a:ln w="9525">
              <a:solidFill>
                <a:schemeClr val="accent1"/>
              </a:solidFill>
              <a:miter lim="800000"/>
              <a:headEnd/>
              <a:tailEnd/>
            </a:ln>
            <a:effectLst/>
          </p:spPr>
          <p:txBody>
            <a:bodyPr>
              <a:spAutoFit/>
            </a:bodyPr>
            <a:lstStyle/>
            <a:p>
              <a:pPr algn="ctr"/>
              <a:r>
                <a:rPr lang="en-GB" sz="1400" b="1">
                  <a:latin typeface="Times New Roman" pitchFamily="18" charset="0"/>
                </a:rPr>
                <a:t>6pm-7pm</a:t>
              </a:r>
            </a:p>
          </p:txBody>
        </p:sp>
        <p:sp>
          <p:nvSpPr>
            <p:cNvPr id="10331" name="Line 91"/>
            <p:cNvSpPr>
              <a:spLocks noChangeShapeType="1"/>
            </p:cNvSpPr>
            <p:nvPr/>
          </p:nvSpPr>
          <p:spPr bwMode="auto">
            <a:xfrm flipV="1">
              <a:off x="3952" y="2522"/>
              <a:ext cx="944" cy="768"/>
            </a:xfrm>
            <a:prstGeom prst="line">
              <a:avLst/>
            </a:prstGeom>
            <a:noFill/>
            <a:ln w="9525">
              <a:solidFill>
                <a:schemeClr val="accent1"/>
              </a:solidFill>
              <a:round/>
              <a:headEnd/>
              <a:tailEnd type="triangle" w="med" len="med"/>
            </a:ln>
            <a:effectLst/>
          </p:spPr>
          <p:txBody>
            <a:bodyPr/>
            <a:lstStyle/>
            <a:p>
              <a:endParaRPr lang="en-US"/>
            </a:p>
          </p:txBody>
        </p:sp>
      </p:grpSp>
      <p:sp>
        <p:nvSpPr>
          <p:cNvPr id="10334" name="Text Box 94"/>
          <p:cNvSpPr txBox="1">
            <a:spLocks noChangeArrowheads="1"/>
          </p:cNvSpPr>
          <p:nvPr/>
        </p:nvSpPr>
        <p:spPr bwMode="auto">
          <a:xfrm>
            <a:off x="1793875" y="6400800"/>
            <a:ext cx="6407150" cy="457200"/>
          </a:xfrm>
          <a:prstGeom prst="rect">
            <a:avLst/>
          </a:prstGeom>
          <a:noFill/>
          <a:ln w="9525">
            <a:noFill/>
            <a:miter lim="800000"/>
            <a:headEnd/>
            <a:tailEnd/>
          </a:ln>
          <a:effectLst/>
        </p:spPr>
        <p:txBody>
          <a:bodyPr>
            <a:spAutoFit/>
          </a:bodyPr>
          <a:lstStyle/>
          <a:p>
            <a:pPr algn="ctr">
              <a:spcBef>
                <a:spcPct val="50000"/>
              </a:spcBef>
            </a:pPr>
            <a:r>
              <a:rPr lang="en-GB" sz="2400" b="1">
                <a:latin typeface="Times New Roman" pitchFamily="18" charset="0"/>
              </a:rPr>
              <a:t>Much more difficult than TSP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additive="base">
                                        <p:cTn id="11" dur="500" fill="hold"/>
                                        <p:tgtEl>
                                          <p:spTgt spid="10243"/>
                                        </p:tgtEl>
                                        <p:attrNameLst>
                                          <p:attrName>ppt_x</p:attrName>
                                        </p:attrNameLst>
                                      </p:cBhvr>
                                      <p:tavLst>
                                        <p:tav tm="0">
                                          <p:val>
                                            <p:strVal val="0-#ppt_w/2"/>
                                          </p:val>
                                        </p:tav>
                                        <p:tav tm="100000">
                                          <p:val>
                                            <p:strVal val="#ppt_x"/>
                                          </p:val>
                                        </p:tav>
                                      </p:tavLst>
                                    </p:anim>
                                    <p:anim calcmode="lin" valueType="num">
                                      <p:cBhvr additive="base">
                                        <p:cTn id="12"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292"/>
                                        </p:tgtEl>
                                        <p:attrNameLst>
                                          <p:attrName>style.visibility</p:attrName>
                                        </p:attrNameLst>
                                      </p:cBhvr>
                                      <p:to>
                                        <p:strVal val="visible"/>
                                      </p:to>
                                    </p:set>
                                    <p:anim calcmode="lin" valueType="num">
                                      <p:cBhvr additive="base">
                                        <p:cTn id="21" dur="500" fill="hold"/>
                                        <p:tgtEl>
                                          <p:spTgt spid="10292"/>
                                        </p:tgtEl>
                                        <p:attrNameLst>
                                          <p:attrName>ppt_x</p:attrName>
                                        </p:attrNameLst>
                                      </p:cBhvr>
                                      <p:tavLst>
                                        <p:tav tm="0">
                                          <p:val>
                                            <p:strVal val="0-#ppt_w/2"/>
                                          </p:val>
                                        </p:tav>
                                        <p:tav tm="100000">
                                          <p:val>
                                            <p:strVal val="#ppt_x"/>
                                          </p:val>
                                        </p:tav>
                                      </p:tavLst>
                                    </p:anim>
                                    <p:anim calcmode="lin" valueType="num">
                                      <p:cBhvr additive="base">
                                        <p:cTn id="22" dur="500" fill="hold"/>
                                        <p:tgtEl>
                                          <p:spTgt spid="1029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0-#ppt_w/2"/>
                                          </p:val>
                                        </p:tav>
                                        <p:tav tm="100000">
                                          <p:val>
                                            <p:strVal val="#ppt_x"/>
                                          </p:val>
                                        </p:tav>
                                      </p:tavLst>
                                    </p:anim>
                                    <p:anim calcmode="lin" valueType="num">
                                      <p:cBhvr additive="base">
                                        <p:cTn id="3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1+#ppt_w/2"/>
                                          </p:val>
                                        </p:tav>
                                        <p:tav tm="100000">
                                          <p:val>
                                            <p:strVal val="#ppt_x"/>
                                          </p:val>
                                        </p:tav>
                                      </p:tavLst>
                                    </p:anim>
                                    <p:anim calcmode="lin" valueType="num">
                                      <p:cBhvr additive="base">
                                        <p:cTn id="4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0334"/>
                                        </p:tgtEl>
                                        <p:attrNameLst>
                                          <p:attrName>style.visibility</p:attrName>
                                        </p:attrNameLst>
                                      </p:cBhvr>
                                      <p:to>
                                        <p:strVal val="visible"/>
                                      </p:to>
                                    </p:set>
                                    <p:animEffect transition="in" filter="dissolve">
                                      <p:cBhvr>
                                        <p:cTn id="45" dur="500"/>
                                        <p:tgtEl>
                                          <p:spTgt spid="10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autoUpdateAnimBg="0"/>
      <p:bldP spid="10292" grpId="0" autoUpdateAnimBg="0"/>
      <p:bldP spid="10334"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71" y="2727341"/>
            <a:ext cx="8229600" cy="1143000"/>
          </a:xfrm>
        </p:spPr>
        <p:txBody>
          <a:bodyPr/>
          <a:lstStyle/>
          <a:p>
            <a:r>
              <a:rPr lang="en-US" dirty="0" smtClean="0"/>
              <a:t>On to Complexity theory!</a:t>
            </a:r>
            <a:endParaRPr lang="en-US" dirty="0"/>
          </a:p>
        </p:txBody>
      </p:sp>
    </p:spTree>
    <p:extLst>
      <p:ext uri="{BB962C8B-B14F-4D97-AF65-F5344CB8AC3E}">
        <p14:creationId xmlns:p14="http://schemas.microsoft.com/office/powerpoint/2010/main" xmlns="" val="20337940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1"/>
            </p:custDataLst>
          </p:nvPr>
        </p:nvSpPr>
        <p:spPr/>
        <p:txBody>
          <a:bodyPr/>
          <a:lstStyle/>
          <a:p>
            <a:pPr eaLnBrk="1" hangingPunct="1"/>
            <a:r>
              <a:rPr lang="en-US" smtClean="0"/>
              <a:t>Algorithms vs. Lower bounds</a:t>
            </a:r>
          </a:p>
        </p:txBody>
      </p:sp>
      <p:sp>
        <p:nvSpPr>
          <p:cNvPr id="3075" name="Rectangle 3"/>
          <p:cNvSpPr>
            <a:spLocks noGrp="1" noChangeArrowheads="1"/>
          </p:cNvSpPr>
          <p:nvPr>
            <p:ph type="body" idx="1"/>
            <p:custDataLst>
              <p:tags r:id="rId2"/>
            </p:custDataLst>
          </p:nvPr>
        </p:nvSpPr>
        <p:spPr/>
        <p:txBody>
          <a:bodyPr/>
          <a:lstStyle/>
          <a:p>
            <a:pPr eaLnBrk="1" hangingPunct="1"/>
            <a:r>
              <a:rPr lang="en-US" smtClean="0"/>
              <a:t>Algorithmic Theory</a:t>
            </a:r>
          </a:p>
          <a:p>
            <a:pPr lvl="1" eaLnBrk="1" hangingPunct="1"/>
            <a:r>
              <a:rPr lang="en-US" smtClean="0"/>
              <a:t>What we can compute</a:t>
            </a:r>
          </a:p>
          <a:p>
            <a:pPr lvl="2" eaLnBrk="1" hangingPunct="1"/>
            <a:r>
              <a:rPr lang="en-US" smtClean="0"/>
              <a:t>I can solve problem X with resources R</a:t>
            </a:r>
          </a:p>
          <a:p>
            <a:pPr lvl="1" eaLnBrk="1" hangingPunct="1"/>
            <a:r>
              <a:rPr lang="en-US" smtClean="0"/>
              <a:t>Proofs are almost always to give an algorithm that meets the resource bounds</a:t>
            </a:r>
          </a:p>
          <a:p>
            <a:pPr eaLnBrk="1" hangingPunct="1"/>
            <a:r>
              <a:rPr lang="en-US" smtClean="0"/>
              <a:t>Lower bounds</a:t>
            </a:r>
          </a:p>
          <a:p>
            <a:pPr lvl="1" eaLnBrk="1" hangingPunct="1"/>
            <a:r>
              <a:rPr lang="en-US" smtClean="0"/>
              <a:t>How do we show that something can’t be done?</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1"/>
            </p:custDataLst>
          </p:nvPr>
        </p:nvSpPr>
        <p:spPr/>
        <p:txBody>
          <a:bodyPr/>
          <a:lstStyle/>
          <a:p>
            <a:pPr eaLnBrk="1" hangingPunct="1"/>
            <a:r>
              <a:rPr lang="en-US" smtClean="0"/>
              <a:t>The Universe</a:t>
            </a:r>
          </a:p>
        </p:txBody>
      </p:sp>
      <p:sp>
        <p:nvSpPr>
          <p:cNvPr id="5123" name="Oval 4"/>
          <p:cNvSpPr>
            <a:spLocks noChangeArrowheads="1"/>
          </p:cNvSpPr>
          <p:nvPr>
            <p:custDataLst>
              <p:tags r:id="rId2"/>
            </p:custDataLst>
          </p:nvPr>
        </p:nvSpPr>
        <p:spPr bwMode="auto">
          <a:xfrm>
            <a:off x="3114036" y="2416415"/>
            <a:ext cx="2808288" cy="3035300"/>
          </a:xfrm>
          <a:prstGeom prst="ellipse">
            <a:avLst/>
          </a:prstGeom>
          <a:noFill/>
          <a:ln w="28575">
            <a:solidFill>
              <a:schemeClr val="tx1"/>
            </a:solidFill>
            <a:round/>
            <a:headEnd/>
            <a:tailEnd/>
          </a:ln>
        </p:spPr>
        <p:txBody>
          <a:bodyPr wrap="none" anchor="ctr"/>
          <a:lstStyle/>
          <a:p>
            <a:endParaRPr lang="en-US"/>
          </a:p>
        </p:txBody>
      </p:sp>
      <p:sp>
        <p:nvSpPr>
          <p:cNvPr id="5124" name="Oval 5"/>
          <p:cNvSpPr>
            <a:spLocks noChangeArrowheads="1"/>
          </p:cNvSpPr>
          <p:nvPr>
            <p:custDataLst>
              <p:tags r:id="rId3"/>
            </p:custDataLst>
          </p:nvPr>
        </p:nvSpPr>
        <p:spPr bwMode="auto">
          <a:xfrm>
            <a:off x="3709355" y="4237278"/>
            <a:ext cx="1214438" cy="1063625"/>
          </a:xfrm>
          <a:prstGeom prst="ellipse">
            <a:avLst/>
          </a:prstGeom>
          <a:noFill/>
          <a:ln w="28575">
            <a:solidFill>
              <a:schemeClr val="tx1"/>
            </a:solidFill>
            <a:round/>
            <a:headEnd/>
            <a:tailEnd/>
          </a:ln>
        </p:spPr>
        <p:txBody>
          <a:bodyPr wrap="none" anchor="ctr"/>
          <a:lstStyle/>
          <a:p>
            <a:endParaRPr lang="en-US"/>
          </a:p>
        </p:txBody>
      </p:sp>
      <p:sp>
        <p:nvSpPr>
          <p:cNvPr id="5125" name="Oval 6"/>
          <p:cNvSpPr>
            <a:spLocks noChangeArrowheads="1"/>
          </p:cNvSpPr>
          <p:nvPr>
            <p:custDataLst>
              <p:tags r:id="rId4"/>
            </p:custDataLst>
          </p:nvPr>
        </p:nvSpPr>
        <p:spPr bwMode="auto">
          <a:xfrm>
            <a:off x="3255330" y="2948228"/>
            <a:ext cx="2200275" cy="835025"/>
          </a:xfrm>
          <a:prstGeom prst="ellipse">
            <a:avLst/>
          </a:prstGeom>
          <a:noFill/>
          <a:ln w="28575">
            <a:solidFill>
              <a:schemeClr val="tx1"/>
            </a:solidFill>
            <a:round/>
            <a:headEnd/>
            <a:tailEnd/>
          </a:ln>
        </p:spPr>
        <p:txBody>
          <a:bodyPr wrap="none" anchor="ctr"/>
          <a:lstStyle/>
          <a:p>
            <a:endParaRPr lang="en-US"/>
          </a:p>
        </p:txBody>
      </p:sp>
      <p:sp>
        <p:nvSpPr>
          <p:cNvPr id="5126" name="Text Box 7"/>
          <p:cNvSpPr txBox="1">
            <a:spLocks noChangeArrowheads="1"/>
          </p:cNvSpPr>
          <p:nvPr>
            <p:custDataLst>
              <p:tags r:id="rId5"/>
            </p:custDataLst>
          </p:nvPr>
        </p:nvSpPr>
        <p:spPr bwMode="auto">
          <a:xfrm>
            <a:off x="3558543" y="3099040"/>
            <a:ext cx="1744662" cy="396875"/>
          </a:xfrm>
          <a:prstGeom prst="rect">
            <a:avLst/>
          </a:prstGeom>
          <a:noFill/>
          <a:ln w="28575">
            <a:noFill/>
            <a:miter lim="800000"/>
            <a:headEnd/>
            <a:tailEnd/>
          </a:ln>
        </p:spPr>
        <p:txBody>
          <a:bodyPr>
            <a:spAutoFit/>
          </a:bodyPr>
          <a:lstStyle/>
          <a:p>
            <a:pPr>
              <a:spcBef>
                <a:spcPct val="50000"/>
              </a:spcBef>
            </a:pPr>
            <a:r>
              <a:rPr lang="en-US" sz="2000"/>
              <a:t>NP-Complete</a:t>
            </a:r>
          </a:p>
        </p:txBody>
      </p:sp>
      <p:sp>
        <p:nvSpPr>
          <p:cNvPr id="5127" name="Text Box 8"/>
          <p:cNvSpPr txBox="1">
            <a:spLocks noChangeArrowheads="1"/>
          </p:cNvSpPr>
          <p:nvPr>
            <p:custDataLst>
              <p:tags r:id="rId6"/>
            </p:custDataLst>
          </p:nvPr>
        </p:nvSpPr>
        <p:spPr bwMode="auto">
          <a:xfrm>
            <a:off x="4999993" y="3857865"/>
            <a:ext cx="1290637" cy="396875"/>
          </a:xfrm>
          <a:prstGeom prst="rect">
            <a:avLst/>
          </a:prstGeom>
          <a:noFill/>
          <a:ln w="28575">
            <a:noFill/>
            <a:miter lim="800000"/>
            <a:headEnd/>
            <a:tailEnd/>
          </a:ln>
        </p:spPr>
        <p:txBody>
          <a:bodyPr>
            <a:spAutoFit/>
          </a:bodyPr>
          <a:lstStyle/>
          <a:p>
            <a:pPr>
              <a:spcBef>
                <a:spcPct val="50000"/>
              </a:spcBef>
            </a:pPr>
            <a:r>
              <a:rPr lang="en-US" sz="2000"/>
              <a:t>NP</a:t>
            </a:r>
          </a:p>
        </p:txBody>
      </p:sp>
      <p:sp>
        <p:nvSpPr>
          <p:cNvPr id="5128" name="Text Box 9"/>
          <p:cNvSpPr txBox="1">
            <a:spLocks noChangeArrowheads="1"/>
          </p:cNvSpPr>
          <p:nvPr>
            <p:custDataLst>
              <p:tags r:id="rId7"/>
            </p:custDataLst>
          </p:nvPr>
        </p:nvSpPr>
        <p:spPr bwMode="auto">
          <a:xfrm>
            <a:off x="3937955" y="4921490"/>
            <a:ext cx="758825" cy="396875"/>
          </a:xfrm>
          <a:prstGeom prst="rect">
            <a:avLst/>
          </a:prstGeom>
          <a:noFill/>
          <a:ln w="28575">
            <a:noFill/>
            <a:miter lim="800000"/>
            <a:headEnd/>
            <a:tailEnd/>
          </a:ln>
        </p:spPr>
        <p:txBody>
          <a:bodyPr>
            <a:spAutoFit/>
          </a:bodyPr>
          <a:lstStyle/>
          <a:p>
            <a:pPr>
              <a:spcBef>
                <a:spcPct val="50000"/>
              </a:spcBef>
            </a:pPr>
            <a:r>
              <a:rPr lang="en-US" sz="2000"/>
              <a:t>P</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pPr eaLnBrk="1" hangingPunct="1"/>
            <a:r>
              <a:rPr lang="en-US" smtClean="0"/>
              <a:t>Polynomial Time </a:t>
            </a:r>
          </a:p>
        </p:txBody>
      </p:sp>
      <p:sp>
        <p:nvSpPr>
          <p:cNvPr id="6147" name="Rectangle 3"/>
          <p:cNvSpPr>
            <a:spLocks noGrp="1" noChangeArrowheads="1"/>
          </p:cNvSpPr>
          <p:nvPr>
            <p:ph type="body" idx="1"/>
            <p:custDataLst>
              <p:tags r:id="rId2"/>
            </p:custDataLst>
          </p:nvPr>
        </p:nvSpPr>
        <p:spPr/>
        <p:txBody>
          <a:bodyPr/>
          <a:lstStyle/>
          <a:p>
            <a:pPr eaLnBrk="1" hangingPunct="1"/>
            <a:r>
              <a:rPr lang="en-US" smtClean="0"/>
              <a:t>P: Class of problems that can be solved in polynomial time</a:t>
            </a:r>
          </a:p>
          <a:p>
            <a:pPr lvl="1" eaLnBrk="1" hangingPunct="1"/>
            <a:r>
              <a:rPr lang="en-US" smtClean="0"/>
              <a:t>Corresponds with problems that can be solved efficiently in practice</a:t>
            </a:r>
          </a:p>
          <a:p>
            <a:pPr lvl="1" eaLnBrk="1" hangingPunct="1"/>
            <a:r>
              <a:rPr lang="en-US" smtClean="0"/>
              <a:t>Right class to work with “theoretically”</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p:txBody>
          <a:bodyPr/>
          <a:lstStyle/>
          <a:p>
            <a:pPr eaLnBrk="1" hangingPunct="1"/>
            <a:r>
              <a:rPr lang="en-US" smtClean="0"/>
              <a:t>What is NP?</a:t>
            </a:r>
          </a:p>
        </p:txBody>
      </p:sp>
      <p:sp>
        <p:nvSpPr>
          <p:cNvPr id="7171" name="Rectangle 3"/>
          <p:cNvSpPr>
            <a:spLocks noGrp="1" noChangeArrowheads="1"/>
          </p:cNvSpPr>
          <p:nvPr>
            <p:ph type="body" idx="1"/>
            <p:custDataLst>
              <p:tags r:id="rId2"/>
            </p:custDataLst>
          </p:nvPr>
        </p:nvSpPr>
        <p:spPr/>
        <p:txBody>
          <a:bodyPr/>
          <a:lstStyle/>
          <a:p>
            <a:pPr eaLnBrk="1" hangingPunct="1"/>
            <a:r>
              <a:rPr lang="en-US" smtClean="0"/>
              <a:t>Problems solvable in non-deterministic polynomial time . . . </a:t>
            </a:r>
          </a:p>
          <a:p>
            <a:pPr eaLnBrk="1" hangingPunct="1"/>
            <a:endParaRPr lang="en-US" smtClean="0"/>
          </a:p>
          <a:p>
            <a:pPr eaLnBrk="1" hangingPunct="1"/>
            <a:r>
              <a:rPr lang="en-US" smtClean="0"/>
              <a:t>Problems where “yes” instances have polynomial time checkable certificates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a:t>
            </a:r>
            <a:endParaRPr lang="en-US" i="1" dirty="0"/>
          </a:p>
        </p:txBody>
      </p:sp>
      <p:sp>
        <p:nvSpPr>
          <p:cNvPr id="3" name="Content Placeholder 2"/>
          <p:cNvSpPr>
            <a:spLocks noGrp="1"/>
          </p:cNvSpPr>
          <p:nvPr>
            <p:ph sz="quarter" idx="1"/>
          </p:nvPr>
        </p:nvSpPr>
        <p:spPr/>
        <p:txBody>
          <a:bodyPr>
            <a:normAutofit fontScale="92500"/>
          </a:bodyPr>
          <a:lstStyle/>
          <a:p>
            <a:r>
              <a:rPr lang="en-GB" dirty="0" smtClean="0">
                <a:solidFill>
                  <a:srgbClr val="A50021"/>
                </a:solidFill>
              </a:rPr>
              <a:t>Backtracking</a:t>
            </a:r>
            <a:r>
              <a:rPr lang="en-GB" dirty="0" smtClean="0"/>
              <a:t> is used to solve problems in which a sequence of objects is chosen from a specified set so that the sequence satisfies some criterion.</a:t>
            </a:r>
          </a:p>
          <a:p>
            <a:r>
              <a:rPr lang="en-GB" dirty="0" smtClean="0">
                <a:solidFill>
                  <a:srgbClr val="A50021"/>
                </a:solidFill>
              </a:rPr>
              <a:t>Backtracking</a:t>
            </a:r>
            <a:r>
              <a:rPr lang="en-GB" dirty="0" smtClean="0"/>
              <a:t> is a modified </a:t>
            </a:r>
            <a:r>
              <a:rPr lang="en-GB" dirty="0" smtClean="0">
                <a:solidFill>
                  <a:schemeClr val="accent2"/>
                </a:solidFill>
              </a:rPr>
              <a:t>depth-first search</a:t>
            </a:r>
            <a:r>
              <a:rPr lang="en-GB" dirty="0" smtClean="0"/>
              <a:t> of a tree.</a:t>
            </a:r>
          </a:p>
          <a:p>
            <a:r>
              <a:rPr lang="en-GB" dirty="0" smtClean="0">
                <a:solidFill>
                  <a:srgbClr val="A50021"/>
                </a:solidFill>
              </a:rPr>
              <a:t>It</a:t>
            </a:r>
            <a:r>
              <a:rPr lang="en-GB" dirty="0" smtClean="0"/>
              <a:t> is the procedure whereby, after determining that a node can lead to nothing but dead nodes, we go back (“backtrack”) to the node’s parent and proceed with the search on the next child.</a:t>
            </a:r>
          </a:p>
          <a:p>
            <a:endParaRPr lang="en-GB"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pPr eaLnBrk="1" hangingPunct="1"/>
            <a:r>
              <a:rPr lang="en-US" dirty="0" smtClean="0"/>
              <a:t>Certificate examples</a:t>
            </a:r>
          </a:p>
        </p:txBody>
      </p:sp>
      <p:sp>
        <p:nvSpPr>
          <p:cNvPr id="9219" name="Rectangle 3"/>
          <p:cNvSpPr>
            <a:spLocks noGrp="1" noChangeArrowheads="1"/>
          </p:cNvSpPr>
          <p:nvPr>
            <p:ph type="body" idx="1"/>
            <p:custDataLst>
              <p:tags r:id="rId2"/>
            </p:custDataLst>
          </p:nvPr>
        </p:nvSpPr>
        <p:spPr/>
        <p:txBody>
          <a:bodyPr/>
          <a:lstStyle/>
          <a:p>
            <a:pPr eaLnBrk="1" hangingPunct="1">
              <a:buNone/>
            </a:pPr>
            <a:endParaRPr lang="en-US" dirty="0" smtClean="0"/>
          </a:p>
          <a:p>
            <a:pPr eaLnBrk="1" hangingPunct="1"/>
            <a:r>
              <a:rPr lang="en-US" dirty="0" smtClean="0"/>
              <a:t>Hamiltonian Circuit Problem</a:t>
            </a:r>
          </a:p>
          <a:p>
            <a:pPr lvl="1" eaLnBrk="1" hangingPunct="1"/>
            <a:r>
              <a:rPr lang="en-US" dirty="0" smtClean="0"/>
              <a:t>A cycle including all of the vertices</a:t>
            </a:r>
          </a:p>
          <a:p>
            <a:pPr eaLnBrk="1" hangingPunct="1"/>
            <a:r>
              <a:rPr lang="en-US" dirty="0" smtClean="0"/>
              <a:t>K-coloring a graph</a:t>
            </a:r>
          </a:p>
          <a:p>
            <a:pPr lvl="1" eaLnBrk="1" hangingPunct="1"/>
            <a:r>
              <a:rPr lang="en-US" dirty="0" smtClean="0"/>
              <a:t>Assignment of colors to the vertices</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custDataLst>
              <p:tags r:id="rId1"/>
            </p:custDataLst>
          </p:nvPr>
        </p:nvSpPr>
        <p:spPr/>
        <p:txBody>
          <a:bodyPr/>
          <a:lstStyle/>
          <a:p>
            <a:pPr eaLnBrk="1" hangingPunct="1"/>
            <a:r>
              <a:rPr lang="en-US" smtClean="0"/>
              <a:t>Polynomial time reductions</a:t>
            </a:r>
          </a:p>
        </p:txBody>
      </p:sp>
      <p:sp>
        <p:nvSpPr>
          <p:cNvPr id="10243" name="Rectangle 3"/>
          <p:cNvSpPr>
            <a:spLocks noGrp="1" noChangeArrowheads="1"/>
          </p:cNvSpPr>
          <p:nvPr>
            <p:ph type="body" idx="1"/>
            <p:custDataLst>
              <p:tags r:id="rId2"/>
            </p:custDataLst>
          </p:nvPr>
        </p:nvSpPr>
        <p:spPr/>
        <p:txBody>
          <a:bodyPr/>
          <a:lstStyle/>
          <a:p>
            <a:pPr eaLnBrk="1" hangingPunct="1"/>
            <a:r>
              <a:rPr lang="en-US" smtClean="0"/>
              <a:t>Y is Polynomial Time Reducible to X</a:t>
            </a:r>
          </a:p>
          <a:p>
            <a:pPr lvl="1" eaLnBrk="1" hangingPunct="1"/>
            <a:r>
              <a:rPr lang="en-US" smtClean="0"/>
              <a:t>Solve problem Y with a polynomial number of computation steps and a polynomial number of calls to a black box that solves X</a:t>
            </a:r>
          </a:p>
          <a:p>
            <a:pPr lvl="1" eaLnBrk="1" hangingPunct="1"/>
            <a:r>
              <a:rPr lang="en-US" smtClean="0"/>
              <a:t>Notations:  Y &lt;</a:t>
            </a:r>
            <a:r>
              <a:rPr lang="en-US" baseline="-25000" smtClean="0"/>
              <a:t>P</a:t>
            </a:r>
            <a:r>
              <a:rPr lang="en-US" smtClean="0"/>
              <a:t> X</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p:txBody>
          <a:bodyPr/>
          <a:lstStyle/>
          <a:p>
            <a:pPr eaLnBrk="1" hangingPunct="1"/>
            <a:r>
              <a:rPr lang="en-US" smtClean="0"/>
              <a:t>NP-Completeness</a:t>
            </a:r>
          </a:p>
        </p:txBody>
      </p:sp>
      <p:sp>
        <p:nvSpPr>
          <p:cNvPr id="13315" name="Rectangle 3"/>
          <p:cNvSpPr>
            <a:spLocks noGrp="1" noChangeArrowheads="1"/>
          </p:cNvSpPr>
          <p:nvPr>
            <p:ph type="body" idx="1"/>
            <p:custDataLst>
              <p:tags r:id="rId2"/>
            </p:custDataLst>
          </p:nvPr>
        </p:nvSpPr>
        <p:spPr/>
        <p:txBody>
          <a:bodyPr/>
          <a:lstStyle/>
          <a:p>
            <a:pPr eaLnBrk="1" hangingPunct="1"/>
            <a:r>
              <a:rPr lang="en-US" smtClean="0"/>
              <a:t>A problem X is NP-complete if </a:t>
            </a:r>
          </a:p>
          <a:p>
            <a:pPr lvl="1" eaLnBrk="1" hangingPunct="1"/>
            <a:r>
              <a:rPr lang="en-US" smtClean="0"/>
              <a:t>X is in NP</a:t>
            </a:r>
          </a:p>
          <a:p>
            <a:pPr lvl="1" eaLnBrk="1" hangingPunct="1"/>
            <a:r>
              <a:rPr lang="en-US" smtClean="0"/>
              <a:t>For every Y in NP,  Y &lt;</a:t>
            </a:r>
            <a:r>
              <a:rPr lang="en-US" baseline="-25000" smtClean="0"/>
              <a:t>P</a:t>
            </a:r>
            <a:r>
              <a:rPr lang="en-US" smtClean="0"/>
              <a:t> X</a:t>
            </a:r>
          </a:p>
          <a:p>
            <a:pPr lvl="1" eaLnBrk="1" hangingPunct="1"/>
            <a:endParaRPr lang="en-US" smtClean="0"/>
          </a:p>
          <a:p>
            <a:pPr eaLnBrk="1" hangingPunct="1"/>
            <a:r>
              <a:rPr lang="en-US" smtClean="0"/>
              <a:t>X is a “hardest” problem in NP</a:t>
            </a:r>
          </a:p>
          <a:p>
            <a:pPr eaLnBrk="1" hangingPunct="1"/>
            <a:endParaRPr lang="en-US" smtClean="0"/>
          </a:p>
          <a:p>
            <a:pPr eaLnBrk="1" hangingPunct="1"/>
            <a:r>
              <a:rPr lang="en-US" smtClean="0"/>
              <a:t>If X is NP-Complete, Z is in NP and X &lt;</a:t>
            </a:r>
            <a:r>
              <a:rPr lang="en-US" baseline="-25000" smtClean="0"/>
              <a:t>P</a:t>
            </a:r>
            <a:r>
              <a:rPr lang="en-US" smtClean="0"/>
              <a:t> Z</a:t>
            </a:r>
          </a:p>
          <a:p>
            <a:pPr lvl="1" eaLnBrk="1" hangingPunct="1"/>
            <a:r>
              <a:rPr lang="en-US" smtClean="0"/>
              <a:t>Then Z is NP-Complete</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630363"/>
            <a:ext cx="8229600" cy="1143000"/>
          </a:xfrm>
        </p:spPr>
        <p:txBody>
          <a:bodyPr>
            <a:normAutofit/>
          </a:bodyPr>
          <a:lstStyle/>
          <a:p>
            <a:pPr eaLnBrk="1" hangingPunct="1"/>
            <a:r>
              <a:rPr lang="en-US" sz="3200" dirty="0">
                <a:solidFill>
                  <a:schemeClr val="tx1"/>
                </a:solidFill>
                <a:latin typeface="Arial"/>
                <a:cs typeface="Arial"/>
              </a:rPr>
              <a:t>The P versus NP problem (</a:t>
            </a:r>
            <a:r>
              <a:rPr lang="en-US" sz="3200" dirty="0">
                <a:solidFill>
                  <a:srgbClr val="FF0000"/>
                </a:solidFill>
                <a:latin typeface="Arial"/>
                <a:cs typeface="Arial"/>
              </a:rPr>
              <a:t>informally</a:t>
            </a:r>
            <a:r>
              <a:rPr lang="en-US" sz="3200" dirty="0">
                <a:solidFill>
                  <a:schemeClr val="tx1"/>
                </a:solidFill>
                <a:latin typeface="Arial"/>
                <a:cs typeface="Arial"/>
              </a:rPr>
              <a:t>)</a:t>
            </a:r>
          </a:p>
        </p:txBody>
      </p:sp>
      <p:sp>
        <p:nvSpPr>
          <p:cNvPr id="12291" name="Text Box 4"/>
          <p:cNvSpPr txBox="1">
            <a:spLocks noChangeArrowheads="1"/>
          </p:cNvSpPr>
          <p:nvPr/>
        </p:nvSpPr>
        <p:spPr bwMode="auto">
          <a:xfrm>
            <a:off x="657225" y="3124200"/>
            <a:ext cx="8095062"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dirty="0" smtClean="0">
                <a:latin typeface="Arial"/>
                <a:cs typeface="Arial"/>
              </a:rPr>
              <a:t>Can every problem whose solution can be </a:t>
            </a:r>
            <a:r>
              <a:rPr lang="en-US" i="1" dirty="0" smtClean="0">
                <a:latin typeface="Arial"/>
                <a:cs typeface="Arial"/>
              </a:rPr>
              <a:t>quickly</a:t>
            </a:r>
            <a:r>
              <a:rPr lang="en-US" dirty="0" smtClean="0">
                <a:latin typeface="Arial"/>
                <a:cs typeface="Arial"/>
              </a:rPr>
              <a:t> </a:t>
            </a:r>
            <a:r>
              <a:rPr lang="en-US" dirty="0" smtClean="0">
                <a:solidFill>
                  <a:srgbClr val="3366FF"/>
                </a:solidFill>
                <a:latin typeface="Arial"/>
                <a:cs typeface="Arial"/>
              </a:rPr>
              <a:t>verified</a:t>
            </a:r>
            <a:r>
              <a:rPr lang="en-US" dirty="0" smtClean="0">
                <a:latin typeface="Arial"/>
                <a:cs typeface="Arial"/>
              </a:rPr>
              <a:t> by a computer also be </a:t>
            </a:r>
            <a:r>
              <a:rPr lang="en-US" i="1" dirty="0" smtClean="0">
                <a:latin typeface="Arial"/>
                <a:cs typeface="Arial"/>
              </a:rPr>
              <a:t>quickly</a:t>
            </a:r>
            <a:r>
              <a:rPr lang="en-US" dirty="0" smtClean="0">
                <a:latin typeface="Arial"/>
                <a:cs typeface="Arial"/>
              </a:rPr>
              <a:t> </a:t>
            </a:r>
            <a:r>
              <a:rPr lang="en-US" dirty="0" smtClean="0">
                <a:solidFill>
                  <a:srgbClr val="FF0000"/>
                </a:solidFill>
                <a:latin typeface="Arial"/>
                <a:cs typeface="Arial"/>
              </a:rPr>
              <a:t>solved</a:t>
            </a:r>
            <a:r>
              <a:rPr lang="en-US" dirty="0" smtClean="0">
                <a:latin typeface="Arial"/>
                <a:cs typeface="Arial"/>
              </a:rPr>
              <a:t> by a computer?</a:t>
            </a:r>
          </a:p>
        </p:txBody>
      </p:sp>
    </p:spTree>
    <p:extLst>
      <p:ext uri="{BB962C8B-B14F-4D97-AF65-F5344CB8AC3E}">
        <p14:creationId xmlns:p14="http://schemas.microsoft.com/office/powerpoint/2010/main" xmlns="" val="61870289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sz="3600" dirty="0">
                <a:solidFill>
                  <a:schemeClr val="tx1"/>
                </a:solidFill>
                <a:latin typeface="Arial"/>
                <a:cs typeface="Arial"/>
              </a:rPr>
              <a:t>What is an efficient algorithm?</a:t>
            </a:r>
          </a:p>
        </p:txBody>
      </p:sp>
      <p:sp>
        <p:nvSpPr>
          <p:cNvPr id="1014788" name="Line 4"/>
          <p:cNvSpPr>
            <a:spLocks noChangeShapeType="1"/>
          </p:cNvSpPr>
          <p:nvPr/>
        </p:nvSpPr>
        <p:spPr bwMode="auto">
          <a:xfrm>
            <a:off x="398463" y="4313238"/>
            <a:ext cx="5465762" cy="0"/>
          </a:xfrm>
          <a:prstGeom prst="line">
            <a:avLst/>
          </a:prstGeom>
          <a:noFill/>
          <a:ln w="762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sz="2400">
              <a:solidFill>
                <a:srgbClr val="0000FF"/>
              </a:solidFill>
              <a:latin typeface="Arial"/>
              <a:cs typeface="Arial"/>
            </a:endParaRPr>
          </a:p>
        </p:txBody>
      </p:sp>
      <p:sp>
        <p:nvSpPr>
          <p:cNvPr id="1014789" name="Text Box 5"/>
          <p:cNvSpPr txBox="1">
            <a:spLocks noChangeArrowheads="1"/>
          </p:cNvSpPr>
          <p:nvPr/>
        </p:nvSpPr>
        <p:spPr bwMode="auto">
          <a:xfrm>
            <a:off x="6346825" y="2273300"/>
            <a:ext cx="2322871"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r>
              <a:rPr lang="en-US" sz="2400" dirty="0">
                <a:solidFill>
                  <a:srgbClr val="0000FF"/>
                </a:solidFill>
                <a:latin typeface="Arial"/>
                <a:cs typeface="Arial"/>
              </a:rPr>
              <a:t>polynomial time</a:t>
            </a:r>
          </a:p>
          <a:p>
            <a:pPr algn="l" eaLnBrk="1" hangingPunct="1"/>
            <a:endParaRPr lang="en-US" sz="2400" dirty="0">
              <a:solidFill>
                <a:srgbClr val="0000FF"/>
              </a:solidFill>
              <a:latin typeface="Arial"/>
              <a:cs typeface="Arial"/>
            </a:endParaRPr>
          </a:p>
          <a:p>
            <a:pPr algn="l" eaLnBrk="1" hangingPunct="1"/>
            <a:r>
              <a:rPr lang="en-US" sz="2400" dirty="0">
                <a:solidFill>
                  <a:srgbClr val="0000FF"/>
                </a:solidFill>
                <a:latin typeface="Arial"/>
                <a:cs typeface="Arial"/>
              </a:rPr>
              <a:t>O(</a:t>
            </a:r>
            <a:r>
              <a:rPr lang="en-US" sz="2400" dirty="0" err="1">
                <a:solidFill>
                  <a:srgbClr val="0000FF"/>
                </a:solidFill>
                <a:latin typeface="Arial"/>
                <a:cs typeface="Arial"/>
              </a:rPr>
              <a:t>n</a:t>
            </a:r>
            <a:r>
              <a:rPr lang="en-US" sz="2400" baseline="30000" dirty="0" err="1">
                <a:solidFill>
                  <a:srgbClr val="0000FF"/>
                </a:solidFill>
                <a:latin typeface="Arial"/>
                <a:cs typeface="Arial"/>
              </a:rPr>
              <a:t>c</a:t>
            </a:r>
            <a:r>
              <a:rPr lang="en-US" sz="2400" dirty="0">
                <a:solidFill>
                  <a:srgbClr val="0000FF"/>
                </a:solidFill>
                <a:latin typeface="Arial"/>
                <a:cs typeface="Arial"/>
              </a:rPr>
              <a:t>) for some </a:t>
            </a:r>
          </a:p>
          <a:p>
            <a:pPr algn="l" eaLnBrk="1" hangingPunct="1"/>
            <a:r>
              <a:rPr lang="en-US" sz="2400" dirty="0">
                <a:solidFill>
                  <a:srgbClr val="0000FF"/>
                </a:solidFill>
                <a:latin typeface="Arial"/>
                <a:cs typeface="Arial"/>
              </a:rPr>
              <a:t>constant c</a:t>
            </a:r>
          </a:p>
        </p:txBody>
      </p:sp>
      <p:sp>
        <p:nvSpPr>
          <p:cNvPr id="1014790" name="AutoShape 6"/>
          <p:cNvSpPr>
            <a:spLocks/>
          </p:cNvSpPr>
          <p:nvPr/>
        </p:nvSpPr>
        <p:spPr bwMode="auto">
          <a:xfrm>
            <a:off x="5788025" y="4313238"/>
            <a:ext cx="457200" cy="1828800"/>
          </a:xfrm>
          <a:prstGeom prst="rightBrace">
            <a:avLst>
              <a:gd name="adj1" fmla="val 33333"/>
              <a:gd name="adj2" fmla="val 50000"/>
            </a:avLst>
          </a:prstGeom>
          <a:noFill/>
          <a:ln w="762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latin typeface="Arial"/>
              <a:cs typeface="Arial"/>
            </a:endParaRPr>
          </a:p>
        </p:txBody>
      </p:sp>
      <p:sp>
        <p:nvSpPr>
          <p:cNvPr id="1014791" name="Text Box 7"/>
          <p:cNvSpPr txBox="1">
            <a:spLocks noChangeArrowheads="1"/>
          </p:cNvSpPr>
          <p:nvPr/>
        </p:nvSpPr>
        <p:spPr bwMode="auto">
          <a:xfrm>
            <a:off x="6362700" y="4875213"/>
            <a:ext cx="227192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r>
              <a:rPr lang="en-US" sz="2400">
                <a:latin typeface="Arial"/>
                <a:cs typeface="Arial"/>
              </a:rPr>
              <a:t>non-polynomial</a:t>
            </a:r>
          </a:p>
          <a:p>
            <a:pPr algn="l" eaLnBrk="1" hangingPunct="1"/>
            <a:r>
              <a:rPr lang="en-US" sz="2400">
                <a:latin typeface="Arial"/>
                <a:cs typeface="Arial"/>
              </a:rPr>
              <a:t>time</a:t>
            </a:r>
          </a:p>
        </p:txBody>
      </p:sp>
      <p:sp>
        <p:nvSpPr>
          <p:cNvPr id="1014792" name="AutoShape 8"/>
          <p:cNvSpPr>
            <a:spLocks/>
          </p:cNvSpPr>
          <p:nvPr/>
        </p:nvSpPr>
        <p:spPr bwMode="auto">
          <a:xfrm>
            <a:off x="5788025" y="1681163"/>
            <a:ext cx="457200" cy="2632075"/>
          </a:xfrm>
          <a:prstGeom prst="rightBrace">
            <a:avLst>
              <a:gd name="adj1" fmla="val 47975"/>
              <a:gd name="adj2" fmla="val 50000"/>
            </a:avLst>
          </a:prstGeom>
          <a:noFill/>
          <a:ln w="762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solidFill>
                <a:srgbClr val="0000FF"/>
              </a:solidFill>
              <a:latin typeface="Arial"/>
              <a:cs typeface="Arial"/>
            </a:endParaRPr>
          </a:p>
        </p:txBody>
      </p:sp>
      <p:sp>
        <p:nvSpPr>
          <p:cNvPr id="1014793" name="Text Box 9"/>
          <p:cNvSpPr txBox="1">
            <a:spLocks noChangeArrowheads="1"/>
          </p:cNvSpPr>
          <p:nvPr/>
        </p:nvSpPr>
        <p:spPr bwMode="auto">
          <a:xfrm>
            <a:off x="646606" y="1750836"/>
            <a:ext cx="421611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2400" dirty="0">
                <a:latin typeface="Arial"/>
                <a:cs typeface="Arial"/>
              </a:rPr>
              <a:t>Is an O(n) algorithm efficient?</a:t>
            </a:r>
          </a:p>
        </p:txBody>
      </p:sp>
      <p:sp>
        <p:nvSpPr>
          <p:cNvPr id="1014794" name="Text Box 10"/>
          <p:cNvSpPr txBox="1">
            <a:spLocks noChangeArrowheads="1"/>
          </p:cNvSpPr>
          <p:nvPr/>
        </p:nvSpPr>
        <p:spPr bwMode="auto">
          <a:xfrm>
            <a:off x="616992" y="2379839"/>
            <a:ext cx="328121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eaLnBrk="1" hangingPunct="1">
              <a:spcBef>
                <a:spcPct val="20000"/>
              </a:spcBef>
            </a:pPr>
            <a:r>
              <a:rPr lang="en-US" sz="2400" dirty="0">
                <a:latin typeface="Arial"/>
                <a:cs typeface="Arial"/>
              </a:rPr>
              <a:t>How about O(n log n)?</a:t>
            </a:r>
          </a:p>
        </p:txBody>
      </p:sp>
      <p:sp>
        <p:nvSpPr>
          <p:cNvPr id="1014795" name="Text Box 11"/>
          <p:cNvSpPr txBox="1">
            <a:spLocks noChangeArrowheads="1"/>
          </p:cNvSpPr>
          <p:nvPr/>
        </p:nvSpPr>
        <p:spPr bwMode="auto">
          <a:xfrm>
            <a:off x="624168" y="3051175"/>
            <a:ext cx="11710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eaLnBrk="1" hangingPunct="1">
              <a:spcBef>
                <a:spcPct val="20000"/>
              </a:spcBef>
            </a:pPr>
            <a:r>
              <a:rPr lang="en-US" sz="2400">
                <a:latin typeface="Arial"/>
                <a:cs typeface="Arial"/>
              </a:rPr>
              <a:t>O(n</a:t>
            </a:r>
            <a:r>
              <a:rPr lang="en-US" sz="2400" baseline="30000">
                <a:latin typeface="Arial"/>
                <a:cs typeface="Arial"/>
              </a:rPr>
              <a:t>2</a:t>
            </a:r>
            <a:r>
              <a:rPr lang="en-US" sz="2400">
                <a:latin typeface="Arial"/>
                <a:cs typeface="Arial"/>
              </a:rPr>
              <a:t>) ?</a:t>
            </a:r>
          </a:p>
        </p:txBody>
      </p:sp>
      <p:sp>
        <p:nvSpPr>
          <p:cNvPr id="1014796" name="Text Box 12"/>
          <p:cNvSpPr txBox="1">
            <a:spLocks noChangeArrowheads="1"/>
          </p:cNvSpPr>
          <p:nvPr/>
        </p:nvSpPr>
        <p:spPr bwMode="auto">
          <a:xfrm>
            <a:off x="638549" y="3708400"/>
            <a:ext cx="128512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2400" dirty="0">
                <a:latin typeface="Arial"/>
                <a:cs typeface="Arial"/>
              </a:rPr>
              <a:t>O(n</a:t>
            </a:r>
            <a:r>
              <a:rPr lang="en-US" sz="2400" baseline="30000" dirty="0">
                <a:latin typeface="Arial"/>
                <a:cs typeface="Arial"/>
              </a:rPr>
              <a:t>10</a:t>
            </a:r>
            <a:r>
              <a:rPr lang="en-US" sz="2400" dirty="0">
                <a:latin typeface="Arial"/>
                <a:cs typeface="Arial"/>
              </a:rPr>
              <a:t>) ?</a:t>
            </a:r>
          </a:p>
        </p:txBody>
      </p:sp>
      <p:sp>
        <p:nvSpPr>
          <p:cNvPr id="1014797" name="Text Box 13"/>
          <p:cNvSpPr txBox="1">
            <a:spLocks noChangeArrowheads="1"/>
          </p:cNvSpPr>
          <p:nvPr/>
        </p:nvSpPr>
        <p:spPr bwMode="auto">
          <a:xfrm>
            <a:off x="587964" y="4365625"/>
            <a:ext cx="150183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2400" dirty="0">
                <a:latin typeface="Arial"/>
                <a:cs typeface="Arial"/>
              </a:rPr>
              <a:t>O(</a:t>
            </a:r>
            <a:r>
              <a:rPr lang="en-US" sz="2400" dirty="0" err="1">
                <a:latin typeface="Arial"/>
                <a:cs typeface="Arial"/>
              </a:rPr>
              <a:t>n</a:t>
            </a:r>
            <a:r>
              <a:rPr lang="en-US" sz="2400" baseline="30000" dirty="0" err="1">
                <a:latin typeface="Arial"/>
                <a:cs typeface="Arial"/>
              </a:rPr>
              <a:t>log</a:t>
            </a:r>
            <a:r>
              <a:rPr lang="en-US" sz="2400" baseline="30000" dirty="0">
                <a:latin typeface="Arial"/>
                <a:cs typeface="Arial"/>
              </a:rPr>
              <a:t> n</a:t>
            </a:r>
            <a:r>
              <a:rPr lang="en-US" sz="2400" dirty="0">
                <a:latin typeface="Arial"/>
                <a:cs typeface="Arial"/>
              </a:rPr>
              <a:t>) ?</a:t>
            </a:r>
          </a:p>
        </p:txBody>
      </p:sp>
      <p:sp>
        <p:nvSpPr>
          <p:cNvPr id="1014798" name="Text Box 14"/>
          <p:cNvSpPr txBox="1">
            <a:spLocks noChangeArrowheads="1"/>
          </p:cNvSpPr>
          <p:nvPr/>
        </p:nvSpPr>
        <p:spPr bwMode="auto">
          <a:xfrm>
            <a:off x="631312" y="5022850"/>
            <a:ext cx="11710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2400">
                <a:latin typeface="Arial"/>
                <a:cs typeface="Arial"/>
              </a:rPr>
              <a:t>O(2</a:t>
            </a:r>
            <a:r>
              <a:rPr lang="en-US" sz="2400" baseline="30000">
                <a:latin typeface="Arial"/>
                <a:cs typeface="Arial"/>
              </a:rPr>
              <a:t>n</a:t>
            </a:r>
            <a:r>
              <a:rPr lang="en-US" sz="2400">
                <a:latin typeface="Arial"/>
                <a:cs typeface="Arial"/>
              </a:rPr>
              <a:t>) ?</a:t>
            </a:r>
          </a:p>
        </p:txBody>
      </p:sp>
      <p:sp>
        <p:nvSpPr>
          <p:cNvPr id="1014799" name="Text Box 15"/>
          <p:cNvSpPr txBox="1">
            <a:spLocks noChangeArrowheads="1"/>
          </p:cNvSpPr>
          <p:nvPr/>
        </p:nvSpPr>
        <p:spPr bwMode="auto">
          <a:xfrm>
            <a:off x="626564" y="5680075"/>
            <a:ext cx="11424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eaLnBrk="1" hangingPunct="1">
              <a:spcBef>
                <a:spcPct val="20000"/>
              </a:spcBef>
            </a:pPr>
            <a:r>
              <a:rPr lang="en-US" sz="2400">
                <a:latin typeface="Arial"/>
                <a:cs typeface="Arial"/>
              </a:rPr>
              <a:t>O(n!) ?</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47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47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47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47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47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47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479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47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147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1478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147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14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8" grpId="0" animBg="1"/>
      <p:bldP spid="1014789" grpId="0"/>
      <p:bldP spid="1014790" grpId="0" animBg="1"/>
      <p:bldP spid="1014791" grpId="0"/>
      <p:bldP spid="1014792" grpId="0" animBg="1"/>
      <p:bldP spid="1014793" grpId="0"/>
      <p:bldP spid="1014794" grpId="0"/>
      <p:bldP spid="1014795" grpId="0"/>
      <p:bldP spid="1014796" grpId="0"/>
      <p:bldP spid="1014797" grpId="0"/>
      <p:bldP spid="1014798" grpId="0"/>
      <p:bldP spid="101479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6"/>
          <p:cNvSpPr>
            <a:spLocks noGrp="1" noChangeArrowheads="1"/>
          </p:cNvSpPr>
          <p:nvPr>
            <p:ph type="title"/>
          </p:nvPr>
        </p:nvSpPr>
        <p:spPr>
          <a:xfrm>
            <a:off x="457200" y="131217"/>
            <a:ext cx="8229600" cy="1143000"/>
          </a:xfrm>
          <a:noFill/>
        </p:spPr>
        <p:txBody>
          <a:bodyPr>
            <a:normAutofit/>
          </a:bodyPr>
          <a:lstStyle/>
          <a:p>
            <a:pPr eaLnBrk="1" hangingPunct="1"/>
            <a:r>
              <a:rPr lang="en-US" sz="3600" dirty="0">
                <a:solidFill>
                  <a:schemeClr val="tx1"/>
                </a:solidFill>
                <a:latin typeface="Arial"/>
                <a:cs typeface="Arial"/>
              </a:rPr>
              <a:t>The Class </a:t>
            </a:r>
            <a:r>
              <a:rPr lang="en-US" sz="3600" dirty="0" smtClean="0">
                <a:solidFill>
                  <a:schemeClr val="tx1"/>
                </a:solidFill>
                <a:latin typeface="Arial"/>
                <a:cs typeface="Arial"/>
              </a:rPr>
              <a:t>P (polynomial time)</a:t>
            </a:r>
            <a:endParaRPr lang="en-US" sz="3600" dirty="0">
              <a:solidFill>
                <a:schemeClr val="tx1"/>
              </a:solidFill>
              <a:latin typeface="Arial"/>
              <a:cs typeface="Arial"/>
            </a:endParaRPr>
          </a:p>
        </p:txBody>
      </p:sp>
      <p:grpSp>
        <p:nvGrpSpPr>
          <p:cNvPr id="2" name="Group 1"/>
          <p:cNvGrpSpPr/>
          <p:nvPr/>
        </p:nvGrpSpPr>
        <p:grpSpPr>
          <a:xfrm>
            <a:off x="1600193" y="1856882"/>
            <a:ext cx="5612435" cy="3889999"/>
            <a:chOff x="1600193" y="1856883"/>
            <a:chExt cx="4467023" cy="3499448"/>
          </a:xfrm>
        </p:grpSpPr>
        <p:sp>
          <p:nvSpPr>
            <p:cNvPr id="7" name="Oval 6"/>
            <p:cNvSpPr/>
            <p:nvPr/>
          </p:nvSpPr>
          <p:spPr bwMode="auto">
            <a:xfrm>
              <a:off x="1892897" y="1856883"/>
              <a:ext cx="4174319" cy="349944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TextBox 7"/>
            <p:cNvSpPr txBox="1"/>
            <p:nvPr/>
          </p:nvSpPr>
          <p:spPr>
            <a:xfrm>
              <a:off x="1600193" y="4230742"/>
              <a:ext cx="685800" cy="830629"/>
            </a:xfrm>
            <a:prstGeom prst="rect">
              <a:avLst/>
            </a:prstGeom>
            <a:noFill/>
          </p:spPr>
          <p:txBody>
            <a:bodyPr wrap="square" rtlCol="0">
              <a:spAutoFit/>
            </a:bodyPr>
            <a:lstStyle/>
            <a:p>
              <a:r>
                <a:rPr lang="en-US" sz="5400" b="0" dirty="0" smtClean="0">
                  <a:solidFill>
                    <a:srgbClr val="3366FF"/>
                  </a:solidFill>
                  <a:latin typeface="+mn-lt"/>
                </a:rPr>
                <a:t>P</a:t>
              </a:r>
            </a:p>
          </p:txBody>
        </p:sp>
        <p:sp>
          <p:nvSpPr>
            <p:cNvPr id="9" name="TextBox 8"/>
            <p:cNvSpPr txBox="1"/>
            <p:nvPr/>
          </p:nvSpPr>
          <p:spPr>
            <a:xfrm>
              <a:off x="2885612" y="2292378"/>
              <a:ext cx="2438400" cy="400110"/>
            </a:xfrm>
            <a:prstGeom prst="rect">
              <a:avLst/>
            </a:prstGeom>
            <a:noFill/>
          </p:spPr>
          <p:txBody>
            <a:bodyPr wrap="square" rtlCol="0">
              <a:spAutoFit/>
            </a:bodyPr>
            <a:lstStyle/>
            <a:p>
              <a:r>
                <a:rPr lang="en-US" sz="2000" b="0" dirty="0" smtClean="0">
                  <a:latin typeface="+mn-lt"/>
                </a:rPr>
                <a:t>Binary Search</a:t>
              </a:r>
            </a:p>
          </p:txBody>
        </p:sp>
        <p:sp>
          <p:nvSpPr>
            <p:cNvPr id="10" name="TextBox 9"/>
            <p:cNvSpPr txBox="1"/>
            <p:nvPr/>
          </p:nvSpPr>
          <p:spPr>
            <a:xfrm>
              <a:off x="2276012" y="3740178"/>
              <a:ext cx="2667000" cy="400110"/>
            </a:xfrm>
            <a:prstGeom prst="rect">
              <a:avLst/>
            </a:prstGeom>
            <a:noFill/>
          </p:spPr>
          <p:txBody>
            <a:bodyPr wrap="square" rtlCol="0">
              <a:spAutoFit/>
            </a:bodyPr>
            <a:lstStyle/>
            <a:p>
              <a:r>
                <a:rPr lang="en-US" sz="2000" b="0" dirty="0" smtClean="0">
                  <a:latin typeface="+mn-lt"/>
                </a:rPr>
                <a:t>Breadth-First Search</a:t>
              </a:r>
            </a:p>
          </p:txBody>
        </p:sp>
        <p:sp>
          <p:nvSpPr>
            <p:cNvPr id="11" name="TextBox 10"/>
            <p:cNvSpPr txBox="1"/>
            <p:nvPr/>
          </p:nvSpPr>
          <p:spPr>
            <a:xfrm>
              <a:off x="3114212" y="2901978"/>
              <a:ext cx="2438400" cy="400110"/>
            </a:xfrm>
            <a:prstGeom prst="rect">
              <a:avLst/>
            </a:prstGeom>
            <a:noFill/>
          </p:spPr>
          <p:txBody>
            <a:bodyPr wrap="square" rtlCol="0">
              <a:spAutoFit/>
            </a:bodyPr>
            <a:lstStyle/>
            <a:p>
              <a:r>
                <a:rPr lang="en-US" sz="2000" b="0" dirty="0" smtClean="0">
                  <a:latin typeface="+mn-lt"/>
                </a:rPr>
                <a:t>Dijkstra’s Algorithm</a:t>
              </a:r>
            </a:p>
          </p:txBody>
        </p:sp>
        <p:sp>
          <p:nvSpPr>
            <p:cNvPr id="12" name="TextBox 11"/>
            <p:cNvSpPr txBox="1"/>
            <p:nvPr/>
          </p:nvSpPr>
          <p:spPr>
            <a:xfrm>
              <a:off x="2961812" y="4502178"/>
              <a:ext cx="2438400" cy="400110"/>
            </a:xfrm>
            <a:prstGeom prst="rect">
              <a:avLst/>
            </a:prstGeom>
            <a:noFill/>
          </p:spPr>
          <p:txBody>
            <a:bodyPr wrap="square" rtlCol="0">
              <a:spAutoFit/>
            </a:bodyPr>
            <a:lstStyle/>
            <a:p>
              <a:r>
                <a:rPr lang="en-US" sz="2000" b="0" dirty="0" smtClean="0">
                  <a:latin typeface="+mn-lt"/>
                </a:rPr>
                <a:t>Sorting Algorithms</a:t>
              </a: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750"/>
            <a:ext cx="8229600" cy="1143000"/>
          </a:xfrm>
        </p:spPr>
        <p:txBody>
          <a:bodyPr>
            <a:normAutofit fontScale="90000"/>
          </a:bodyPr>
          <a:lstStyle/>
          <a:p>
            <a:pPr>
              <a:spcBef>
                <a:spcPct val="20000"/>
              </a:spcBef>
            </a:pPr>
            <a:r>
              <a:rPr lang="en-US" dirty="0" smtClean="0">
                <a:latin typeface="Arial"/>
                <a:cs typeface="Arial"/>
                <a:sym typeface="Symbol" charset="0"/>
              </a:rPr>
              <a:t>NP </a:t>
            </a:r>
            <a:r>
              <a:rPr lang="en-US" dirty="0">
                <a:latin typeface="Arial"/>
                <a:cs typeface="Arial"/>
              </a:rPr>
              <a:t>(Nondeterministic Polynomial Time)</a:t>
            </a:r>
          </a:p>
        </p:txBody>
      </p:sp>
      <p:sp>
        <p:nvSpPr>
          <p:cNvPr id="7" name="Oval 6"/>
          <p:cNvSpPr/>
          <p:nvPr/>
        </p:nvSpPr>
        <p:spPr bwMode="auto">
          <a:xfrm>
            <a:off x="1600200" y="3352800"/>
            <a:ext cx="3124200" cy="2590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8" name="TextBox 7"/>
          <p:cNvSpPr txBox="1"/>
          <p:nvPr/>
        </p:nvSpPr>
        <p:spPr>
          <a:xfrm>
            <a:off x="2362200" y="3714690"/>
            <a:ext cx="1903956" cy="338554"/>
          </a:xfrm>
          <a:prstGeom prst="rect">
            <a:avLst/>
          </a:prstGeom>
          <a:noFill/>
        </p:spPr>
        <p:txBody>
          <a:bodyPr wrap="square" rtlCol="0">
            <a:spAutoFit/>
          </a:bodyPr>
          <a:lstStyle/>
          <a:p>
            <a:r>
              <a:rPr lang="en-US" sz="1600" b="0" dirty="0" smtClean="0">
                <a:latin typeface="+mn-lt"/>
              </a:rPr>
              <a:t>Binary Search</a:t>
            </a:r>
          </a:p>
        </p:txBody>
      </p:sp>
      <p:sp>
        <p:nvSpPr>
          <p:cNvPr id="9" name="TextBox 8"/>
          <p:cNvSpPr txBox="1"/>
          <p:nvPr/>
        </p:nvSpPr>
        <p:spPr>
          <a:xfrm>
            <a:off x="1828800" y="4552890"/>
            <a:ext cx="2082452" cy="338554"/>
          </a:xfrm>
          <a:prstGeom prst="rect">
            <a:avLst/>
          </a:prstGeom>
          <a:noFill/>
        </p:spPr>
        <p:txBody>
          <a:bodyPr wrap="square" rtlCol="0">
            <a:spAutoFit/>
          </a:bodyPr>
          <a:lstStyle/>
          <a:p>
            <a:r>
              <a:rPr lang="en-US" sz="1600" b="0" dirty="0" smtClean="0">
                <a:latin typeface="+mn-lt"/>
              </a:rPr>
              <a:t>Breadth-First Search</a:t>
            </a:r>
          </a:p>
        </p:txBody>
      </p:sp>
      <p:sp>
        <p:nvSpPr>
          <p:cNvPr id="10" name="TextBox 9"/>
          <p:cNvSpPr txBox="1"/>
          <p:nvPr/>
        </p:nvSpPr>
        <p:spPr>
          <a:xfrm>
            <a:off x="2667000" y="4095690"/>
            <a:ext cx="1903956" cy="338554"/>
          </a:xfrm>
          <a:prstGeom prst="rect">
            <a:avLst/>
          </a:prstGeom>
          <a:noFill/>
        </p:spPr>
        <p:txBody>
          <a:bodyPr wrap="square" rtlCol="0">
            <a:spAutoFit/>
          </a:bodyPr>
          <a:lstStyle/>
          <a:p>
            <a:r>
              <a:rPr lang="en-US" sz="1600" b="0" dirty="0" smtClean="0">
                <a:latin typeface="+mn-lt"/>
              </a:rPr>
              <a:t>Dijkstra’s Algorithm</a:t>
            </a:r>
          </a:p>
        </p:txBody>
      </p:sp>
      <p:sp>
        <p:nvSpPr>
          <p:cNvPr id="11" name="TextBox 10"/>
          <p:cNvSpPr txBox="1"/>
          <p:nvPr/>
        </p:nvSpPr>
        <p:spPr>
          <a:xfrm>
            <a:off x="2286000" y="5010090"/>
            <a:ext cx="1903956" cy="338554"/>
          </a:xfrm>
          <a:prstGeom prst="rect">
            <a:avLst/>
          </a:prstGeom>
          <a:noFill/>
        </p:spPr>
        <p:txBody>
          <a:bodyPr wrap="square" rtlCol="0">
            <a:spAutoFit/>
          </a:bodyPr>
          <a:lstStyle/>
          <a:p>
            <a:r>
              <a:rPr lang="en-US" sz="1600" b="0" dirty="0" smtClean="0">
                <a:latin typeface="+mn-lt"/>
              </a:rPr>
              <a:t>Sorting Algorithms</a:t>
            </a:r>
          </a:p>
        </p:txBody>
      </p:sp>
      <p:sp>
        <p:nvSpPr>
          <p:cNvPr id="12" name="TextBox 11"/>
          <p:cNvSpPr txBox="1"/>
          <p:nvPr/>
        </p:nvSpPr>
        <p:spPr>
          <a:xfrm>
            <a:off x="2757311" y="5252801"/>
            <a:ext cx="2438400" cy="400110"/>
          </a:xfrm>
          <a:prstGeom prst="rect">
            <a:avLst/>
          </a:prstGeom>
          <a:noFill/>
        </p:spPr>
        <p:txBody>
          <a:bodyPr wrap="square" rtlCol="0">
            <a:spAutoFit/>
          </a:bodyPr>
          <a:lstStyle/>
          <a:p>
            <a:r>
              <a:rPr lang="en-US" sz="2000" b="0" dirty="0" smtClean="0">
                <a:latin typeface="+mn-lt"/>
              </a:rPr>
              <a:t>…</a:t>
            </a:r>
          </a:p>
        </p:txBody>
      </p:sp>
      <p:sp>
        <p:nvSpPr>
          <p:cNvPr id="14" name="TextBox 13"/>
          <p:cNvSpPr txBox="1"/>
          <p:nvPr/>
        </p:nvSpPr>
        <p:spPr>
          <a:xfrm>
            <a:off x="1713752" y="3875741"/>
            <a:ext cx="685800" cy="707886"/>
          </a:xfrm>
          <a:prstGeom prst="rect">
            <a:avLst/>
          </a:prstGeom>
          <a:noFill/>
        </p:spPr>
        <p:txBody>
          <a:bodyPr wrap="square" rtlCol="0">
            <a:spAutoFit/>
          </a:bodyPr>
          <a:lstStyle/>
          <a:p>
            <a:r>
              <a:rPr lang="en-US" sz="4000" b="0" dirty="0" smtClean="0">
                <a:solidFill>
                  <a:srgbClr val="3366FF"/>
                </a:solidFill>
                <a:latin typeface="+mn-lt"/>
              </a:rPr>
              <a:t>P</a:t>
            </a:r>
            <a:endParaRPr lang="en-US" sz="5400" b="0" dirty="0" smtClean="0">
              <a:solidFill>
                <a:srgbClr val="3366FF"/>
              </a:solidFill>
              <a:latin typeface="+mn-lt"/>
            </a:endParaRPr>
          </a:p>
        </p:txBody>
      </p:sp>
      <p:sp>
        <p:nvSpPr>
          <p:cNvPr id="13" name="Oval 12"/>
          <p:cNvSpPr/>
          <p:nvPr/>
        </p:nvSpPr>
        <p:spPr bwMode="auto">
          <a:xfrm>
            <a:off x="914400" y="2017058"/>
            <a:ext cx="5734424" cy="415514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5" name="TextBox 14"/>
          <p:cNvSpPr txBox="1"/>
          <p:nvPr/>
        </p:nvSpPr>
        <p:spPr>
          <a:xfrm>
            <a:off x="1250576" y="2623338"/>
            <a:ext cx="2057400" cy="707886"/>
          </a:xfrm>
          <a:prstGeom prst="rect">
            <a:avLst/>
          </a:prstGeom>
          <a:noFill/>
        </p:spPr>
        <p:txBody>
          <a:bodyPr wrap="square" rtlCol="0">
            <a:spAutoFit/>
          </a:bodyPr>
          <a:lstStyle/>
          <a:p>
            <a:r>
              <a:rPr lang="en-US" sz="4000" b="0" dirty="0" smtClean="0">
                <a:solidFill>
                  <a:srgbClr val="3366FF"/>
                </a:solidFill>
                <a:latin typeface="+mn-lt"/>
              </a:rPr>
              <a:t>NP</a:t>
            </a:r>
          </a:p>
        </p:txBody>
      </p:sp>
      <p:sp>
        <p:nvSpPr>
          <p:cNvPr id="16" name="TextBox 15"/>
          <p:cNvSpPr txBox="1"/>
          <p:nvPr/>
        </p:nvSpPr>
        <p:spPr>
          <a:xfrm>
            <a:off x="2362200" y="2057400"/>
            <a:ext cx="3124200" cy="461665"/>
          </a:xfrm>
          <a:prstGeom prst="rect">
            <a:avLst/>
          </a:prstGeom>
          <a:noFill/>
        </p:spPr>
        <p:txBody>
          <a:bodyPr wrap="square" rtlCol="0">
            <a:spAutoFit/>
          </a:bodyPr>
          <a:lstStyle/>
          <a:p>
            <a:r>
              <a:rPr lang="en-US" b="0" dirty="0" smtClean="0">
                <a:latin typeface="+mn-lt"/>
              </a:rPr>
              <a:t>Hamilton Cycle</a:t>
            </a:r>
          </a:p>
        </p:txBody>
      </p:sp>
      <p:sp>
        <p:nvSpPr>
          <p:cNvPr id="17" name="TextBox 16"/>
          <p:cNvSpPr txBox="1"/>
          <p:nvPr/>
        </p:nvSpPr>
        <p:spPr>
          <a:xfrm>
            <a:off x="4572000" y="2819400"/>
            <a:ext cx="1604010" cy="469077"/>
          </a:xfrm>
          <a:prstGeom prst="rect">
            <a:avLst/>
          </a:prstGeom>
          <a:noFill/>
        </p:spPr>
        <p:txBody>
          <a:bodyPr wrap="square" rtlCol="0">
            <a:spAutoFit/>
          </a:bodyPr>
          <a:lstStyle/>
          <a:p>
            <a:r>
              <a:rPr lang="en-US" b="0" dirty="0" smtClean="0">
                <a:latin typeface="+mn-lt"/>
              </a:rPr>
              <a:t>Sudoku</a:t>
            </a:r>
          </a:p>
        </p:txBody>
      </p:sp>
      <p:sp>
        <p:nvSpPr>
          <p:cNvPr id="19" name="TextBox 18"/>
          <p:cNvSpPr txBox="1"/>
          <p:nvPr/>
        </p:nvSpPr>
        <p:spPr>
          <a:xfrm>
            <a:off x="5334000" y="3733800"/>
            <a:ext cx="1600200" cy="523220"/>
          </a:xfrm>
          <a:prstGeom prst="rect">
            <a:avLst/>
          </a:prstGeom>
          <a:noFill/>
        </p:spPr>
        <p:txBody>
          <a:bodyPr wrap="square" rtlCol="0">
            <a:spAutoFit/>
          </a:bodyPr>
          <a:lstStyle/>
          <a:p>
            <a:r>
              <a:rPr lang="en-US" b="0" dirty="0" smtClean="0">
                <a:latin typeface="+mn-lt"/>
              </a:rPr>
              <a:t>SAT</a:t>
            </a:r>
          </a:p>
        </p:txBody>
      </p:sp>
      <p:sp>
        <p:nvSpPr>
          <p:cNvPr id="20" name="TextBox 19"/>
          <p:cNvSpPr txBox="1"/>
          <p:nvPr/>
        </p:nvSpPr>
        <p:spPr>
          <a:xfrm>
            <a:off x="4204059" y="4463240"/>
            <a:ext cx="3124200" cy="461665"/>
          </a:xfrm>
          <a:prstGeom prst="rect">
            <a:avLst/>
          </a:prstGeom>
          <a:noFill/>
        </p:spPr>
        <p:txBody>
          <a:bodyPr wrap="square" rtlCol="0">
            <a:spAutoFit/>
          </a:bodyPr>
          <a:lstStyle/>
          <a:p>
            <a:r>
              <a:rPr lang="en-US" b="0" dirty="0" smtClean="0">
                <a:latin typeface="+mn-lt"/>
              </a:rPr>
              <a:t>…</a:t>
            </a:r>
          </a:p>
        </p:txBody>
      </p:sp>
    </p:spTree>
    <p:extLst>
      <p:ext uri="{BB962C8B-B14F-4D97-AF65-F5344CB8AC3E}">
        <p14:creationId xmlns:p14="http://schemas.microsoft.com/office/powerpoint/2010/main" xmlns="" val="368283121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3600" dirty="0">
                <a:solidFill>
                  <a:schemeClr val="tx1"/>
                </a:solidFill>
                <a:latin typeface="Arial"/>
                <a:cs typeface="Arial"/>
              </a:rPr>
              <a:t>The P versus NP problem</a:t>
            </a:r>
          </a:p>
        </p:txBody>
      </p:sp>
      <p:sp>
        <p:nvSpPr>
          <p:cNvPr id="1084419" name="Rectangle 3"/>
          <p:cNvSpPr>
            <a:spLocks noGrp="1" noChangeArrowheads="1"/>
          </p:cNvSpPr>
          <p:nvPr>
            <p:ph idx="1"/>
          </p:nvPr>
        </p:nvSpPr>
        <p:spPr>
          <a:xfrm>
            <a:off x="940370" y="1189038"/>
            <a:ext cx="7729087" cy="4525962"/>
          </a:xfrm>
        </p:spPr>
        <p:txBody>
          <a:bodyPr>
            <a:noAutofit/>
          </a:bodyPr>
          <a:lstStyle/>
          <a:p>
            <a:pPr eaLnBrk="1" hangingPunct="1">
              <a:buFontTx/>
              <a:buNone/>
            </a:pPr>
            <a:endParaRPr lang="en-US" sz="2400" dirty="0">
              <a:latin typeface="Arial"/>
              <a:cs typeface="Arial"/>
            </a:endParaRPr>
          </a:p>
          <a:p>
            <a:pPr eaLnBrk="1" hangingPunct="1">
              <a:buFontTx/>
              <a:buNone/>
            </a:pPr>
            <a:r>
              <a:rPr lang="en-US" sz="2400" dirty="0">
                <a:latin typeface="Arial"/>
                <a:cs typeface="Arial"/>
              </a:rPr>
              <a:t>Is </a:t>
            </a:r>
            <a:r>
              <a:rPr lang="en-US" sz="2400" dirty="0" smtClean="0">
                <a:latin typeface="Arial"/>
                <a:cs typeface="Arial"/>
              </a:rPr>
              <a:t>one </a:t>
            </a:r>
            <a:r>
              <a:rPr lang="en-US" sz="2400" dirty="0">
                <a:latin typeface="Arial"/>
                <a:cs typeface="Arial"/>
              </a:rPr>
              <a:t>of the biggest open problems in computer science (and </a:t>
            </a:r>
            <a:r>
              <a:rPr lang="en-US" sz="2400" dirty="0" smtClean="0">
                <a:latin typeface="Arial"/>
                <a:cs typeface="Arial"/>
              </a:rPr>
              <a:t>mathematics) today</a:t>
            </a:r>
          </a:p>
          <a:p>
            <a:pPr eaLnBrk="1" hangingPunct="1">
              <a:buFontTx/>
              <a:buNone/>
            </a:pPr>
            <a:endParaRPr lang="en-US" sz="2400" i="1" dirty="0" smtClean="0">
              <a:latin typeface="Arial"/>
              <a:cs typeface="Arial"/>
            </a:endParaRPr>
          </a:p>
          <a:p>
            <a:pPr marL="0" indent="0">
              <a:buNone/>
            </a:pPr>
            <a:r>
              <a:rPr lang="en-US" sz="2400" dirty="0">
                <a:latin typeface="Arial"/>
                <a:cs typeface="Arial"/>
              </a:rPr>
              <a:t>It’s currently unknown whether there exist polynomial time algorithms for NP-complete problems</a:t>
            </a:r>
          </a:p>
          <a:p>
            <a:pPr lvl="1"/>
            <a:r>
              <a:rPr lang="en-US" sz="2400" dirty="0" smtClean="0">
                <a:latin typeface="Arial"/>
                <a:cs typeface="Arial"/>
              </a:rPr>
              <a:t>We know P </a:t>
            </a:r>
            <a:r>
              <a:rPr lang="en-US" sz="2400" dirty="0" smtClean="0">
                <a:latin typeface="Arial"/>
                <a:cs typeface="Arial"/>
                <a:sym typeface="Symbol" charset="0"/>
              </a:rPr>
              <a:t> NP</a:t>
            </a:r>
            <a:r>
              <a:rPr lang="en-US" sz="2400" dirty="0" smtClean="0">
                <a:latin typeface="Arial"/>
                <a:cs typeface="Arial"/>
              </a:rPr>
              <a:t>, but does </a:t>
            </a:r>
            <a:r>
              <a:rPr lang="en-US" sz="2400" dirty="0">
                <a:latin typeface="Arial"/>
                <a:cs typeface="Arial"/>
              </a:rPr>
              <a:t>P = NP?</a:t>
            </a:r>
          </a:p>
          <a:p>
            <a:pPr lvl="1"/>
            <a:r>
              <a:rPr lang="en-US" sz="2400" dirty="0">
                <a:latin typeface="Arial"/>
                <a:cs typeface="Arial"/>
              </a:rPr>
              <a:t>People generally believe P ≠ NP, but no proof yet</a:t>
            </a:r>
          </a:p>
          <a:p>
            <a:pPr eaLnBrk="1" hangingPunct="1">
              <a:buFontTx/>
              <a:buNone/>
            </a:pPr>
            <a:endParaRPr lang="en-US" sz="2400" i="1" dirty="0">
              <a:latin typeface="Arial"/>
              <a:cs typeface="Arial"/>
            </a:endParaRPr>
          </a:p>
          <a:p>
            <a:pPr eaLnBrk="1" hangingPunct="1">
              <a:buFontTx/>
              <a:buNone/>
            </a:pPr>
            <a:r>
              <a:rPr lang="en-US" sz="2400" dirty="0" smtClean="0">
                <a:latin typeface="Arial"/>
                <a:cs typeface="Arial"/>
              </a:rPr>
              <a:t>What do these NP problems look like?</a:t>
            </a:r>
            <a:endParaRPr lang="en-US" sz="2400" dirty="0">
              <a:latin typeface="Arial"/>
              <a:cs typeface="Aria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44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844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630363"/>
            <a:ext cx="8229600" cy="1143000"/>
          </a:xfrm>
        </p:spPr>
        <p:txBody>
          <a:bodyPr>
            <a:normAutofit/>
          </a:bodyPr>
          <a:lstStyle/>
          <a:p>
            <a:pPr eaLnBrk="1" hangingPunct="1"/>
            <a:r>
              <a:rPr lang="en-US" sz="3200" dirty="0">
                <a:solidFill>
                  <a:schemeClr val="tx1"/>
                </a:solidFill>
                <a:latin typeface="Arial"/>
                <a:cs typeface="Arial"/>
              </a:rPr>
              <a:t>The P versus NP problem (</a:t>
            </a:r>
            <a:r>
              <a:rPr lang="en-US" sz="3200" dirty="0">
                <a:solidFill>
                  <a:srgbClr val="FF0000"/>
                </a:solidFill>
                <a:latin typeface="Arial"/>
                <a:cs typeface="Arial"/>
              </a:rPr>
              <a:t>informally</a:t>
            </a:r>
            <a:r>
              <a:rPr lang="en-US" sz="3200" dirty="0">
                <a:solidFill>
                  <a:schemeClr val="tx1"/>
                </a:solidFill>
                <a:latin typeface="Arial"/>
                <a:cs typeface="Arial"/>
              </a:rPr>
              <a:t>)</a:t>
            </a:r>
          </a:p>
        </p:txBody>
      </p:sp>
      <p:sp>
        <p:nvSpPr>
          <p:cNvPr id="12291" name="Text Box 4"/>
          <p:cNvSpPr txBox="1">
            <a:spLocks noChangeArrowheads="1"/>
          </p:cNvSpPr>
          <p:nvPr/>
        </p:nvSpPr>
        <p:spPr bwMode="auto">
          <a:xfrm>
            <a:off x="657225" y="3124200"/>
            <a:ext cx="8095062"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dirty="0" smtClean="0">
                <a:latin typeface="Arial"/>
                <a:cs typeface="Arial"/>
              </a:rPr>
              <a:t>Can every problem whose solution can be </a:t>
            </a:r>
            <a:r>
              <a:rPr lang="en-US" dirty="0" smtClean="0">
                <a:solidFill>
                  <a:srgbClr val="3366FF"/>
                </a:solidFill>
                <a:latin typeface="Arial"/>
                <a:cs typeface="Arial"/>
              </a:rPr>
              <a:t>verified</a:t>
            </a:r>
            <a:r>
              <a:rPr lang="en-US" dirty="0" smtClean="0">
                <a:latin typeface="Arial"/>
                <a:cs typeface="Arial"/>
              </a:rPr>
              <a:t> </a:t>
            </a:r>
            <a:r>
              <a:rPr lang="en-US" i="1" dirty="0" smtClean="0">
                <a:latin typeface="Arial"/>
                <a:cs typeface="Arial"/>
              </a:rPr>
              <a:t>in polynomial time </a:t>
            </a:r>
            <a:r>
              <a:rPr lang="en-US" dirty="0" smtClean="0">
                <a:latin typeface="Arial"/>
                <a:cs typeface="Arial"/>
              </a:rPr>
              <a:t>by a computer also be </a:t>
            </a:r>
            <a:r>
              <a:rPr lang="en-US" dirty="0" smtClean="0">
                <a:solidFill>
                  <a:srgbClr val="FF0000"/>
                </a:solidFill>
                <a:latin typeface="Arial"/>
                <a:cs typeface="Arial"/>
              </a:rPr>
              <a:t>solved</a:t>
            </a:r>
            <a:r>
              <a:rPr lang="en-US" dirty="0" smtClean="0">
                <a:latin typeface="Arial"/>
                <a:cs typeface="Arial"/>
              </a:rPr>
              <a:t> </a:t>
            </a:r>
            <a:r>
              <a:rPr lang="en-US" i="1" dirty="0" smtClean="0">
                <a:latin typeface="Arial"/>
                <a:cs typeface="Arial"/>
              </a:rPr>
              <a:t>in polynomial time </a:t>
            </a:r>
            <a:r>
              <a:rPr lang="en-US" dirty="0" smtClean="0">
                <a:latin typeface="Arial"/>
                <a:cs typeface="Arial"/>
              </a:rPr>
              <a:t>by a computer?</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To check if a problem is in NP</a:t>
            </a:r>
            <a:endParaRPr lang="en-US" dirty="0">
              <a:latin typeface="Arial"/>
              <a:cs typeface="Arial"/>
            </a:endParaRPr>
          </a:p>
        </p:txBody>
      </p:sp>
      <p:sp>
        <p:nvSpPr>
          <p:cNvPr id="3" name="Content Placeholder 2"/>
          <p:cNvSpPr>
            <a:spLocks noGrp="1"/>
          </p:cNvSpPr>
          <p:nvPr>
            <p:ph idx="1"/>
          </p:nvPr>
        </p:nvSpPr>
        <p:spPr/>
        <p:txBody>
          <a:bodyPr/>
          <a:lstStyle/>
          <a:p>
            <a:r>
              <a:rPr lang="en-US" dirty="0">
                <a:latin typeface="Arial"/>
                <a:cs typeface="Arial"/>
              </a:rPr>
              <a:t>P</a:t>
            </a:r>
            <a:r>
              <a:rPr lang="en-US" dirty="0" smtClean="0">
                <a:latin typeface="Arial"/>
                <a:cs typeface="Arial"/>
              </a:rPr>
              <a:t>hrase the </a:t>
            </a:r>
            <a:r>
              <a:rPr lang="en-US" dirty="0">
                <a:latin typeface="Arial"/>
                <a:cs typeface="Arial"/>
              </a:rPr>
              <a:t>problem as a yes/no question</a:t>
            </a:r>
          </a:p>
          <a:p>
            <a:pPr lvl="1"/>
            <a:r>
              <a:rPr lang="en-US" dirty="0" smtClean="0">
                <a:latin typeface="Arial"/>
                <a:cs typeface="Arial"/>
              </a:rPr>
              <a:t>If we </a:t>
            </a:r>
            <a:r>
              <a:rPr lang="en-US" dirty="0">
                <a:latin typeface="Arial"/>
                <a:cs typeface="Arial"/>
              </a:rPr>
              <a:t>can prove any yes instance is </a:t>
            </a:r>
            <a:r>
              <a:rPr lang="en-US" dirty="0" smtClean="0">
                <a:latin typeface="Arial"/>
                <a:cs typeface="Arial"/>
              </a:rPr>
              <a:t>correct (in polynomial time), it is in </a:t>
            </a:r>
            <a:r>
              <a:rPr lang="en-US" dirty="0" smtClean="0">
                <a:solidFill>
                  <a:srgbClr val="3366FF"/>
                </a:solidFill>
                <a:latin typeface="Arial"/>
                <a:cs typeface="Arial"/>
              </a:rPr>
              <a:t>NP</a:t>
            </a:r>
          </a:p>
          <a:p>
            <a:pPr lvl="1"/>
            <a:r>
              <a:rPr lang="en-US" dirty="0" smtClean="0">
                <a:latin typeface="Arial"/>
                <a:cs typeface="Arial"/>
              </a:rPr>
              <a:t>If we can </a:t>
            </a:r>
            <a:r>
              <a:rPr lang="en-US" dirty="0" smtClean="0">
                <a:solidFill>
                  <a:srgbClr val="FF0000"/>
                </a:solidFill>
                <a:latin typeface="Arial"/>
                <a:cs typeface="Arial"/>
              </a:rPr>
              <a:t>also</a:t>
            </a:r>
            <a:r>
              <a:rPr lang="en-US" dirty="0" smtClean="0">
                <a:latin typeface="Arial"/>
                <a:cs typeface="Arial"/>
              </a:rPr>
              <a:t> answer yes or no to the problem (in polynomial time) </a:t>
            </a:r>
            <a:r>
              <a:rPr lang="en-US" dirty="0">
                <a:latin typeface="Arial"/>
                <a:cs typeface="Arial"/>
              </a:rPr>
              <a:t>without being given a </a:t>
            </a:r>
            <a:r>
              <a:rPr lang="en-US" dirty="0" smtClean="0">
                <a:latin typeface="Arial"/>
                <a:cs typeface="Arial"/>
              </a:rPr>
              <a:t>solution, it is in </a:t>
            </a:r>
            <a:r>
              <a:rPr lang="en-US" dirty="0" smtClean="0">
                <a:solidFill>
                  <a:srgbClr val="3366FF"/>
                </a:solidFill>
                <a:latin typeface="Arial"/>
                <a:cs typeface="Arial"/>
              </a:rPr>
              <a:t>P</a:t>
            </a:r>
            <a:endParaRPr lang="en-US" dirty="0">
              <a:solidFill>
                <a:srgbClr val="3366FF"/>
              </a:solidFill>
              <a:latin typeface="Arial"/>
              <a:cs typeface="Arial"/>
            </a:endParaRPr>
          </a:p>
          <a:p>
            <a:endParaRPr lang="en-US" dirty="0"/>
          </a:p>
        </p:txBody>
      </p:sp>
    </p:spTree>
    <p:extLst>
      <p:ext uri="{BB962C8B-B14F-4D97-AF65-F5344CB8AC3E}">
        <p14:creationId xmlns:p14="http://schemas.microsoft.com/office/powerpoint/2010/main" xmlns="" val="30411597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Backtrack Algorithm</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marL="533400" indent="-533400" defTabSz="914400"/>
            <a:r>
              <a:rPr lang="en-US" dirty="0" smtClean="0"/>
              <a:t>Based on depth-first recursive search</a:t>
            </a:r>
          </a:p>
          <a:p>
            <a:pPr marL="533400" indent="-533400" defTabSz="914400"/>
            <a:r>
              <a:rPr lang="en-US" dirty="0" smtClean="0"/>
              <a:t>Approach</a:t>
            </a:r>
          </a:p>
          <a:p>
            <a:pPr marL="914400" lvl="1" indent="-457200" defTabSz="914400">
              <a:buFont typeface="Wingdings" pitchFamily="2" charset="2"/>
              <a:buAutoNum type="arabicPeriod"/>
            </a:pPr>
            <a:r>
              <a:rPr lang="en-US" dirty="0" smtClean="0"/>
              <a:t>Tests whether solution has been found</a:t>
            </a:r>
          </a:p>
          <a:p>
            <a:pPr marL="914400" lvl="1" indent="-457200" defTabSz="914400">
              <a:buFont typeface="Wingdings" pitchFamily="2" charset="2"/>
              <a:buAutoNum type="arabicPeriod"/>
            </a:pPr>
            <a:r>
              <a:rPr lang="en-US" dirty="0" smtClean="0"/>
              <a:t>If found solution, return it</a:t>
            </a:r>
          </a:p>
          <a:p>
            <a:pPr marL="914400" lvl="1" indent="-457200" defTabSz="914400">
              <a:buFont typeface="Wingdings" pitchFamily="2" charset="2"/>
              <a:buAutoNum type="arabicPeriod"/>
            </a:pPr>
            <a:r>
              <a:rPr lang="en-US" dirty="0" smtClean="0"/>
              <a:t>Else for each choice that can be made</a:t>
            </a:r>
          </a:p>
          <a:p>
            <a:pPr marL="1371600" lvl="2" indent="-457200" defTabSz="914400">
              <a:buFont typeface="Wingdings" pitchFamily="2" charset="2"/>
              <a:buAutoNum type="alphaLcParenR"/>
            </a:pPr>
            <a:r>
              <a:rPr lang="en-US" dirty="0" smtClean="0"/>
              <a:t>Make that choice</a:t>
            </a:r>
          </a:p>
          <a:p>
            <a:pPr marL="1371600" lvl="2" indent="-457200" defTabSz="914400">
              <a:buFont typeface="Wingdings" pitchFamily="2" charset="2"/>
              <a:buAutoNum type="alphaLcParenR"/>
            </a:pPr>
            <a:r>
              <a:rPr lang="en-US" dirty="0" smtClean="0"/>
              <a:t>Recursive</a:t>
            </a:r>
          </a:p>
          <a:p>
            <a:pPr marL="1371600" lvl="2" indent="-457200" defTabSz="914400">
              <a:buFont typeface="Wingdings" pitchFamily="2" charset="2"/>
              <a:buAutoNum type="alphaLcParenR"/>
            </a:pPr>
            <a:r>
              <a:rPr lang="en-US" dirty="0" smtClean="0"/>
              <a:t>If recursion returns a solution, return it</a:t>
            </a:r>
          </a:p>
          <a:p>
            <a:pPr marL="914400" lvl="1" indent="-457200" defTabSz="914400">
              <a:buFont typeface="Wingdings" pitchFamily="2" charset="2"/>
              <a:buAutoNum type="arabicPeriod"/>
            </a:pPr>
            <a:r>
              <a:rPr lang="en-US" dirty="0" smtClean="0"/>
              <a:t>If no choices remain, return failure</a:t>
            </a:r>
          </a:p>
          <a:p>
            <a:pPr marL="533400" indent="-533400" defTabSz="914400"/>
            <a:r>
              <a:rPr lang="en-US" dirty="0" smtClean="0"/>
              <a:t>Some times called “search tree”</a:t>
            </a:r>
          </a:p>
          <a:p>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6"/>
          <p:cNvSpPr>
            <a:spLocks noGrp="1" noChangeArrowheads="1"/>
          </p:cNvSpPr>
          <p:nvPr>
            <p:ph type="title"/>
          </p:nvPr>
        </p:nvSpPr>
        <p:spPr>
          <a:xfrm>
            <a:off x="457200" y="131217"/>
            <a:ext cx="8229600" cy="1143000"/>
          </a:xfrm>
          <a:noFill/>
        </p:spPr>
        <p:txBody>
          <a:bodyPr>
            <a:normAutofit/>
          </a:bodyPr>
          <a:lstStyle/>
          <a:p>
            <a:pPr eaLnBrk="1" hangingPunct="1"/>
            <a:r>
              <a:rPr lang="en-US" sz="3600" dirty="0">
                <a:solidFill>
                  <a:schemeClr val="tx1"/>
                </a:solidFill>
                <a:latin typeface="Arial"/>
                <a:cs typeface="Arial"/>
              </a:rPr>
              <a:t>The Class P</a:t>
            </a:r>
          </a:p>
        </p:txBody>
      </p:sp>
      <p:sp>
        <p:nvSpPr>
          <p:cNvPr id="29698" name="Rectangle 3"/>
          <p:cNvSpPr>
            <a:spLocks noGrp="1" noChangeArrowheads="1"/>
          </p:cNvSpPr>
          <p:nvPr>
            <p:ph idx="1"/>
          </p:nvPr>
        </p:nvSpPr>
        <p:spPr>
          <a:xfrm>
            <a:off x="361111" y="1366040"/>
            <a:ext cx="4663861" cy="4114800"/>
          </a:xfrm>
        </p:spPr>
        <p:txBody>
          <a:bodyPr/>
          <a:lstStyle/>
          <a:p>
            <a:pPr eaLnBrk="1" hangingPunct="1">
              <a:buFontTx/>
              <a:buNone/>
            </a:pPr>
            <a:r>
              <a:rPr lang="en-US" sz="2400" dirty="0" smtClean="0">
                <a:latin typeface="Arial"/>
                <a:cs typeface="Arial"/>
              </a:rPr>
              <a:t>The </a:t>
            </a:r>
            <a:r>
              <a:rPr lang="en-US" sz="2400" dirty="0">
                <a:latin typeface="Arial"/>
                <a:cs typeface="Arial"/>
              </a:rPr>
              <a:t>class of all sets </a:t>
            </a:r>
            <a:r>
              <a:rPr lang="en-US" sz="2400" dirty="0" smtClean="0">
                <a:latin typeface="Arial"/>
                <a:cs typeface="Arial"/>
              </a:rPr>
              <a:t>that can </a:t>
            </a:r>
            <a:r>
              <a:rPr lang="en-US" sz="2400" dirty="0">
                <a:latin typeface="Arial"/>
                <a:cs typeface="Arial"/>
              </a:rPr>
              <a:t>be </a:t>
            </a:r>
            <a:r>
              <a:rPr lang="en-US" sz="2400" dirty="0" smtClean="0">
                <a:solidFill>
                  <a:srgbClr val="3366FF"/>
                </a:solidFill>
                <a:latin typeface="Arial"/>
                <a:cs typeface="Arial"/>
              </a:rPr>
              <a:t>verified </a:t>
            </a:r>
            <a:r>
              <a:rPr lang="en-US" sz="2400" dirty="0" smtClean="0">
                <a:latin typeface="Arial"/>
                <a:cs typeface="Arial"/>
              </a:rPr>
              <a:t>in </a:t>
            </a:r>
            <a:r>
              <a:rPr lang="en-US" sz="2400" dirty="0">
                <a:latin typeface="Arial"/>
                <a:cs typeface="Arial"/>
              </a:rPr>
              <a:t>polynomial time</a:t>
            </a:r>
            <a:r>
              <a:rPr lang="en-US" sz="2400" dirty="0" smtClean="0">
                <a:latin typeface="Arial"/>
                <a:cs typeface="Arial"/>
              </a:rPr>
              <a:t>.</a:t>
            </a:r>
          </a:p>
          <a:p>
            <a:pPr eaLnBrk="1" hangingPunct="1">
              <a:buFontTx/>
              <a:buNone/>
            </a:pPr>
            <a:r>
              <a:rPr lang="en-US" sz="2400" dirty="0" smtClean="0">
                <a:latin typeface="Arial"/>
                <a:cs typeface="Arial"/>
              </a:rPr>
              <a:t>				</a:t>
            </a:r>
            <a:r>
              <a:rPr lang="en-US" sz="2400" dirty="0" smtClean="0">
                <a:solidFill>
                  <a:srgbClr val="FF0000"/>
                </a:solidFill>
                <a:latin typeface="Arial"/>
                <a:cs typeface="Arial"/>
              </a:rPr>
              <a:t>AND</a:t>
            </a:r>
            <a:endParaRPr lang="en-US" sz="2400" dirty="0">
              <a:solidFill>
                <a:srgbClr val="FF0000"/>
              </a:solidFill>
              <a:latin typeface="Arial"/>
              <a:cs typeface="Arial"/>
            </a:endParaRPr>
          </a:p>
          <a:p>
            <a:pPr eaLnBrk="1" hangingPunct="1">
              <a:buFontTx/>
              <a:buNone/>
            </a:pPr>
            <a:r>
              <a:rPr lang="en-US" sz="2400" dirty="0">
                <a:latin typeface="Arial"/>
                <a:cs typeface="Arial"/>
              </a:rPr>
              <a:t>The class of all decision problems that can be  </a:t>
            </a:r>
            <a:r>
              <a:rPr lang="en-US" sz="2400" dirty="0" smtClean="0">
                <a:latin typeface="Arial"/>
                <a:cs typeface="Arial"/>
              </a:rPr>
              <a:t>  </a:t>
            </a:r>
            <a:r>
              <a:rPr lang="en-US" sz="2400" dirty="0" smtClean="0">
                <a:solidFill>
                  <a:srgbClr val="3366FF"/>
                </a:solidFill>
                <a:latin typeface="Arial"/>
                <a:cs typeface="Arial"/>
              </a:rPr>
              <a:t>decided</a:t>
            </a:r>
            <a:r>
              <a:rPr lang="en-US" sz="2400" dirty="0" smtClean="0">
                <a:latin typeface="Arial"/>
                <a:cs typeface="Arial"/>
              </a:rPr>
              <a:t> </a:t>
            </a:r>
            <a:r>
              <a:rPr lang="en-US" sz="2400" dirty="0">
                <a:latin typeface="Arial"/>
                <a:cs typeface="Arial"/>
              </a:rPr>
              <a:t>in</a:t>
            </a:r>
            <a:r>
              <a:rPr lang="en-US" sz="2400" dirty="0">
                <a:solidFill>
                  <a:schemeClr val="tx2"/>
                </a:solidFill>
                <a:latin typeface="Arial"/>
                <a:cs typeface="Arial"/>
              </a:rPr>
              <a:t> </a:t>
            </a:r>
            <a:r>
              <a:rPr lang="en-US" sz="2400" dirty="0">
                <a:latin typeface="Arial"/>
                <a:cs typeface="Arial"/>
              </a:rPr>
              <a:t>polynomial time.</a:t>
            </a:r>
          </a:p>
        </p:txBody>
      </p:sp>
      <p:sp>
        <p:nvSpPr>
          <p:cNvPr id="7" name="Oval 6"/>
          <p:cNvSpPr/>
          <p:nvPr/>
        </p:nvSpPr>
        <p:spPr bwMode="auto">
          <a:xfrm>
            <a:off x="4514191" y="2719730"/>
            <a:ext cx="4174319" cy="349944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TextBox 7"/>
          <p:cNvSpPr txBox="1"/>
          <p:nvPr/>
        </p:nvSpPr>
        <p:spPr>
          <a:xfrm>
            <a:off x="4221487" y="5093589"/>
            <a:ext cx="685800" cy="923330"/>
          </a:xfrm>
          <a:prstGeom prst="rect">
            <a:avLst/>
          </a:prstGeom>
          <a:noFill/>
        </p:spPr>
        <p:txBody>
          <a:bodyPr wrap="square" rtlCol="0">
            <a:spAutoFit/>
          </a:bodyPr>
          <a:lstStyle/>
          <a:p>
            <a:r>
              <a:rPr lang="en-US" sz="5400" b="0" dirty="0" smtClean="0">
                <a:latin typeface="+mn-lt"/>
              </a:rPr>
              <a:t>P</a:t>
            </a:r>
          </a:p>
        </p:txBody>
      </p:sp>
      <p:sp>
        <p:nvSpPr>
          <p:cNvPr id="9" name="TextBox 8"/>
          <p:cNvSpPr txBox="1"/>
          <p:nvPr/>
        </p:nvSpPr>
        <p:spPr>
          <a:xfrm>
            <a:off x="5506906" y="3155225"/>
            <a:ext cx="2438400" cy="400110"/>
          </a:xfrm>
          <a:prstGeom prst="rect">
            <a:avLst/>
          </a:prstGeom>
          <a:noFill/>
        </p:spPr>
        <p:txBody>
          <a:bodyPr wrap="square" rtlCol="0">
            <a:spAutoFit/>
          </a:bodyPr>
          <a:lstStyle/>
          <a:p>
            <a:r>
              <a:rPr lang="en-US" sz="2000" b="0" dirty="0" smtClean="0">
                <a:latin typeface="+mn-lt"/>
              </a:rPr>
              <a:t>Binary Search</a:t>
            </a:r>
          </a:p>
        </p:txBody>
      </p:sp>
      <p:sp>
        <p:nvSpPr>
          <p:cNvPr id="10" name="TextBox 9"/>
          <p:cNvSpPr txBox="1"/>
          <p:nvPr/>
        </p:nvSpPr>
        <p:spPr>
          <a:xfrm>
            <a:off x="4897306" y="4603025"/>
            <a:ext cx="2667000" cy="400110"/>
          </a:xfrm>
          <a:prstGeom prst="rect">
            <a:avLst/>
          </a:prstGeom>
          <a:noFill/>
        </p:spPr>
        <p:txBody>
          <a:bodyPr wrap="square" rtlCol="0">
            <a:spAutoFit/>
          </a:bodyPr>
          <a:lstStyle/>
          <a:p>
            <a:r>
              <a:rPr lang="en-US" sz="2000" b="0" dirty="0" smtClean="0">
                <a:latin typeface="+mn-lt"/>
              </a:rPr>
              <a:t>Breadth-First Search</a:t>
            </a:r>
          </a:p>
        </p:txBody>
      </p:sp>
      <p:sp>
        <p:nvSpPr>
          <p:cNvPr id="11" name="TextBox 10"/>
          <p:cNvSpPr txBox="1"/>
          <p:nvPr/>
        </p:nvSpPr>
        <p:spPr>
          <a:xfrm>
            <a:off x="5735506" y="3764825"/>
            <a:ext cx="2438400" cy="400110"/>
          </a:xfrm>
          <a:prstGeom prst="rect">
            <a:avLst/>
          </a:prstGeom>
          <a:noFill/>
        </p:spPr>
        <p:txBody>
          <a:bodyPr wrap="square" rtlCol="0">
            <a:spAutoFit/>
          </a:bodyPr>
          <a:lstStyle/>
          <a:p>
            <a:r>
              <a:rPr lang="en-US" sz="2000" b="0" dirty="0" smtClean="0">
                <a:latin typeface="+mn-lt"/>
              </a:rPr>
              <a:t>Dijkstra’s Algorithm</a:t>
            </a:r>
          </a:p>
        </p:txBody>
      </p:sp>
      <p:sp>
        <p:nvSpPr>
          <p:cNvPr id="12" name="TextBox 11"/>
          <p:cNvSpPr txBox="1"/>
          <p:nvPr/>
        </p:nvSpPr>
        <p:spPr>
          <a:xfrm>
            <a:off x="5583106" y="5365025"/>
            <a:ext cx="2438400" cy="400110"/>
          </a:xfrm>
          <a:prstGeom prst="rect">
            <a:avLst/>
          </a:prstGeom>
          <a:noFill/>
        </p:spPr>
        <p:txBody>
          <a:bodyPr wrap="square" rtlCol="0">
            <a:spAutoFit/>
          </a:bodyPr>
          <a:lstStyle/>
          <a:p>
            <a:r>
              <a:rPr lang="en-US" sz="2000" b="0" dirty="0" smtClean="0">
                <a:latin typeface="+mn-lt"/>
              </a:rPr>
              <a:t>Sorting Algorithms</a:t>
            </a:r>
          </a:p>
        </p:txBody>
      </p:sp>
    </p:spTree>
    <p:extLst>
      <p:ext uri="{BB962C8B-B14F-4D97-AF65-F5344CB8AC3E}">
        <p14:creationId xmlns:p14="http://schemas.microsoft.com/office/powerpoint/2010/main" xmlns="" val="169984764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750"/>
            <a:ext cx="8229600" cy="1143000"/>
          </a:xfrm>
        </p:spPr>
        <p:txBody>
          <a:bodyPr>
            <a:normAutofit/>
          </a:bodyPr>
          <a:lstStyle/>
          <a:p>
            <a:pPr>
              <a:spcBef>
                <a:spcPct val="20000"/>
              </a:spcBef>
            </a:pPr>
            <a:r>
              <a:rPr lang="en-US" dirty="0" smtClean="0">
                <a:latin typeface="Arial"/>
                <a:cs typeface="Arial"/>
                <a:sym typeface="Symbol" charset="0"/>
              </a:rPr>
              <a:t>NP</a:t>
            </a:r>
            <a:endParaRPr lang="en-US" dirty="0">
              <a:latin typeface="Arial"/>
              <a:cs typeface="Arial"/>
            </a:endParaRPr>
          </a:p>
        </p:txBody>
      </p:sp>
      <p:sp>
        <p:nvSpPr>
          <p:cNvPr id="7" name="Oval 6"/>
          <p:cNvSpPr/>
          <p:nvPr/>
        </p:nvSpPr>
        <p:spPr bwMode="auto">
          <a:xfrm>
            <a:off x="1600200" y="3352800"/>
            <a:ext cx="3124200" cy="2590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8" name="TextBox 7"/>
          <p:cNvSpPr txBox="1"/>
          <p:nvPr/>
        </p:nvSpPr>
        <p:spPr>
          <a:xfrm>
            <a:off x="2362200" y="3714690"/>
            <a:ext cx="1903956" cy="338554"/>
          </a:xfrm>
          <a:prstGeom prst="rect">
            <a:avLst/>
          </a:prstGeom>
          <a:noFill/>
        </p:spPr>
        <p:txBody>
          <a:bodyPr wrap="square" rtlCol="0">
            <a:spAutoFit/>
          </a:bodyPr>
          <a:lstStyle/>
          <a:p>
            <a:r>
              <a:rPr lang="en-US" sz="1600" b="0" dirty="0" smtClean="0">
                <a:latin typeface="+mn-lt"/>
              </a:rPr>
              <a:t>Binary Search</a:t>
            </a:r>
          </a:p>
        </p:txBody>
      </p:sp>
      <p:sp>
        <p:nvSpPr>
          <p:cNvPr id="9" name="TextBox 8"/>
          <p:cNvSpPr txBox="1"/>
          <p:nvPr/>
        </p:nvSpPr>
        <p:spPr>
          <a:xfrm>
            <a:off x="1828800" y="4552890"/>
            <a:ext cx="2082452" cy="338554"/>
          </a:xfrm>
          <a:prstGeom prst="rect">
            <a:avLst/>
          </a:prstGeom>
          <a:noFill/>
        </p:spPr>
        <p:txBody>
          <a:bodyPr wrap="square" rtlCol="0">
            <a:spAutoFit/>
          </a:bodyPr>
          <a:lstStyle/>
          <a:p>
            <a:r>
              <a:rPr lang="en-US" sz="1600" b="0" dirty="0" smtClean="0">
                <a:latin typeface="+mn-lt"/>
              </a:rPr>
              <a:t>Breadth-First Search</a:t>
            </a:r>
          </a:p>
        </p:txBody>
      </p:sp>
      <p:sp>
        <p:nvSpPr>
          <p:cNvPr id="10" name="TextBox 9"/>
          <p:cNvSpPr txBox="1"/>
          <p:nvPr/>
        </p:nvSpPr>
        <p:spPr>
          <a:xfrm>
            <a:off x="2667000" y="4095690"/>
            <a:ext cx="1903956" cy="338554"/>
          </a:xfrm>
          <a:prstGeom prst="rect">
            <a:avLst/>
          </a:prstGeom>
          <a:noFill/>
        </p:spPr>
        <p:txBody>
          <a:bodyPr wrap="square" rtlCol="0">
            <a:spAutoFit/>
          </a:bodyPr>
          <a:lstStyle/>
          <a:p>
            <a:r>
              <a:rPr lang="en-US" sz="1600" b="0" dirty="0" smtClean="0">
                <a:latin typeface="+mn-lt"/>
              </a:rPr>
              <a:t>Dijkstra’s Algorithm</a:t>
            </a:r>
          </a:p>
        </p:txBody>
      </p:sp>
      <p:sp>
        <p:nvSpPr>
          <p:cNvPr id="11" name="TextBox 10"/>
          <p:cNvSpPr txBox="1"/>
          <p:nvPr/>
        </p:nvSpPr>
        <p:spPr>
          <a:xfrm>
            <a:off x="2286000" y="5010090"/>
            <a:ext cx="1903956" cy="338554"/>
          </a:xfrm>
          <a:prstGeom prst="rect">
            <a:avLst/>
          </a:prstGeom>
          <a:noFill/>
        </p:spPr>
        <p:txBody>
          <a:bodyPr wrap="square" rtlCol="0">
            <a:spAutoFit/>
          </a:bodyPr>
          <a:lstStyle/>
          <a:p>
            <a:r>
              <a:rPr lang="en-US" sz="1600" b="0" dirty="0" smtClean="0">
                <a:latin typeface="+mn-lt"/>
              </a:rPr>
              <a:t>Sorting Algorithms</a:t>
            </a:r>
          </a:p>
        </p:txBody>
      </p:sp>
      <p:sp>
        <p:nvSpPr>
          <p:cNvPr id="12" name="TextBox 11"/>
          <p:cNvSpPr txBox="1"/>
          <p:nvPr/>
        </p:nvSpPr>
        <p:spPr>
          <a:xfrm>
            <a:off x="2757311" y="5252801"/>
            <a:ext cx="2438400" cy="400110"/>
          </a:xfrm>
          <a:prstGeom prst="rect">
            <a:avLst/>
          </a:prstGeom>
          <a:noFill/>
        </p:spPr>
        <p:txBody>
          <a:bodyPr wrap="square" rtlCol="0">
            <a:spAutoFit/>
          </a:bodyPr>
          <a:lstStyle/>
          <a:p>
            <a:r>
              <a:rPr lang="en-US" sz="2000" b="0" dirty="0" smtClean="0">
                <a:latin typeface="+mn-lt"/>
              </a:rPr>
              <a:t>…</a:t>
            </a:r>
          </a:p>
        </p:txBody>
      </p:sp>
      <p:sp>
        <p:nvSpPr>
          <p:cNvPr id="14" name="TextBox 13"/>
          <p:cNvSpPr txBox="1"/>
          <p:nvPr/>
        </p:nvSpPr>
        <p:spPr>
          <a:xfrm>
            <a:off x="1713752" y="3875741"/>
            <a:ext cx="685800" cy="707886"/>
          </a:xfrm>
          <a:prstGeom prst="rect">
            <a:avLst/>
          </a:prstGeom>
          <a:noFill/>
        </p:spPr>
        <p:txBody>
          <a:bodyPr wrap="square" rtlCol="0">
            <a:spAutoFit/>
          </a:bodyPr>
          <a:lstStyle/>
          <a:p>
            <a:r>
              <a:rPr lang="en-US" sz="4000" b="0" dirty="0" smtClean="0">
                <a:solidFill>
                  <a:srgbClr val="3366FF"/>
                </a:solidFill>
                <a:latin typeface="+mn-lt"/>
              </a:rPr>
              <a:t>P</a:t>
            </a:r>
            <a:endParaRPr lang="en-US" sz="5400" b="0" dirty="0" smtClean="0">
              <a:solidFill>
                <a:srgbClr val="3366FF"/>
              </a:solidFill>
              <a:latin typeface="+mn-lt"/>
            </a:endParaRPr>
          </a:p>
        </p:txBody>
      </p:sp>
      <p:sp>
        <p:nvSpPr>
          <p:cNvPr id="13" name="Oval 12"/>
          <p:cNvSpPr/>
          <p:nvPr/>
        </p:nvSpPr>
        <p:spPr bwMode="auto">
          <a:xfrm>
            <a:off x="914400" y="2017058"/>
            <a:ext cx="5734424" cy="415514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5" name="TextBox 14"/>
          <p:cNvSpPr txBox="1"/>
          <p:nvPr/>
        </p:nvSpPr>
        <p:spPr>
          <a:xfrm>
            <a:off x="1250576" y="2623338"/>
            <a:ext cx="2057400" cy="707886"/>
          </a:xfrm>
          <a:prstGeom prst="rect">
            <a:avLst/>
          </a:prstGeom>
          <a:noFill/>
        </p:spPr>
        <p:txBody>
          <a:bodyPr wrap="square" rtlCol="0">
            <a:spAutoFit/>
          </a:bodyPr>
          <a:lstStyle/>
          <a:p>
            <a:r>
              <a:rPr lang="en-US" sz="4000" b="0" dirty="0" smtClean="0">
                <a:solidFill>
                  <a:srgbClr val="3366FF"/>
                </a:solidFill>
                <a:latin typeface="+mn-lt"/>
              </a:rPr>
              <a:t>NP</a:t>
            </a:r>
          </a:p>
        </p:txBody>
      </p:sp>
      <p:sp>
        <p:nvSpPr>
          <p:cNvPr id="16" name="TextBox 15"/>
          <p:cNvSpPr txBox="1"/>
          <p:nvPr/>
        </p:nvSpPr>
        <p:spPr>
          <a:xfrm>
            <a:off x="2362200" y="2057400"/>
            <a:ext cx="3124200" cy="461665"/>
          </a:xfrm>
          <a:prstGeom prst="rect">
            <a:avLst/>
          </a:prstGeom>
          <a:noFill/>
        </p:spPr>
        <p:txBody>
          <a:bodyPr wrap="square" rtlCol="0">
            <a:spAutoFit/>
          </a:bodyPr>
          <a:lstStyle/>
          <a:p>
            <a:r>
              <a:rPr lang="en-US" b="0" dirty="0" smtClean="0">
                <a:latin typeface="+mn-lt"/>
              </a:rPr>
              <a:t>Hamilton Cycle</a:t>
            </a:r>
          </a:p>
        </p:txBody>
      </p:sp>
      <p:sp>
        <p:nvSpPr>
          <p:cNvPr id="17" name="TextBox 16"/>
          <p:cNvSpPr txBox="1"/>
          <p:nvPr/>
        </p:nvSpPr>
        <p:spPr>
          <a:xfrm>
            <a:off x="4572000" y="2819400"/>
            <a:ext cx="1604010" cy="469077"/>
          </a:xfrm>
          <a:prstGeom prst="rect">
            <a:avLst/>
          </a:prstGeom>
          <a:noFill/>
        </p:spPr>
        <p:txBody>
          <a:bodyPr wrap="square" rtlCol="0">
            <a:spAutoFit/>
          </a:bodyPr>
          <a:lstStyle/>
          <a:p>
            <a:r>
              <a:rPr lang="en-US" b="0" dirty="0" smtClean="0">
                <a:latin typeface="+mn-lt"/>
              </a:rPr>
              <a:t>Sudoku</a:t>
            </a:r>
          </a:p>
        </p:txBody>
      </p:sp>
      <p:sp>
        <p:nvSpPr>
          <p:cNvPr id="19" name="TextBox 18"/>
          <p:cNvSpPr txBox="1"/>
          <p:nvPr/>
        </p:nvSpPr>
        <p:spPr>
          <a:xfrm>
            <a:off x="5334000" y="3733800"/>
            <a:ext cx="1600200" cy="523220"/>
          </a:xfrm>
          <a:prstGeom prst="rect">
            <a:avLst/>
          </a:prstGeom>
          <a:noFill/>
        </p:spPr>
        <p:txBody>
          <a:bodyPr wrap="square" rtlCol="0">
            <a:spAutoFit/>
          </a:bodyPr>
          <a:lstStyle/>
          <a:p>
            <a:r>
              <a:rPr lang="en-US" b="0" dirty="0" smtClean="0">
                <a:latin typeface="+mn-lt"/>
              </a:rPr>
              <a:t>SAT</a:t>
            </a:r>
          </a:p>
        </p:txBody>
      </p:sp>
      <p:sp>
        <p:nvSpPr>
          <p:cNvPr id="20" name="TextBox 19"/>
          <p:cNvSpPr txBox="1"/>
          <p:nvPr/>
        </p:nvSpPr>
        <p:spPr>
          <a:xfrm>
            <a:off x="4269184" y="4463239"/>
            <a:ext cx="3124200" cy="461665"/>
          </a:xfrm>
          <a:prstGeom prst="rect">
            <a:avLst/>
          </a:prstGeom>
          <a:noFill/>
        </p:spPr>
        <p:txBody>
          <a:bodyPr wrap="square" rtlCol="0">
            <a:spAutoFit/>
          </a:bodyPr>
          <a:lstStyle/>
          <a:p>
            <a:r>
              <a:rPr lang="en-US" b="0" dirty="0" smtClean="0">
                <a:latin typeface="+mn-lt"/>
              </a:rPr>
              <a:t>…</a:t>
            </a:r>
          </a:p>
        </p:txBody>
      </p:sp>
      <p:sp>
        <p:nvSpPr>
          <p:cNvPr id="3" name="Rectangle 2"/>
          <p:cNvSpPr/>
          <p:nvPr/>
        </p:nvSpPr>
        <p:spPr>
          <a:xfrm>
            <a:off x="4811058" y="1078032"/>
            <a:ext cx="4572000" cy="1384995"/>
          </a:xfrm>
          <a:prstGeom prst="rect">
            <a:avLst/>
          </a:prstGeom>
        </p:spPr>
        <p:txBody>
          <a:bodyPr>
            <a:spAutoFit/>
          </a:bodyPr>
          <a:lstStyle/>
          <a:p>
            <a:pPr eaLnBrk="1" hangingPunct="1">
              <a:buFontTx/>
              <a:buNone/>
            </a:pPr>
            <a:r>
              <a:rPr lang="en-US" dirty="0">
                <a:latin typeface="Arial"/>
                <a:cs typeface="Arial"/>
              </a:rPr>
              <a:t>The class of all sets that can be </a:t>
            </a:r>
            <a:r>
              <a:rPr lang="en-US" dirty="0">
                <a:solidFill>
                  <a:srgbClr val="3366FF"/>
                </a:solidFill>
                <a:latin typeface="Arial"/>
                <a:cs typeface="Arial"/>
              </a:rPr>
              <a:t>verified</a:t>
            </a:r>
            <a:r>
              <a:rPr lang="en-US" dirty="0">
                <a:solidFill>
                  <a:srgbClr val="FF0000"/>
                </a:solidFill>
                <a:latin typeface="Arial"/>
                <a:cs typeface="Arial"/>
              </a:rPr>
              <a:t> </a:t>
            </a:r>
            <a:r>
              <a:rPr lang="en-US" dirty="0">
                <a:latin typeface="Arial"/>
                <a:cs typeface="Arial"/>
              </a:rPr>
              <a:t>in polynomial time.</a:t>
            </a:r>
          </a:p>
        </p:txBody>
      </p:sp>
    </p:spTree>
    <p:extLst>
      <p:ext uri="{BB962C8B-B14F-4D97-AF65-F5344CB8AC3E}">
        <p14:creationId xmlns:p14="http://schemas.microsoft.com/office/powerpoint/2010/main" xmlns="" val="113904000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68"/>
          <p:cNvSpPr txBox="1">
            <a:spLocks noChangeArrowheads="1"/>
          </p:cNvSpPr>
          <p:nvPr/>
        </p:nvSpPr>
        <p:spPr bwMode="auto">
          <a:xfrm>
            <a:off x="2927522" y="288925"/>
            <a:ext cx="32889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3600">
                <a:latin typeface="Arial"/>
                <a:cs typeface="Arial"/>
              </a:rPr>
              <a:t>Hamilton Cycle</a:t>
            </a:r>
          </a:p>
        </p:txBody>
      </p:sp>
      <p:sp>
        <p:nvSpPr>
          <p:cNvPr id="1085509" name="Text Box 69"/>
          <p:cNvSpPr txBox="1">
            <a:spLocks noChangeArrowheads="1"/>
          </p:cNvSpPr>
          <p:nvPr/>
        </p:nvSpPr>
        <p:spPr bwMode="auto">
          <a:xfrm>
            <a:off x="676275" y="1216025"/>
            <a:ext cx="7789863"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a:r>
              <a:rPr lang="en-US" dirty="0">
                <a:latin typeface="Arial"/>
                <a:cs typeface="Arial"/>
              </a:rPr>
              <a:t>Given a graph G = (V,E), </a:t>
            </a:r>
            <a:r>
              <a:rPr lang="en-US" dirty="0" smtClean="0">
                <a:latin typeface="Arial"/>
                <a:cs typeface="Arial"/>
              </a:rPr>
              <a:t>is there a </a:t>
            </a:r>
            <a:r>
              <a:rPr lang="en-US" dirty="0">
                <a:latin typeface="Arial"/>
                <a:cs typeface="Arial"/>
              </a:rPr>
              <a:t>cycle that visits all the nodes exactly </a:t>
            </a:r>
            <a:r>
              <a:rPr lang="en-US" dirty="0" smtClean="0">
                <a:latin typeface="Arial"/>
                <a:cs typeface="Arial"/>
              </a:rPr>
              <a:t>once?</a:t>
            </a:r>
            <a:endParaRPr lang="en-US" dirty="0">
              <a:latin typeface="Arial"/>
              <a:cs typeface="Arial"/>
            </a:endParaRPr>
          </a:p>
        </p:txBody>
      </p:sp>
      <p:grpSp>
        <p:nvGrpSpPr>
          <p:cNvPr id="2" name="Group 99"/>
          <p:cNvGrpSpPr>
            <a:grpSpLocks/>
          </p:cNvGrpSpPr>
          <p:nvPr/>
        </p:nvGrpSpPr>
        <p:grpSpPr bwMode="auto">
          <a:xfrm>
            <a:off x="5484708" y="2226465"/>
            <a:ext cx="3448050" cy="2659063"/>
            <a:chOff x="1794" y="1646"/>
            <a:chExt cx="2172" cy="1675"/>
          </a:xfrm>
        </p:grpSpPr>
        <p:sp>
          <p:nvSpPr>
            <p:cNvPr id="14348" name="Oval 70"/>
            <p:cNvSpPr>
              <a:spLocks noChangeArrowheads="1"/>
            </p:cNvSpPr>
            <p:nvPr/>
          </p:nvSpPr>
          <p:spPr bwMode="auto">
            <a:xfrm>
              <a:off x="1794" y="1646"/>
              <a:ext cx="225" cy="240"/>
            </a:xfrm>
            <a:prstGeom prst="ellipse">
              <a:avLst/>
            </a:prstGeom>
            <a:solidFill>
              <a:schemeClr val="tx1"/>
            </a:solidFill>
            <a:ln w="9525">
              <a:solidFill>
                <a:schemeClr val="tx1"/>
              </a:solidFill>
              <a:round/>
              <a:headEnd/>
              <a:tailEnd/>
            </a:ln>
          </p:spPr>
          <p:txBody>
            <a:bodyPr wrap="none" anchor="ctr"/>
            <a:lstStyle/>
            <a:p>
              <a:endParaRPr lang="en-US">
                <a:latin typeface="Arial"/>
                <a:cs typeface="Arial"/>
              </a:endParaRPr>
            </a:p>
          </p:txBody>
        </p:sp>
        <p:sp>
          <p:nvSpPr>
            <p:cNvPr id="14349" name="Oval 71"/>
            <p:cNvSpPr>
              <a:spLocks noChangeArrowheads="1"/>
            </p:cNvSpPr>
            <p:nvPr/>
          </p:nvSpPr>
          <p:spPr bwMode="auto">
            <a:xfrm>
              <a:off x="1794" y="3081"/>
              <a:ext cx="225" cy="240"/>
            </a:xfrm>
            <a:prstGeom prst="ellipse">
              <a:avLst/>
            </a:prstGeom>
            <a:solidFill>
              <a:schemeClr val="tx1"/>
            </a:solidFill>
            <a:ln w="9525">
              <a:solidFill>
                <a:schemeClr val="tx1"/>
              </a:solidFill>
              <a:round/>
              <a:headEnd/>
              <a:tailEnd/>
            </a:ln>
          </p:spPr>
          <p:txBody>
            <a:bodyPr wrap="none" anchor="ctr"/>
            <a:lstStyle/>
            <a:p>
              <a:endParaRPr lang="en-US">
                <a:latin typeface="Arial"/>
                <a:cs typeface="Arial"/>
              </a:endParaRPr>
            </a:p>
          </p:txBody>
        </p:sp>
        <p:sp>
          <p:nvSpPr>
            <p:cNvPr id="14350" name="Oval 72"/>
            <p:cNvSpPr>
              <a:spLocks noChangeArrowheads="1"/>
            </p:cNvSpPr>
            <p:nvPr/>
          </p:nvSpPr>
          <p:spPr bwMode="auto">
            <a:xfrm>
              <a:off x="3741" y="1646"/>
              <a:ext cx="225" cy="240"/>
            </a:xfrm>
            <a:prstGeom prst="ellipse">
              <a:avLst/>
            </a:prstGeom>
            <a:solidFill>
              <a:schemeClr val="tx1"/>
            </a:solidFill>
            <a:ln w="9525">
              <a:solidFill>
                <a:schemeClr val="tx1"/>
              </a:solidFill>
              <a:round/>
              <a:headEnd/>
              <a:tailEnd/>
            </a:ln>
          </p:spPr>
          <p:txBody>
            <a:bodyPr wrap="none" anchor="ctr"/>
            <a:lstStyle/>
            <a:p>
              <a:endParaRPr lang="en-US">
                <a:latin typeface="Arial"/>
                <a:cs typeface="Arial"/>
              </a:endParaRPr>
            </a:p>
          </p:txBody>
        </p:sp>
        <p:sp>
          <p:nvSpPr>
            <p:cNvPr id="14351" name="Oval 73"/>
            <p:cNvSpPr>
              <a:spLocks noChangeArrowheads="1"/>
            </p:cNvSpPr>
            <p:nvPr/>
          </p:nvSpPr>
          <p:spPr bwMode="auto">
            <a:xfrm>
              <a:off x="3741" y="3081"/>
              <a:ext cx="225" cy="240"/>
            </a:xfrm>
            <a:prstGeom prst="ellipse">
              <a:avLst/>
            </a:prstGeom>
            <a:solidFill>
              <a:schemeClr val="tx1"/>
            </a:solidFill>
            <a:ln w="9525">
              <a:solidFill>
                <a:schemeClr val="tx1"/>
              </a:solidFill>
              <a:round/>
              <a:headEnd/>
              <a:tailEnd/>
            </a:ln>
          </p:spPr>
          <p:txBody>
            <a:bodyPr wrap="none" anchor="ctr"/>
            <a:lstStyle/>
            <a:p>
              <a:endParaRPr lang="en-US">
                <a:latin typeface="Arial"/>
                <a:cs typeface="Arial"/>
              </a:endParaRPr>
            </a:p>
          </p:txBody>
        </p:sp>
        <p:sp>
          <p:nvSpPr>
            <p:cNvPr id="14352" name="Oval 74"/>
            <p:cNvSpPr>
              <a:spLocks noChangeArrowheads="1"/>
            </p:cNvSpPr>
            <p:nvPr/>
          </p:nvSpPr>
          <p:spPr bwMode="auto">
            <a:xfrm>
              <a:off x="2443" y="2363"/>
              <a:ext cx="225" cy="240"/>
            </a:xfrm>
            <a:prstGeom prst="ellipse">
              <a:avLst/>
            </a:prstGeom>
            <a:solidFill>
              <a:schemeClr val="tx1"/>
            </a:solidFill>
            <a:ln w="9525">
              <a:solidFill>
                <a:schemeClr val="tx1"/>
              </a:solidFill>
              <a:round/>
              <a:headEnd/>
              <a:tailEnd/>
            </a:ln>
          </p:spPr>
          <p:txBody>
            <a:bodyPr wrap="none" anchor="ctr"/>
            <a:lstStyle/>
            <a:p>
              <a:endParaRPr lang="en-US">
                <a:latin typeface="Arial"/>
                <a:cs typeface="Arial"/>
              </a:endParaRPr>
            </a:p>
          </p:txBody>
        </p:sp>
        <p:sp>
          <p:nvSpPr>
            <p:cNvPr id="14353" name="Oval 75"/>
            <p:cNvSpPr>
              <a:spLocks noChangeArrowheads="1"/>
            </p:cNvSpPr>
            <p:nvPr/>
          </p:nvSpPr>
          <p:spPr bwMode="auto">
            <a:xfrm>
              <a:off x="3092" y="2363"/>
              <a:ext cx="225" cy="240"/>
            </a:xfrm>
            <a:prstGeom prst="ellipse">
              <a:avLst/>
            </a:prstGeom>
            <a:solidFill>
              <a:schemeClr val="tx1"/>
            </a:solidFill>
            <a:ln w="9525">
              <a:solidFill>
                <a:schemeClr val="tx1"/>
              </a:solidFill>
              <a:round/>
              <a:headEnd/>
              <a:tailEnd/>
            </a:ln>
          </p:spPr>
          <p:txBody>
            <a:bodyPr wrap="none" anchor="ctr"/>
            <a:lstStyle/>
            <a:p>
              <a:endParaRPr lang="en-US">
                <a:latin typeface="Arial"/>
                <a:cs typeface="Arial"/>
              </a:endParaRPr>
            </a:p>
          </p:txBody>
        </p:sp>
        <p:sp>
          <p:nvSpPr>
            <p:cNvPr id="14354" name="Line 76"/>
            <p:cNvSpPr>
              <a:spLocks noChangeShapeType="1"/>
            </p:cNvSpPr>
            <p:nvPr/>
          </p:nvSpPr>
          <p:spPr bwMode="auto">
            <a:xfrm>
              <a:off x="1909" y="1848"/>
              <a:ext cx="0" cy="1272"/>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55" name="Line 77"/>
            <p:cNvSpPr>
              <a:spLocks noChangeShapeType="1"/>
            </p:cNvSpPr>
            <p:nvPr/>
          </p:nvSpPr>
          <p:spPr bwMode="auto">
            <a:xfrm>
              <a:off x="3859" y="1831"/>
              <a:ext cx="0" cy="1272"/>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56" name="Line 78"/>
            <p:cNvSpPr>
              <a:spLocks noChangeShapeType="1"/>
            </p:cNvSpPr>
            <p:nvPr/>
          </p:nvSpPr>
          <p:spPr bwMode="auto">
            <a:xfrm>
              <a:off x="1975" y="1771"/>
              <a:ext cx="1795" cy="0"/>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57" name="Line 79"/>
            <p:cNvSpPr>
              <a:spLocks noChangeShapeType="1"/>
            </p:cNvSpPr>
            <p:nvPr/>
          </p:nvSpPr>
          <p:spPr bwMode="auto">
            <a:xfrm>
              <a:off x="1981" y="3199"/>
              <a:ext cx="1795" cy="0"/>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58" name="Line 80"/>
            <p:cNvSpPr>
              <a:spLocks noChangeShapeType="1"/>
            </p:cNvSpPr>
            <p:nvPr/>
          </p:nvSpPr>
          <p:spPr bwMode="auto">
            <a:xfrm>
              <a:off x="2617" y="2480"/>
              <a:ext cx="539" cy="0"/>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59" name="Line 81"/>
            <p:cNvSpPr>
              <a:spLocks noChangeShapeType="1"/>
            </p:cNvSpPr>
            <p:nvPr/>
          </p:nvSpPr>
          <p:spPr bwMode="auto">
            <a:xfrm>
              <a:off x="1944" y="1821"/>
              <a:ext cx="561" cy="636"/>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60" name="Line 82"/>
            <p:cNvSpPr>
              <a:spLocks noChangeShapeType="1"/>
            </p:cNvSpPr>
            <p:nvPr/>
          </p:nvSpPr>
          <p:spPr bwMode="auto">
            <a:xfrm>
              <a:off x="3229" y="2507"/>
              <a:ext cx="561" cy="636"/>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61" name="Line 83"/>
            <p:cNvSpPr>
              <a:spLocks noChangeShapeType="1"/>
            </p:cNvSpPr>
            <p:nvPr/>
          </p:nvSpPr>
          <p:spPr bwMode="auto">
            <a:xfrm flipH="1">
              <a:off x="1966" y="2493"/>
              <a:ext cx="561" cy="636"/>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62" name="Line 85"/>
            <p:cNvSpPr>
              <a:spLocks noChangeShapeType="1"/>
            </p:cNvSpPr>
            <p:nvPr/>
          </p:nvSpPr>
          <p:spPr bwMode="auto">
            <a:xfrm flipH="1">
              <a:off x="3236" y="1818"/>
              <a:ext cx="561" cy="636"/>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63" name="Line 86"/>
            <p:cNvSpPr>
              <a:spLocks noChangeShapeType="1"/>
            </p:cNvSpPr>
            <p:nvPr/>
          </p:nvSpPr>
          <p:spPr bwMode="auto">
            <a:xfrm flipH="1">
              <a:off x="1927" y="2574"/>
              <a:ext cx="1257" cy="621"/>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64" name="Line 88"/>
            <p:cNvSpPr>
              <a:spLocks noChangeShapeType="1"/>
            </p:cNvSpPr>
            <p:nvPr/>
          </p:nvSpPr>
          <p:spPr bwMode="auto">
            <a:xfrm>
              <a:off x="1949" y="1794"/>
              <a:ext cx="1257" cy="621"/>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65" name="Line 90"/>
            <p:cNvSpPr>
              <a:spLocks noChangeShapeType="1"/>
            </p:cNvSpPr>
            <p:nvPr/>
          </p:nvSpPr>
          <p:spPr bwMode="auto">
            <a:xfrm>
              <a:off x="2583" y="2569"/>
              <a:ext cx="1257" cy="621"/>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grpSp>
      <p:grpSp>
        <p:nvGrpSpPr>
          <p:cNvPr id="3" name="Group 98"/>
          <p:cNvGrpSpPr>
            <a:grpSpLocks/>
          </p:cNvGrpSpPr>
          <p:nvPr/>
        </p:nvGrpSpPr>
        <p:grpSpPr bwMode="auto">
          <a:xfrm>
            <a:off x="5683146" y="2436015"/>
            <a:ext cx="3095625" cy="2260600"/>
            <a:chOff x="457" y="2637"/>
            <a:chExt cx="1950" cy="1424"/>
          </a:xfrm>
        </p:grpSpPr>
        <p:sp>
          <p:nvSpPr>
            <p:cNvPr id="14342" name="Line 92"/>
            <p:cNvSpPr>
              <a:spLocks noChangeShapeType="1"/>
            </p:cNvSpPr>
            <p:nvPr/>
          </p:nvSpPr>
          <p:spPr bwMode="auto">
            <a:xfrm>
              <a:off x="457" y="2714"/>
              <a:ext cx="0" cy="1272"/>
            </a:xfrm>
            <a:prstGeom prst="line">
              <a:avLst/>
            </a:prstGeom>
            <a:noFill/>
            <a:ln w="1524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43" name="Line 93"/>
            <p:cNvSpPr>
              <a:spLocks noChangeShapeType="1"/>
            </p:cNvSpPr>
            <p:nvPr/>
          </p:nvSpPr>
          <p:spPr bwMode="auto">
            <a:xfrm>
              <a:off x="2407" y="2697"/>
              <a:ext cx="0" cy="1272"/>
            </a:xfrm>
            <a:prstGeom prst="line">
              <a:avLst/>
            </a:prstGeom>
            <a:noFill/>
            <a:ln w="1524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44" name="Line 94"/>
            <p:cNvSpPr>
              <a:spLocks noChangeShapeType="1"/>
            </p:cNvSpPr>
            <p:nvPr/>
          </p:nvSpPr>
          <p:spPr bwMode="auto">
            <a:xfrm>
              <a:off x="523" y="2637"/>
              <a:ext cx="1795" cy="0"/>
            </a:xfrm>
            <a:prstGeom prst="line">
              <a:avLst/>
            </a:prstGeom>
            <a:noFill/>
            <a:ln w="1524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45" name="Line 95"/>
            <p:cNvSpPr>
              <a:spLocks noChangeShapeType="1"/>
            </p:cNvSpPr>
            <p:nvPr/>
          </p:nvSpPr>
          <p:spPr bwMode="auto">
            <a:xfrm>
              <a:off x="1165" y="3346"/>
              <a:ext cx="539" cy="0"/>
            </a:xfrm>
            <a:prstGeom prst="line">
              <a:avLst/>
            </a:prstGeom>
            <a:noFill/>
            <a:ln w="1524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46" name="Line 96"/>
            <p:cNvSpPr>
              <a:spLocks noChangeShapeType="1"/>
            </p:cNvSpPr>
            <p:nvPr/>
          </p:nvSpPr>
          <p:spPr bwMode="auto">
            <a:xfrm flipH="1">
              <a:off x="475" y="3440"/>
              <a:ext cx="1257" cy="621"/>
            </a:xfrm>
            <a:prstGeom prst="line">
              <a:avLst/>
            </a:prstGeom>
            <a:noFill/>
            <a:ln w="1524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sp>
          <p:nvSpPr>
            <p:cNvPr id="14347" name="Line 97"/>
            <p:cNvSpPr>
              <a:spLocks noChangeShapeType="1"/>
            </p:cNvSpPr>
            <p:nvPr/>
          </p:nvSpPr>
          <p:spPr bwMode="auto">
            <a:xfrm>
              <a:off x="1131" y="3435"/>
              <a:ext cx="1257" cy="621"/>
            </a:xfrm>
            <a:prstGeom prst="line">
              <a:avLst/>
            </a:prstGeom>
            <a:noFill/>
            <a:ln w="1524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latin typeface="Arial"/>
                <a:cs typeface="Arial"/>
              </a:endParaRPr>
            </a:p>
          </p:txBody>
        </p:sp>
      </p:grpSp>
      <p:sp>
        <p:nvSpPr>
          <p:cNvPr id="33" name="Text Box 47"/>
          <p:cNvSpPr txBox="1">
            <a:spLocks noChangeArrowheads="1"/>
          </p:cNvSpPr>
          <p:nvPr/>
        </p:nvSpPr>
        <p:spPr bwMode="auto">
          <a:xfrm>
            <a:off x="323828" y="2396304"/>
            <a:ext cx="497411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dirty="0">
                <a:latin typeface="Arial"/>
                <a:cs typeface="Arial"/>
              </a:rPr>
              <a:t>YES if G has a Hamilton cycle</a:t>
            </a:r>
          </a:p>
        </p:txBody>
      </p:sp>
      <p:sp>
        <p:nvSpPr>
          <p:cNvPr id="34" name="Text Box 48"/>
          <p:cNvSpPr txBox="1">
            <a:spLocks noChangeArrowheads="1"/>
          </p:cNvSpPr>
          <p:nvPr/>
        </p:nvSpPr>
        <p:spPr bwMode="auto">
          <a:xfrm>
            <a:off x="309020" y="2891516"/>
            <a:ext cx="499392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dirty="0">
                <a:latin typeface="Arial"/>
                <a:cs typeface="Arial"/>
              </a:rPr>
              <a:t>NO if G has no Hamilton cycle</a:t>
            </a:r>
          </a:p>
        </p:txBody>
      </p:sp>
      <p:sp>
        <p:nvSpPr>
          <p:cNvPr id="35" name="Text Box 44"/>
          <p:cNvSpPr txBox="1">
            <a:spLocks noChangeArrowheads="1"/>
          </p:cNvSpPr>
          <p:nvPr/>
        </p:nvSpPr>
        <p:spPr bwMode="auto">
          <a:xfrm>
            <a:off x="410437" y="4579917"/>
            <a:ext cx="34607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3600" dirty="0">
                <a:solidFill>
                  <a:srgbClr val="0000FF"/>
                </a:solidFill>
                <a:latin typeface="Arial"/>
                <a:cs typeface="Arial"/>
              </a:rPr>
              <a:t>The Set </a:t>
            </a:r>
            <a:r>
              <a:rPr lang="ja-JP" altLang="en-US" sz="3600" dirty="0">
                <a:solidFill>
                  <a:srgbClr val="0000FF"/>
                </a:solidFill>
                <a:latin typeface="Arial"/>
                <a:cs typeface="Arial"/>
              </a:rPr>
              <a:t>“</a:t>
            </a:r>
            <a:r>
              <a:rPr lang="en-US" sz="3600" dirty="0">
                <a:solidFill>
                  <a:srgbClr val="0000FF"/>
                </a:solidFill>
                <a:latin typeface="Arial"/>
                <a:cs typeface="Arial"/>
              </a:rPr>
              <a:t>HAM</a:t>
            </a:r>
            <a:r>
              <a:rPr lang="ja-JP" altLang="en-US" sz="3600" dirty="0">
                <a:solidFill>
                  <a:srgbClr val="0000FF"/>
                </a:solidFill>
                <a:latin typeface="Arial"/>
                <a:cs typeface="Arial"/>
              </a:rPr>
              <a:t>”</a:t>
            </a:r>
            <a:endParaRPr lang="en-US" sz="3600" dirty="0">
              <a:solidFill>
                <a:srgbClr val="0000FF"/>
              </a:solidFill>
              <a:latin typeface="Arial"/>
              <a:cs typeface="Arial"/>
            </a:endParaRPr>
          </a:p>
        </p:txBody>
      </p:sp>
      <p:sp>
        <p:nvSpPr>
          <p:cNvPr id="36" name="Text Box 49"/>
          <p:cNvSpPr txBox="1">
            <a:spLocks noChangeArrowheads="1"/>
          </p:cNvSpPr>
          <p:nvPr/>
        </p:nvSpPr>
        <p:spPr bwMode="auto">
          <a:xfrm>
            <a:off x="417816" y="5286002"/>
            <a:ext cx="711329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dirty="0">
                <a:solidFill>
                  <a:srgbClr val="0000FF"/>
                </a:solidFill>
                <a:latin typeface="Arial"/>
                <a:cs typeface="Arial"/>
              </a:rPr>
              <a:t>HAM = { graph G | G has a Hamilton cycle }</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09" grpId="0"/>
      <p:bldP spid="33" grpId="0"/>
      <p:bldP spid="34" grpId="0"/>
      <p:bldP spid="35" grpId="0"/>
      <p:bldP spid="3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437314" y="3544888"/>
            <a:ext cx="2295525" cy="3257550"/>
            <a:chOff x="3345" y="1952"/>
            <a:chExt cx="1446" cy="2052"/>
          </a:xfrm>
        </p:grpSpPr>
        <p:sp>
          <p:nvSpPr>
            <p:cNvPr id="16392" name="AutoShape 3"/>
            <p:cNvSpPr>
              <a:spLocks noChangeArrowheads="1"/>
            </p:cNvSpPr>
            <p:nvPr/>
          </p:nvSpPr>
          <p:spPr bwMode="auto">
            <a:xfrm rot="5400000" flipV="1">
              <a:off x="3341" y="2150"/>
              <a:ext cx="677" cy="669"/>
            </a:xfrm>
            <a:prstGeom prst="flowChartDelay">
              <a:avLst/>
            </a:prstGeom>
            <a:noFill/>
            <a:ln w="381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vert="eaVert" wrap="none" lIns="274320" rIns="274320" anchor="ctr">
              <a:spAutoFit/>
            </a:bodyPr>
            <a:lstStyle/>
            <a:p>
              <a:r>
                <a:rPr lang="en-US" sz="2400">
                  <a:latin typeface="Arial"/>
                  <a:cs typeface="Arial"/>
                </a:rPr>
                <a:t>AND</a:t>
              </a:r>
            </a:p>
          </p:txBody>
        </p:sp>
        <p:sp>
          <p:nvSpPr>
            <p:cNvPr id="16393" name="AutoShape 4"/>
            <p:cNvSpPr>
              <a:spLocks noChangeArrowheads="1"/>
            </p:cNvSpPr>
            <p:nvPr/>
          </p:nvSpPr>
          <p:spPr bwMode="auto">
            <a:xfrm rot="5400000" flipV="1">
              <a:off x="3761" y="3086"/>
              <a:ext cx="677" cy="669"/>
            </a:xfrm>
            <a:prstGeom prst="flowChartDelay">
              <a:avLst/>
            </a:prstGeom>
            <a:noFill/>
            <a:ln w="381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vert="eaVert" wrap="none" lIns="274320" rIns="274320" anchor="ctr">
              <a:spAutoFit/>
            </a:bodyPr>
            <a:lstStyle/>
            <a:p>
              <a:r>
                <a:rPr lang="en-US" sz="2400">
                  <a:latin typeface="Arial"/>
                  <a:cs typeface="Arial"/>
                </a:rPr>
                <a:t>AND</a:t>
              </a:r>
            </a:p>
          </p:txBody>
        </p:sp>
        <p:cxnSp>
          <p:nvCxnSpPr>
            <p:cNvPr id="16394" name="AutoShape 5"/>
            <p:cNvCxnSpPr>
              <a:cxnSpLocks noChangeShapeType="1"/>
              <a:stCxn id="16392" idx="3"/>
              <a:endCxn id="16393" idx="1"/>
            </p:cNvCxnSpPr>
            <p:nvPr/>
          </p:nvCxnSpPr>
          <p:spPr bwMode="auto">
            <a:xfrm>
              <a:off x="3680" y="2823"/>
              <a:ext cx="420" cy="259"/>
            </a:xfrm>
            <a:prstGeom prst="straightConnector1">
              <a:avLst/>
            </a:prstGeom>
            <a:noFill/>
            <a:ln w="571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cxnSp>
        <p:sp>
          <p:nvSpPr>
            <p:cNvPr id="16395" name="Line 6"/>
            <p:cNvSpPr>
              <a:spLocks noChangeShapeType="1"/>
            </p:cNvSpPr>
            <p:nvPr/>
          </p:nvSpPr>
          <p:spPr bwMode="auto">
            <a:xfrm>
              <a:off x="4100" y="3743"/>
              <a:ext cx="0" cy="261"/>
            </a:xfrm>
            <a:prstGeom prst="line">
              <a:avLst/>
            </a:prstGeom>
            <a:noFill/>
            <a:ln w="571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274320" rIns="274320" anchor="ctr">
              <a:spAutoFit/>
            </a:bodyPr>
            <a:lstStyle/>
            <a:p>
              <a:endParaRPr lang="en-US">
                <a:latin typeface="Arial"/>
                <a:cs typeface="Arial"/>
              </a:endParaRPr>
            </a:p>
          </p:txBody>
        </p:sp>
        <p:sp>
          <p:nvSpPr>
            <p:cNvPr id="16396" name="Line 7"/>
            <p:cNvSpPr>
              <a:spLocks noChangeShapeType="1"/>
            </p:cNvSpPr>
            <p:nvPr/>
          </p:nvSpPr>
          <p:spPr bwMode="auto">
            <a:xfrm>
              <a:off x="3529" y="1952"/>
              <a:ext cx="0" cy="216"/>
            </a:xfrm>
            <a:prstGeom prst="line">
              <a:avLst/>
            </a:prstGeom>
            <a:noFill/>
            <a:ln w="571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274320" rIns="274320" anchor="ctr">
              <a:spAutoFit/>
            </a:bodyPr>
            <a:lstStyle/>
            <a:p>
              <a:endParaRPr lang="en-US">
                <a:latin typeface="Arial"/>
                <a:cs typeface="Arial"/>
              </a:endParaRPr>
            </a:p>
          </p:txBody>
        </p:sp>
        <p:sp>
          <p:nvSpPr>
            <p:cNvPr id="16397" name="Line 8"/>
            <p:cNvSpPr>
              <a:spLocks noChangeShapeType="1"/>
            </p:cNvSpPr>
            <p:nvPr/>
          </p:nvSpPr>
          <p:spPr bwMode="auto">
            <a:xfrm>
              <a:off x="3805" y="1953"/>
              <a:ext cx="0" cy="215"/>
            </a:xfrm>
            <a:prstGeom prst="line">
              <a:avLst/>
            </a:prstGeom>
            <a:noFill/>
            <a:ln w="571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274320" rIns="274320" anchor="ctr">
              <a:spAutoFit/>
            </a:bodyPr>
            <a:lstStyle/>
            <a:p>
              <a:endParaRPr lang="en-US">
                <a:latin typeface="Arial"/>
                <a:cs typeface="Arial"/>
              </a:endParaRPr>
            </a:p>
          </p:txBody>
        </p:sp>
        <p:sp>
          <p:nvSpPr>
            <p:cNvPr id="16398" name="Line 9"/>
            <p:cNvSpPr>
              <a:spLocks noChangeShapeType="1"/>
            </p:cNvSpPr>
            <p:nvPr/>
          </p:nvSpPr>
          <p:spPr bwMode="auto">
            <a:xfrm>
              <a:off x="4466" y="1952"/>
              <a:ext cx="0" cy="216"/>
            </a:xfrm>
            <a:prstGeom prst="line">
              <a:avLst/>
            </a:prstGeom>
            <a:noFill/>
            <a:ln w="571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274320" rIns="274320" anchor="ctr">
              <a:spAutoFit/>
            </a:bodyPr>
            <a:lstStyle/>
            <a:p>
              <a:endParaRPr lang="en-US">
                <a:latin typeface="Arial"/>
                <a:cs typeface="Arial"/>
              </a:endParaRPr>
            </a:p>
          </p:txBody>
        </p:sp>
        <p:sp>
          <p:nvSpPr>
            <p:cNvPr id="16399" name="AutoShape 10"/>
            <p:cNvSpPr>
              <a:spLocks noChangeArrowheads="1"/>
            </p:cNvSpPr>
            <p:nvPr/>
          </p:nvSpPr>
          <p:spPr bwMode="auto">
            <a:xfrm rot="5400000" flipV="1">
              <a:off x="4126" y="2179"/>
              <a:ext cx="677" cy="652"/>
            </a:xfrm>
            <a:prstGeom prst="flowChartDelay">
              <a:avLst/>
            </a:prstGeom>
            <a:noFill/>
            <a:ln w="381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vert="eaVert" wrap="none" lIns="274320" rIns="274320" anchor="ctr">
              <a:spAutoFit/>
            </a:bodyPr>
            <a:lstStyle/>
            <a:p>
              <a:r>
                <a:rPr lang="en-US" sz="2400">
                  <a:latin typeface="Arial"/>
                  <a:cs typeface="Arial"/>
                </a:rPr>
                <a:t>NOT</a:t>
              </a:r>
            </a:p>
          </p:txBody>
        </p:sp>
        <p:cxnSp>
          <p:nvCxnSpPr>
            <p:cNvPr id="16400" name="AutoShape 11"/>
            <p:cNvCxnSpPr>
              <a:cxnSpLocks noChangeShapeType="1"/>
              <a:stCxn id="16399" idx="3"/>
              <a:endCxn id="16393" idx="1"/>
            </p:cNvCxnSpPr>
            <p:nvPr/>
          </p:nvCxnSpPr>
          <p:spPr bwMode="auto">
            <a:xfrm flipH="1">
              <a:off x="4100" y="2844"/>
              <a:ext cx="365" cy="238"/>
            </a:xfrm>
            <a:prstGeom prst="straightConnector1">
              <a:avLst/>
            </a:prstGeom>
            <a:noFill/>
            <a:ln w="571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cxnSp>
      </p:grpSp>
      <p:sp>
        <p:nvSpPr>
          <p:cNvPr id="16387" name="Text Box 17"/>
          <p:cNvSpPr txBox="1">
            <a:spLocks noChangeArrowheads="1"/>
          </p:cNvSpPr>
          <p:nvPr/>
        </p:nvSpPr>
        <p:spPr bwMode="auto">
          <a:xfrm>
            <a:off x="2535413" y="385226"/>
            <a:ext cx="408402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tabLst>
                <a:tab pos="858838" algn="l"/>
              </a:tabLst>
              <a:defRPr sz="2800">
                <a:solidFill>
                  <a:schemeClr val="tx1"/>
                </a:solidFill>
                <a:latin typeface="Arial Rounded MT Bold" charset="0"/>
                <a:ea typeface="ＭＳ Ｐゴシック" charset="0"/>
              </a:defRPr>
            </a:lvl1pPr>
            <a:lvl2pPr marL="742950" indent="-285750">
              <a:tabLst>
                <a:tab pos="858838" algn="l"/>
              </a:tabLst>
              <a:defRPr sz="2800">
                <a:solidFill>
                  <a:schemeClr val="tx1"/>
                </a:solidFill>
                <a:latin typeface="Arial Rounded MT Bold" charset="0"/>
                <a:ea typeface="ＭＳ Ｐゴシック" charset="0"/>
              </a:defRPr>
            </a:lvl2pPr>
            <a:lvl3pPr marL="1143000" indent="-228600">
              <a:tabLst>
                <a:tab pos="858838" algn="l"/>
              </a:tabLst>
              <a:defRPr sz="2800">
                <a:solidFill>
                  <a:schemeClr val="tx1"/>
                </a:solidFill>
                <a:latin typeface="Arial Rounded MT Bold" charset="0"/>
                <a:ea typeface="ＭＳ Ｐゴシック" charset="0"/>
              </a:defRPr>
            </a:lvl3pPr>
            <a:lvl4pPr marL="1600200" indent="-228600">
              <a:tabLst>
                <a:tab pos="858838" algn="l"/>
              </a:tabLst>
              <a:defRPr sz="2800">
                <a:solidFill>
                  <a:schemeClr val="tx1"/>
                </a:solidFill>
                <a:latin typeface="Arial Rounded MT Bold" charset="0"/>
                <a:ea typeface="ＭＳ Ｐゴシック" charset="0"/>
              </a:defRPr>
            </a:lvl4pPr>
            <a:lvl5pPr marL="2057400" indent="-228600">
              <a:tabLst>
                <a:tab pos="858838" algn="l"/>
              </a:tabLst>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tabLst>
                <a:tab pos="858838" algn="l"/>
              </a:tabLst>
              <a:defRPr sz="2800">
                <a:solidFill>
                  <a:schemeClr val="tx1"/>
                </a:solidFill>
                <a:latin typeface="Arial Rounded MT Bold" charset="0"/>
                <a:ea typeface="ＭＳ Ｐゴシック" charset="0"/>
              </a:defRPr>
            </a:lvl9pPr>
          </a:lstStyle>
          <a:p>
            <a:pPr algn="l">
              <a:spcBef>
                <a:spcPct val="20000"/>
              </a:spcBef>
            </a:pPr>
            <a:r>
              <a:rPr lang="en-US" sz="3600" dirty="0">
                <a:latin typeface="Arial"/>
                <a:cs typeface="Arial"/>
              </a:rPr>
              <a:t>Circuit-</a:t>
            </a:r>
            <a:r>
              <a:rPr lang="en-US" sz="3600" dirty="0" err="1">
                <a:latin typeface="Arial"/>
                <a:cs typeface="Arial"/>
              </a:rPr>
              <a:t>Satisfiability</a:t>
            </a:r>
            <a:endParaRPr lang="en-US" sz="3600" dirty="0">
              <a:latin typeface="Arial"/>
              <a:cs typeface="Arial"/>
            </a:endParaRPr>
          </a:p>
        </p:txBody>
      </p:sp>
      <p:sp>
        <p:nvSpPr>
          <p:cNvPr id="1145875" name="Text Box 19"/>
          <p:cNvSpPr txBox="1">
            <a:spLocks noChangeArrowheads="1"/>
          </p:cNvSpPr>
          <p:nvPr/>
        </p:nvSpPr>
        <p:spPr bwMode="auto">
          <a:xfrm>
            <a:off x="1196975" y="1300163"/>
            <a:ext cx="531442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a:r>
              <a:rPr lang="en-US" dirty="0">
                <a:latin typeface="Arial"/>
                <a:cs typeface="Arial"/>
              </a:rPr>
              <a:t>Input: A circuit C with one output</a:t>
            </a:r>
          </a:p>
        </p:txBody>
      </p:sp>
      <p:sp>
        <p:nvSpPr>
          <p:cNvPr id="1145876" name="Text Box 20"/>
          <p:cNvSpPr txBox="1">
            <a:spLocks noChangeArrowheads="1"/>
          </p:cNvSpPr>
          <p:nvPr/>
        </p:nvSpPr>
        <p:spPr bwMode="auto">
          <a:xfrm>
            <a:off x="1254783" y="2071688"/>
            <a:ext cx="136234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dirty="0">
                <a:latin typeface="Arial"/>
                <a:cs typeface="Arial"/>
              </a:rPr>
              <a:t>Output:</a:t>
            </a:r>
          </a:p>
        </p:txBody>
      </p:sp>
      <p:sp>
        <p:nvSpPr>
          <p:cNvPr id="1145877" name="Text Box 21"/>
          <p:cNvSpPr txBox="1">
            <a:spLocks noChangeArrowheads="1"/>
          </p:cNvSpPr>
          <p:nvPr/>
        </p:nvSpPr>
        <p:spPr bwMode="auto">
          <a:xfrm>
            <a:off x="2735263" y="2071688"/>
            <a:ext cx="35970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a:r>
              <a:rPr lang="en-US">
                <a:latin typeface="Arial"/>
                <a:cs typeface="Arial"/>
              </a:rPr>
              <a:t>YES if C is satisfiable</a:t>
            </a:r>
          </a:p>
        </p:txBody>
      </p:sp>
      <p:sp>
        <p:nvSpPr>
          <p:cNvPr id="1145878" name="Text Box 22"/>
          <p:cNvSpPr txBox="1">
            <a:spLocks noChangeArrowheads="1"/>
          </p:cNvSpPr>
          <p:nvPr/>
        </p:nvSpPr>
        <p:spPr bwMode="auto">
          <a:xfrm>
            <a:off x="2735263" y="2746375"/>
            <a:ext cx="401611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a:r>
              <a:rPr lang="en-US">
                <a:latin typeface="Arial"/>
                <a:cs typeface="Arial"/>
              </a:rPr>
              <a:t>NO if C is not satisfiable</a:t>
            </a:r>
          </a:p>
        </p:txBody>
      </p:sp>
      <p:sp>
        <p:nvSpPr>
          <p:cNvPr id="20" name="Text Box 27"/>
          <p:cNvSpPr txBox="1">
            <a:spLocks noChangeArrowheads="1"/>
          </p:cNvSpPr>
          <p:nvPr/>
        </p:nvSpPr>
        <p:spPr bwMode="auto">
          <a:xfrm>
            <a:off x="1750279" y="4454157"/>
            <a:ext cx="332263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3600" dirty="0">
                <a:solidFill>
                  <a:srgbClr val="0000FF"/>
                </a:solidFill>
                <a:latin typeface="Arial"/>
                <a:cs typeface="Arial"/>
              </a:rPr>
              <a:t>The Set </a:t>
            </a:r>
            <a:r>
              <a:rPr lang="ja-JP" altLang="en-US" sz="3600" dirty="0">
                <a:solidFill>
                  <a:srgbClr val="0000FF"/>
                </a:solidFill>
                <a:latin typeface="Arial"/>
                <a:cs typeface="Arial"/>
              </a:rPr>
              <a:t>“</a:t>
            </a:r>
            <a:r>
              <a:rPr lang="en-US" sz="3600" dirty="0">
                <a:solidFill>
                  <a:srgbClr val="0000FF"/>
                </a:solidFill>
                <a:latin typeface="Arial"/>
                <a:cs typeface="Arial"/>
              </a:rPr>
              <a:t>SAT</a:t>
            </a:r>
            <a:r>
              <a:rPr lang="ja-JP" altLang="en-US" sz="3600" dirty="0">
                <a:solidFill>
                  <a:srgbClr val="0000FF"/>
                </a:solidFill>
                <a:latin typeface="Arial"/>
                <a:cs typeface="Arial"/>
              </a:rPr>
              <a:t>”</a:t>
            </a:r>
            <a:endParaRPr lang="en-US" sz="3600" dirty="0">
              <a:solidFill>
                <a:srgbClr val="0000FF"/>
              </a:solidFill>
              <a:latin typeface="Arial"/>
              <a:cs typeface="Arial"/>
            </a:endParaRPr>
          </a:p>
        </p:txBody>
      </p:sp>
      <p:sp>
        <p:nvSpPr>
          <p:cNvPr id="21" name="Text Box 28"/>
          <p:cNvSpPr txBox="1">
            <a:spLocks noChangeArrowheads="1"/>
          </p:cNvSpPr>
          <p:nvPr/>
        </p:nvSpPr>
        <p:spPr bwMode="auto">
          <a:xfrm>
            <a:off x="746495" y="5290769"/>
            <a:ext cx="533020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dirty="0">
                <a:solidFill>
                  <a:srgbClr val="0000FF"/>
                </a:solidFill>
                <a:latin typeface="Arial"/>
                <a:cs typeface="Arial"/>
              </a:rPr>
              <a:t>SAT = { all </a:t>
            </a:r>
            <a:r>
              <a:rPr lang="en-US" dirty="0" err="1">
                <a:solidFill>
                  <a:srgbClr val="0000FF"/>
                </a:solidFill>
                <a:latin typeface="Arial"/>
                <a:cs typeface="Arial"/>
              </a:rPr>
              <a:t>satisfiable</a:t>
            </a:r>
            <a:r>
              <a:rPr lang="en-US" dirty="0">
                <a:solidFill>
                  <a:srgbClr val="0000FF"/>
                </a:solidFill>
                <a:latin typeface="Arial"/>
                <a:cs typeface="Arial"/>
              </a:rPr>
              <a:t> circuits C }</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58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58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58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58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875" grpId="0"/>
      <p:bldP spid="1145876" grpId="0"/>
      <p:bldP spid="1145877" grpId="0"/>
      <p:bldP spid="1145878" grpId="0"/>
      <p:bldP spid="20" grpId="0"/>
      <p:bldP spid="2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5"/>
          <p:cNvSpPr txBox="1">
            <a:spLocks noChangeArrowheads="1"/>
          </p:cNvSpPr>
          <p:nvPr/>
        </p:nvSpPr>
        <p:spPr bwMode="auto">
          <a:xfrm>
            <a:off x="2260159" y="338138"/>
            <a:ext cx="462368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3600" dirty="0">
                <a:solidFill>
                  <a:srgbClr val="0000FF"/>
                </a:solidFill>
                <a:latin typeface="Arial"/>
                <a:cs typeface="Arial"/>
              </a:rPr>
              <a:t>Verifying</a:t>
            </a:r>
            <a:r>
              <a:rPr lang="en-US" sz="3600" dirty="0">
                <a:latin typeface="Arial"/>
                <a:cs typeface="Arial"/>
              </a:rPr>
              <a:t> Membership</a:t>
            </a:r>
          </a:p>
        </p:txBody>
      </p:sp>
      <p:sp>
        <p:nvSpPr>
          <p:cNvPr id="1109028" name="Text Box 36"/>
          <p:cNvSpPr txBox="1">
            <a:spLocks noChangeArrowheads="1"/>
          </p:cNvSpPr>
          <p:nvPr/>
        </p:nvSpPr>
        <p:spPr bwMode="auto">
          <a:xfrm>
            <a:off x="555678" y="1423988"/>
            <a:ext cx="8327620" cy="353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a:r>
              <a:rPr lang="en-US" dirty="0">
                <a:latin typeface="Arial"/>
                <a:cs typeface="Arial"/>
              </a:rPr>
              <a:t>Is there a short </a:t>
            </a:r>
            <a:r>
              <a:rPr lang="ja-JP" altLang="en-US" dirty="0">
                <a:latin typeface="Arial"/>
                <a:cs typeface="Arial"/>
              </a:rPr>
              <a:t>“</a:t>
            </a:r>
            <a:r>
              <a:rPr lang="en-US" dirty="0">
                <a:latin typeface="Arial"/>
                <a:cs typeface="Arial"/>
              </a:rPr>
              <a:t>proof</a:t>
            </a:r>
            <a:r>
              <a:rPr lang="ja-JP" altLang="en-US" dirty="0">
                <a:latin typeface="Arial"/>
                <a:cs typeface="Arial"/>
              </a:rPr>
              <a:t>”</a:t>
            </a:r>
            <a:r>
              <a:rPr lang="en-US" dirty="0">
                <a:latin typeface="Arial"/>
                <a:cs typeface="Arial"/>
              </a:rPr>
              <a:t> I can give you </a:t>
            </a:r>
            <a:r>
              <a:rPr lang="en-US" dirty="0" smtClean="0">
                <a:latin typeface="Arial"/>
                <a:cs typeface="Arial"/>
              </a:rPr>
              <a:t>to </a:t>
            </a:r>
            <a:r>
              <a:rPr lang="en-US" dirty="0" smtClean="0">
                <a:solidFill>
                  <a:srgbClr val="0000FF"/>
                </a:solidFill>
                <a:latin typeface="Arial"/>
                <a:cs typeface="Arial"/>
              </a:rPr>
              <a:t>verify</a:t>
            </a:r>
            <a:r>
              <a:rPr lang="en-US" dirty="0" smtClean="0">
                <a:latin typeface="Arial"/>
                <a:cs typeface="Arial"/>
              </a:rPr>
              <a:t> that:</a:t>
            </a:r>
          </a:p>
          <a:p>
            <a:pPr algn="l"/>
            <a:endParaRPr lang="en-US" dirty="0" smtClean="0">
              <a:latin typeface="Arial"/>
              <a:cs typeface="Arial"/>
            </a:endParaRPr>
          </a:p>
          <a:p>
            <a:pPr algn="l"/>
            <a:r>
              <a:rPr lang="en-US" dirty="0" smtClean="0">
                <a:latin typeface="Arial"/>
                <a:cs typeface="Arial"/>
              </a:rPr>
              <a:t>G </a:t>
            </a:r>
            <a:r>
              <a:rPr lang="en-US" dirty="0" smtClean="0">
                <a:latin typeface="Arial"/>
                <a:cs typeface="Arial"/>
                <a:sym typeface="Symbol" charset="0"/>
              </a:rPr>
              <a:t> HAM?</a:t>
            </a:r>
          </a:p>
          <a:p>
            <a:pPr algn="l"/>
            <a:r>
              <a:rPr lang="en-US" dirty="0" smtClean="0">
                <a:latin typeface="Arial"/>
                <a:cs typeface="Arial"/>
              </a:rPr>
              <a:t>G </a:t>
            </a:r>
            <a:r>
              <a:rPr lang="en-US" dirty="0" smtClean="0">
                <a:latin typeface="Arial"/>
                <a:cs typeface="Arial"/>
                <a:sym typeface="Symbol" charset="0"/>
              </a:rPr>
              <a:t> Sudoku?</a:t>
            </a:r>
          </a:p>
          <a:p>
            <a:pPr algn="l"/>
            <a:r>
              <a:rPr lang="en-US" dirty="0" smtClean="0">
                <a:latin typeface="Arial"/>
                <a:cs typeface="Arial"/>
              </a:rPr>
              <a:t>G </a:t>
            </a:r>
            <a:r>
              <a:rPr lang="en-US" dirty="0" smtClean="0">
                <a:latin typeface="Arial"/>
                <a:cs typeface="Arial"/>
                <a:sym typeface="Symbol" charset="0"/>
              </a:rPr>
              <a:t> SAT?</a:t>
            </a:r>
          </a:p>
          <a:p>
            <a:pPr algn="l"/>
            <a:endParaRPr lang="en-US" dirty="0" smtClean="0">
              <a:latin typeface="Arial"/>
              <a:cs typeface="Arial"/>
              <a:sym typeface="Symbol" charset="0"/>
            </a:endParaRPr>
          </a:p>
          <a:p>
            <a:pPr algn="l"/>
            <a:endParaRPr lang="en-US" dirty="0" smtClean="0">
              <a:latin typeface="Arial"/>
              <a:cs typeface="Arial"/>
              <a:sym typeface="Symbol" charset="0"/>
            </a:endParaRPr>
          </a:p>
          <a:p>
            <a:pPr algn="l"/>
            <a:endParaRPr lang="en-US" dirty="0">
              <a:latin typeface="Arial"/>
              <a:cs typeface="Arial"/>
            </a:endParaRPr>
          </a:p>
        </p:txBody>
      </p:sp>
      <p:sp>
        <p:nvSpPr>
          <p:cNvPr id="5" name="TextBox 4"/>
          <p:cNvSpPr txBox="1"/>
          <p:nvPr/>
        </p:nvSpPr>
        <p:spPr>
          <a:xfrm>
            <a:off x="555789" y="4057486"/>
            <a:ext cx="7935235" cy="523220"/>
          </a:xfrm>
          <a:prstGeom prst="rect">
            <a:avLst/>
          </a:prstGeom>
          <a:noFill/>
        </p:spPr>
        <p:txBody>
          <a:bodyPr wrap="none" rtlCol="0">
            <a:spAutoFit/>
          </a:bodyPr>
          <a:lstStyle/>
          <a:p>
            <a:r>
              <a:rPr lang="en-US" dirty="0" smtClean="0">
                <a:solidFill>
                  <a:srgbClr val="0000FF"/>
                </a:solidFill>
                <a:latin typeface="Arial"/>
                <a:cs typeface="Arial"/>
              </a:rPr>
              <a:t>Yes: I can just give you the cycle, solution, circuit</a:t>
            </a:r>
            <a:endParaRPr lang="en-US" dirty="0">
              <a:solidFill>
                <a:srgbClr val="0000FF"/>
              </a:solidFill>
              <a:latin typeface="Arial"/>
              <a:cs typeface="Aria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solidFill>
                  <a:schemeClr val="tx1"/>
                </a:solidFill>
                <a:latin typeface="Arial"/>
                <a:cs typeface="Arial"/>
              </a:rPr>
              <a:t>The Class NP</a:t>
            </a:r>
          </a:p>
        </p:txBody>
      </p:sp>
      <p:sp>
        <p:nvSpPr>
          <p:cNvPr id="1045507" name="Rectangle 3"/>
          <p:cNvSpPr>
            <a:spLocks noGrp="1" noChangeArrowheads="1"/>
          </p:cNvSpPr>
          <p:nvPr>
            <p:ph idx="1"/>
          </p:nvPr>
        </p:nvSpPr>
        <p:spPr/>
        <p:txBody>
          <a:bodyPr/>
          <a:lstStyle/>
          <a:p>
            <a:pPr eaLnBrk="1" hangingPunct="1">
              <a:lnSpc>
                <a:spcPct val="90000"/>
              </a:lnSpc>
              <a:buFontTx/>
              <a:buNone/>
            </a:pPr>
            <a:r>
              <a:rPr lang="en-US" dirty="0" smtClean="0">
                <a:latin typeface="Arial"/>
                <a:cs typeface="Arial"/>
              </a:rPr>
              <a:t>The class of sets </a:t>
            </a:r>
            <a:r>
              <a:rPr lang="en-US" dirty="0">
                <a:latin typeface="Arial"/>
                <a:cs typeface="Arial"/>
              </a:rPr>
              <a:t>for which there exist </a:t>
            </a:r>
            <a:r>
              <a:rPr lang="ja-JP" altLang="en-US" dirty="0">
                <a:latin typeface="Arial"/>
                <a:cs typeface="Arial"/>
              </a:rPr>
              <a:t>“</a:t>
            </a:r>
            <a:r>
              <a:rPr lang="en-US" dirty="0">
                <a:latin typeface="Arial"/>
                <a:cs typeface="Arial"/>
              </a:rPr>
              <a:t>short</a:t>
            </a:r>
            <a:r>
              <a:rPr lang="ja-JP" altLang="en-US" dirty="0">
                <a:latin typeface="Arial"/>
                <a:cs typeface="Arial"/>
              </a:rPr>
              <a:t>”</a:t>
            </a:r>
            <a:r>
              <a:rPr lang="en-US" dirty="0">
                <a:latin typeface="Arial"/>
                <a:cs typeface="Arial"/>
              </a:rPr>
              <a:t> proofs of membership </a:t>
            </a:r>
            <a:br>
              <a:rPr lang="en-US" dirty="0">
                <a:latin typeface="Arial"/>
                <a:cs typeface="Arial"/>
              </a:rPr>
            </a:br>
            <a:r>
              <a:rPr lang="en-US" sz="2400" dirty="0">
                <a:solidFill>
                  <a:srgbClr val="0000FF"/>
                </a:solidFill>
                <a:latin typeface="Arial"/>
                <a:cs typeface="Arial"/>
              </a:rPr>
              <a:t>(of polynomial length) </a:t>
            </a:r>
            <a:br>
              <a:rPr lang="en-US" sz="2400" dirty="0">
                <a:solidFill>
                  <a:srgbClr val="0000FF"/>
                </a:solidFill>
                <a:latin typeface="Arial"/>
                <a:cs typeface="Arial"/>
              </a:rPr>
            </a:br>
            <a:r>
              <a:rPr lang="en-US" dirty="0">
                <a:latin typeface="Arial"/>
                <a:cs typeface="Arial"/>
              </a:rPr>
              <a:t>that can </a:t>
            </a:r>
            <a:r>
              <a:rPr lang="ja-JP" altLang="en-US" dirty="0">
                <a:latin typeface="Arial"/>
                <a:cs typeface="Arial"/>
              </a:rPr>
              <a:t>“</a:t>
            </a:r>
            <a:r>
              <a:rPr lang="en-US" dirty="0">
                <a:latin typeface="Arial"/>
                <a:cs typeface="Arial"/>
              </a:rPr>
              <a:t>quickly</a:t>
            </a:r>
            <a:r>
              <a:rPr lang="ja-JP" altLang="en-US" dirty="0">
                <a:latin typeface="Arial"/>
                <a:cs typeface="Arial"/>
              </a:rPr>
              <a:t>”</a:t>
            </a:r>
            <a:r>
              <a:rPr lang="en-US" dirty="0">
                <a:latin typeface="Arial"/>
                <a:cs typeface="Arial"/>
              </a:rPr>
              <a:t> verified </a:t>
            </a:r>
            <a:br>
              <a:rPr lang="en-US" dirty="0">
                <a:latin typeface="Arial"/>
                <a:cs typeface="Arial"/>
              </a:rPr>
            </a:br>
            <a:r>
              <a:rPr lang="en-US" sz="2400" dirty="0">
                <a:solidFill>
                  <a:srgbClr val="0000FF"/>
                </a:solidFill>
                <a:latin typeface="Arial"/>
                <a:cs typeface="Arial"/>
              </a:rPr>
              <a:t>(in polynomial time)</a:t>
            </a:r>
            <a:r>
              <a:rPr lang="en-US" dirty="0">
                <a:solidFill>
                  <a:srgbClr val="0000FF"/>
                </a:solidFill>
                <a:latin typeface="Arial"/>
                <a:cs typeface="Arial"/>
              </a:rPr>
              <a:t>.</a:t>
            </a:r>
          </a:p>
          <a:p>
            <a:pPr eaLnBrk="1" hangingPunct="1">
              <a:lnSpc>
                <a:spcPct val="90000"/>
              </a:lnSpc>
              <a:buFontTx/>
              <a:buNone/>
            </a:pPr>
            <a:endParaRPr lang="en-US" dirty="0" smtClean="0">
              <a:latin typeface="Arial"/>
              <a:cs typeface="Arial"/>
            </a:endParaRPr>
          </a:p>
          <a:p>
            <a:pPr eaLnBrk="1" hangingPunct="1">
              <a:lnSpc>
                <a:spcPct val="90000"/>
              </a:lnSpc>
              <a:buFontTx/>
              <a:buNone/>
            </a:pPr>
            <a:endParaRPr lang="en-US" dirty="0" smtClean="0">
              <a:latin typeface="Arial"/>
              <a:cs typeface="Arial"/>
            </a:endParaRPr>
          </a:p>
          <a:p>
            <a:pPr eaLnBrk="1" hangingPunct="1">
              <a:lnSpc>
                <a:spcPct val="90000"/>
              </a:lnSpc>
              <a:buFontTx/>
              <a:buNone/>
            </a:pPr>
            <a:endParaRPr lang="en-US" dirty="0">
              <a:latin typeface="Arial"/>
              <a:cs typeface="Arial"/>
            </a:endParaRPr>
          </a:p>
          <a:p>
            <a:pPr eaLnBrk="1" hangingPunct="1">
              <a:lnSpc>
                <a:spcPct val="90000"/>
              </a:lnSpc>
              <a:buFontTx/>
              <a:buNone/>
            </a:pPr>
            <a:r>
              <a:rPr lang="en-US" sz="2000" dirty="0">
                <a:solidFill>
                  <a:srgbClr val="0000FF"/>
                </a:solidFill>
                <a:latin typeface="Arial"/>
                <a:cs typeface="Arial"/>
              </a:rPr>
              <a:t>Recall: </a:t>
            </a:r>
            <a:r>
              <a:rPr lang="en-US" sz="2000" dirty="0" smtClean="0">
                <a:solidFill>
                  <a:srgbClr val="0000FF"/>
                </a:solidFill>
                <a:latin typeface="Arial"/>
                <a:cs typeface="Arial"/>
              </a:rPr>
              <a:t>The algorithm doesn’t </a:t>
            </a:r>
            <a:r>
              <a:rPr lang="en-US" sz="2000" dirty="0">
                <a:solidFill>
                  <a:srgbClr val="0000FF"/>
                </a:solidFill>
                <a:latin typeface="Arial"/>
                <a:cs typeface="Arial"/>
              </a:rPr>
              <a:t>have to find </a:t>
            </a:r>
            <a:r>
              <a:rPr lang="en-US" sz="2000" dirty="0" smtClean="0">
                <a:solidFill>
                  <a:srgbClr val="0000FF"/>
                </a:solidFill>
                <a:latin typeface="Arial"/>
                <a:cs typeface="Arial"/>
              </a:rPr>
              <a:t>the proof; </a:t>
            </a:r>
            <a:r>
              <a:rPr lang="en-US" sz="2000" dirty="0">
                <a:solidFill>
                  <a:srgbClr val="0000FF"/>
                </a:solidFill>
                <a:latin typeface="Arial"/>
                <a:cs typeface="Arial"/>
              </a:rPr>
              <a:t>it just needs to be able to verify </a:t>
            </a:r>
            <a:r>
              <a:rPr lang="en-US" sz="2000" dirty="0" smtClean="0">
                <a:solidFill>
                  <a:srgbClr val="0000FF"/>
                </a:solidFill>
                <a:latin typeface="Arial"/>
                <a:cs typeface="Arial"/>
              </a:rPr>
              <a:t>that it </a:t>
            </a:r>
            <a:r>
              <a:rPr lang="en-US" sz="2000" dirty="0">
                <a:solidFill>
                  <a:srgbClr val="0000FF"/>
                </a:solidFill>
                <a:latin typeface="Arial"/>
                <a:cs typeface="Arial"/>
              </a:rPr>
              <a:t>is a </a:t>
            </a:r>
            <a:r>
              <a:rPr lang="ja-JP" altLang="en-US" sz="2000" dirty="0">
                <a:solidFill>
                  <a:srgbClr val="0000FF"/>
                </a:solidFill>
                <a:latin typeface="Arial"/>
                <a:cs typeface="Arial"/>
              </a:rPr>
              <a:t>“</a:t>
            </a:r>
            <a:r>
              <a:rPr lang="en-US" sz="2000" dirty="0">
                <a:solidFill>
                  <a:srgbClr val="0000FF"/>
                </a:solidFill>
                <a:latin typeface="Arial"/>
                <a:cs typeface="Arial"/>
              </a:rPr>
              <a:t>correct</a:t>
            </a:r>
            <a:r>
              <a:rPr lang="ja-JP" altLang="en-US" sz="2000" dirty="0">
                <a:solidFill>
                  <a:srgbClr val="0000FF"/>
                </a:solidFill>
                <a:latin typeface="Arial"/>
                <a:cs typeface="Arial"/>
              </a:rPr>
              <a:t>”</a:t>
            </a:r>
            <a:r>
              <a:rPr lang="en-US" sz="2000" dirty="0">
                <a:solidFill>
                  <a:srgbClr val="0000FF"/>
                </a:solidFill>
                <a:latin typeface="Arial"/>
                <a:cs typeface="Arial"/>
              </a:rPr>
              <a:t> proof.</a:t>
            </a:r>
          </a:p>
        </p:txBody>
      </p:sp>
      <p:sp>
        <p:nvSpPr>
          <p:cNvPr id="7" name="Text Box 10"/>
          <p:cNvSpPr txBox="1">
            <a:spLocks noChangeArrowheads="1"/>
          </p:cNvSpPr>
          <p:nvPr/>
        </p:nvSpPr>
        <p:spPr bwMode="auto">
          <a:xfrm>
            <a:off x="711200" y="4179888"/>
            <a:ext cx="23209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eaLnBrk="1" hangingPunct="1">
              <a:spcBef>
                <a:spcPct val="20000"/>
              </a:spcBef>
            </a:pPr>
            <a:r>
              <a:rPr lang="en-US" dirty="0">
                <a:solidFill>
                  <a:srgbClr val="0000FF"/>
                </a:solidFill>
                <a:latin typeface="Arial"/>
                <a:cs typeface="Arial"/>
              </a:rPr>
              <a:t>Fact</a:t>
            </a:r>
            <a:r>
              <a:rPr lang="en-US" dirty="0">
                <a:solidFill>
                  <a:schemeClr val="tx2"/>
                </a:solidFill>
                <a:latin typeface="Arial"/>
                <a:cs typeface="Arial"/>
              </a:rPr>
              <a:t>:</a:t>
            </a:r>
            <a:r>
              <a:rPr lang="en-US" dirty="0">
                <a:latin typeface="Arial"/>
                <a:cs typeface="Arial"/>
              </a:rPr>
              <a:t> P </a:t>
            </a:r>
            <a:r>
              <a:rPr lang="en-US" dirty="0">
                <a:latin typeface="Arial"/>
                <a:cs typeface="Arial"/>
                <a:sym typeface="Symbol" charset="0"/>
              </a:rPr>
              <a:t> NP</a:t>
            </a:r>
            <a:endParaRPr lang="en-US" dirty="0">
              <a:latin typeface="Arial"/>
              <a:cs typeface="Aria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atin typeface="Arial"/>
                <a:cs typeface="Arial"/>
              </a:rPr>
              <a:t>Summary: P versus NP</a:t>
            </a:r>
          </a:p>
        </p:txBody>
      </p:sp>
      <p:sp>
        <p:nvSpPr>
          <p:cNvPr id="1051656" name="Text Box 8"/>
          <p:cNvSpPr txBox="1">
            <a:spLocks noChangeArrowheads="1"/>
          </p:cNvSpPr>
          <p:nvPr/>
        </p:nvSpPr>
        <p:spPr bwMode="auto">
          <a:xfrm>
            <a:off x="462712" y="2558474"/>
            <a:ext cx="8568399" cy="90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spcBef>
                <a:spcPct val="20000"/>
              </a:spcBef>
            </a:pPr>
            <a:r>
              <a:rPr lang="en-US" sz="2400" dirty="0" smtClean="0">
                <a:solidFill>
                  <a:srgbClr val="0000FF"/>
                </a:solidFill>
                <a:latin typeface="Arial"/>
                <a:cs typeface="Arial"/>
              </a:rPr>
              <a:t>P</a:t>
            </a:r>
            <a:r>
              <a:rPr lang="en-US" sz="2400" dirty="0" smtClean="0">
                <a:latin typeface="Arial"/>
                <a:cs typeface="Arial"/>
              </a:rPr>
              <a:t>: in NP </a:t>
            </a:r>
            <a:r>
              <a:rPr lang="en-US" sz="2000" dirty="0" smtClean="0">
                <a:latin typeface="Arial"/>
                <a:cs typeface="Arial"/>
              </a:rPr>
              <a:t>(membership </a:t>
            </a:r>
            <a:r>
              <a:rPr lang="en-US" sz="2000" dirty="0" smtClean="0">
                <a:solidFill>
                  <a:srgbClr val="000000"/>
                </a:solidFill>
                <a:latin typeface="Arial"/>
                <a:cs typeface="Arial"/>
              </a:rPr>
              <a:t>verified in polynomial time)</a:t>
            </a:r>
          </a:p>
          <a:p>
            <a:pPr algn="l" eaLnBrk="1" hangingPunct="1">
              <a:spcBef>
                <a:spcPct val="20000"/>
              </a:spcBef>
            </a:pPr>
            <a:r>
              <a:rPr lang="en-US" sz="2400" i="1" dirty="0" smtClean="0">
                <a:solidFill>
                  <a:srgbClr val="FF0000"/>
                </a:solidFill>
                <a:latin typeface="Arial"/>
                <a:cs typeface="Arial"/>
              </a:rPr>
              <a:t>AND</a:t>
            </a:r>
            <a:r>
              <a:rPr lang="en-US" sz="2400" dirty="0" smtClean="0">
                <a:solidFill>
                  <a:srgbClr val="FF0000"/>
                </a:solidFill>
                <a:latin typeface="Arial"/>
                <a:cs typeface="Arial"/>
              </a:rPr>
              <a:t> </a:t>
            </a:r>
            <a:r>
              <a:rPr lang="en-US" sz="2400" dirty="0" smtClean="0">
                <a:latin typeface="Arial"/>
                <a:cs typeface="Arial"/>
              </a:rPr>
              <a:t>membership in a set can </a:t>
            </a:r>
            <a:r>
              <a:rPr lang="en-US" sz="2400" dirty="0">
                <a:latin typeface="Arial"/>
                <a:cs typeface="Arial"/>
              </a:rPr>
              <a:t>be </a:t>
            </a:r>
            <a:r>
              <a:rPr lang="en-US" sz="2400" dirty="0">
                <a:solidFill>
                  <a:srgbClr val="0000FF"/>
                </a:solidFill>
                <a:latin typeface="Arial"/>
                <a:cs typeface="Arial"/>
              </a:rPr>
              <a:t>decided </a:t>
            </a:r>
            <a:r>
              <a:rPr lang="en-US" sz="2400" dirty="0">
                <a:latin typeface="Arial"/>
                <a:cs typeface="Arial"/>
              </a:rPr>
              <a:t>in </a:t>
            </a:r>
            <a:r>
              <a:rPr lang="en-US" sz="2400" dirty="0" smtClean="0">
                <a:latin typeface="Arial"/>
                <a:cs typeface="Arial"/>
              </a:rPr>
              <a:t>polynomial time</a:t>
            </a:r>
            <a:r>
              <a:rPr lang="en-US" sz="2400" dirty="0">
                <a:latin typeface="Arial"/>
                <a:cs typeface="Arial"/>
              </a:rPr>
              <a:t>.</a:t>
            </a:r>
          </a:p>
        </p:txBody>
      </p:sp>
      <p:sp>
        <p:nvSpPr>
          <p:cNvPr id="1051657" name="Text Box 9"/>
          <p:cNvSpPr txBox="1">
            <a:spLocks noChangeArrowheads="1"/>
          </p:cNvSpPr>
          <p:nvPr/>
        </p:nvSpPr>
        <p:spPr bwMode="auto">
          <a:xfrm>
            <a:off x="414146" y="1433159"/>
            <a:ext cx="872985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spcBef>
                <a:spcPct val="20000"/>
              </a:spcBef>
            </a:pPr>
            <a:r>
              <a:rPr lang="en-US" sz="2400" dirty="0" smtClean="0">
                <a:solidFill>
                  <a:srgbClr val="0000FF"/>
                </a:solidFill>
                <a:latin typeface="Arial"/>
                <a:cs typeface="Arial"/>
              </a:rPr>
              <a:t>NP</a:t>
            </a:r>
            <a:r>
              <a:rPr lang="en-US" sz="2400" dirty="0" smtClean="0">
                <a:latin typeface="Arial"/>
                <a:cs typeface="Arial"/>
              </a:rPr>
              <a:t>: </a:t>
            </a:r>
            <a:r>
              <a:rPr lang="ja-JP" altLang="en-US" sz="2400" dirty="0" smtClean="0">
                <a:latin typeface="Arial"/>
                <a:cs typeface="Arial"/>
              </a:rPr>
              <a:t>“</a:t>
            </a:r>
            <a:r>
              <a:rPr lang="en-US" sz="2400" dirty="0">
                <a:latin typeface="Arial"/>
                <a:cs typeface="Arial"/>
              </a:rPr>
              <a:t>proof of membership</a:t>
            </a:r>
            <a:r>
              <a:rPr lang="ja-JP" altLang="en-US" sz="2400" dirty="0" smtClean="0">
                <a:latin typeface="Arial"/>
                <a:cs typeface="Arial"/>
              </a:rPr>
              <a:t>”</a:t>
            </a:r>
            <a:r>
              <a:rPr lang="en-US" altLang="ja-JP" sz="2400" dirty="0" smtClean="0">
                <a:latin typeface="Arial"/>
                <a:cs typeface="Arial"/>
              </a:rPr>
              <a:t> in a set </a:t>
            </a:r>
            <a:r>
              <a:rPr lang="en-US" sz="2400" dirty="0" smtClean="0">
                <a:latin typeface="Arial"/>
                <a:cs typeface="Arial"/>
              </a:rPr>
              <a:t>can </a:t>
            </a:r>
            <a:r>
              <a:rPr lang="en-US" sz="2400" dirty="0">
                <a:latin typeface="Arial"/>
                <a:cs typeface="Arial"/>
              </a:rPr>
              <a:t>be </a:t>
            </a:r>
            <a:r>
              <a:rPr lang="en-US" sz="2400" dirty="0">
                <a:solidFill>
                  <a:srgbClr val="0000FF"/>
                </a:solidFill>
                <a:latin typeface="Arial"/>
                <a:cs typeface="Arial"/>
              </a:rPr>
              <a:t>verified </a:t>
            </a:r>
            <a:r>
              <a:rPr lang="en-US" sz="2400" dirty="0">
                <a:solidFill>
                  <a:srgbClr val="000000"/>
                </a:solidFill>
                <a:latin typeface="Arial"/>
                <a:cs typeface="Arial"/>
              </a:rPr>
              <a:t>in </a:t>
            </a:r>
            <a:r>
              <a:rPr lang="en-US" sz="2400" dirty="0" smtClean="0">
                <a:solidFill>
                  <a:srgbClr val="000000"/>
                </a:solidFill>
                <a:latin typeface="Arial"/>
                <a:cs typeface="Arial"/>
              </a:rPr>
              <a:t>polynomial time</a:t>
            </a:r>
            <a:r>
              <a:rPr lang="en-US" sz="2400" dirty="0">
                <a:latin typeface="Arial"/>
                <a:cs typeface="Arial"/>
              </a:rPr>
              <a:t>.</a:t>
            </a:r>
          </a:p>
        </p:txBody>
      </p:sp>
      <p:sp>
        <p:nvSpPr>
          <p:cNvPr id="1051658" name="Text Box 10"/>
          <p:cNvSpPr txBox="1">
            <a:spLocks noChangeArrowheads="1"/>
          </p:cNvSpPr>
          <p:nvPr/>
        </p:nvSpPr>
        <p:spPr bwMode="auto">
          <a:xfrm>
            <a:off x="691517" y="4033521"/>
            <a:ext cx="196640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eaLnBrk="1" hangingPunct="1">
              <a:spcBef>
                <a:spcPct val="20000"/>
              </a:spcBef>
            </a:pPr>
            <a:r>
              <a:rPr lang="en-US" sz="2400" dirty="0">
                <a:solidFill>
                  <a:srgbClr val="0000FF"/>
                </a:solidFill>
                <a:latin typeface="Arial"/>
                <a:cs typeface="Arial"/>
              </a:rPr>
              <a:t>Fact</a:t>
            </a:r>
            <a:r>
              <a:rPr lang="en-US" sz="2400" dirty="0">
                <a:solidFill>
                  <a:schemeClr val="tx2"/>
                </a:solidFill>
                <a:latin typeface="Arial"/>
                <a:cs typeface="Arial"/>
              </a:rPr>
              <a:t>:</a:t>
            </a:r>
            <a:r>
              <a:rPr lang="en-US" sz="2400" dirty="0">
                <a:latin typeface="Arial"/>
                <a:cs typeface="Arial"/>
              </a:rPr>
              <a:t> P </a:t>
            </a:r>
            <a:r>
              <a:rPr lang="en-US" sz="2400" dirty="0">
                <a:latin typeface="Arial"/>
                <a:cs typeface="Arial"/>
                <a:sym typeface="Symbol" charset="0"/>
              </a:rPr>
              <a:t> NP</a:t>
            </a:r>
            <a:endParaRPr lang="en-US" sz="2400" dirty="0">
              <a:latin typeface="Arial"/>
              <a:cs typeface="Arial"/>
            </a:endParaRPr>
          </a:p>
        </p:txBody>
      </p:sp>
      <p:sp>
        <p:nvSpPr>
          <p:cNvPr id="1051660" name="Text Box 12"/>
          <p:cNvSpPr txBox="1">
            <a:spLocks noChangeArrowheads="1"/>
          </p:cNvSpPr>
          <p:nvPr/>
        </p:nvSpPr>
        <p:spPr bwMode="auto">
          <a:xfrm>
            <a:off x="679929" y="4631922"/>
            <a:ext cx="6921069" cy="13480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pPr algn="l" eaLnBrk="1" hangingPunct="1">
              <a:spcBef>
                <a:spcPct val="20000"/>
              </a:spcBef>
            </a:pPr>
            <a:r>
              <a:rPr lang="en-US" sz="2400" dirty="0">
                <a:solidFill>
                  <a:srgbClr val="0000FF"/>
                </a:solidFill>
                <a:latin typeface="Arial"/>
                <a:cs typeface="Arial"/>
                <a:sym typeface="Symbol" charset="0"/>
              </a:rPr>
              <a:t>Question</a:t>
            </a:r>
            <a:r>
              <a:rPr lang="en-US" sz="2400" dirty="0">
                <a:solidFill>
                  <a:schemeClr val="tx2"/>
                </a:solidFill>
                <a:latin typeface="Arial"/>
                <a:cs typeface="Arial"/>
                <a:sym typeface="Symbol" charset="0"/>
              </a:rPr>
              <a:t>: </a:t>
            </a:r>
            <a:r>
              <a:rPr lang="en-US" sz="2400" dirty="0">
                <a:latin typeface="Arial"/>
                <a:cs typeface="Arial"/>
                <a:sym typeface="Symbol" charset="0"/>
              </a:rPr>
              <a:t>Does N</a:t>
            </a:r>
            <a:r>
              <a:rPr lang="en-US" sz="2400" dirty="0">
                <a:latin typeface="Arial"/>
                <a:cs typeface="Arial"/>
              </a:rPr>
              <a:t>P </a:t>
            </a:r>
            <a:r>
              <a:rPr lang="en-US" sz="2400" dirty="0">
                <a:latin typeface="Arial"/>
                <a:cs typeface="Arial"/>
                <a:sym typeface="Symbol" charset="0"/>
              </a:rPr>
              <a:t> P </a:t>
            </a:r>
            <a:r>
              <a:rPr lang="en-US" sz="2400" dirty="0" smtClean="0">
                <a:latin typeface="Arial"/>
                <a:cs typeface="Arial"/>
                <a:sym typeface="Symbol" charset="0"/>
              </a:rPr>
              <a:t>?</a:t>
            </a:r>
          </a:p>
          <a:p>
            <a:pPr algn="l" eaLnBrk="1" hangingPunct="1">
              <a:spcBef>
                <a:spcPct val="20000"/>
              </a:spcBef>
            </a:pPr>
            <a:r>
              <a:rPr lang="en-US" sz="2400" dirty="0" smtClean="0">
                <a:latin typeface="Arial"/>
                <a:cs typeface="Arial"/>
                <a:sym typeface="Symbol" charset="0"/>
              </a:rPr>
              <a:t>i.e. </a:t>
            </a:r>
            <a:r>
              <a:rPr lang="en-US" sz="2400" i="1" dirty="0" smtClean="0">
                <a:solidFill>
                  <a:srgbClr val="FF0000"/>
                </a:solidFill>
                <a:latin typeface="Arial"/>
                <a:cs typeface="Arial"/>
                <a:sym typeface="Symbol" charset="0"/>
              </a:rPr>
              <a:t>Does P = NP?</a:t>
            </a:r>
          </a:p>
          <a:p>
            <a:pPr algn="l" eaLnBrk="1" hangingPunct="1">
              <a:spcBef>
                <a:spcPct val="20000"/>
              </a:spcBef>
            </a:pPr>
            <a:r>
              <a:rPr lang="en-US" sz="2400" dirty="0">
                <a:latin typeface="Arial"/>
                <a:cs typeface="Arial"/>
              </a:rPr>
              <a:t>People generally believe P ≠ NP, but no proof yet</a:t>
            </a:r>
            <a:endParaRPr lang="en-US" sz="2400" i="1" dirty="0">
              <a:solidFill>
                <a:srgbClr val="FF0000"/>
              </a:solidFill>
              <a:latin typeface="Arial"/>
              <a:cs typeface="Arial"/>
              <a:sym typeface="Symbol"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16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16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16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1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6" grpId="0"/>
      <p:bldP spid="1051657" grpId="0"/>
      <p:bldP spid="1051658" grpId="0"/>
      <p:bldP spid="105166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8"/>
          <p:cNvSpPr txBox="1">
            <a:spLocks noChangeArrowheads="1"/>
          </p:cNvSpPr>
          <p:nvPr/>
        </p:nvSpPr>
        <p:spPr bwMode="auto">
          <a:xfrm>
            <a:off x="2940333" y="2346325"/>
            <a:ext cx="326333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4800" dirty="0">
                <a:latin typeface="Arial"/>
                <a:cs typeface="Arial"/>
              </a:rPr>
              <a:t>Why Care?</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1314450" y="1831975"/>
            <a:ext cx="7029450" cy="4525963"/>
          </a:xfrm>
        </p:spPr>
        <p:txBody>
          <a:bodyPr/>
          <a:lstStyle/>
          <a:p>
            <a:pPr eaLnBrk="1" hangingPunct="1">
              <a:buFontTx/>
              <a:buNone/>
            </a:pPr>
            <a:endParaRPr lang="en-US" sz="2400" dirty="0">
              <a:latin typeface="Arial"/>
              <a:cs typeface="Arial"/>
            </a:endParaRPr>
          </a:p>
          <a:p>
            <a:pPr eaLnBrk="1" hangingPunct="1">
              <a:buFontTx/>
              <a:buNone/>
            </a:pPr>
            <a:r>
              <a:rPr lang="en-US" sz="2400" dirty="0">
                <a:latin typeface="Arial"/>
                <a:cs typeface="Arial"/>
              </a:rPr>
              <a:t>Classroom Scheduling</a:t>
            </a:r>
          </a:p>
          <a:p>
            <a:pPr eaLnBrk="1" hangingPunct="1">
              <a:buFontTx/>
              <a:buNone/>
            </a:pPr>
            <a:r>
              <a:rPr lang="en-US" sz="2400" dirty="0">
                <a:latin typeface="Arial"/>
                <a:cs typeface="Arial"/>
              </a:rPr>
              <a:t>Packing objects into bins</a:t>
            </a:r>
          </a:p>
          <a:p>
            <a:pPr eaLnBrk="1" hangingPunct="1">
              <a:buFontTx/>
              <a:buNone/>
            </a:pPr>
            <a:r>
              <a:rPr lang="en-US" sz="2400" dirty="0">
                <a:latin typeface="Arial"/>
                <a:cs typeface="Arial"/>
              </a:rPr>
              <a:t>Scheduling jobs on machines</a:t>
            </a:r>
          </a:p>
          <a:p>
            <a:pPr eaLnBrk="1" hangingPunct="1">
              <a:buFontTx/>
              <a:buNone/>
            </a:pPr>
            <a:r>
              <a:rPr lang="en-US" sz="2400" dirty="0">
                <a:latin typeface="Arial"/>
                <a:cs typeface="Arial"/>
              </a:rPr>
              <a:t>Finding cheap tours visiting a subset of cities</a:t>
            </a:r>
          </a:p>
          <a:p>
            <a:pPr eaLnBrk="1" hangingPunct="1">
              <a:buFontTx/>
              <a:buNone/>
            </a:pPr>
            <a:r>
              <a:rPr lang="en-US" sz="2400" dirty="0" smtClean="0">
                <a:latin typeface="Arial"/>
                <a:cs typeface="Arial"/>
              </a:rPr>
              <a:t>Finding </a:t>
            </a:r>
            <a:r>
              <a:rPr lang="en-US" sz="2400" dirty="0">
                <a:latin typeface="Arial"/>
                <a:cs typeface="Arial"/>
              </a:rPr>
              <a:t>good packet routings in networks</a:t>
            </a:r>
          </a:p>
          <a:p>
            <a:pPr eaLnBrk="1" hangingPunct="1">
              <a:buFontTx/>
              <a:buNone/>
            </a:pPr>
            <a:r>
              <a:rPr lang="en-US" sz="2400" i="1" dirty="0">
                <a:solidFill>
                  <a:srgbClr val="FF0000"/>
                </a:solidFill>
                <a:latin typeface="Arial"/>
                <a:cs typeface="Arial"/>
              </a:rPr>
              <a:t>Decryption</a:t>
            </a:r>
          </a:p>
          <a:p>
            <a:pPr eaLnBrk="1" hangingPunct="1">
              <a:buFontTx/>
              <a:buNone/>
            </a:pPr>
            <a:r>
              <a:rPr lang="en-US" sz="2400" dirty="0">
                <a:latin typeface="Arial"/>
                <a:cs typeface="Arial"/>
              </a:rPr>
              <a:t>…</a:t>
            </a:r>
          </a:p>
        </p:txBody>
      </p:sp>
      <p:sp>
        <p:nvSpPr>
          <p:cNvPr id="44035" name="Text Box 7"/>
          <p:cNvSpPr txBox="1">
            <a:spLocks noChangeArrowheads="1"/>
          </p:cNvSpPr>
          <p:nvPr/>
        </p:nvSpPr>
        <p:spPr bwMode="auto">
          <a:xfrm>
            <a:off x="1391039" y="503238"/>
            <a:ext cx="636033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3600" dirty="0">
                <a:latin typeface="Arial"/>
                <a:cs typeface="Arial"/>
              </a:rPr>
              <a:t>NP Contains Lots of Problems</a:t>
            </a:r>
            <a:br>
              <a:rPr lang="en-US" sz="3600" dirty="0">
                <a:latin typeface="Arial"/>
                <a:cs typeface="Arial"/>
              </a:rPr>
            </a:br>
            <a:r>
              <a:rPr lang="en-US" sz="3600" dirty="0">
                <a:latin typeface="Arial"/>
                <a:cs typeface="Arial"/>
              </a:rPr>
              <a:t>We </a:t>
            </a:r>
            <a:r>
              <a:rPr lang="en-US" sz="3600" dirty="0" smtClean="0">
                <a:latin typeface="Arial"/>
                <a:cs typeface="Arial"/>
              </a:rPr>
              <a:t>Don’t </a:t>
            </a:r>
            <a:r>
              <a:rPr lang="en-US" sz="3600" dirty="0">
                <a:latin typeface="Arial"/>
                <a:cs typeface="Arial"/>
              </a:rPr>
              <a:t>Know to be in P</a:t>
            </a:r>
          </a:p>
        </p:txBody>
      </p:sp>
      <p:sp>
        <p:nvSpPr>
          <p:cNvPr id="7" name="Text Box 15"/>
          <p:cNvSpPr txBox="1">
            <a:spLocks noChangeArrowheads="1"/>
          </p:cNvSpPr>
          <p:nvPr/>
        </p:nvSpPr>
        <p:spPr bwMode="auto">
          <a:xfrm>
            <a:off x="593611" y="5537002"/>
            <a:ext cx="79616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r>
              <a:rPr lang="en-US" sz="3600" dirty="0">
                <a:latin typeface="Arial"/>
                <a:cs typeface="Arial"/>
              </a:rPr>
              <a:t>OK, OK, I care...</a:t>
            </a:r>
          </a:p>
          <a:p>
            <a:endParaRPr lang="en-US" sz="3600" dirty="0">
              <a:latin typeface="Arial"/>
              <a:cs typeface="Arial"/>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03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62" name="Text Box 18"/>
          <p:cNvSpPr txBox="1">
            <a:spLocks noChangeArrowheads="1"/>
          </p:cNvSpPr>
          <p:nvPr/>
        </p:nvSpPr>
        <p:spPr bwMode="auto">
          <a:xfrm>
            <a:off x="662635" y="1369793"/>
            <a:ext cx="7758336"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Rounded MT Bold" charset="0"/>
                <a:ea typeface="ＭＳ Ｐゴシック" charset="0"/>
              </a:defRPr>
            </a:lvl1pPr>
            <a:lvl2pPr marL="742950" indent="-285750">
              <a:defRPr sz="2800">
                <a:solidFill>
                  <a:schemeClr val="tx1"/>
                </a:solidFill>
                <a:latin typeface="Arial Rounded MT Bold" charset="0"/>
                <a:ea typeface="ＭＳ Ｐゴシック" charset="0"/>
              </a:defRPr>
            </a:lvl2pPr>
            <a:lvl3pPr marL="1143000" indent="-228600">
              <a:defRPr sz="2800">
                <a:solidFill>
                  <a:schemeClr val="tx1"/>
                </a:solidFill>
                <a:latin typeface="Arial Rounded MT Bold" charset="0"/>
                <a:ea typeface="ＭＳ Ｐゴシック" charset="0"/>
              </a:defRPr>
            </a:lvl3pPr>
            <a:lvl4pPr marL="1600200" indent="-228600">
              <a:defRPr sz="2800">
                <a:solidFill>
                  <a:schemeClr val="tx1"/>
                </a:solidFill>
                <a:latin typeface="Arial Rounded MT Bold" charset="0"/>
                <a:ea typeface="ＭＳ Ｐゴシック" charset="0"/>
              </a:defRPr>
            </a:lvl4pPr>
            <a:lvl5pPr marL="2057400" indent="-228600">
              <a:defRPr sz="2800">
                <a:solidFill>
                  <a:schemeClr val="tx1"/>
                </a:solidFill>
                <a:latin typeface="Arial Rounded MT Bold" charset="0"/>
                <a:ea typeface="ＭＳ Ｐゴシック" charset="0"/>
              </a:defRPr>
            </a:lvl5pPr>
            <a:lvl6pPr marL="2514600" indent="-228600" algn="ctr" eaLnBrk="0" fontAlgn="base" hangingPunct="0">
              <a:spcBef>
                <a:spcPct val="0"/>
              </a:spcBef>
              <a:spcAft>
                <a:spcPct val="0"/>
              </a:spcAft>
              <a:defRPr sz="2800">
                <a:solidFill>
                  <a:schemeClr val="tx1"/>
                </a:solidFill>
                <a:latin typeface="Arial Rounded MT Bold" charset="0"/>
                <a:ea typeface="ＭＳ Ｐゴシック" charset="0"/>
              </a:defRPr>
            </a:lvl6pPr>
            <a:lvl7pPr marL="2971800" indent="-228600" algn="ctr" eaLnBrk="0" fontAlgn="base" hangingPunct="0">
              <a:spcBef>
                <a:spcPct val="0"/>
              </a:spcBef>
              <a:spcAft>
                <a:spcPct val="0"/>
              </a:spcAft>
              <a:defRPr sz="2800">
                <a:solidFill>
                  <a:schemeClr val="tx1"/>
                </a:solidFill>
                <a:latin typeface="Arial Rounded MT Bold" charset="0"/>
                <a:ea typeface="ＭＳ Ｐゴシック" charset="0"/>
              </a:defRPr>
            </a:lvl7pPr>
            <a:lvl8pPr marL="3429000" indent="-228600" algn="ctr" eaLnBrk="0" fontAlgn="base" hangingPunct="0">
              <a:spcBef>
                <a:spcPct val="0"/>
              </a:spcBef>
              <a:spcAft>
                <a:spcPct val="0"/>
              </a:spcAft>
              <a:defRPr sz="2800">
                <a:solidFill>
                  <a:schemeClr val="tx1"/>
                </a:solidFill>
                <a:latin typeface="Arial Rounded MT Bold" charset="0"/>
                <a:ea typeface="ＭＳ Ｐゴシック" charset="0"/>
              </a:defRPr>
            </a:lvl8pPr>
            <a:lvl9pPr marL="3886200" indent="-228600" algn="ctr" eaLnBrk="0" fontAlgn="base" hangingPunct="0">
              <a:spcBef>
                <a:spcPct val="0"/>
              </a:spcBef>
              <a:spcAft>
                <a:spcPct val="0"/>
              </a:spcAft>
              <a:defRPr sz="2800">
                <a:solidFill>
                  <a:schemeClr val="tx1"/>
                </a:solidFill>
                <a:latin typeface="Arial Rounded MT Bold" charset="0"/>
                <a:ea typeface="ＭＳ Ｐゴシック" charset="0"/>
              </a:defRPr>
            </a:lvl9pPr>
          </a:lstStyle>
          <a:p>
            <a:endParaRPr lang="en-US" sz="2400" dirty="0">
              <a:latin typeface="Arial"/>
              <a:cs typeface="Arial"/>
              <a:sym typeface="Symbol" charset="0"/>
            </a:endParaRPr>
          </a:p>
          <a:p>
            <a:pPr algn="l"/>
            <a:r>
              <a:rPr lang="en-US" sz="2400" dirty="0" smtClean="0">
                <a:latin typeface="Arial"/>
                <a:cs typeface="Arial"/>
                <a:sym typeface="Symbol" charset="0"/>
              </a:rPr>
              <a:t>We </a:t>
            </a:r>
            <a:r>
              <a:rPr lang="en-US" sz="2400" dirty="0">
                <a:latin typeface="Arial"/>
                <a:cs typeface="Arial"/>
                <a:sym typeface="Symbol" charset="0"/>
              </a:rPr>
              <a:t>would have to show </a:t>
            </a:r>
            <a:r>
              <a:rPr lang="en-US" sz="2400" dirty="0" smtClean="0">
                <a:latin typeface="Arial"/>
                <a:cs typeface="Arial"/>
                <a:sym typeface="Symbol" charset="0"/>
              </a:rPr>
              <a:t>that every </a:t>
            </a:r>
            <a:r>
              <a:rPr lang="en-US" sz="2400" dirty="0">
                <a:latin typeface="Arial"/>
                <a:cs typeface="Arial"/>
                <a:sym typeface="Symbol" charset="0"/>
              </a:rPr>
              <a:t>set in NP has </a:t>
            </a:r>
            <a:r>
              <a:rPr lang="en-US" sz="2400" dirty="0" smtClean="0">
                <a:latin typeface="Arial"/>
                <a:cs typeface="Arial"/>
                <a:sym typeface="Symbol" charset="0"/>
              </a:rPr>
              <a:t>a polynomial </a:t>
            </a:r>
            <a:r>
              <a:rPr lang="en-US" sz="2400" dirty="0">
                <a:latin typeface="Arial"/>
                <a:cs typeface="Arial"/>
                <a:sym typeface="Symbol" charset="0"/>
              </a:rPr>
              <a:t>time algorithm…</a:t>
            </a:r>
          </a:p>
          <a:p>
            <a:pPr algn="l"/>
            <a:endParaRPr lang="en-US" sz="2400" dirty="0">
              <a:latin typeface="Arial"/>
              <a:cs typeface="Arial"/>
              <a:sym typeface="Symbol" charset="0"/>
            </a:endParaRPr>
          </a:p>
          <a:p>
            <a:pPr algn="l"/>
            <a:r>
              <a:rPr lang="en-US" sz="2400" dirty="0">
                <a:latin typeface="Arial"/>
                <a:cs typeface="Arial"/>
                <a:sym typeface="Symbol" charset="0"/>
              </a:rPr>
              <a:t>How do I do that</a:t>
            </a:r>
            <a:r>
              <a:rPr lang="en-US" sz="2400" dirty="0" smtClean="0">
                <a:latin typeface="Arial"/>
                <a:cs typeface="Arial"/>
                <a:sym typeface="Symbol" charset="0"/>
              </a:rPr>
              <a:t>? </a:t>
            </a:r>
          </a:p>
          <a:p>
            <a:pPr algn="l"/>
            <a:r>
              <a:rPr lang="en-US" sz="2400" dirty="0" smtClean="0">
                <a:latin typeface="Arial"/>
                <a:cs typeface="Arial"/>
                <a:sym typeface="Symbol" charset="0"/>
              </a:rPr>
              <a:t>It </a:t>
            </a:r>
            <a:r>
              <a:rPr lang="en-US" sz="2400" dirty="0">
                <a:latin typeface="Arial"/>
                <a:cs typeface="Arial"/>
                <a:sym typeface="Symbol" charset="0"/>
              </a:rPr>
              <a:t>may take a long time!</a:t>
            </a:r>
          </a:p>
          <a:p>
            <a:pPr algn="l"/>
            <a:r>
              <a:rPr lang="en-US" sz="2400" dirty="0">
                <a:latin typeface="Arial"/>
                <a:cs typeface="Arial"/>
                <a:sym typeface="Symbol" charset="0"/>
              </a:rPr>
              <a:t>Also, what if I forgot one </a:t>
            </a:r>
            <a:r>
              <a:rPr lang="en-US" sz="2400" dirty="0" smtClean="0">
                <a:latin typeface="Arial"/>
                <a:cs typeface="Arial"/>
                <a:sym typeface="Symbol" charset="0"/>
              </a:rPr>
              <a:t>of the </a:t>
            </a:r>
            <a:r>
              <a:rPr lang="en-US" sz="2400" dirty="0">
                <a:latin typeface="Arial"/>
                <a:cs typeface="Arial"/>
                <a:sym typeface="Symbol" charset="0"/>
              </a:rPr>
              <a:t>sets in NP?</a:t>
            </a:r>
            <a:endParaRPr lang="en-US" sz="2400" dirty="0">
              <a:latin typeface="Arial"/>
              <a:cs typeface="Arial"/>
            </a:endParaRPr>
          </a:p>
        </p:txBody>
      </p:sp>
      <p:sp>
        <p:nvSpPr>
          <p:cNvPr id="6" name="Rectangle 5"/>
          <p:cNvSpPr/>
          <p:nvPr/>
        </p:nvSpPr>
        <p:spPr>
          <a:xfrm>
            <a:off x="1084975" y="480720"/>
            <a:ext cx="7253166" cy="646331"/>
          </a:xfrm>
          <a:prstGeom prst="rect">
            <a:avLst/>
          </a:prstGeom>
        </p:spPr>
        <p:txBody>
          <a:bodyPr wrap="square">
            <a:spAutoFit/>
          </a:bodyPr>
          <a:lstStyle/>
          <a:p>
            <a:r>
              <a:rPr lang="en-US" sz="3600" dirty="0" smtClean="0">
                <a:latin typeface="Arial"/>
                <a:cs typeface="Arial"/>
              </a:rPr>
              <a:t>How could we prove that NP </a:t>
            </a:r>
            <a:r>
              <a:rPr lang="en-US" sz="3600" dirty="0">
                <a:latin typeface="Arial"/>
                <a:cs typeface="Arial"/>
                <a:sym typeface="Symbol" charset="0"/>
              </a:rPr>
              <a:t>=</a:t>
            </a:r>
            <a:r>
              <a:rPr lang="en-US" sz="3600" dirty="0" smtClean="0">
                <a:latin typeface="Arial"/>
                <a:cs typeface="Arial"/>
                <a:sym typeface="Symbol" charset="0"/>
              </a:rPr>
              <a:t> P?</a:t>
            </a:r>
            <a:endParaRPr lang="en-US" sz="3600" dirty="0">
              <a:latin typeface="Arial"/>
              <a:cs typeface="Arial"/>
              <a:sym typeface="Symbol"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576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576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57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557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FONTSIZE" val="10"/>
  <p:tag name="DEFAULTBITMAP" val="pngmono"/>
  <p:tag name="DEFAULTBLEND" val="False"/>
  <p:tag name="DEFAULTTRANSPARENT" val="False"/>
  <p:tag name="DEFAULTWORKAROUNDTRANSPARENCYBUG" val="False"/>
  <p:tag name="DEFAULTRESOLUTION" val="1200"/>
  <p:tag name="DEFAULTWIDTH" val="348"/>
  <p:tag name="DEFAULTHEIGHT" val="200"/>
  <p:tag name="DEFAULTMAGNIFICATION" val="2"/>
  <p:tag name="FIRSTANUPAMG@ELEPUANFUVWXY5M7" val="2847"/>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7073</TotalTime>
  <Words>4316</Words>
  <Application>Microsoft Office PowerPoint</Application>
  <PresentationFormat>On-screen Show (4:3)</PresentationFormat>
  <Paragraphs>781</Paragraphs>
  <Slides>111</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13" baseType="lpstr">
      <vt:lpstr>Office Theme</vt:lpstr>
      <vt:lpstr>Equation</vt:lpstr>
      <vt:lpstr>Backtracking</vt:lpstr>
      <vt:lpstr>Backtracking (animation)</vt:lpstr>
      <vt:lpstr>Backtracking: Idea</vt:lpstr>
      <vt:lpstr>Backtracking</vt:lpstr>
      <vt:lpstr>Backtracking</vt:lpstr>
      <vt:lpstr>Backtracking</vt:lpstr>
      <vt:lpstr>Backtracking</vt:lpstr>
      <vt:lpstr>Backtracking</vt:lpstr>
      <vt:lpstr>Backtrack Algorithm </vt:lpstr>
      <vt:lpstr>Improving Backtracking</vt:lpstr>
      <vt:lpstr>Backtracking examples</vt:lpstr>
      <vt:lpstr>Backtracking EXAMPLE—N Queens Problem</vt:lpstr>
      <vt:lpstr>Slide 13</vt:lpstr>
      <vt:lpstr>Problems  N &lt; 4</vt:lpstr>
      <vt:lpstr>N-queens problem</vt:lpstr>
      <vt:lpstr>Slide 16</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Backtracking EXAMPLE—8 Queens Problem</vt:lpstr>
      <vt:lpstr>12 Unique Solutions 8-Queens Problem</vt:lpstr>
      <vt:lpstr>8-Queens Problem</vt:lpstr>
      <vt:lpstr>Time is an issue</vt:lpstr>
      <vt:lpstr>Computational Considerations</vt:lpstr>
      <vt:lpstr>Why is this important? </vt:lpstr>
      <vt:lpstr>Hamiltonian Cycles</vt:lpstr>
      <vt:lpstr>Hamilton’s Around the World Game</vt:lpstr>
      <vt:lpstr>Hamilton’s Around the World Game</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Example</vt:lpstr>
      <vt:lpstr>Hungarian Algorithm</vt:lpstr>
      <vt:lpstr>Example: Step 1(a)</vt:lpstr>
      <vt:lpstr>Example: Step 1(b)</vt:lpstr>
      <vt:lpstr>Hungarian Algorithm</vt:lpstr>
      <vt:lpstr>Example: Step 2</vt:lpstr>
      <vt:lpstr>Hungarian Algorithm</vt:lpstr>
      <vt:lpstr>Example: Step 3</vt:lpstr>
      <vt:lpstr>Example: Step 2 (again)</vt:lpstr>
      <vt:lpstr>Example: Final Solution</vt:lpstr>
      <vt:lpstr>Slide 68</vt:lpstr>
      <vt:lpstr>   The Travelling Salesman Problem  (TSP)</vt:lpstr>
      <vt:lpstr>Slide 70</vt:lpstr>
      <vt:lpstr>Slide 71</vt:lpstr>
      <vt:lpstr>Slide 72</vt:lpstr>
      <vt:lpstr>Slide 73</vt:lpstr>
      <vt:lpstr>Slide 74</vt:lpstr>
      <vt:lpstr>On to Complexity theory!</vt:lpstr>
      <vt:lpstr>Algorithms vs. Lower bounds</vt:lpstr>
      <vt:lpstr>The Universe</vt:lpstr>
      <vt:lpstr>Polynomial Time </vt:lpstr>
      <vt:lpstr>What is NP?</vt:lpstr>
      <vt:lpstr>Certificate examples</vt:lpstr>
      <vt:lpstr>Polynomial time reductions</vt:lpstr>
      <vt:lpstr>NP-Completeness</vt:lpstr>
      <vt:lpstr>The P versus NP problem (informally)</vt:lpstr>
      <vt:lpstr>What is an efficient algorithm?</vt:lpstr>
      <vt:lpstr>The Class P (polynomial time)</vt:lpstr>
      <vt:lpstr>NP (Nondeterministic Polynomial Time)</vt:lpstr>
      <vt:lpstr>The P versus NP problem</vt:lpstr>
      <vt:lpstr>The P versus NP problem (informally)</vt:lpstr>
      <vt:lpstr>To check if a problem is in NP</vt:lpstr>
      <vt:lpstr>The Class P</vt:lpstr>
      <vt:lpstr>NP</vt:lpstr>
      <vt:lpstr>Slide 92</vt:lpstr>
      <vt:lpstr>Slide 93</vt:lpstr>
      <vt:lpstr>Slide 94</vt:lpstr>
      <vt:lpstr>The Class NP</vt:lpstr>
      <vt:lpstr>Summary: P versus NP</vt:lpstr>
      <vt:lpstr>Slide 97</vt:lpstr>
      <vt:lpstr>Slide 98</vt:lpstr>
      <vt:lpstr>Slide 99</vt:lpstr>
      <vt:lpstr>Slide 100</vt:lpstr>
      <vt:lpstr>Slide 101</vt:lpstr>
      <vt:lpstr>Slide 102</vt:lpstr>
      <vt:lpstr>Slide 103</vt:lpstr>
      <vt:lpstr>Slide 104</vt:lpstr>
      <vt:lpstr>Decision Problems</vt:lpstr>
      <vt:lpstr>Slide 106</vt:lpstr>
      <vt:lpstr>Slide 107</vt:lpstr>
      <vt:lpstr>Slide 108</vt:lpstr>
      <vt:lpstr>Slide 109</vt:lpstr>
      <vt:lpstr>Slide 110</vt:lpstr>
      <vt:lpstr>Slide 111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Catie Baker</dc:creator>
  <cp:lastModifiedBy>vinay5861@hotmail.com</cp:lastModifiedBy>
  <cp:revision>207</cp:revision>
  <cp:lastPrinted>1601-01-01T00:00:00Z</cp:lastPrinted>
  <dcterms:created xsi:type="dcterms:W3CDTF">1601-01-01T00:00:00Z</dcterms:created>
  <dcterms:modified xsi:type="dcterms:W3CDTF">2023-10-09T16:26:02Z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