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Lst>
  <p:sldSz cy="6858000" cx="9906000"/>
  <p:notesSz cx="7315200" cy="9601200"/>
  <p:embeddedFontLst>
    <p:embeddedFont>
      <p:font typeface="Book Antiqua"/>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120">
          <p15:clr>
            <a:srgbClr val="000000"/>
          </p15:clr>
        </p15:guide>
      </p15:sldGuideLst>
    </p:ext>
    <p:ext uri="{2D200454-40CA-4A62-9FC3-DE9A4176ACB9}">
      <p15:notesGuideLst>
        <p15:guide id="1" orient="horz" pos="3024">
          <p15:clr>
            <a:srgbClr val="000000"/>
          </p15:clr>
        </p15:guide>
        <p15:guide id="2" pos="2305">
          <p15:clr>
            <a:srgbClr val="000000"/>
          </p15:clr>
        </p15:guide>
      </p15:notesGuideLst>
    </p:ext>
    <p:ext uri="GoogleSlidesCustomDataVersion2">
      <go:slidesCustomData xmlns:go="http://customooxmlschemas.google.com/" r:id="rId59" roundtripDataSignature="AMtx7mhwOLYHMmJsI+hr+OJn/mC1YMba1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73F17A-9DAB-4DC6-BCA5-F19A9D2D167E}">
  <a:tblStyle styleId="{E173F17A-9DAB-4DC6-BCA5-F19A9D2D167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120"/>
      </p:guideLst>
    </p:cSldViewPr>
  </p:slideViewPr>
  <p:notesViewPr>
    <p:cSldViewPr snapToGrid="0">
      <p:cViewPr varScale="1">
        <p:scale>
          <a:sx n="100" d="100"/>
          <a:sy n="100" d="100"/>
        </p:scale>
        <p:origin x="0" y="0"/>
      </p:cViewPr>
      <p:guideLst>
        <p:guide pos="3024" orient="horz"/>
        <p:guide pos="2305"/>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font" Target="fonts/BookAntiqua-regular.fntdata"/><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font" Target="fonts/BookAntiqua-italic.fntdata"/><Relationship Id="rId12" Type="http://schemas.openxmlformats.org/officeDocument/2006/relationships/slide" Target="slides/slide5.xml"/><Relationship Id="rId56" Type="http://schemas.openxmlformats.org/officeDocument/2006/relationships/font" Target="fonts/BookAntiqua-bold.fntdata"/><Relationship Id="rId15" Type="http://schemas.openxmlformats.org/officeDocument/2006/relationships/slide" Target="slides/slide8.xml"/><Relationship Id="rId59" Type="http://customschemas.google.com/relationships/presentationmetadata" Target="metadata"/><Relationship Id="rId14" Type="http://schemas.openxmlformats.org/officeDocument/2006/relationships/slide" Target="slides/slide7.xml"/><Relationship Id="rId58" Type="http://schemas.openxmlformats.org/officeDocument/2006/relationships/font" Target="fonts/BookAntiqua-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8650" cy="481012"/>
          </a:xfrm>
          <a:prstGeom prst="rect">
            <a:avLst/>
          </a:prstGeom>
          <a:noFill/>
          <a:ln>
            <a:noFill/>
          </a:ln>
        </p:spPr>
        <p:txBody>
          <a:bodyPr anchorCtr="0" anchor="t" bIns="47750" lIns="95500" spcFirstLastPara="1" rIns="95500" wrap="square" tIns="47750">
            <a:noAutofit/>
          </a:bodyPr>
          <a:lstStyle>
            <a:lvl1pPr lvl="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4144962" y="0"/>
            <a:ext cx="3168650" cy="481012"/>
          </a:xfrm>
          <a:prstGeom prst="rect">
            <a:avLst/>
          </a:prstGeom>
          <a:noFill/>
          <a:ln>
            <a:noFill/>
          </a:ln>
        </p:spPr>
        <p:txBody>
          <a:bodyPr anchorCtr="0" anchor="t" bIns="47750" lIns="95500" spcFirstLastPara="1" rIns="95500" wrap="square" tIns="47750">
            <a:noAutofit/>
          </a:bodyPr>
          <a:lstStyle>
            <a:lvl1pPr lvl="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31837" y="4559300"/>
            <a:ext cx="5851525" cy="4319587"/>
          </a:xfrm>
          <a:prstGeom prst="rect">
            <a:avLst/>
          </a:prstGeom>
          <a:noFill/>
          <a:ln>
            <a:noFill/>
          </a:ln>
        </p:spPr>
        <p:txBody>
          <a:bodyPr anchorCtr="0" anchor="t" bIns="47750" lIns="95500" spcFirstLastPara="1" rIns="95500" wrap="square" tIns="4775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18600"/>
            <a:ext cx="3168650" cy="481012"/>
          </a:xfrm>
          <a:prstGeom prst="rect">
            <a:avLst/>
          </a:prstGeom>
          <a:noFill/>
          <a:ln>
            <a:noFill/>
          </a:ln>
        </p:spPr>
        <p:txBody>
          <a:bodyPr anchorCtr="0" anchor="b" bIns="47750" lIns="95500" spcFirstLastPara="1" rIns="95500" wrap="square" tIns="47750">
            <a:noAutofit/>
          </a:bodyPr>
          <a:lstStyle>
            <a:lvl1pPr lvl="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4144962" y="9118600"/>
            <a:ext cx="3168650" cy="481012"/>
          </a:xfrm>
          <a:prstGeom prst="rect">
            <a:avLst/>
          </a:prstGeom>
          <a:noFill/>
          <a:ln>
            <a:noFill/>
          </a:ln>
        </p:spPr>
        <p:txBody>
          <a:bodyPr anchorCtr="0" anchor="b" bIns="47750" lIns="95500" spcFirstLastPara="1" rIns="95500" wrap="square" tIns="47750">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80" name="Google Shape;80;p1: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144" name="Google Shape;144;p11: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151" name="Google Shape;151;p12: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3: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157" name="Google Shape;157;p13: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4: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164" name="Google Shape;164;p14: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170" name="Google Shape;170;p15: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6: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176" name="Google Shape;176;p16: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7: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182" name="Google Shape;182;p17: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8: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188" name="Google Shape;188;p18: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9: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194" name="Google Shape;194;p19: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86" name="Google Shape;86;p2: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0: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200" name="Google Shape;200;p20: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1: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206" name="Google Shape;206;p21: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2: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212" name="Google Shape;212;p22: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3: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218" name="Google Shape;218;p23: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4: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224" name="Google Shape;224;p24: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5: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230" name="Google Shape;230;p25: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6: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236" name="Google Shape;236;p26: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7: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242" name="Google Shape;242;p27: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8: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248" name="Google Shape;248;p28: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9: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254" name="Google Shape;254;p29: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0: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260" name="Google Shape;260;p30: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1: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267" name="Google Shape;267;p31: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2: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274" name="Google Shape;274;p32: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3: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284" name="Google Shape;284;p33: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4: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290" name="Google Shape;290;p34: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5: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297" name="Google Shape;297;p35: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6: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303" name="Google Shape;303;p36: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7: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310" name="Google Shape;310;p37: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8: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317" name="Google Shape;317;p38: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9: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323" name="Google Shape;323;p39: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98" name="Google Shape;98;p4: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40: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329" name="Google Shape;329;p40: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41: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335" name="Google Shape;335;p41: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42: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342" name="Google Shape;342;p42: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43: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348" name="Google Shape;348;p43: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44: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354" name="Google Shape;354;p44: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45: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360" name="Google Shape;360;p45: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46: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366" name="Google Shape;366;p46: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47: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372" name="Google Shape;372;p47: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117" name="Google Shape;117;p7: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731837" y="4559300"/>
            <a:ext cx="5851525" cy="4319587"/>
          </a:xfrm>
          <a:prstGeom prst="rect">
            <a:avLst/>
          </a:prstGeom>
        </p:spPr>
        <p:txBody>
          <a:bodyPr anchorCtr="0" anchor="t" bIns="47750" lIns="95500" spcFirstLastPara="1" rIns="95500" wrap="square" tIns="47750">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1060450" y="722312"/>
            <a:ext cx="519588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49"/>
          <p:cNvSpPr txBox="1"/>
          <p:nvPr>
            <p:ph idx="1" type="subTitle"/>
          </p:nvPr>
        </p:nvSpPr>
        <p:spPr>
          <a:xfrm>
            <a:off x="1504950" y="2676525"/>
            <a:ext cx="6934200" cy="2716213"/>
          </a:xfrm>
          <a:prstGeom prst="rect">
            <a:avLst/>
          </a:prstGeom>
          <a:noFill/>
          <a:ln>
            <a:noFill/>
          </a:ln>
        </p:spPr>
        <p:txBody>
          <a:bodyPr anchorCtr="0" anchor="t" bIns="45700" lIns="91425" spcFirstLastPara="1" rIns="91425" wrap="square" tIns="45700">
            <a:noAutofit/>
          </a:bodyPr>
          <a:lstStyle>
            <a:lvl1pPr lvl="0" algn="ctr">
              <a:spcBef>
                <a:spcPts val="560"/>
              </a:spcBef>
              <a:spcAft>
                <a:spcPts val="0"/>
              </a:spcAft>
              <a:buClr>
                <a:schemeClr val="dk1"/>
              </a:buClr>
              <a:buSzPts val="2800"/>
              <a:buFont typeface="Arial"/>
              <a:buChar char="•"/>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Clr>
                <a:srgbClr val="000099"/>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59"/>
          <p:cNvSpPr txBox="1"/>
          <p:nvPr>
            <p:ph type="title"/>
          </p:nvPr>
        </p:nvSpPr>
        <p:spPr>
          <a:xfrm>
            <a:off x="495300" y="274638"/>
            <a:ext cx="89154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5" name="Shape 65"/>
        <p:cNvGrpSpPr/>
        <p:nvPr/>
      </p:nvGrpSpPr>
      <p:grpSpPr>
        <a:xfrm>
          <a:off x="0" y="0"/>
          <a:ext cx="0" cy="0"/>
          <a:chOff x="0" y="0"/>
          <a:chExt cx="0" cy="0"/>
        </a:xfrm>
      </p:grpSpPr>
      <p:sp>
        <p:nvSpPr>
          <p:cNvPr id="66" name="Google Shape;66;p60"/>
          <p:cNvSpPr txBox="1"/>
          <p:nvPr>
            <p:ph type="title"/>
          </p:nvPr>
        </p:nvSpPr>
        <p:spPr>
          <a:xfrm>
            <a:off x="495300" y="274638"/>
            <a:ext cx="89154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67" name="Google Shape;67;p60"/>
          <p:cNvSpPr txBox="1"/>
          <p:nvPr>
            <p:ph idx="1" type="body"/>
          </p:nvPr>
        </p:nvSpPr>
        <p:spPr>
          <a:xfrm>
            <a:off x="495300" y="1535113"/>
            <a:ext cx="437673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Clr>
                <a:srgbClr val="000099"/>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68" name="Google Shape;68;p60"/>
          <p:cNvSpPr txBox="1"/>
          <p:nvPr>
            <p:ph idx="2" type="body"/>
          </p:nvPr>
        </p:nvSpPr>
        <p:spPr>
          <a:xfrm>
            <a:off x="495300" y="2174875"/>
            <a:ext cx="437673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Clr>
                <a:srgbClr val="000099"/>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69" name="Google Shape;69;p60"/>
          <p:cNvSpPr txBox="1"/>
          <p:nvPr>
            <p:ph idx="3" type="body"/>
          </p:nvPr>
        </p:nvSpPr>
        <p:spPr>
          <a:xfrm>
            <a:off x="5032375" y="1535113"/>
            <a:ext cx="437832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Clr>
                <a:srgbClr val="000099"/>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70" name="Google Shape;70;p60"/>
          <p:cNvSpPr txBox="1"/>
          <p:nvPr>
            <p:ph idx="4" type="body"/>
          </p:nvPr>
        </p:nvSpPr>
        <p:spPr>
          <a:xfrm>
            <a:off x="5032375" y="2174875"/>
            <a:ext cx="437832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Clr>
                <a:srgbClr val="000099"/>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61"/>
          <p:cNvSpPr txBox="1"/>
          <p:nvPr>
            <p:ph type="title"/>
          </p:nvPr>
        </p:nvSpPr>
        <p:spPr>
          <a:xfrm>
            <a:off x="495300" y="274638"/>
            <a:ext cx="89154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73" name="Google Shape;73;p61"/>
          <p:cNvSpPr txBox="1"/>
          <p:nvPr>
            <p:ph idx="1" type="body"/>
          </p:nvPr>
        </p:nvSpPr>
        <p:spPr>
          <a:xfrm>
            <a:off x="263525" y="1014413"/>
            <a:ext cx="4640263" cy="522446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Clr>
                <a:srgbClr val="000099"/>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74" name="Google Shape;74;p61"/>
          <p:cNvSpPr txBox="1"/>
          <p:nvPr>
            <p:ph idx="2" type="body"/>
          </p:nvPr>
        </p:nvSpPr>
        <p:spPr>
          <a:xfrm>
            <a:off x="5056188" y="1014413"/>
            <a:ext cx="4641850" cy="522446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Clr>
                <a:srgbClr val="000099"/>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5" name="Shape 75"/>
        <p:cNvGrpSpPr/>
        <p:nvPr/>
      </p:nvGrpSpPr>
      <p:grpSpPr>
        <a:xfrm>
          <a:off x="0" y="0"/>
          <a:ext cx="0" cy="0"/>
          <a:chOff x="0" y="0"/>
          <a:chExt cx="0" cy="0"/>
        </a:xfrm>
      </p:grpSpPr>
      <p:sp>
        <p:nvSpPr>
          <p:cNvPr id="76" name="Google Shape;76;p62"/>
          <p:cNvSpPr txBox="1"/>
          <p:nvPr>
            <p:ph type="title"/>
          </p:nvPr>
        </p:nvSpPr>
        <p:spPr>
          <a:xfrm>
            <a:off x="782638" y="4406900"/>
            <a:ext cx="84201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77" name="Google Shape;77;p62"/>
          <p:cNvSpPr txBox="1"/>
          <p:nvPr>
            <p:ph idx="1" type="body"/>
          </p:nvPr>
        </p:nvSpPr>
        <p:spPr>
          <a:xfrm>
            <a:off x="782638" y="2906713"/>
            <a:ext cx="84201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Clr>
                <a:srgbClr val="000099"/>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51"/>
          <p:cNvSpPr txBox="1"/>
          <p:nvPr>
            <p:ph type="title"/>
          </p:nvPr>
        </p:nvSpPr>
        <p:spPr>
          <a:xfrm>
            <a:off x="495300" y="274638"/>
            <a:ext cx="89154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40" name="Google Shape;40;p51"/>
          <p:cNvSpPr txBox="1"/>
          <p:nvPr>
            <p:ph idx="1" type="body"/>
          </p:nvPr>
        </p:nvSpPr>
        <p:spPr>
          <a:xfrm>
            <a:off x="263525" y="1014412"/>
            <a:ext cx="9434512" cy="52244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rgbClr val="000099"/>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iagram or Organization Chart" type="dgm">
  <p:cSld name="DIAGRAM">
    <p:spTree>
      <p:nvGrpSpPr>
        <p:cNvPr id="41" name="Shape 41"/>
        <p:cNvGrpSpPr/>
        <p:nvPr/>
      </p:nvGrpSpPr>
      <p:grpSpPr>
        <a:xfrm>
          <a:off x="0" y="0"/>
          <a:ext cx="0" cy="0"/>
          <a:chOff x="0" y="0"/>
          <a:chExt cx="0" cy="0"/>
        </a:xfrm>
      </p:grpSpPr>
      <p:sp>
        <p:nvSpPr>
          <p:cNvPr id="42" name="Google Shape;42;p52"/>
          <p:cNvSpPr txBox="1"/>
          <p:nvPr>
            <p:ph type="title"/>
          </p:nvPr>
        </p:nvSpPr>
        <p:spPr>
          <a:xfrm>
            <a:off x="495300" y="274638"/>
            <a:ext cx="89154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43" name="Google Shape;43;p52"/>
          <p:cNvSpPr/>
          <p:nvPr>
            <p:ph idx="2" type="dgm"/>
          </p:nvPr>
        </p:nvSpPr>
        <p:spPr>
          <a:xfrm>
            <a:off x="263525" y="1014413"/>
            <a:ext cx="9434513" cy="5224462"/>
          </a:xfrm>
          <a:prstGeom prst="rect">
            <a:avLst/>
          </a:prstGeom>
          <a:noFill/>
          <a:ln>
            <a:noFill/>
          </a:ln>
        </p:spPr>
        <p:txBody>
          <a:bodyPr anchorCtr="0" anchor="t" bIns="45700" lIns="91425" spcFirstLastPara="1" rIns="91425" wrap="square" tIns="45700">
            <a:noAutofit/>
          </a:bodyPr>
          <a:lstStyle>
            <a:lvl1pPr lvl="0" marR="0" rtl="0" algn="l">
              <a:spcBef>
                <a:spcPts val="56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lvl="1" marR="0" rtl="0" algn="l">
              <a:spcBef>
                <a:spcPts val="48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2pPr>
            <a:lvl3pPr lvl="2" marR="0" rtl="0" algn="l">
              <a:spcBef>
                <a:spcPts val="440"/>
              </a:spcBef>
              <a:spcAft>
                <a:spcPts val="0"/>
              </a:spcAft>
              <a:buClr>
                <a:schemeClr val="dk1"/>
              </a:buClr>
              <a:buSzPts val="2200"/>
              <a:buFont typeface="Noto Sans Symbols"/>
              <a:buChar char="✔"/>
              <a:defRPr b="0" i="0" sz="2200" u="none" cap="none" strike="noStrike">
                <a:solidFill>
                  <a:srgbClr val="993300"/>
                </a:solidFill>
                <a:latin typeface="Arial"/>
                <a:ea typeface="Arial"/>
                <a:cs typeface="Arial"/>
                <a:sym typeface="Arial"/>
              </a:defRPr>
            </a:lvl3pPr>
            <a:lvl4pPr lvl="3" marR="0" rtl="0" algn="l">
              <a:spcBef>
                <a:spcPts val="420"/>
              </a:spcBef>
              <a:spcAft>
                <a:spcPts val="0"/>
              </a:spcAft>
              <a:buClr>
                <a:srgbClr val="000099"/>
              </a:buClr>
              <a:buSzPts val="2100"/>
              <a:buFont typeface="Arial"/>
              <a:buChar char="•"/>
              <a:defRPr b="0" i="0" sz="2100" u="none" cap="none" strike="noStrike">
                <a:solidFill>
                  <a:srgbClr val="000099"/>
                </a:solidFill>
                <a:latin typeface="Arial"/>
                <a:ea typeface="Arial"/>
                <a:cs typeface="Arial"/>
                <a:sym typeface="Arial"/>
              </a:defRPr>
            </a:lvl4pPr>
            <a:lvl5pPr lvl="4"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44" name="Shape 44"/>
        <p:cNvGrpSpPr/>
        <p:nvPr/>
      </p:nvGrpSpPr>
      <p:grpSpPr>
        <a:xfrm>
          <a:off x="0" y="0"/>
          <a:ext cx="0" cy="0"/>
          <a:chOff x="0" y="0"/>
          <a:chExt cx="0" cy="0"/>
        </a:xfrm>
      </p:grpSpPr>
      <p:sp>
        <p:nvSpPr>
          <p:cNvPr id="45" name="Google Shape;45;p53"/>
          <p:cNvSpPr txBox="1"/>
          <p:nvPr>
            <p:ph type="title"/>
          </p:nvPr>
        </p:nvSpPr>
        <p:spPr>
          <a:xfrm>
            <a:off x="495300" y="274638"/>
            <a:ext cx="89154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46" name="Google Shape;46;p53"/>
          <p:cNvSpPr txBox="1"/>
          <p:nvPr>
            <p:ph idx="1" type="body"/>
          </p:nvPr>
        </p:nvSpPr>
        <p:spPr>
          <a:xfrm>
            <a:off x="263525" y="1014413"/>
            <a:ext cx="4640263" cy="52244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rgbClr val="000099"/>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 name="Google Shape;47;p53"/>
          <p:cNvSpPr txBox="1"/>
          <p:nvPr>
            <p:ph idx="2" type="body"/>
          </p:nvPr>
        </p:nvSpPr>
        <p:spPr>
          <a:xfrm>
            <a:off x="5056188" y="1014413"/>
            <a:ext cx="4641850" cy="52244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rgbClr val="000099"/>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8" name="Shape 48"/>
        <p:cNvGrpSpPr/>
        <p:nvPr/>
      </p:nvGrpSpPr>
      <p:grpSpPr>
        <a:xfrm>
          <a:off x="0" y="0"/>
          <a:ext cx="0" cy="0"/>
          <a:chOff x="0" y="0"/>
          <a:chExt cx="0" cy="0"/>
        </a:xfrm>
      </p:grpSpPr>
      <p:sp>
        <p:nvSpPr>
          <p:cNvPr id="49" name="Google Shape;49;p54"/>
          <p:cNvSpPr txBox="1"/>
          <p:nvPr>
            <p:ph type="title"/>
          </p:nvPr>
        </p:nvSpPr>
        <p:spPr>
          <a:xfrm rot="5400000">
            <a:off x="5537201" y="2078038"/>
            <a:ext cx="5964237" cy="2357438"/>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50" name="Google Shape;50;p54"/>
          <p:cNvSpPr txBox="1"/>
          <p:nvPr>
            <p:ph idx="1" type="body"/>
          </p:nvPr>
        </p:nvSpPr>
        <p:spPr>
          <a:xfrm rot="5400000">
            <a:off x="743744" y="-205581"/>
            <a:ext cx="5964237" cy="692467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rgbClr val="000099"/>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1" name="Shape 51"/>
        <p:cNvGrpSpPr/>
        <p:nvPr/>
      </p:nvGrpSpPr>
      <p:grpSpPr>
        <a:xfrm>
          <a:off x="0" y="0"/>
          <a:ext cx="0" cy="0"/>
          <a:chOff x="0" y="0"/>
          <a:chExt cx="0" cy="0"/>
        </a:xfrm>
      </p:grpSpPr>
      <p:sp>
        <p:nvSpPr>
          <p:cNvPr id="52" name="Google Shape;52;p55"/>
          <p:cNvSpPr txBox="1"/>
          <p:nvPr>
            <p:ph type="title"/>
          </p:nvPr>
        </p:nvSpPr>
        <p:spPr>
          <a:xfrm>
            <a:off x="495300" y="274638"/>
            <a:ext cx="89154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53" name="Google Shape;53;p55"/>
          <p:cNvSpPr txBox="1"/>
          <p:nvPr>
            <p:ph idx="1" type="body"/>
          </p:nvPr>
        </p:nvSpPr>
        <p:spPr>
          <a:xfrm rot="5400000">
            <a:off x="2368550" y="-1090613"/>
            <a:ext cx="5224462" cy="943451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rgbClr val="000099"/>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4" name="Shape 54"/>
        <p:cNvGrpSpPr/>
        <p:nvPr/>
      </p:nvGrpSpPr>
      <p:grpSpPr>
        <a:xfrm>
          <a:off x="0" y="0"/>
          <a:ext cx="0" cy="0"/>
          <a:chOff x="0" y="0"/>
          <a:chExt cx="0" cy="0"/>
        </a:xfrm>
      </p:grpSpPr>
      <p:sp>
        <p:nvSpPr>
          <p:cNvPr id="55" name="Google Shape;55;p56"/>
          <p:cNvSpPr txBox="1"/>
          <p:nvPr>
            <p:ph type="title"/>
          </p:nvPr>
        </p:nvSpPr>
        <p:spPr>
          <a:xfrm>
            <a:off x="1941513" y="4800600"/>
            <a:ext cx="59436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56" name="Google Shape;56;p56"/>
          <p:cNvSpPr/>
          <p:nvPr>
            <p:ph idx="2" type="pic"/>
          </p:nvPr>
        </p:nvSpPr>
        <p:spPr>
          <a:xfrm>
            <a:off x="1941513" y="612775"/>
            <a:ext cx="5943600" cy="4114800"/>
          </a:xfrm>
          <a:prstGeom prst="rect">
            <a:avLst/>
          </a:prstGeom>
          <a:noFill/>
          <a:ln>
            <a:noFill/>
          </a:ln>
        </p:spPr>
      </p:sp>
      <p:sp>
        <p:nvSpPr>
          <p:cNvPr id="57" name="Google Shape;57;p56"/>
          <p:cNvSpPr txBox="1"/>
          <p:nvPr>
            <p:ph idx="1" type="body"/>
          </p:nvPr>
        </p:nvSpPr>
        <p:spPr>
          <a:xfrm>
            <a:off x="1941513" y="5367338"/>
            <a:ext cx="59436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Clr>
                <a:srgbClr val="000099"/>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57"/>
          <p:cNvSpPr txBox="1"/>
          <p:nvPr>
            <p:ph type="title"/>
          </p:nvPr>
        </p:nvSpPr>
        <p:spPr>
          <a:xfrm>
            <a:off x="495300" y="273050"/>
            <a:ext cx="3259138"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60" name="Google Shape;60;p57"/>
          <p:cNvSpPr txBox="1"/>
          <p:nvPr>
            <p:ph idx="1" type="body"/>
          </p:nvPr>
        </p:nvSpPr>
        <p:spPr>
          <a:xfrm>
            <a:off x="3873500" y="273050"/>
            <a:ext cx="553720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Clr>
                <a:srgbClr val="000099"/>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61" name="Google Shape;61;p57"/>
          <p:cNvSpPr txBox="1"/>
          <p:nvPr>
            <p:ph idx="2" type="body"/>
          </p:nvPr>
        </p:nvSpPr>
        <p:spPr>
          <a:xfrm>
            <a:off x="495300" y="1435100"/>
            <a:ext cx="3259138"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Clr>
                <a:srgbClr val="000099"/>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48"/>
          <p:cNvPicPr preferRelativeResize="0"/>
          <p:nvPr/>
        </p:nvPicPr>
        <p:blipFill rotWithShape="1">
          <a:blip r:embed="rId1">
            <a:alphaModFix/>
          </a:blip>
          <a:srcRect b="0" l="0" r="0" t="0"/>
          <a:stretch/>
        </p:blipFill>
        <p:spPr>
          <a:xfrm>
            <a:off x="3543300" y="57150"/>
            <a:ext cx="2852737" cy="1158875"/>
          </a:xfrm>
          <a:prstGeom prst="rect">
            <a:avLst/>
          </a:prstGeom>
          <a:noFill/>
          <a:ln>
            <a:noFill/>
          </a:ln>
        </p:spPr>
      </p:pic>
      <p:sp>
        <p:nvSpPr>
          <p:cNvPr id="11" name="Google Shape;11;p48"/>
          <p:cNvSpPr txBox="1"/>
          <p:nvPr/>
        </p:nvSpPr>
        <p:spPr>
          <a:xfrm>
            <a:off x="0" y="6513512"/>
            <a:ext cx="9906000" cy="344487"/>
          </a:xfrm>
          <a:prstGeom prst="rect">
            <a:avLst/>
          </a:prstGeom>
          <a:solidFill>
            <a:srgbClr val="0000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Times New Roman"/>
              <a:ea typeface="Times New Roman"/>
              <a:cs typeface="Times New Roman"/>
              <a:sym typeface="Times New Roman"/>
            </a:endParaRPr>
          </a:p>
        </p:txBody>
      </p:sp>
      <p:sp>
        <p:nvSpPr>
          <p:cNvPr id="12" name="Google Shape;12;p48"/>
          <p:cNvSpPr txBox="1"/>
          <p:nvPr/>
        </p:nvSpPr>
        <p:spPr>
          <a:xfrm>
            <a:off x="85725" y="6532562"/>
            <a:ext cx="9474200"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200"/>
              <a:buFont typeface="Arial"/>
              <a:buNone/>
            </a:pPr>
            <a:r>
              <a:rPr b="1" i="0" lang="en-US" sz="1200" u="none">
                <a:solidFill>
                  <a:schemeClr val="lt1"/>
                </a:solidFill>
                <a:latin typeface="Arial"/>
                <a:ea typeface="Arial"/>
                <a:cs typeface="Arial"/>
                <a:sym typeface="Arial"/>
              </a:rPr>
              <a:t>© </a:t>
            </a:r>
            <a:r>
              <a:rPr b="1" i="0" lang="en-US" sz="1100" u="none">
                <a:solidFill>
                  <a:schemeClr val="lt1"/>
                </a:solidFill>
                <a:latin typeface="Arial"/>
                <a:ea typeface="Arial"/>
                <a:cs typeface="Arial"/>
                <a:sym typeface="Arial"/>
              </a:rPr>
              <a:t>Bharati Vidyapeeth’s Institute of Computer Applications and Management, New Delhi-63, by  Dr. Rakhee Sharma, Asst. Prof BVICAM</a:t>
            </a:r>
            <a:endParaRPr/>
          </a:p>
        </p:txBody>
      </p:sp>
      <p:sp>
        <p:nvSpPr>
          <p:cNvPr id="13" name="Google Shape;13;p48"/>
          <p:cNvSpPr txBox="1"/>
          <p:nvPr/>
        </p:nvSpPr>
        <p:spPr>
          <a:xfrm>
            <a:off x="9217025" y="6494462"/>
            <a:ext cx="852487" cy="36353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Arial"/>
              <a:buNone/>
            </a:pPr>
            <a:r>
              <a:rPr b="1" i="0" lang="en-US" sz="1100" u="none">
                <a:solidFill>
                  <a:schemeClr val="lt1"/>
                </a:solidFill>
                <a:latin typeface="Arial"/>
                <a:ea typeface="Arial"/>
                <a:cs typeface="Arial"/>
                <a:sym typeface="Arial"/>
              </a:rPr>
              <a:t>U1.</a:t>
            </a:r>
            <a:fld id="{00000000-1234-1234-1234-123412341234}" type="slidenum">
              <a:rPr b="1" i="0" lang="en-US" sz="1100" u="none">
                <a:solidFill>
                  <a:schemeClr val="lt1"/>
                </a:solidFill>
                <a:latin typeface="Arial"/>
                <a:ea typeface="Arial"/>
                <a:cs typeface="Arial"/>
                <a:sym typeface="Arial"/>
              </a:rPr>
              <a:t>‹#›</a:t>
            </a:fld>
            <a:endParaRPr/>
          </a:p>
        </p:txBody>
      </p:sp>
      <p:grpSp>
        <p:nvGrpSpPr>
          <p:cNvPr id="14" name="Google Shape;14;p48"/>
          <p:cNvGrpSpPr/>
          <p:nvPr/>
        </p:nvGrpSpPr>
        <p:grpSpPr>
          <a:xfrm>
            <a:off x="0" y="1274762"/>
            <a:ext cx="9906000" cy="204787"/>
            <a:chOff x="0" y="803"/>
            <a:chExt cx="5760" cy="129"/>
          </a:xfrm>
        </p:grpSpPr>
        <p:sp>
          <p:nvSpPr>
            <p:cNvPr id="15" name="Google Shape;15;p48"/>
            <p:cNvSpPr txBox="1"/>
            <p:nvPr/>
          </p:nvSpPr>
          <p:spPr>
            <a:xfrm>
              <a:off x="0" y="803"/>
              <a:ext cx="5760" cy="91"/>
            </a:xfrm>
            <a:prstGeom prst="rect">
              <a:avLst/>
            </a:prstGeom>
            <a:solidFill>
              <a:srgbClr val="0000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Times New Roman"/>
                <a:ea typeface="Times New Roman"/>
                <a:cs typeface="Times New Roman"/>
                <a:sym typeface="Times New Roman"/>
              </a:endParaRPr>
            </a:p>
          </p:txBody>
        </p:sp>
        <p:sp>
          <p:nvSpPr>
            <p:cNvPr id="16" name="Google Shape;16;p48"/>
            <p:cNvSpPr txBox="1"/>
            <p:nvPr/>
          </p:nvSpPr>
          <p:spPr>
            <a:xfrm>
              <a:off x="0" y="905"/>
              <a:ext cx="5760" cy="27"/>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Times New Roman"/>
                <a:ea typeface="Times New Roman"/>
                <a:cs typeface="Times New Roman"/>
                <a:sym typeface="Times New Roman"/>
              </a:endParaRPr>
            </a:p>
          </p:txBody>
        </p:sp>
      </p:grpSp>
      <p:sp>
        <p:nvSpPr>
          <p:cNvPr id="17" name="Google Shape;17;p48"/>
          <p:cNvSpPr txBox="1"/>
          <p:nvPr>
            <p:ph idx="1" type="body"/>
          </p:nvPr>
        </p:nvSpPr>
        <p:spPr>
          <a:xfrm>
            <a:off x="263525" y="1014412"/>
            <a:ext cx="9434512" cy="5224462"/>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2pPr>
            <a:lvl3pPr indent="-368300" lvl="2" marL="1371600" marR="0" rtl="0" algn="l">
              <a:spcBef>
                <a:spcPts val="440"/>
              </a:spcBef>
              <a:spcAft>
                <a:spcPts val="0"/>
              </a:spcAft>
              <a:buClr>
                <a:schemeClr val="dk1"/>
              </a:buClr>
              <a:buSzPts val="2200"/>
              <a:buFont typeface="Noto Sans Symbols"/>
              <a:buChar char="✔"/>
              <a:defRPr b="0" i="0" sz="2200" u="none" cap="none" strike="noStrike">
                <a:solidFill>
                  <a:srgbClr val="993300"/>
                </a:solidFill>
                <a:latin typeface="Arial"/>
                <a:ea typeface="Arial"/>
                <a:cs typeface="Arial"/>
                <a:sym typeface="Arial"/>
              </a:defRPr>
            </a:lvl3pPr>
            <a:lvl4pPr indent="-361950" lvl="3" marL="1828800" marR="0" rtl="0" algn="l">
              <a:spcBef>
                <a:spcPts val="420"/>
              </a:spcBef>
              <a:spcAft>
                <a:spcPts val="0"/>
              </a:spcAft>
              <a:buClr>
                <a:srgbClr val="000099"/>
              </a:buClr>
              <a:buSzPts val="2100"/>
              <a:buFont typeface="Arial"/>
              <a:buChar char="•"/>
              <a:defRPr b="0" i="0" sz="2100" u="none" cap="none" strike="noStrike">
                <a:solidFill>
                  <a:srgbClr val="000099"/>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 name="Shape 20"/>
        <p:cNvGrpSpPr/>
        <p:nvPr/>
      </p:nvGrpSpPr>
      <p:grpSpPr>
        <a:xfrm>
          <a:off x="0" y="0"/>
          <a:ext cx="0" cy="0"/>
          <a:chOff x="0" y="0"/>
          <a:chExt cx="0" cy="0"/>
        </a:xfrm>
      </p:grpSpPr>
      <p:sp>
        <p:nvSpPr>
          <p:cNvPr id="21" name="Google Shape;21;p50"/>
          <p:cNvSpPr txBox="1"/>
          <p:nvPr>
            <p:ph idx="1" type="body"/>
          </p:nvPr>
        </p:nvSpPr>
        <p:spPr>
          <a:xfrm>
            <a:off x="263525" y="1014412"/>
            <a:ext cx="9434512" cy="5224462"/>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2pPr>
            <a:lvl3pPr indent="-368300" lvl="2" marL="1371600" marR="0" rtl="0" algn="l">
              <a:spcBef>
                <a:spcPts val="440"/>
              </a:spcBef>
              <a:spcAft>
                <a:spcPts val="0"/>
              </a:spcAft>
              <a:buClr>
                <a:schemeClr val="dk1"/>
              </a:buClr>
              <a:buSzPts val="2200"/>
              <a:buFont typeface="Noto Sans Symbols"/>
              <a:buChar char="✔"/>
              <a:defRPr b="0" i="0" sz="2200" u="none" cap="none" strike="noStrike">
                <a:solidFill>
                  <a:srgbClr val="993300"/>
                </a:solidFill>
                <a:latin typeface="Arial"/>
                <a:ea typeface="Arial"/>
                <a:cs typeface="Arial"/>
                <a:sym typeface="Arial"/>
              </a:defRPr>
            </a:lvl3pPr>
            <a:lvl4pPr indent="-361950" lvl="3" marL="1828800" marR="0" rtl="0" algn="l">
              <a:spcBef>
                <a:spcPts val="420"/>
              </a:spcBef>
              <a:spcAft>
                <a:spcPts val="0"/>
              </a:spcAft>
              <a:buClr>
                <a:srgbClr val="000099"/>
              </a:buClr>
              <a:buSzPts val="2100"/>
              <a:buFont typeface="Arial"/>
              <a:buChar char="•"/>
              <a:defRPr b="0" i="0" sz="2100" u="none" cap="none" strike="noStrike">
                <a:solidFill>
                  <a:srgbClr val="000099"/>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pic>
        <p:nvPicPr>
          <p:cNvPr id="22" name="Google Shape;22;p50"/>
          <p:cNvPicPr preferRelativeResize="0"/>
          <p:nvPr/>
        </p:nvPicPr>
        <p:blipFill rotWithShape="1">
          <a:blip r:embed="rId1">
            <a:alphaModFix/>
          </a:blip>
          <a:srcRect b="0" l="0" r="0" t="0"/>
          <a:stretch/>
        </p:blipFill>
        <p:spPr>
          <a:xfrm>
            <a:off x="0" y="0"/>
            <a:ext cx="1587500" cy="644525"/>
          </a:xfrm>
          <a:prstGeom prst="rect">
            <a:avLst/>
          </a:prstGeom>
          <a:noFill/>
          <a:ln>
            <a:noFill/>
          </a:ln>
        </p:spPr>
      </p:pic>
      <p:sp>
        <p:nvSpPr>
          <p:cNvPr id="23" name="Google Shape;23;p50"/>
          <p:cNvSpPr txBox="1"/>
          <p:nvPr/>
        </p:nvSpPr>
        <p:spPr>
          <a:xfrm>
            <a:off x="0" y="6513512"/>
            <a:ext cx="9906000" cy="344487"/>
          </a:xfrm>
          <a:prstGeom prst="rect">
            <a:avLst/>
          </a:prstGeom>
          <a:solidFill>
            <a:srgbClr val="0000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Times New Roman"/>
              <a:ea typeface="Times New Roman"/>
              <a:cs typeface="Times New Roman"/>
              <a:sym typeface="Times New Roman"/>
            </a:endParaRPr>
          </a:p>
        </p:txBody>
      </p:sp>
      <p:sp>
        <p:nvSpPr>
          <p:cNvPr id="24" name="Google Shape;24;p50"/>
          <p:cNvSpPr txBox="1"/>
          <p:nvPr/>
        </p:nvSpPr>
        <p:spPr>
          <a:xfrm>
            <a:off x="85725" y="6532562"/>
            <a:ext cx="9577387" cy="2619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100"/>
              <a:buFont typeface="Arial"/>
              <a:buNone/>
            </a:pPr>
            <a:r>
              <a:rPr b="1" i="0" lang="en-US" sz="1100" u="none">
                <a:solidFill>
                  <a:schemeClr val="lt1"/>
                </a:solidFill>
                <a:latin typeface="Arial"/>
                <a:ea typeface="Arial"/>
                <a:cs typeface="Arial"/>
                <a:sym typeface="Arial"/>
              </a:rPr>
              <a:t>© Bharati Vidyapeeth’s Institute of Computer Applications and Management, New Delhi-63, by Dr. Rakhee Sharma, Asst. Prof BVICAM</a:t>
            </a:r>
            <a:endParaRPr/>
          </a:p>
        </p:txBody>
      </p:sp>
      <p:sp>
        <p:nvSpPr>
          <p:cNvPr id="25" name="Google Shape;25;p50"/>
          <p:cNvSpPr txBox="1"/>
          <p:nvPr/>
        </p:nvSpPr>
        <p:spPr>
          <a:xfrm>
            <a:off x="9237662" y="6462712"/>
            <a:ext cx="668337" cy="3952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Arial"/>
              <a:buNone/>
            </a:pPr>
            <a:r>
              <a:rPr b="1" i="0" lang="en-US" sz="1100" u="none">
                <a:solidFill>
                  <a:schemeClr val="lt1"/>
                </a:solidFill>
                <a:latin typeface="Arial"/>
                <a:ea typeface="Arial"/>
                <a:cs typeface="Arial"/>
                <a:sym typeface="Arial"/>
              </a:rPr>
              <a:t>U1.</a:t>
            </a:r>
            <a:fld id="{00000000-1234-1234-1234-123412341234}" type="slidenum">
              <a:rPr b="1" i="0" lang="en-US" sz="1100" u="none">
                <a:solidFill>
                  <a:schemeClr val="lt1"/>
                </a:solidFill>
                <a:latin typeface="Arial"/>
                <a:ea typeface="Arial"/>
                <a:cs typeface="Arial"/>
                <a:sym typeface="Arial"/>
              </a:rPr>
              <a:t>‹#›</a:t>
            </a:fld>
            <a:endParaRPr/>
          </a:p>
        </p:txBody>
      </p:sp>
      <p:sp>
        <p:nvSpPr>
          <p:cNvPr id="26" name="Google Shape;26;p50"/>
          <p:cNvSpPr txBox="1"/>
          <p:nvPr/>
        </p:nvSpPr>
        <p:spPr>
          <a:xfrm>
            <a:off x="1631950" y="142875"/>
            <a:ext cx="80311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2000" u="none">
              <a:solidFill>
                <a:schemeClr val="dk1"/>
              </a:solidFill>
              <a:latin typeface="Times New Roman"/>
              <a:ea typeface="Times New Roman"/>
              <a:cs typeface="Times New Roman"/>
              <a:sym typeface="Times New Roman"/>
            </a:endParaRPr>
          </a:p>
        </p:txBody>
      </p:sp>
      <p:sp>
        <p:nvSpPr>
          <p:cNvPr id="27" name="Google Shape;27;p50"/>
          <p:cNvSpPr txBox="1"/>
          <p:nvPr/>
        </p:nvSpPr>
        <p:spPr>
          <a:xfrm>
            <a:off x="0" y="693737"/>
            <a:ext cx="9906000" cy="144462"/>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Times New Roman"/>
              <a:ea typeface="Times New Roman"/>
              <a:cs typeface="Times New Roman"/>
              <a:sym typeface="Times New Roman"/>
            </a:endParaRPr>
          </a:p>
        </p:txBody>
      </p:sp>
      <p:sp>
        <p:nvSpPr>
          <p:cNvPr id="28" name="Google Shape;28;p50"/>
          <p:cNvSpPr txBox="1"/>
          <p:nvPr/>
        </p:nvSpPr>
        <p:spPr>
          <a:xfrm>
            <a:off x="0" y="841375"/>
            <a:ext cx="9906000" cy="42862"/>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Times New Roman"/>
              <a:ea typeface="Times New Roman"/>
              <a:cs typeface="Times New Roman"/>
              <a:sym typeface="Times New Roman"/>
            </a:endParaRPr>
          </a:p>
        </p:txBody>
      </p:sp>
      <p:sp>
        <p:nvSpPr>
          <p:cNvPr id="29" name="Google Shape;29;p50"/>
          <p:cNvSpPr txBox="1"/>
          <p:nvPr/>
        </p:nvSpPr>
        <p:spPr>
          <a:xfrm>
            <a:off x="1620837" y="0"/>
            <a:ext cx="8285162" cy="696912"/>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Times New Roman"/>
              <a:ea typeface="Times New Roman"/>
              <a:cs typeface="Times New Roman"/>
              <a:sym typeface="Times New Roman"/>
            </a:endParaRPr>
          </a:p>
        </p:txBody>
      </p:sp>
      <p:pic>
        <p:nvPicPr>
          <p:cNvPr id="30" name="Google Shape;30;p50"/>
          <p:cNvPicPr preferRelativeResize="0"/>
          <p:nvPr/>
        </p:nvPicPr>
        <p:blipFill rotWithShape="1">
          <a:blip r:embed="rId1">
            <a:alphaModFix/>
          </a:blip>
          <a:srcRect b="0" l="0" r="0" t="0"/>
          <a:stretch/>
        </p:blipFill>
        <p:spPr>
          <a:xfrm>
            <a:off x="0" y="0"/>
            <a:ext cx="1587500" cy="644525"/>
          </a:xfrm>
          <a:prstGeom prst="rect">
            <a:avLst/>
          </a:prstGeom>
          <a:noFill/>
          <a:ln>
            <a:noFill/>
          </a:ln>
        </p:spPr>
      </p:pic>
      <p:sp>
        <p:nvSpPr>
          <p:cNvPr id="31" name="Google Shape;31;p50"/>
          <p:cNvSpPr txBox="1"/>
          <p:nvPr/>
        </p:nvSpPr>
        <p:spPr>
          <a:xfrm>
            <a:off x="1620837" y="0"/>
            <a:ext cx="8285162" cy="696912"/>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Times New Roman"/>
              <a:ea typeface="Times New Roman"/>
              <a:cs typeface="Times New Roman"/>
              <a:sym typeface="Times New Roman"/>
            </a:endParaRPr>
          </a:p>
        </p:txBody>
      </p:sp>
      <p:sp>
        <p:nvSpPr>
          <p:cNvPr id="32" name="Google Shape;32;p50"/>
          <p:cNvSpPr txBox="1"/>
          <p:nvPr/>
        </p:nvSpPr>
        <p:spPr>
          <a:xfrm>
            <a:off x="0" y="693737"/>
            <a:ext cx="9906000" cy="144462"/>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Times New Roman"/>
              <a:ea typeface="Times New Roman"/>
              <a:cs typeface="Times New Roman"/>
              <a:sym typeface="Times New Roman"/>
            </a:endParaRPr>
          </a:p>
        </p:txBody>
      </p:sp>
      <p:pic>
        <p:nvPicPr>
          <p:cNvPr id="33" name="Google Shape;33;p50"/>
          <p:cNvPicPr preferRelativeResize="0"/>
          <p:nvPr/>
        </p:nvPicPr>
        <p:blipFill rotWithShape="1">
          <a:blip r:embed="rId1">
            <a:alphaModFix/>
          </a:blip>
          <a:srcRect b="0" l="0" r="0" t="0"/>
          <a:stretch/>
        </p:blipFill>
        <p:spPr>
          <a:xfrm>
            <a:off x="0" y="0"/>
            <a:ext cx="1587500" cy="644525"/>
          </a:xfrm>
          <a:prstGeom prst="rect">
            <a:avLst/>
          </a:prstGeom>
          <a:noFill/>
          <a:ln>
            <a:noFill/>
          </a:ln>
        </p:spPr>
      </p:pic>
      <p:sp>
        <p:nvSpPr>
          <p:cNvPr id="34" name="Google Shape;34;p50"/>
          <p:cNvSpPr txBox="1"/>
          <p:nvPr/>
        </p:nvSpPr>
        <p:spPr>
          <a:xfrm>
            <a:off x="0" y="693737"/>
            <a:ext cx="9906000" cy="144462"/>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Times New Roman"/>
              <a:ea typeface="Times New Roman"/>
              <a:cs typeface="Times New Roman"/>
              <a:sym typeface="Times New Roman"/>
            </a:endParaRPr>
          </a:p>
        </p:txBody>
      </p:sp>
      <p:pic>
        <p:nvPicPr>
          <p:cNvPr id="35" name="Google Shape;35;p50"/>
          <p:cNvPicPr preferRelativeResize="0"/>
          <p:nvPr/>
        </p:nvPicPr>
        <p:blipFill rotWithShape="1">
          <a:blip r:embed="rId1">
            <a:alphaModFix/>
          </a:blip>
          <a:srcRect b="0" l="0" r="0" t="0"/>
          <a:stretch/>
        </p:blipFill>
        <p:spPr>
          <a:xfrm>
            <a:off x="0" y="0"/>
            <a:ext cx="1587500" cy="644525"/>
          </a:xfrm>
          <a:prstGeom prst="rect">
            <a:avLst/>
          </a:prstGeom>
          <a:noFill/>
          <a:ln>
            <a:noFill/>
          </a:ln>
        </p:spPr>
      </p:pic>
      <p:sp>
        <p:nvSpPr>
          <p:cNvPr id="36" name="Google Shape;36;p50"/>
          <p:cNvSpPr txBox="1"/>
          <p:nvPr/>
        </p:nvSpPr>
        <p:spPr>
          <a:xfrm>
            <a:off x="0" y="693737"/>
            <a:ext cx="9906000" cy="144462"/>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1"/>
              </a:solidFill>
              <a:latin typeface="Times New Roman"/>
              <a:ea typeface="Times New Roman"/>
              <a:cs typeface="Times New Roman"/>
              <a:sym typeface="Times New Roman"/>
            </a:endParaRPr>
          </a:p>
        </p:txBody>
      </p:sp>
      <p:pic>
        <p:nvPicPr>
          <p:cNvPr id="37" name="Google Shape;37;p50"/>
          <p:cNvPicPr preferRelativeResize="0"/>
          <p:nvPr/>
        </p:nvPicPr>
        <p:blipFill rotWithShape="1">
          <a:blip r:embed="rId1">
            <a:alphaModFix/>
          </a:blip>
          <a:srcRect b="0" l="0" r="0" t="0"/>
          <a:stretch/>
        </p:blipFill>
        <p:spPr>
          <a:xfrm>
            <a:off x="0" y="0"/>
            <a:ext cx="1587500" cy="6445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
          <p:cNvSpPr txBox="1"/>
          <p:nvPr>
            <p:ph type="ctrTitle"/>
          </p:nvPr>
        </p:nvSpPr>
        <p:spPr>
          <a:xfrm>
            <a:off x="757237" y="1952625"/>
            <a:ext cx="8420100" cy="14700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Times New Roman"/>
              <a:buNone/>
            </a:pPr>
            <a:r>
              <a:rPr b="1" i="0" lang="en-US" sz="4400" u="none" cap="none" strike="noStrike">
                <a:solidFill>
                  <a:schemeClr val="dk2"/>
                </a:solidFill>
                <a:latin typeface="Times New Roman"/>
                <a:ea typeface="Times New Roman"/>
                <a:cs typeface="Times New Roman"/>
                <a:sym typeface="Times New Roman"/>
              </a:rPr>
              <a:t>ARTIFICIAL INTELLIGENCE &amp; MACHINE LEARNING</a:t>
            </a:r>
            <a:endParaRPr/>
          </a:p>
        </p:txBody>
      </p:sp>
      <p:sp>
        <p:nvSpPr>
          <p:cNvPr id="83" name="Google Shape;83;p1"/>
          <p:cNvSpPr txBox="1"/>
          <p:nvPr>
            <p:ph idx="1" type="subTitle"/>
          </p:nvPr>
        </p:nvSpPr>
        <p:spPr>
          <a:xfrm>
            <a:off x="1352550" y="3617912"/>
            <a:ext cx="6934200" cy="1611312"/>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t/>
            </a:r>
            <a:endParaRPr b="1" i="0" sz="3600" u="none">
              <a:solidFill>
                <a:schemeClr val="dk1"/>
              </a:solidFill>
              <a:latin typeface="Arial"/>
              <a:ea typeface="Arial"/>
              <a:cs typeface="Arial"/>
              <a:sym typeface="Arial"/>
            </a:endParaRPr>
          </a:p>
          <a:p>
            <a:pPr indent="0" lvl="0" marL="0" rtl="0" algn="ctr">
              <a:lnSpc>
                <a:spcPct val="100000"/>
              </a:lnSpc>
              <a:spcBef>
                <a:spcPts val="800"/>
              </a:spcBef>
              <a:spcAft>
                <a:spcPts val="0"/>
              </a:spcAft>
              <a:buClr>
                <a:schemeClr val="dk1"/>
              </a:buClr>
              <a:buSzPts val="4000"/>
              <a:buFont typeface="Times New Roman"/>
              <a:buNone/>
            </a:pPr>
            <a:r>
              <a:rPr b="1" i="0" lang="en-US" sz="4000" u="none">
                <a:solidFill>
                  <a:schemeClr val="dk1"/>
                </a:solidFill>
                <a:latin typeface="Times New Roman"/>
                <a:ea typeface="Times New Roman"/>
                <a:cs typeface="Times New Roman"/>
                <a:sym typeface="Times New Roman"/>
              </a:rPr>
              <a:t>UNIT I</a:t>
            </a:r>
            <a:endParaRPr/>
          </a:p>
        </p:txBody>
      </p:sp>
    </p:spTree>
  </p:cSld>
  <p:clrMapOvr>
    <a:masterClrMapping/>
  </p:clrMapOvr>
  <p:transition advClick="0" spd="med">
    <p:random/>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000"/>
                                  </p:stCondLst>
                                  <p:childTnLst>
                                    <p:set>
                                      <p:cBhvr>
                                        <p:cTn dur="1" fill="hold">
                                          <p:stCondLst>
                                            <p:cond delay="0"/>
                                          </p:stCondLst>
                                        </p:cTn>
                                        <p:tgtEl>
                                          <p:spTgt spid="82"/>
                                        </p:tgtEl>
                                        <p:attrNameLst>
                                          <p:attrName>style.visibility</p:attrName>
                                        </p:attrNameLst>
                                      </p:cBhvr>
                                      <p:to>
                                        <p:strVal val="visible"/>
                                      </p:to>
                                    </p:set>
                                    <p:animEffect filter="fade" transition="in">
                                      <p:cBhvr>
                                        <p:cTn dur="5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0"/>
          <p:cNvSpPr txBox="1"/>
          <p:nvPr>
            <p:ph type="title"/>
          </p:nvPr>
        </p:nvSpPr>
        <p:spPr>
          <a:xfrm>
            <a:off x="1225550" y="-26987"/>
            <a:ext cx="8267700" cy="876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3600"/>
              <a:buFont typeface="Times New Roman"/>
              <a:buNone/>
            </a:pPr>
            <a:r>
              <a:rPr b="1" i="0" lang="en-US" sz="3600" u="none">
                <a:solidFill>
                  <a:srgbClr val="FFFF00"/>
                </a:solidFill>
                <a:latin typeface="Times New Roman"/>
                <a:ea typeface="Times New Roman"/>
                <a:cs typeface="Times New Roman"/>
                <a:sym typeface="Times New Roman"/>
              </a:rPr>
              <a:t> Turing Test today</a:t>
            </a:r>
            <a:endParaRPr/>
          </a:p>
        </p:txBody>
      </p:sp>
      <p:sp>
        <p:nvSpPr>
          <p:cNvPr id="141" name="Google Shape;141;p10"/>
          <p:cNvSpPr txBox="1"/>
          <p:nvPr>
            <p:ph idx="1" type="body"/>
          </p:nvPr>
        </p:nvSpPr>
        <p:spPr>
          <a:xfrm>
            <a:off x="263525" y="911225"/>
            <a:ext cx="9532937" cy="5551487"/>
          </a:xfrm>
          <a:prstGeom prst="rect">
            <a:avLst/>
          </a:prstGeom>
          <a:noFill/>
          <a:ln>
            <a:noFill/>
          </a:ln>
        </p:spPr>
        <p:txBody>
          <a:bodyPr anchorCtr="0" anchor="t" bIns="45700" lIns="91425" spcFirstLastPara="1" rIns="91425" wrap="square" tIns="45700">
            <a:noAutofit/>
          </a:bodyPr>
          <a:lstStyle/>
          <a:p>
            <a:pPr indent="-285750" lvl="1" marL="742950" rtl="0" algn="just">
              <a:lnSpc>
                <a:spcPct val="150000"/>
              </a:lnSpc>
              <a:spcBef>
                <a:spcPts val="0"/>
              </a:spcBef>
              <a:spcAft>
                <a:spcPts val="0"/>
              </a:spcAft>
              <a:buClr>
                <a:schemeClr val="dk1"/>
              </a:buClr>
              <a:buSzPts val="1400"/>
              <a:buFont typeface="Arial"/>
              <a:buChar char="•"/>
            </a:pPr>
            <a:r>
              <a:rPr b="0" i="0" lang="en-US" sz="1400" u="none">
                <a:solidFill>
                  <a:schemeClr val="dk1"/>
                </a:solidFill>
                <a:latin typeface="Arial"/>
                <a:ea typeface="Arial"/>
                <a:cs typeface="Arial"/>
                <a:sym typeface="Arial"/>
              </a:rPr>
              <a:t>The Turing Test has its detractors, but it remains a measure of the success of artificial intelligence projects. An updated version of the Turing Test has more than one human judge interrogating and chatting with both subjects. The project is considered a success </a:t>
            </a:r>
            <a:r>
              <a:rPr b="1" i="0" lang="en-US" sz="1400" u="none">
                <a:solidFill>
                  <a:schemeClr val="accent2"/>
                </a:solidFill>
                <a:latin typeface="Arial"/>
                <a:ea typeface="Arial"/>
                <a:cs typeface="Arial"/>
                <a:sym typeface="Arial"/>
              </a:rPr>
              <a:t>if more than 30% of the judges</a:t>
            </a:r>
            <a:r>
              <a:rPr b="0" i="0" lang="en-US" sz="1400" u="none">
                <a:solidFill>
                  <a:schemeClr val="dk1"/>
                </a:solidFill>
                <a:latin typeface="Arial"/>
                <a:ea typeface="Arial"/>
                <a:cs typeface="Arial"/>
                <a:sym typeface="Arial"/>
              </a:rPr>
              <a:t>, after five minutes of conversation, conclude that the computer is a human.</a:t>
            </a:r>
            <a:endParaRPr/>
          </a:p>
          <a:p>
            <a:pPr indent="-285750" lvl="1" marL="742950" rtl="0" algn="just">
              <a:lnSpc>
                <a:spcPct val="150000"/>
              </a:lnSpc>
              <a:spcBef>
                <a:spcPts val="280"/>
              </a:spcBef>
              <a:spcAft>
                <a:spcPts val="0"/>
              </a:spcAft>
              <a:buClr>
                <a:schemeClr val="dk1"/>
              </a:buClr>
              <a:buSzPts val="1400"/>
              <a:buFont typeface="Arial"/>
              <a:buChar char="•"/>
            </a:pPr>
            <a:r>
              <a:rPr b="1" i="0" lang="en-US" sz="1400" u="none">
                <a:solidFill>
                  <a:schemeClr val="accent2"/>
                </a:solidFill>
                <a:latin typeface="Arial"/>
                <a:ea typeface="Arial"/>
                <a:cs typeface="Arial"/>
                <a:sym typeface="Arial"/>
              </a:rPr>
              <a:t>The Loebner Prize </a:t>
            </a:r>
            <a:r>
              <a:rPr b="0" i="0" lang="en-US" sz="1400" u="none">
                <a:solidFill>
                  <a:schemeClr val="dk1"/>
                </a:solidFill>
                <a:latin typeface="Arial"/>
                <a:ea typeface="Arial"/>
                <a:cs typeface="Arial"/>
                <a:sym typeface="Arial"/>
              </a:rPr>
              <a:t>is an annual Turing Test competition that was launched in 1991 by Hugh Loebner, an American inventor and activist. Loebner created additional rules requiring the human and the computer program to have 25-minute conversations with each of four judges. The winner is the computer whose program receives the most votes and the highest ranking from the judges.</a:t>
            </a:r>
            <a:endParaRPr/>
          </a:p>
          <a:p>
            <a:pPr indent="-285750" lvl="1" marL="742950" rtl="0" algn="just">
              <a:lnSpc>
                <a:spcPct val="150000"/>
              </a:lnSpc>
              <a:spcBef>
                <a:spcPts val="280"/>
              </a:spcBef>
              <a:spcAft>
                <a:spcPts val="0"/>
              </a:spcAft>
              <a:buClr>
                <a:schemeClr val="dk1"/>
              </a:buClr>
              <a:buSzPts val="1400"/>
              <a:buFont typeface="Arial"/>
              <a:buChar char="•"/>
            </a:pPr>
            <a:r>
              <a:rPr b="0" i="0" lang="en-US" sz="1400" u="none">
                <a:solidFill>
                  <a:schemeClr val="dk1"/>
                </a:solidFill>
                <a:latin typeface="Arial"/>
                <a:ea typeface="Arial"/>
                <a:cs typeface="Arial"/>
                <a:sym typeface="Arial"/>
              </a:rPr>
              <a:t>In 2014, Kevin Warwick of the University of Reading organized a </a:t>
            </a:r>
            <a:r>
              <a:rPr b="1" i="0" lang="en-US" sz="1400" u="none">
                <a:solidFill>
                  <a:schemeClr val="accent2"/>
                </a:solidFill>
                <a:latin typeface="Arial"/>
                <a:ea typeface="Arial"/>
                <a:cs typeface="Arial"/>
                <a:sym typeface="Arial"/>
              </a:rPr>
              <a:t>Turing Test competition to mark the 60th anniversary of Alan Turing’s death</a:t>
            </a:r>
            <a:r>
              <a:rPr b="0" i="0" lang="en-US" sz="1400" u="none">
                <a:solidFill>
                  <a:schemeClr val="dk1"/>
                </a:solidFill>
                <a:latin typeface="Arial"/>
                <a:ea typeface="Arial"/>
                <a:cs typeface="Arial"/>
                <a:sym typeface="Arial"/>
              </a:rPr>
              <a:t>. A computer chatbot called Eugene Goostman, who had the persona of a 13-year-old boy, technically passing the Turing Test in that event. He secured the votes of 33% of the judges who were convinced that he was human.</a:t>
            </a:r>
            <a:endParaRPr/>
          </a:p>
          <a:p>
            <a:pPr indent="-285750" lvl="1" marL="742950" rtl="0" algn="just">
              <a:lnSpc>
                <a:spcPct val="150000"/>
              </a:lnSpc>
              <a:spcBef>
                <a:spcPts val="280"/>
              </a:spcBef>
              <a:spcAft>
                <a:spcPts val="0"/>
              </a:spcAft>
              <a:buClr>
                <a:schemeClr val="dk1"/>
              </a:buClr>
              <a:buSzPts val="1400"/>
              <a:buFont typeface="Arial"/>
              <a:buChar char="•"/>
            </a:pPr>
            <a:r>
              <a:rPr b="0" i="0" lang="en-US" sz="1400" u="none">
                <a:solidFill>
                  <a:schemeClr val="dk1"/>
                </a:solidFill>
                <a:latin typeface="Arial"/>
                <a:ea typeface="Arial"/>
                <a:cs typeface="Arial"/>
                <a:sym typeface="Arial"/>
              </a:rPr>
              <a:t>In 2018, Google Duplex revealed the capability to performing tasks via the telephone. In various demonstrations, Duplex schedule a hair appointment as well as called a restaurant, with the human on the other end of the line not realizing they were interacting with a machine. However, critics point out that the interaction does not conform to the actual Turing test and claim the </a:t>
            </a:r>
            <a:r>
              <a:rPr b="1" i="0" lang="en-US" sz="1400" u="none">
                <a:solidFill>
                  <a:schemeClr val="accent2"/>
                </a:solidFill>
                <a:latin typeface="Arial"/>
                <a:ea typeface="Arial"/>
                <a:cs typeface="Arial"/>
                <a:sym typeface="Arial"/>
              </a:rPr>
              <a:t>test has still yet to be beaten by a machine.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1"/>
          <p:cNvSpPr txBox="1"/>
          <p:nvPr>
            <p:ph type="title"/>
          </p:nvPr>
        </p:nvSpPr>
        <p:spPr>
          <a:xfrm>
            <a:off x="1225550" y="-26987"/>
            <a:ext cx="8267700" cy="876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3600"/>
              <a:buFont typeface="Times New Roman"/>
              <a:buNone/>
            </a:pPr>
            <a:r>
              <a:rPr b="1" i="0" lang="en-US" sz="3600" u="none">
                <a:solidFill>
                  <a:srgbClr val="FFFF00"/>
                </a:solidFill>
                <a:latin typeface="Times New Roman"/>
                <a:ea typeface="Times New Roman"/>
                <a:cs typeface="Times New Roman"/>
                <a:sym typeface="Times New Roman"/>
              </a:rPr>
              <a:t> Limitations of Turing Test</a:t>
            </a:r>
            <a:endParaRPr/>
          </a:p>
        </p:txBody>
      </p:sp>
      <p:sp>
        <p:nvSpPr>
          <p:cNvPr id="147" name="Google Shape;147;p11"/>
          <p:cNvSpPr txBox="1"/>
          <p:nvPr>
            <p:ph idx="1" type="body"/>
          </p:nvPr>
        </p:nvSpPr>
        <p:spPr>
          <a:xfrm>
            <a:off x="273050" y="990600"/>
            <a:ext cx="9532937" cy="2781300"/>
          </a:xfrm>
          <a:prstGeom prst="rect">
            <a:avLst/>
          </a:prstGeom>
          <a:noFill/>
          <a:ln>
            <a:noFill/>
          </a:ln>
        </p:spPr>
        <p:txBody>
          <a:bodyPr anchorCtr="0" anchor="t" bIns="45700" lIns="91425" spcFirstLastPara="1" rIns="91425" wrap="square" tIns="45700">
            <a:noAutofit/>
          </a:bodyPr>
          <a:lstStyle/>
          <a:p>
            <a:pPr indent="-285750" lvl="1" marL="742950" rtl="0" algn="just">
              <a:lnSpc>
                <a:spcPct val="150000"/>
              </a:lnSpc>
              <a:spcBef>
                <a:spcPts val="0"/>
              </a:spcBef>
              <a:spcAft>
                <a:spcPts val="0"/>
              </a:spcAft>
              <a:buClr>
                <a:schemeClr val="dk1"/>
              </a:buClr>
              <a:buSzPts val="1800"/>
              <a:buFont typeface="Arial"/>
              <a:buChar char="•"/>
            </a:pPr>
            <a:r>
              <a:rPr b="0" i="0" lang="en-US" sz="1800" u="none">
                <a:solidFill>
                  <a:srgbClr val="000000"/>
                </a:solidFill>
                <a:latin typeface="Arial"/>
                <a:ea typeface="Arial"/>
                <a:cs typeface="Arial"/>
                <a:sym typeface="Arial"/>
              </a:rPr>
              <a:t>It focuses primarily on </a:t>
            </a:r>
            <a:r>
              <a:rPr b="1" i="0" lang="en-US" sz="1800" u="none">
                <a:solidFill>
                  <a:schemeClr val="accent2"/>
                </a:solidFill>
                <a:latin typeface="Arial"/>
                <a:ea typeface="Arial"/>
                <a:cs typeface="Arial"/>
                <a:sym typeface="Arial"/>
              </a:rPr>
              <a:t>language-based conversation </a:t>
            </a:r>
            <a:r>
              <a:rPr b="0" i="0" lang="en-US" sz="1800" u="none">
                <a:solidFill>
                  <a:srgbClr val="000000"/>
                </a:solidFill>
                <a:latin typeface="Arial"/>
                <a:ea typeface="Arial"/>
                <a:cs typeface="Arial"/>
                <a:sym typeface="Arial"/>
              </a:rPr>
              <a:t>and not taking into account other important aspects such as problem-solving, perception, decision-making etc.</a:t>
            </a:r>
            <a:endParaRPr/>
          </a:p>
          <a:p>
            <a:pPr indent="-285750" lvl="1" marL="742950" rtl="0" algn="just">
              <a:lnSpc>
                <a:spcPct val="150000"/>
              </a:lnSpc>
              <a:spcBef>
                <a:spcPts val="360"/>
              </a:spcBef>
              <a:spcAft>
                <a:spcPts val="0"/>
              </a:spcAft>
              <a:buClr>
                <a:schemeClr val="dk1"/>
              </a:buClr>
              <a:buSzPts val="1800"/>
              <a:buFont typeface="Arial"/>
              <a:buChar char="•"/>
            </a:pPr>
            <a:r>
              <a:rPr b="0" i="0" lang="en-US" sz="1800" u="none">
                <a:solidFill>
                  <a:srgbClr val="000000"/>
                </a:solidFill>
                <a:latin typeface="Arial"/>
                <a:ea typeface="Arial"/>
                <a:cs typeface="Arial"/>
                <a:sym typeface="Arial"/>
              </a:rPr>
              <a:t>The results of the test can be </a:t>
            </a:r>
            <a:r>
              <a:rPr b="1" i="0" lang="en-US" sz="1800" u="none">
                <a:solidFill>
                  <a:schemeClr val="accent2"/>
                </a:solidFill>
                <a:latin typeface="Arial"/>
                <a:ea typeface="Arial"/>
                <a:cs typeface="Arial"/>
                <a:sym typeface="Arial"/>
              </a:rPr>
              <a:t>influenced by the biases</a:t>
            </a:r>
            <a:r>
              <a:rPr b="0" i="0" lang="en-US" sz="1800" u="none">
                <a:solidFill>
                  <a:srgbClr val="000000"/>
                </a:solidFill>
                <a:latin typeface="Arial"/>
                <a:ea typeface="Arial"/>
                <a:cs typeface="Arial"/>
                <a:sym typeface="Arial"/>
              </a:rPr>
              <a:t>, making it difficult to obtain objectives and reliable results.</a:t>
            </a:r>
            <a:endParaRPr/>
          </a:p>
          <a:p>
            <a:pPr indent="-285750" lvl="1" marL="742950" rtl="0" algn="just">
              <a:lnSpc>
                <a:spcPct val="150000"/>
              </a:lnSpc>
              <a:spcBef>
                <a:spcPts val="360"/>
              </a:spcBef>
              <a:spcAft>
                <a:spcPts val="0"/>
              </a:spcAft>
              <a:buClr>
                <a:schemeClr val="dk1"/>
              </a:buClr>
              <a:buSzPts val="1800"/>
              <a:buFont typeface="Arial"/>
              <a:buChar char="•"/>
            </a:pPr>
            <a:r>
              <a:rPr b="0" i="0" lang="en-US" sz="1800" u="none">
                <a:solidFill>
                  <a:srgbClr val="000000"/>
                </a:solidFill>
                <a:latin typeface="Arial"/>
                <a:ea typeface="Arial"/>
                <a:cs typeface="Arial"/>
                <a:sym typeface="Arial"/>
              </a:rPr>
              <a:t>May </a:t>
            </a:r>
            <a:r>
              <a:rPr b="1" i="0" lang="en-US" sz="1800" u="none">
                <a:solidFill>
                  <a:schemeClr val="accent2"/>
                </a:solidFill>
                <a:latin typeface="Arial"/>
                <a:ea typeface="Arial"/>
                <a:cs typeface="Arial"/>
                <a:sym typeface="Arial"/>
              </a:rPr>
              <a:t>not be suitable to test for intelligence </a:t>
            </a:r>
            <a:r>
              <a:rPr b="0" i="0" lang="en-US" sz="1800" u="none">
                <a:solidFill>
                  <a:srgbClr val="000000"/>
                </a:solidFill>
                <a:latin typeface="Arial"/>
                <a:ea typeface="Arial"/>
                <a:cs typeface="Arial"/>
                <a:sym typeface="Arial"/>
              </a:rPr>
              <a:t>as different computing systems are structured differently.</a:t>
            </a:r>
            <a:endParaRPr/>
          </a:p>
          <a:p>
            <a:pPr indent="-228600" lvl="0" marL="342900" rtl="0" algn="l">
              <a:spcBef>
                <a:spcPts val="360"/>
              </a:spcBef>
              <a:spcAft>
                <a:spcPts val="0"/>
              </a:spcAft>
              <a:buClr>
                <a:schemeClr val="dk1"/>
              </a:buClr>
              <a:buSzPts val="1800"/>
              <a:buFont typeface="Arial"/>
              <a:buNone/>
            </a:pPr>
            <a:r>
              <a:t/>
            </a:r>
            <a:endParaRPr b="0" i="0" sz="1800" u="none">
              <a:solidFill>
                <a:srgbClr val="000000"/>
              </a:solidFill>
              <a:latin typeface="Arial"/>
              <a:ea typeface="Arial"/>
              <a:cs typeface="Arial"/>
              <a:sym typeface="Arial"/>
            </a:endParaRPr>
          </a:p>
        </p:txBody>
      </p:sp>
      <p:pic>
        <p:nvPicPr>
          <p:cNvPr id="148" name="Google Shape;148;p11"/>
          <p:cNvPicPr preferRelativeResize="0"/>
          <p:nvPr/>
        </p:nvPicPr>
        <p:blipFill rotWithShape="1">
          <a:blip r:embed="rId3">
            <a:alphaModFix/>
          </a:blip>
          <a:srcRect b="0" l="0" r="0" t="0"/>
          <a:stretch/>
        </p:blipFill>
        <p:spPr>
          <a:xfrm>
            <a:off x="2259012" y="3509962"/>
            <a:ext cx="5561012" cy="27797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2"/>
          <p:cNvSpPr txBox="1"/>
          <p:nvPr>
            <p:ph type="title"/>
          </p:nvPr>
        </p:nvSpPr>
        <p:spPr>
          <a:xfrm>
            <a:off x="1225550" y="-26987"/>
            <a:ext cx="8267700" cy="876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3600"/>
              <a:buFont typeface="Times New Roman"/>
              <a:buNone/>
            </a:pPr>
            <a:r>
              <a:rPr b="1" i="0" lang="en-US" sz="3600" u="none">
                <a:solidFill>
                  <a:srgbClr val="FFFF00"/>
                </a:solidFill>
                <a:latin typeface="Times New Roman"/>
                <a:ea typeface="Times New Roman"/>
                <a:cs typeface="Times New Roman"/>
                <a:sym typeface="Times New Roman"/>
              </a:rPr>
              <a:t>Defining AI Techniques</a:t>
            </a:r>
            <a:endParaRPr/>
          </a:p>
        </p:txBody>
      </p:sp>
      <p:sp>
        <p:nvSpPr>
          <p:cNvPr id="154" name="Google Shape;154;p12"/>
          <p:cNvSpPr txBox="1"/>
          <p:nvPr>
            <p:ph idx="1" type="body"/>
          </p:nvPr>
        </p:nvSpPr>
        <p:spPr>
          <a:xfrm>
            <a:off x="273050" y="990600"/>
            <a:ext cx="9532937" cy="5392737"/>
          </a:xfrm>
          <a:prstGeom prst="rect">
            <a:avLst/>
          </a:prstGeom>
          <a:noFill/>
          <a:ln>
            <a:noFill/>
          </a:ln>
        </p:spPr>
        <p:txBody>
          <a:bodyPr anchorCtr="0" anchor="t" bIns="45700" lIns="91425" spcFirstLastPara="1" rIns="91425" wrap="square" tIns="45700">
            <a:noAutofit/>
          </a:bodyPr>
          <a:lstStyle/>
          <a:p>
            <a:pPr indent="-285750" lvl="1" marL="742950" rtl="0" algn="just">
              <a:lnSpc>
                <a:spcPct val="150000"/>
              </a:lnSpc>
              <a:spcBef>
                <a:spcPts val="0"/>
              </a:spcBef>
              <a:spcAft>
                <a:spcPts val="0"/>
              </a:spcAft>
              <a:buClr>
                <a:schemeClr val="dk1"/>
              </a:buClr>
              <a:buSzPts val="2000"/>
              <a:buFont typeface="Arial"/>
              <a:buChar char="•"/>
            </a:pPr>
            <a:r>
              <a:rPr b="0" i="0" lang="en-US" sz="2000" u="none">
                <a:solidFill>
                  <a:srgbClr val="000000"/>
                </a:solidFill>
                <a:latin typeface="Arial"/>
                <a:ea typeface="Arial"/>
                <a:cs typeface="Arial"/>
                <a:sym typeface="Arial"/>
              </a:rPr>
              <a:t>AI techniques revolutionizing the way humans interact with technology.</a:t>
            </a:r>
            <a:endParaRPr/>
          </a:p>
          <a:p>
            <a:pPr indent="-285750" lvl="1" marL="742950" rtl="0" algn="just">
              <a:lnSpc>
                <a:spcPct val="150000"/>
              </a:lnSpc>
              <a:spcBef>
                <a:spcPts val="400"/>
              </a:spcBef>
              <a:spcAft>
                <a:spcPts val="0"/>
              </a:spcAft>
              <a:buClr>
                <a:schemeClr val="dk1"/>
              </a:buClr>
              <a:buSzPts val="2000"/>
              <a:buFont typeface="Arial"/>
              <a:buChar char="•"/>
            </a:pPr>
            <a:r>
              <a:rPr b="0" i="0" lang="en-US" sz="2000" u="none">
                <a:solidFill>
                  <a:srgbClr val="000000"/>
                </a:solidFill>
                <a:latin typeface="Arial"/>
                <a:ea typeface="Arial"/>
                <a:cs typeface="Arial"/>
                <a:sym typeface="Arial"/>
              </a:rPr>
              <a:t>Depending on the </a:t>
            </a:r>
            <a:r>
              <a:rPr b="1" i="0" lang="en-US" sz="2000" u="none">
                <a:solidFill>
                  <a:schemeClr val="accent2"/>
                </a:solidFill>
                <a:latin typeface="Arial"/>
                <a:ea typeface="Arial"/>
                <a:cs typeface="Arial"/>
                <a:sym typeface="Arial"/>
              </a:rPr>
              <a:t>machine’s ability </a:t>
            </a:r>
            <a:r>
              <a:rPr b="0" i="0" lang="en-US" sz="2000" u="none">
                <a:solidFill>
                  <a:srgbClr val="000000"/>
                </a:solidFill>
                <a:latin typeface="Arial"/>
                <a:ea typeface="Arial"/>
                <a:cs typeface="Arial"/>
                <a:sym typeface="Arial"/>
              </a:rPr>
              <a:t>to utilize </a:t>
            </a:r>
            <a:r>
              <a:rPr b="1" i="0" lang="en-US" sz="2000" u="none">
                <a:solidFill>
                  <a:schemeClr val="accent2"/>
                </a:solidFill>
                <a:latin typeface="Arial"/>
                <a:ea typeface="Arial"/>
                <a:cs typeface="Arial"/>
                <a:sym typeface="Arial"/>
              </a:rPr>
              <a:t>past experiences </a:t>
            </a:r>
            <a:r>
              <a:rPr b="0" i="0" lang="en-US" sz="2000" u="none">
                <a:solidFill>
                  <a:srgbClr val="000000"/>
                </a:solidFill>
                <a:latin typeface="Arial"/>
                <a:ea typeface="Arial"/>
                <a:cs typeface="Arial"/>
                <a:sym typeface="Arial"/>
              </a:rPr>
              <a:t>to anticipate future judgments, memory, and self-awareness, artificial intelligence can be classified into a variety of subcategories.</a:t>
            </a:r>
            <a:endParaRPr/>
          </a:p>
          <a:p>
            <a:pPr indent="-285750" lvl="1" marL="742950" rtl="0" algn="just">
              <a:lnSpc>
                <a:spcPct val="150000"/>
              </a:lnSpc>
              <a:spcBef>
                <a:spcPts val="400"/>
              </a:spcBef>
              <a:spcAft>
                <a:spcPts val="0"/>
              </a:spcAft>
              <a:buClr>
                <a:schemeClr val="dk1"/>
              </a:buClr>
              <a:buSzPts val="2000"/>
              <a:buFont typeface="Arial"/>
              <a:buChar char="•"/>
            </a:pPr>
            <a:r>
              <a:rPr b="0" i="0" lang="en-US" sz="2000" u="none">
                <a:solidFill>
                  <a:srgbClr val="000000"/>
                </a:solidFill>
                <a:latin typeface="Arial"/>
                <a:ea typeface="Arial"/>
                <a:cs typeface="Arial"/>
                <a:sym typeface="Arial"/>
              </a:rPr>
              <a:t>Following are the four broad types of AI Techniques:</a:t>
            </a:r>
            <a:endParaRPr/>
          </a:p>
          <a:p>
            <a:pPr indent="-228600" lvl="2" marL="1143000" rtl="0" algn="just">
              <a:lnSpc>
                <a:spcPct val="150000"/>
              </a:lnSpc>
              <a:spcBef>
                <a:spcPts val="400"/>
              </a:spcBef>
              <a:spcAft>
                <a:spcPts val="0"/>
              </a:spcAft>
              <a:buClr>
                <a:schemeClr val="dk1"/>
              </a:buClr>
              <a:buSzPts val="2000"/>
              <a:buFont typeface="Noto Sans Symbols"/>
              <a:buChar char="▪"/>
            </a:pPr>
            <a:r>
              <a:rPr b="0" i="0" lang="en-US" sz="2000" u="none">
                <a:solidFill>
                  <a:srgbClr val="000000"/>
                </a:solidFill>
                <a:latin typeface="Arial"/>
                <a:ea typeface="Arial"/>
                <a:cs typeface="Arial"/>
                <a:sym typeface="Arial"/>
              </a:rPr>
              <a:t>Machine Learning (ML)</a:t>
            </a:r>
            <a:endParaRPr/>
          </a:p>
          <a:p>
            <a:pPr indent="-228600" lvl="2" marL="1143000" rtl="0" algn="just">
              <a:lnSpc>
                <a:spcPct val="150000"/>
              </a:lnSpc>
              <a:spcBef>
                <a:spcPts val="400"/>
              </a:spcBef>
              <a:spcAft>
                <a:spcPts val="0"/>
              </a:spcAft>
              <a:buClr>
                <a:schemeClr val="dk1"/>
              </a:buClr>
              <a:buSzPts val="2000"/>
              <a:buFont typeface="Noto Sans Symbols"/>
              <a:buChar char="▪"/>
            </a:pPr>
            <a:r>
              <a:rPr b="0" i="0" lang="en-US" sz="2000" u="none">
                <a:solidFill>
                  <a:srgbClr val="000000"/>
                </a:solidFill>
                <a:latin typeface="Arial"/>
                <a:ea typeface="Arial"/>
                <a:cs typeface="Arial"/>
                <a:sym typeface="Arial"/>
              </a:rPr>
              <a:t>Natural Language Processing (NLP)</a:t>
            </a:r>
            <a:endParaRPr/>
          </a:p>
          <a:p>
            <a:pPr indent="-228600" lvl="2" marL="1143000" rtl="0" algn="just">
              <a:lnSpc>
                <a:spcPct val="150000"/>
              </a:lnSpc>
              <a:spcBef>
                <a:spcPts val="400"/>
              </a:spcBef>
              <a:spcAft>
                <a:spcPts val="0"/>
              </a:spcAft>
              <a:buClr>
                <a:schemeClr val="dk1"/>
              </a:buClr>
              <a:buSzPts val="2000"/>
              <a:buFont typeface="Noto Sans Symbols"/>
              <a:buChar char="▪"/>
            </a:pPr>
            <a:r>
              <a:rPr b="0" i="0" lang="en-US" sz="2000" u="none">
                <a:solidFill>
                  <a:srgbClr val="000000"/>
                </a:solidFill>
                <a:latin typeface="Arial"/>
                <a:ea typeface="Arial"/>
                <a:cs typeface="Arial"/>
                <a:sym typeface="Arial"/>
              </a:rPr>
              <a:t>Machine Vision/Computer Vision</a:t>
            </a:r>
            <a:endParaRPr/>
          </a:p>
          <a:p>
            <a:pPr indent="-228600" lvl="2" marL="1143000" rtl="0" algn="just">
              <a:lnSpc>
                <a:spcPct val="150000"/>
              </a:lnSpc>
              <a:spcBef>
                <a:spcPts val="400"/>
              </a:spcBef>
              <a:spcAft>
                <a:spcPts val="0"/>
              </a:spcAft>
              <a:buClr>
                <a:schemeClr val="dk1"/>
              </a:buClr>
              <a:buSzPts val="2000"/>
              <a:buFont typeface="Noto Sans Symbols"/>
              <a:buChar char="▪"/>
            </a:pPr>
            <a:r>
              <a:rPr b="0" i="0" lang="en-US" sz="2000" u="none">
                <a:solidFill>
                  <a:srgbClr val="000000"/>
                </a:solidFill>
                <a:latin typeface="Arial"/>
                <a:ea typeface="Arial"/>
                <a:cs typeface="Arial"/>
                <a:sym typeface="Arial"/>
              </a:rPr>
              <a:t>Automation and Robotics</a:t>
            </a:r>
            <a:endParaRPr/>
          </a:p>
          <a:p>
            <a:pPr indent="-215900" lvl="0" marL="342900" rtl="0" algn="l">
              <a:spcBef>
                <a:spcPts val="400"/>
              </a:spcBef>
              <a:spcAft>
                <a:spcPts val="0"/>
              </a:spcAft>
              <a:buClr>
                <a:schemeClr val="dk1"/>
              </a:buClr>
              <a:buSzPts val="2000"/>
              <a:buFont typeface="Arial"/>
              <a:buNone/>
            </a:pPr>
            <a:r>
              <a:t/>
            </a:r>
            <a:endParaRPr b="0" i="0" sz="2000" u="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3"/>
          <p:cNvSpPr txBox="1"/>
          <p:nvPr>
            <p:ph type="title"/>
          </p:nvPr>
        </p:nvSpPr>
        <p:spPr>
          <a:xfrm>
            <a:off x="1225550" y="-26987"/>
            <a:ext cx="8267700" cy="876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3600"/>
              <a:buFont typeface="Times New Roman"/>
              <a:buNone/>
            </a:pPr>
            <a:r>
              <a:rPr b="1" i="0" lang="en-US" sz="3600" u="none">
                <a:solidFill>
                  <a:srgbClr val="FFFF00"/>
                </a:solidFill>
                <a:latin typeface="Times New Roman"/>
                <a:ea typeface="Times New Roman"/>
                <a:cs typeface="Times New Roman"/>
                <a:sym typeface="Times New Roman"/>
              </a:rPr>
              <a:t>Machine Learning (ML)</a:t>
            </a:r>
            <a:endParaRPr/>
          </a:p>
        </p:txBody>
      </p:sp>
      <p:sp>
        <p:nvSpPr>
          <p:cNvPr id="160" name="Google Shape;160;p13"/>
          <p:cNvSpPr txBox="1"/>
          <p:nvPr>
            <p:ph idx="1" type="body"/>
          </p:nvPr>
        </p:nvSpPr>
        <p:spPr>
          <a:xfrm>
            <a:off x="273050" y="990600"/>
            <a:ext cx="9532937" cy="5392737"/>
          </a:xfrm>
          <a:prstGeom prst="rect">
            <a:avLst/>
          </a:prstGeom>
          <a:noFill/>
          <a:ln>
            <a:noFill/>
          </a:ln>
        </p:spPr>
        <p:txBody>
          <a:bodyPr anchorCtr="0" anchor="t" bIns="45700" lIns="91425" spcFirstLastPara="1" rIns="91425" wrap="square" tIns="45700">
            <a:noAutofit/>
          </a:bodyPr>
          <a:lstStyle/>
          <a:p>
            <a:pPr indent="-263525" lvl="2" marL="536575" rtl="0" algn="just">
              <a:lnSpc>
                <a:spcPct val="150000"/>
              </a:lnSpc>
              <a:spcBef>
                <a:spcPts val="0"/>
              </a:spcBef>
              <a:spcAft>
                <a:spcPts val="0"/>
              </a:spcAft>
              <a:buClr>
                <a:schemeClr val="dk1"/>
              </a:buClr>
              <a:buSzPts val="1600"/>
              <a:buFont typeface="Arial"/>
              <a:buChar char="•"/>
            </a:pPr>
            <a:r>
              <a:rPr b="0" i="0" lang="en-US" sz="1600" u="none">
                <a:solidFill>
                  <a:srgbClr val="000000"/>
                </a:solidFill>
                <a:latin typeface="Arial"/>
                <a:ea typeface="Arial"/>
                <a:cs typeface="Arial"/>
                <a:sym typeface="Arial"/>
              </a:rPr>
              <a:t>A subset of AI that uses </a:t>
            </a:r>
            <a:r>
              <a:rPr b="1" i="0" lang="en-US" sz="1600" u="none">
                <a:solidFill>
                  <a:schemeClr val="accent2"/>
                </a:solidFill>
                <a:latin typeface="Arial"/>
                <a:ea typeface="Arial"/>
                <a:cs typeface="Arial"/>
                <a:sym typeface="Arial"/>
              </a:rPr>
              <a:t>statistical methods </a:t>
            </a:r>
            <a:r>
              <a:rPr b="0" i="0" lang="en-US" sz="1600" u="none">
                <a:solidFill>
                  <a:srgbClr val="000000"/>
                </a:solidFill>
                <a:latin typeface="Arial"/>
                <a:ea typeface="Arial"/>
                <a:cs typeface="Arial"/>
                <a:sym typeface="Arial"/>
              </a:rPr>
              <a:t>to enable machines to learn from data.</a:t>
            </a:r>
            <a:endParaRPr/>
          </a:p>
          <a:p>
            <a:pPr indent="-263525" lvl="2" marL="536575" rtl="0" algn="just">
              <a:lnSpc>
                <a:spcPct val="150000"/>
              </a:lnSpc>
              <a:spcBef>
                <a:spcPts val="320"/>
              </a:spcBef>
              <a:spcAft>
                <a:spcPts val="0"/>
              </a:spcAft>
              <a:buClr>
                <a:schemeClr val="dk1"/>
              </a:buClr>
              <a:buSzPts val="1600"/>
              <a:buFont typeface="Arial"/>
              <a:buChar char="•"/>
            </a:pPr>
            <a:r>
              <a:rPr b="0" i="0" lang="en-US" sz="1600" u="none">
                <a:solidFill>
                  <a:srgbClr val="000000"/>
                </a:solidFill>
                <a:latin typeface="Arial"/>
                <a:ea typeface="Arial"/>
                <a:cs typeface="Arial"/>
                <a:sym typeface="Arial"/>
              </a:rPr>
              <a:t>It involves the creation of algorithms that can identify patterns, make predictions and improve their </a:t>
            </a:r>
            <a:r>
              <a:rPr b="1" i="0" lang="en-US" sz="1600" u="none">
                <a:solidFill>
                  <a:schemeClr val="accent2"/>
                </a:solidFill>
                <a:latin typeface="Arial"/>
                <a:ea typeface="Arial"/>
                <a:cs typeface="Arial"/>
                <a:sym typeface="Arial"/>
              </a:rPr>
              <a:t>performance over time without explicit programming</a:t>
            </a:r>
            <a:r>
              <a:rPr b="0" i="0" lang="en-US" sz="1600" u="none">
                <a:solidFill>
                  <a:srgbClr val="000000"/>
                </a:solidFill>
                <a:latin typeface="Arial"/>
                <a:ea typeface="Arial"/>
                <a:cs typeface="Arial"/>
                <a:sym typeface="Arial"/>
              </a:rPr>
              <a:t>.</a:t>
            </a:r>
            <a:endParaRPr/>
          </a:p>
          <a:p>
            <a:pPr indent="-241300" lvl="0" marL="342900" rtl="0" algn="l">
              <a:spcBef>
                <a:spcPts val="320"/>
              </a:spcBef>
              <a:spcAft>
                <a:spcPts val="0"/>
              </a:spcAft>
              <a:buClr>
                <a:schemeClr val="dk1"/>
              </a:buClr>
              <a:buSzPts val="1600"/>
              <a:buFont typeface="Arial"/>
              <a:buNone/>
            </a:pPr>
            <a:r>
              <a:t/>
            </a:r>
            <a:endParaRPr b="0" i="0" sz="1600" u="none">
              <a:solidFill>
                <a:srgbClr val="000000"/>
              </a:solidFill>
              <a:latin typeface="Arial"/>
              <a:ea typeface="Arial"/>
              <a:cs typeface="Arial"/>
              <a:sym typeface="Arial"/>
            </a:endParaRPr>
          </a:p>
        </p:txBody>
      </p:sp>
      <p:pic>
        <p:nvPicPr>
          <p:cNvPr id="161" name="Google Shape;161;p13"/>
          <p:cNvPicPr preferRelativeResize="0"/>
          <p:nvPr/>
        </p:nvPicPr>
        <p:blipFill rotWithShape="1">
          <a:blip r:embed="rId3">
            <a:alphaModFix/>
          </a:blip>
          <a:srcRect b="0" l="0" r="0" t="0"/>
          <a:stretch/>
        </p:blipFill>
        <p:spPr>
          <a:xfrm>
            <a:off x="2378075" y="2212975"/>
            <a:ext cx="6577012" cy="40909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4"/>
          <p:cNvSpPr txBox="1"/>
          <p:nvPr>
            <p:ph type="title"/>
          </p:nvPr>
        </p:nvSpPr>
        <p:spPr>
          <a:xfrm>
            <a:off x="1225550" y="-26987"/>
            <a:ext cx="8267700" cy="876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3600"/>
              <a:buFont typeface="Times New Roman"/>
              <a:buNone/>
            </a:pPr>
            <a:r>
              <a:rPr b="1" i="0" lang="en-US" sz="3600" u="none">
                <a:solidFill>
                  <a:srgbClr val="FFFF00"/>
                </a:solidFill>
                <a:latin typeface="Times New Roman"/>
                <a:ea typeface="Times New Roman"/>
                <a:cs typeface="Times New Roman"/>
                <a:sym typeface="Times New Roman"/>
              </a:rPr>
              <a:t>Natural Language Processing (NLP)</a:t>
            </a:r>
            <a:endParaRPr/>
          </a:p>
        </p:txBody>
      </p:sp>
      <p:sp>
        <p:nvSpPr>
          <p:cNvPr id="167" name="Google Shape;167;p14"/>
          <p:cNvSpPr txBox="1"/>
          <p:nvPr>
            <p:ph idx="1" type="body"/>
          </p:nvPr>
        </p:nvSpPr>
        <p:spPr>
          <a:xfrm>
            <a:off x="273050" y="990600"/>
            <a:ext cx="9532937" cy="5392737"/>
          </a:xfrm>
          <a:prstGeom prst="rect">
            <a:avLst/>
          </a:prstGeom>
          <a:noFill/>
          <a:ln>
            <a:noFill/>
          </a:ln>
        </p:spPr>
        <p:txBody>
          <a:bodyPr anchorCtr="0" anchor="t" bIns="45700" lIns="91425" spcFirstLastPara="1" rIns="91425" wrap="square" tIns="45700">
            <a:noAutofit/>
          </a:bodyPr>
          <a:lstStyle/>
          <a:p>
            <a:pPr indent="-263525" lvl="2" marL="536575" rtl="0" algn="just">
              <a:lnSpc>
                <a:spcPct val="150000"/>
              </a:lnSpc>
              <a:spcBef>
                <a:spcPts val="0"/>
              </a:spcBef>
              <a:spcAft>
                <a:spcPts val="0"/>
              </a:spcAft>
              <a:buClr>
                <a:schemeClr val="dk1"/>
              </a:buClr>
              <a:buSzPts val="1600"/>
              <a:buFont typeface="Arial"/>
              <a:buChar char="•"/>
            </a:pPr>
            <a:r>
              <a:rPr b="0" i="0" lang="en-US" sz="1600" u="none">
                <a:solidFill>
                  <a:srgbClr val="000000"/>
                </a:solidFill>
                <a:latin typeface="Arial"/>
                <a:ea typeface="Arial"/>
                <a:cs typeface="Arial"/>
                <a:sym typeface="Arial"/>
              </a:rPr>
              <a:t>A subfield of AI that focuses how machine understand, </a:t>
            </a:r>
            <a:r>
              <a:rPr b="1" i="0" lang="en-US" sz="1600" u="none">
                <a:solidFill>
                  <a:schemeClr val="accent2"/>
                </a:solidFill>
                <a:latin typeface="Arial"/>
                <a:ea typeface="Arial"/>
                <a:cs typeface="Arial"/>
                <a:sym typeface="Arial"/>
              </a:rPr>
              <a:t>interpret and generate human language</a:t>
            </a:r>
            <a:r>
              <a:rPr b="0" i="0" lang="en-US" sz="1600" u="none">
                <a:solidFill>
                  <a:srgbClr val="000000"/>
                </a:solidFill>
                <a:latin typeface="Arial"/>
                <a:ea typeface="Arial"/>
                <a:cs typeface="Arial"/>
                <a:sym typeface="Arial"/>
              </a:rPr>
              <a:t>. </a:t>
            </a:r>
            <a:endParaRPr/>
          </a:p>
          <a:p>
            <a:pPr indent="-263525" lvl="2" marL="536575" rtl="0" algn="just">
              <a:lnSpc>
                <a:spcPct val="150000"/>
              </a:lnSpc>
              <a:spcBef>
                <a:spcPts val="320"/>
              </a:spcBef>
              <a:spcAft>
                <a:spcPts val="0"/>
              </a:spcAft>
              <a:buClr>
                <a:schemeClr val="dk1"/>
              </a:buClr>
              <a:buSzPts val="1600"/>
              <a:buFont typeface="Arial"/>
              <a:buChar char="•"/>
            </a:pPr>
            <a:r>
              <a:rPr b="0" i="0" lang="en-US" sz="1600" u="none">
                <a:solidFill>
                  <a:srgbClr val="000000"/>
                </a:solidFill>
                <a:latin typeface="Arial"/>
                <a:ea typeface="Arial"/>
                <a:cs typeface="Arial"/>
                <a:sym typeface="Arial"/>
              </a:rPr>
              <a:t>e.g. Speech Recognition, Chatbots, Sentiment analysis</a:t>
            </a:r>
            <a:endParaRPr/>
          </a:p>
          <a:p>
            <a:pPr indent="-263525" lvl="2" marL="536575" rtl="0" algn="just">
              <a:lnSpc>
                <a:spcPct val="150000"/>
              </a:lnSpc>
              <a:spcBef>
                <a:spcPts val="320"/>
              </a:spcBef>
              <a:spcAft>
                <a:spcPts val="0"/>
              </a:spcAft>
              <a:buClr>
                <a:schemeClr val="dk1"/>
              </a:buClr>
              <a:buSzPts val="1600"/>
              <a:buFont typeface="Arial"/>
              <a:buChar char="•"/>
            </a:pPr>
            <a:r>
              <a:rPr b="0" i="0" lang="en-US" sz="1600" u="none">
                <a:solidFill>
                  <a:srgbClr val="000000"/>
                </a:solidFill>
                <a:latin typeface="Arial"/>
                <a:ea typeface="Arial"/>
                <a:cs typeface="Arial"/>
                <a:sym typeface="Arial"/>
              </a:rPr>
              <a:t>It involves the use of computational techniques to process and analyze natural language data, such as text and speech, with the goal of understanding the meaning behind the language.</a:t>
            </a:r>
            <a:endParaRPr/>
          </a:p>
          <a:p>
            <a:pPr indent="-263525" lvl="2" marL="536575" rtl="0" algn="just">
              <a:lnSpc>
                <a:spcPct val="150000"/>
              </a:lnSpc>
              <a:spcBef>
                <a:spcPts val="320"/>
              </a:spcBef>
              <a:spcAft>
                <a:spcPts val="0"/>
              </a:spcAft>
              <a:buClr>
                <a:schemeClr val="dk1"/>
              </a:buClr>
              <a:buSzPts val="1600"/>
              <a:buFont typeface="Arial"/>
              <a:buChar char="•"/>
            </a:pPr>
            <a:r>
              <a:rPr b="0" i="0" lang="en-US" sz="1600" u="none">
                <a:solidFill>
                  <a:srgbClr val="000000"/>
                </a:solidFill>
                <a:latin typeface="Arial"/>
                <a:ea typeface="Arial"/>
                <a:cs typeface="Arial"/>
                <a:sym typeface="Arial"/>
              </a:rPr>
              <a:t>Some commonly used techniques in NLP are:</a:t>
            </a:r>
            <a:endParaRPr/>
          </a:p>
          <a:p>
            <a:pPr indent="-263525" lvl="3" marL="993775" rtl="0" algn="just">
              <a:lnSpc>
                <a:spcPct val="150000"/>
              </a:lnSpc>
              <a:spcBef>
                <a:spcPts val="320"/>
              </a:spcBef>
              <a:spcAft>
                <a:spcPts val="0"/>
              </a:spcAft>
              <a:buClr>
                <a:srgbClr val="000000"/>
              </a:buClr>
              <a:buSzPts val="1600"/>
              <a:buFont typeface="Arial"/>
              <a:buChar char="•"/>
            </a:pPr>
            <a:r>
              <a:rPr b="0" i="0" lang="en-US" sz="1600" u="none">
                <a:solidFill>
                  <a:srgbClr val="000000"/>
                </a:solidFill>
                <a:latin typeface="Arial"/>
                <a:ea typeface="Arial"/>
                <a:cs typeface="Arial"/>
                <a:sym typeface="Arial"/>
              </a:rPr>
              <a:t>Machine translation</a:t>
            </a:r>
            <a:endParaRPr/>
          </a:p>
          <a:p>
            <a:pPr indent="-263525" lvl="3" marL="993775" rtl="0" algn="just">
              <a:lnSpc>
                <a:spcPct val="150000"/>
              </a:lnSpc>
              <a:spcBef>
                <a:spcPts val="320"/>
              </a:spcBef>
              <a:spcAft>
                <a:spcPts val="0"/>
              </a:spcAft>
              <a:buClr>
                <a:srgbClr val="000000"/>
              </a:buClr>
              <a:buSzPts val="1600"/>
              <a:buFont typeface="Arial"/>
              <a:buChar char="•"/>
            </a:pPr>
            <a:r>
              <a:rPr b="0" i="0" lang="en-US" sz="1600" u="none">
                <a:solidFill>
                  <a:srgbClr val="000000"/>
                </a:solidFill>
                <a:latin typeface="Arial"/>
                <a:ea typeface="Arial"/>
                <a:cs typeface="Arial"/>
                <a:sym typeface="Arial"/>
              </a:rPr>
              <a:t>Text classification</a:t>
            </a:r>
            <a:endParaRPr/>
          </a:p>
          <a:p>
            <a:pPr indent="-263525" lvl="3" marL="993775" rtl="0" algn="just">
              <a:lnSpc>
                <a:spcPct val="150000"/>
              </a:lnSpc>
              <a:spcBef>
                <a:spcPts val="320"/>
              </a:spcBef>
              <a:spcAft>
                <a:spcPts val="0"/>
              </a:spcAft>
              <a:buClr>
                <a:srgbClr val="000000"/>
              </a:buClr>
              <a:buSzPts val="1600"/>
              <a:buFont typeface="Arial"/>
              <a:buChar char="•"/>
            </a:pPr>
            <a:r>
              <a:rPr b="0" i="0" lang="en-US" sz="1600" u="none">
                <a:solidFill>
                  <a:srgbClr val="000000"/>
                </a:solidFill>
                <a:latin typeface="Arial"/>
                <a:ea typeface="Arial"/>
                <a:cs typeface="Arial"/>
                <a:sym typeface="Arial"/>
              </a:rPr>
              <a:t>Part-of-speech tagging</a:t>
            </a:r>
            <a:endParaRPr/>
          </a:p>
          <a:p>
            <a:pPr indent="-263525" lvl="3" marL="993775" rtl="0" algn="just">
              <a:lnSpc>
                <a:spcPct val="150000"/>
              </a:lnSpc>
              <a:spcBef>
                <a:spcPts val="320"/>
              </a:spcBef>
              <a:spcAft>
                <a:spcPts val="0"/>
              </a:spcAft>
              <a:buClr>
                <a:srgbClr val="000000"/>
              </a:buClr>
              <a:buSzPts val="1600"/>
              <a:buFont typeface="Arial"/>
              <a:buChar char="•"/>
            </a:pPr>
            <a:r>
              <a:rPr b="0" i="0" lang="en-US" sz="1600" u="none">
                <a:solidFill>
                  <a:srgbClr val="000000"/>
                </a:solidFill>
                <a:latin typeface="Arial"/>
                <a:ea typeface="Arial"/>
                <a:cs typeface="Arial"/>
                <a:sym typeface="Arial"/>
              </a:rPr>
              <a:t>tokenization</a:t>
            </a:r>
            <a:endParaRPr/>
          </a:p>
          <a:p>
            <a:pPr indent="-263525" lvl="2" marL="536575" rtl="0" algn="just">
              <a:lnSpc>
                <a:spcPct val="150000"/>
              </a:lnSpc>
              <a:spcBef>
                <a:spcPts val="320"/>
              </a:spcBef>
              <a:spcAft>
                <a:spcPts val="0"/>
              </a:spcAft>
              <a:buClr>
                <a:schemeClr val="dk1"/>
              </a:buClr>
              <a:buSzPts val="1600"/>
              <a:buFont typeface="Arial"/>
              <a:buChar char="•"/>
            </a:pPr>
            <a:r>
              <a:rPr b="1" i="0" lang="en-US" sz="1600" u="none">
                <a:solidFill>
                  <a:schemeClr val="accent2"/>
                </a:solidFill>
                <a:latin typeface="Arial"/>
                <a:ea typeface="Arial"/>
                <a:cs typeface="Arial"/>
                <a:sym typeface="Arial"/>
              </a:rPr>
              <a:t>Challenge </a:t>
            </a:r>
            <a:r>
              <a:rPr b="0" i="0" lang="en-US" sz="1600" u="none">
                <a:solidFill>
                  <a:srgbClr val="000000"/>
                </a:solidFill>
                <a:latin typeface="Arial"/>
                <a:ea typeface="Arial"/>
                <a:cs typeface="Arial"/>
                <a:sym typeface="Arial"/>
              </a:rPr>
              <a:t>: ambiguity and complexity of human language; </a:t>
            </a:r>
            <a:r>
              <a:rPr b="0" i="0" lang="en-US" sz="1600" u="none">
                <a:solidFill>
                  <a:schemeClr val="dk1"/>
                </a:solidFill>
                <a:latin typeface="Arial"/>
                <a:ea typeface="Arial"/>
                <a:cs typeface="Arial"/>
                <a:sym typeface="Arial"/>
              </a:rPr>
              <a:t>similar word can have different meaning in multiple language.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5"/>
          <p:cNvSpPr txBox="1"/>
          <p:nvPr>
            <p:ph type="title"/>
          </p:nvPr>
        </p:nvSpPr>
        <p:spPr>
          <a:xfrm>
            <a:off x="1225550" y="-26987"/>
            <a:ext cx="8267700" cy="876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3600"/>
              <a:buFont typeface="Times New Roman"/>
              <a:buNone/>
            </a:pPr>
            <a:r>
              <a:rPr b="1" i="0" lang="en-US" sz="3600" u="none">
                <a:solidFill>
                  <a:srgbClr val="FFFF00"/>
                </a:solidFill>
                <a:latin typeface="Times New Roman"/>
                <a:ea typeface="Times New Roman"/>
                <a:cs typeface="Times New Roman"/>
                <a:sym typeface="Times New Roman"/>
              </a:rPr>
              <a:t>Machine Vision/Computer Vision</a:t>
            </a:r>
            <a:endParaRPr/>
          </a:p>
        </p:txBody>
      </p:sp>
      <p:sp>
        <p:nvSpPr>
          <p:cNvPr id="173" name="Google Shape;173;p15"/>
          <p:cNvSpPr txBox="1"/>
          <p:nvPr>
            <p:ph idx="1" type="body"/>
          </p:nvPr>
        </p:nvSpPr>
        <p:spPr>
          <a:xfrm>
            <a:off x="273050" y="990600"/>
            <a:ext cx="9532937" cy="5392737"/>
          </a:xfrm>
          <a:prstGeom prst="rect">
            <a:avLst/>
          </a:prstGeom>
          <a:noFill/>
          <a:ln>
            <a:noFill/>
          </a:ln>
        </p:spPr>
        <p:txBody>
          <a:bodyPr anchorCtr="0" anchor="t" bIns="45700" lIns="91425" spcFirstLastPara="1" rIns="91425" wrap="square" tIns="45700">
            <a:noAutofit/>
          </a:bodyPr>
          <a:lstStyle/>
          <a:p>
            <a:pPr indent="-263525" lvl="2" marL="536575" rtl="0" algn="just">
              <a:lnSpc>
                <a:spcPct val="15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A field of AI that  involves </a:t>
            </a:r>
            <a:r>
              <a:rPr b="1" i="0" lang="en-US" sz="2400" u="none">
                <a:solidFill>
                  <a:schemeClr val="accent2"/>
                </a:solidFill>
                <a:latin typeface="Arial"/>
                <a:ea typeface="Arial"/>
                <a:cs typeface="Arial"/>
                <a:sym typeface="Arial"/>
              </a:rPr>
              <a:t>training machines </a:t>
            </a:r>
            <a:r>
              <a:rPr b="0" i="0" lang="en-US" sz="2400" u="none">
                <a:solidFill>
                  <a:schemeClr val="dk1"/>
                </a:solidFill>
                <a:latin typeface="Arial"/>
                <a:ea typeface="Arial"/>
                <a:cs typeface="Arial"/>
                <a:sym typeface="Arial"/>
              </a:rPr>
              <a:t>to interpret and understand </a:t>
            </a:r>
            <a:r>
              <a:rPr b="1" i="0" lang="en-US" sz="2400" u="none">
                <a:solidFill>
                  <a:schemeClr val="accent2"/>
                </a:solidFill>
                <a:latin typeface="Arial"/>
                <a:ea typeface="Arial"/>
                <a:cs typeface="Arial"/>
                <a:sym typeface="Arial"/>
              </a:rPr>
              <a:t>visual data </a:t>
            </a:r>
            <a:r>
              <a:rPr b="0" i="0" lang="en-US" sz="2400" u="none">
                <a:solidFill>
                  <a:schemeClr val="dk1"/>
                </a:solidFill>
                <a:latin typeface="Arial"/>
                <a:ea typeface="Arial"/>
                <a:cs typeface="Arial"/>
                <a:sym typeface="Arial"/>
              </a:rPr>
              <a:t>from the world around us.</a:t>
            </a:r>
            <a:endParaRPr/>
          </a:p>
          <a:p>
            <a:pPr indent="-263525" lvl="2" marL="536575" rtl="0" algn="just">
              <a:lnSpc>
                <a:spcPct val="15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Analyze visual data, such as images or videos and </a:t>
            </a:r>
            <a:r>
              <a:rPr b="1" i="0" lang="en-US" sz="2400" u="none">
                <a:solidFill>
                  <a:schemeClr val="accent2"/>
                </a:solidFill>
                <a:latin typeface="Arial"/>
                <a:ea typeface="Arial"/>
                <a:cs typeface="Arial"/>
                <a:sym typeface="Arial"/>
              </a:rPr>
              <a:t>identify patterns</a:t>
            </a:r>
            <a:r>
              <a:rPr b="0" i="0" lang="en-US" sz="2400" u="none">
                <a:solidFill>
                  <a:schemeClr val="dk1"/>
                </a:solidFill>
                <a:latin typeface="Arial"/>
                <a:ea typeface="Arial"/>
                <a:cs typeface="Arial"/>
                <a:sym typeface="Arial"/>
              </a:rPr>
              <a:t> and objects within them.</a:t>
            </a:r>
            <a:endParaRPr/>
          </a:p>
          <a:p>
            <a:pPr indent="-263525" lvl="2" marL="536575" rtl="0" algn="just">
              <a:lnSpc>
                <a:spcPct val="15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Machine vision, paired with AI and deep learning, expands the </a:t>
            </a:r>
            <a:r>
              <a:rPr b="1" i="0" lang="en-US" sz="2400" u="none">
                <a:solidFill>
                  <a:schemeClr val="accent2"/>
                </a:solidFill>
                <a:latin typeface="Arial"/>
                <a:ea typeface="Arial"/>
                <a:cs typeface="Arial"/>
                <a:sym typeface="Arial"/>
              </a:rPr>
              <a:t>role of robots </a:t>
            </a:r>
            <a:r>
              <a:rPr b="0" i="0" lang="en-US" sz="2400" u="none">
                <a:solidFill>
                  <a:schemeClr val="dk1"/>
                </a:solidFill>
                <a:latin typeface="Arial"/>
                <a:ea typeface="Arial"/>
                <a:cs typeface="Arial"/>
                <a:sym typeface="Arial"/>
              </a:rPr>
              <a:t>in performing production-line tasks, such as picking, sorting, placing and performing a manufacturing line scan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6"/>
          <p:cNvSpPr txBox="1"/>
          <p:nvPr>
            <p:ph type="title"/>
          </p:nvPr>
        </p:nvSpPr>
        <p:spPr>
          <a:xfrm>
            <a:off x="1225550" y="-26987"/>
            <a:ext cx="8267700" cy="876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3600"/>
              <a:buFont typeface="Times New Roman"/>
              <a:buNone/>
            </a:pPr>
            <a:r>
              <a:rPr b="1" i="0" lang="en-US" sz="3600" u="none">
                <a:solidFill>
                  <a:srgbClr val="FFFF00"/>
                </a:solidFill>
                <a:latin typeface="Times New Roman"/>
                <a:ea typeface="Times New Roman"/>
                <a:cs typeface="Times New Roman"/>
                <a:sym typeface="Times New Roman"/>
              </a:rPr>
              <a:t>Automation and Robotics</a:t>
            </a:r>
            <a:endParaRPr/>
          </a:p>
        </p:txBody>
      </p:sp>
      <p:sp>
        <p:nvSpPr>
          <p:cNvPr id="179" name="Google Shape;179;p16"/>
          <p:cNvSpPr txBox="1"/>
          <p:nvPr>
            <p:ph idx="1" type="body"/>
          </p:nvPr>
        </p:nvSpPr>
        <p:spPr>
          <a:xfrm>
            <a:off x="273050" y="990600"/>
            <a:ext cx="9532937" cy="5392737"/>
          </a:xfrm>
          <a:prstGeom prst="rect">
            <a:avLst/>
          </a:prstGeom>
          <a:noFill/>
          <a:ln>
            <a:noFill/>
          </a:ln>
        </p:spPr>
        <p:txBody>
          <a:bodyPr anchorCtr="0" anchor="t" bIns="45700" lIns="91425" spcFirstLastPara="1" rIns="91425" wrap="square" tIns="45700">
            <a:noAutofit/>
          </a:bodyPr>
          <a:lstStyle/>
          <a:p>
            <a:pPr indent="-263525" lvl="2" marL="536575" rtl="0" algn="just">
              <a:lnSpc>
                <a:spcPct val="15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Involves the use of technology to perform tasks that would otherwise be performed by humans.</a:t>
            </a:r>
            <a:endParaRPr/>
          </a:p>
          <a:p>
            <a:pPr indent="-263525" lvl="2" marL="536575" rtl="0" algn="just">
              <a:lnSpc>
                <a:spcPct val="150000"/>
              </a:lnSpc>
              <a:spcBef>
                <a:spcPts val="400"/>
              </a:spcBef>
              <a:spcAft>
                <a:spcPts val="0"/>
              </a:spcAft>
              <a:buClr>
                <a:schemeClr val="dk1"/>
              </a:buClr>
              <a:buSzPts val="2000"/>
              <a:buFont typeface="Arial"/>
              <a:buChar char="•"/>
            </a:pPr>
            <a:r>
              <a:rPr b="1" i="0" lang="en-US" sz="2000" u="none">
                <a:solidFill>
                  <a:schemeClr val="accent2"/>
                </a:solidFill>
                <a:latin typeface="Arial"/>
                <a:ea typeface="Arial"/>
                <a:cs typeface="Arial"/>
                <a:sym typeface="Arial"/>
              </a:rPr>
              <a:t>Automation</a:t>
            </a:r>
            <a:r>
              <a:rPr b="0" i="0" lang="en-US" sz="2000" u="none">
                <a:solidFill>
                  <a:schemeClr val="dk1"/>
                </a:solidFill>
                <a:latin typeface="Arial"/>
                <a:ea typeface="Arial"/>
                <a:cs typeface="Arial"/>
                <a:sym typeface="Arial"/>
              </a:rPr>
              <a:t> is a process that uses software, machines, or other technology to carry out tasks in place of human workers. </a:t>
            </a:r>
            <a:endParaRPr/>
          </a:p>
          <a:p>
            <a:pPr indent="-263525" lvl="2" marL="536575" rtl="0" algn="just">
              <a:lnSpc>
                <a:spcPct val="150000"/>
              </a:lnSpc>
              <a:spcBef>
                <a:spcPts val="400"/>
              </a:spcBef>
              <a:spcAft>
                <a:spcPts val="0"/>
              </a:spcAft>
              <a:buClr>
                <a:schemeClr val="dk1"/>
              </a:buClr>
              <a:buSzPts val="2000"/>
              <a:buFont typeface="Arial"/>
              <a:buChar char="•"/>
            </a:pPr>
            <a:r>
              <a:rPr b="1" i="0" lang="en-US" sz="2000" u="none">
                <a:solidFill>
                  <a:schemeClr val="accent2"/>
                </a:solidFill>
                <a:latin typeface="Arial"/>
                <a:ea typeface="Arial"/>
                <a:cs typeface="Arial"/>
                <a:sym typeface="Arial"/>
              </a:rPr>
              <a:t>Robotics</a:t>
            </a:r>
            <a:r>
              <a:rPr b="0" i="0" lang="en-US" sz="2000" u="none">
                <a:solidFill>
                  <a:schemeClr val="dk1"/>
                </a:solidFill>
                <a:latin typeface="Arial"/>
                <a:ea typeface="Arial"/>
                <a:cs typeface="Arial"/>
                <a:sym typeface="Arial"/>
              </a:rPr>
              <a:t> is a field that combines engineering and computer science to design and build robots to perform tasks. </a:t>
            </a:r>
            <a:endParaRPr/>
          </a:p>
          <a:p>
            <a:pPr indent="-136525" lvl="2" marL="536575" rtl="0" algn="just">
              <a:lnSpc>
                <a:spcPct val="15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263525" lvl="2" marL="536575" rtl="0" algn="ctr">
              <a:lnSpc>
                <a:spcPct val="150000"/>
              </a:lnSpc>
              <a:spcBef>
                <a:spcPts val="400"/>
              </a:spcBef>
              <a:spcAft>
                <a:spcPts val="0"/>
              </a:spcAft>
              <a:buSzPts val="2000"/>
              <a:buNone/>
            </a:pPr>
            <a:r>
              <a:rPr b="1" i="0" lang="en-US" sz="2000" u="none">
                <a:solidFill>
                  <a:srgbClr val="FF0000"/>
                </a:solidFill>
                <a:latin typeface="Arial"/>
                <a:ea typeface="Arial"/>
                <a:cs typeface="Arial"/>
                <a:sym typeface="Arial"/>
              </a:rPr>
              <a:t>Differences Between Automation and Robotics!!!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7"/>
          <p:cNvSpPr txBox="1"/>
          <p:nvPr>
            <p:ph type="title"/>
          </p:nvPr>
        </p:nvSpPr>
        <p:spPr>
          <a:xfrm>
            <a:off x="1225550" y="-26987"/>
            <a:ext cx="8267700" cy="876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3600"/>
              <a:buFont typeface="Times New Roman"/>
              <a:buNone/>
            </a:pPr>
            <a:r>
              <a:rPr b="1" i="0" lang="en-US" sz="3600" u="none">
                <a:solidFill>
                  <a:srgbClr val="FFFF00"/>
                </a:solidFill>
                <a:latin typeface="Times New Roman"/>
                <a:ea typeface="Times New Roman"/>
                <a:cs typeface="Times New Roman"/>
                <a:sym typeface="Times New Roman"/>
              </a:rPr>
              <a:t>AI, ML and Deep Learning</a:t>
            </a:r>
            <a:endParaRPr/>
          </a:p>
        </p:txBody>
      </p:sp>
      <p:sp>
        <p:nvSpPr>
          <p:cNvPr id="185" name="Google Shape;185;p17"/>
          <p:cNvSpPr txBox="1"/>
          <p:nvPr>
            <p:ph idx="1" type="body"/>
          </p:nvPr>
        </p:nvSpPr>
        <p:spPr>
          <a:xfrm>
            <a:off x="273050" y="990600"/>
            <a:ext cx="9337675" cy="5392737"/>
          </a:xfrm>
          <a:prstGeom prst="rect">
            <a:avLst/>
          </a:prstGeom>
          <a:noFill/>
          <a:ln>
            <a:noFill/>
          </a:ln>
        </p:spPr>
        <p:txBody>
          <a:bodyPr anchorCtr="0" anchor="t" bIns="45700" lIns="91425" spcFirstLastPara="1" rIns="91425" wrap="square" tIns="45700">
            <a:noAutofit/>
          </a:bodyPr>
          <a:lstStyle/>
          <a:p>
            <a:pPr indent="-263525" lvl="2" marL="536575"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Deep learning and machine learning are </a:t>
            </a:r>
            <a:r>
              <a:rPr b="1" i="0" lang="en-US" sz="2000" u="none">
                <a:solidFill>
                  <a:schemeClr val="accent2"/>
                </a:solidFill>
                <a:latin typeface="Arial"/>
                <a:ea typeface="Arial"/>
                <a:cs typeface="Arial"/>
                <a:sym typeface="Arial"/>
              </a:rPr>
              <a:t>subsets of AI </a:t>
            </a:r>
            <a:r>
              <a:rPr b="0" i="0" lang="en-US" sz="2000" u="none">
                <a:solidFill>
                  <a:schemeClr val="dk1"/>
                </a:solidFill>
                <a:latin typeface="Arial"/>
                <a:ea typeface="Arial"/>
                <a:cs typeface="Arial"/>
                <a:sym typeface="Arial"/>
              </a:rPr>
              <a:t>wherein AI is the umbrella term. Each of these technologies can create smart applications. Companies can use machine learning, deep learning, and artificial intelligence for several projects. </a:t>
            </a:r>
            <a:endParaRPr/>
          </a:p>
          <a:p>
            <a:pPr indent="-263525" lvl="2" marL="536575" rtl="0" algn="just">
              <a:lnSpc>
                <a:spcPct val="150000"/>
              </a:lnSpc>
              <a:spcBef>
                <a:spcPts val="4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Goal:</a:t>
            </a:r>
            <a:endParaRPr/>
          </a:p>
          <a:p>
            <a:pPr indent="-342900" lvl="3" marL="1073150" rtl="0" algn="just">
              <a:lnSpc>
                <a:spcPct val="150000"/>
              </a:lnSpc>
              <a:spcBef>
                <a:spcPts val="380"/>
              </a:spcBef>
              <a:spcAft>
                <a:spcPts val="0"/>
              </a:spcAft>
              <a:buClr>
                <a:schemeClr val="dk1"/>
              </a:buClr>
              <a:buSzPts val="1900"/>
              <a:buFont typeface="Noto Sans Symbols"/>
              <a:buChar char="▪"/>
            </a:pPr>
            <a:r>
              <a:rPr b="0" i="0" lang="en-US" sz="1900" u="none">
                <a:solidFill>
                  <a:schemeClr val="dk1"/>
                </a:solidFill>
                <a:latin typeface="Arial"/>
                <a:ea typeface="Arial"/>
                <a:cs typeface="Arial"/>
                <a:sym typeface="Arial"/>
              </a:rPr>
              <a:t>AI: To make machines as smart as humans.</a:t>
            </a:r>
            <a:endParaRPr/>
          </a:p>
          <a:p>
            <a:pPr indent="-342900" lvl="3" marL="1073150" rtl="0" algn="just">
              <a:lnSpc>
                <a:spcPct val="150000"/>
              </a:lnSpc>
              <a:spcBef>
                <a:spcPts val="380"/>
              </a:spcBef>
              <a:spcAft>
                <a:spcPts val="0"/>
              </a:spcAft>
              <a:buClr>
                <a:schemeClr val="dk1"/>
              </a:buClr>
              <a:buSzPts val="1900"/>
              <a:buFont typeface="Noto Sans Symbols"/>
              <a:buChar char="▪"/>
            </a:pPr>
            <a:r>
              <a:rPr b="0" i="0" lang="en-US" sz="1900" u="none">
                <a:solidFill>
                  <a:schemeClr val="dk1"/>
                </a:solidFill>
                <a:latin typeface="Arial"/>
                <a:ea typeface="Arial"/>
                <a:cs typeface="Arial"/>
                <a:sym typeface="Arial"/>
              </a:rPr>
              <a:t>ML: To make machine learn without explicit programming</a:t>
            </a:r>
            <a:endParaRPr/>
          </a:p>
          <a:p>
            <a:pPr indent="-342900" lvl="3" marL="1073150" rtl="0" algn="just">
              <a:lnSpc>
                <a:spcPct val="150000"/>
              </a:lnSpc>
              <a:spcBef>
                <a:spcPts val="380"/>
              </a:spcBef>
              <a:spcAft>
                <a:spcPts val="0"/>
              </a:spcAft>
              <a:buClr>
                <a:schemeClr val="dk1"/>
              </a:buClr>
              <a:buSzPts val="1900"/>
              <a:buFont typeface="Noto Sans Symbols"/>
              <a:buChar char="▪"/>
            </a:pPr>
            <a:r>
              <a:rPr b="0" i="0" lang="en-US" sz="1900" u="none">
                <a:solidFill>
                  <a:schemeClr val="dk1"/>
                </a:solidFill>
                <a:latin typeface="Arial"/>
                <a:ea typeface="Arial"/>
                <a:cs typeface="Arial"/>
                <a:sym typeface="Arial"/>
              </a:rPr>
              <a:t>DL: To mimic the human brains and make accurate predictions</a:t>
            </a:r>
            <a:endParaRPr/>
          </a:p>
          <a:p>
            <a:pPr indent="-263525" lvl="2" marL="536575" rtl="0" algn="just">
              <a:lnSpc>
                <a:spcPct val="150000"/>
              </a:lnSpc>
              <a:spcBef>
                <a:spcPts val="400"/>
              </a:spcBef>
              <a:spcAft>
                <a:spcPts val="0"/>
              </a:spcAft>
              <a:buClr>
                <a:srgbClr val="000000"/>
              </a:buClr>
              <a:buSzPts val="2000"/>
              <a:buFont typeface="Arial"/>
              <a:buChar char="•"/>
            </a:pPr>
            <a:r>
              <a:rPr b="1" i="0" lang="en-US" sz="2000" u="none">
                <a:solidFill>
                  <a:srgbClr val="000000"/>
                </a:solidFill>
                <a:latin typeface="Arial"/>
                <a:ea typeface="Arial"/>
                <a:cs typeface="Arial"/>
                <a:sym typeface="Arial"/>
              </a:rPr>
              <a:t>Data Handling:</a:t>
            </a:r>
            <a:endParaRPr/>
          </a:p>
          <a:p>
            <a:pPr indent="-342900" lvl="3" marL="1073150" rtl="0" algn="just">
              <a:lnSpc>
                <a:spcPct val="150000"/>
              </a:lnSpc>
              <a:spcBef>
                <a:spcPts val="380"/>
              </a:spcBef>
              <a:spcAft>
                <a:spcPts val="0"/>
              </a:spcAft>
              <a:buClr>
                <a:srgbClr val="000000"/>
              </a:buClr>
              <a:buSzPts val="1900"/>
              <a:buFont typeface="Noto Sans Symbols"/>
              <a:buChar char="▪"/>
            </a:pPr>
            <a:r>
              <a:rPr b="0" i="0" lang="en-US" sz="1900" u="none">
                <a:solidFill>
                  <a:srgbClr val="000000"/>
                </a:solidFill>
                <a:latin typeface="Arial"/>
                <a:ea typeface="Arial"/>
                <a:cs typeface="Arial"/>
                <a:sym typeface="Arial"/>
              </a:rPr>
              <a:t>AI: deals with structured, semi-structured and unstructured data.</a:t>
            </a:r>
            <a:endParaRPr/>
          </a:p>
          <a:p>
            <a:pPr indent="-342900" lvl="3" marL="1073150" rtl="0" algn="just">
              <a:lnSpc>
                <a:spcPct val="150000"/>
              </a:lnSpc>
              <a:spcBef>
                <a:spcPts val="380"/>
              </a:spcBef>
              <a:spcAft>
                <a:spcPts val="0"/>
              </a:spcAft>
              <a:buClr>
                <a:srgbClr val="000000"/>
              </a:buClr>
              <a:buSzPts val="1900"/>
              <a:buFont typeface="Noto Sans Symbols"/>
              <a:buChar char="▪"/>
            </a:pPr>
            <a:r>
              <a:rPr b="0" i="0" lang="en-US" sz="1900" u="none">
                <a:solidFill>
                  <a:srgbClr val="000000"/>
                </a:solidFill>
                <a:latin typeface="Arial"/>
                <a:ea typeface="Arial"/>
                <a:cs typeface="Arial"/>
                <a:sym typeface="Arial"/>
              </a:rPr>
              <a:t>ML: Structured and semi-structured data</a:t>
            </a:r>
            <a:endParaRPr/>
          </a:p>
          <a:p>
            <a:pPr indent="-342900" lvl="3" marL="1073150" rtl="0" algn="just">
              <a:lnSpc>
                <a:spcPct val="150000"/>
              </a:lnSpc>
              <a:spcBef>
                <a:spcPts val="380"/>
              </a:spcBef>
              <a:spcAft>
                <a:spcPts val="0"/>
              </a:spcAft>
              <a:buClr>
                <a:srgbClr val="000000"/>
              </a:buClr>
              <a:buSzPts val="1900"/>
              <a:buFont typeface="Noto Sans Symbols"/>
              <a:buChar char="▪"/>
            </a:pPr>
            <a:r>
              <a:rPr b="0" i="0" lang="en-US" sz="1900" u="none">
                <a:solidFill>
                  <a:srgbClr val="000000"/>
                </a:solidFill>
                <a:latin typeface="Arial"/>
                <a:ea typeface="Arial"/>
                <a:cs typeface="Arial"/>
                <a:sym typeface="Arial"/>
              </a:rPr>
              <a:t>DL: Structured and unstructured data</a:t>
            </a:r>
            <a:endParaRPr/>
          </a:p>
          <a:p>
            <a:pPr indent="-222250" lvl="3" marL="1073150" rtl="0" algn="just">
              <a:lnSpc>
                <a:spcPct val="150000"/>
              </a:lnSpc>
              <a:spcBef>
                <a:spcPts val="380"/>
              </a:spcBef>
              <a:spcAft>
                <a:spcPts val="0"/>
              </a:spcAft>
              <a:buClr>
                <a:srgbClr val="000000"/>
              </a:buClr>
              <a:buSzPts val="1900"/>
              <a:buFont typeface="Arial"/>
              <a:buNone/>
            </a:pPr>
            <a:r>
              <a:t/>
            </a:r>
            <a:endParaRPr b="1" i="0" sz="1900" u="none">
              <a:solidFill>
                <a:srgbClr val="000000"/>
              </a:solidFill>
              <a:latin typeface="Arial"/>
              <a:ea typeface="Arial"/>
              <a:cs typeface="Arial"/>
              <a:sym typeface="Arial"/>
            </a:endParaRPr>
          </a:p>
          <a:p>
            <a:pPr indent="-222250" lvl="0" marL="342900" rtl="0" algn="l">
              <a:spcBef>
                <a:spcPts val="380"/>
              </a:spcBef>
              <a:spcAft>
                <a:spcPts val="0"/>
              </a:spcAft>
              <a:buClr>
                <a:schemeClr val="dk1"/>
              </a:buClr>
              <a:buSzPts val="1900"/>
              <a:buFont typeface="Arial"/>
              <a:buNone/>
            </a:pPr>
            <a:r>
              <a:t/>
            </a:r>
            <a:endParaRPr b="1" i="0" sz="1900" u="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8"/>
          <p:cNvSpPr txBox="1"/>
          <p:nvPr>
            <p:ph type="title"/>
          </p:nvPr>
        </p:nvSpPr>
        <p:spPr>
          <a:xfrm>
            <a:off x="1225550" y="-26987"/>
            <a:ext cx="8267700" cy="876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3600"/>
              <a:buFont typeface="Times New Roman"/>
              <a:buNone/>
            </a:pPr>
            <a:r>
              <a:rPr b="1" i="0" lang="en-US" sz="3600" u="none">
                <a:solidFill>
                  <a:srgbClr val="FFFF00"/>
                </a:solidFill>
                <a:latin typeface="Times New Roman"/>
                <a:ea typeface="Times New Roman"/>
                <a:cs typeface="Times New Roman"/>
                <a:sym typeface="Times New Roman"/>
              </a:rPr>
              <a:t>AI, ML and Deep Learning </a:t>
            </a:r>
            <a:r>
              <a:rPr b="1" i="0" lang="en-US" sz="1600" u="none">
                <a:solidFill>
                  <a:srgbClr val="FFFF00"/>
                </a:solidFill>
                <a:latin typeface="Times New Roman"/>
                <a:ea typeface="Times New Roman"/>
                <a:cs typeface="Times New Roman"/>
                <a:sym typeface="Times New Roman"/>
              </a:rPr>
              <a:t>(Contd.)</a:t>
            </a:r>
            <a:endParaRPr/>
          </a:p>
        </p:txBody>
      </p:sp>
      <p:sp>
        <p:nvSpPr>
          <p:cNvPr id="191" name="Google Shape;191;p18"/>
          <p:cNvSpPr txBox="1"/>
          <p:nvPr>
            <p:ph idx="1" type="body"/>
          </p:nvPr>
        </p:nvSpPr>
        <p:spPr>
          <a:xfrm>
            <a:off x="273050" y="990600"/>
            <a:ext cx="9337675" cy="5392737"/>
          </a:xfrm>
          <a:prstGeom prst="rect">
            <a:avLst/>
          </a:prstGeom>
          <a:noFill/>
          <a:ln>
            <a:noFill/>
          </a:ln>
        </p:spPr>
        <p:txBody>
          <a:bodyPr anchorCtr="0" anchor="t" bIns="45700" lIns="91425" spcFirstLastPara="1" rIns="91425" wrap="square" tIns="45700">
            <a:noAutofit/>
          </a:bodyPr>
          <a:lstStyle/>
          <a:p>
            <a:pPr indent="-360362" lvl="3" marL="720725" rtl="0" algn="just">
              <a:lnSpc>
                <a:spcPct val="150000"/>
              </a:lnSpc>
              <a:spcBef>
                <a:spcPts val="0"/>
              </a:spcBef>
              <a:spcAft>
                <a:spcPts val="0"/>
              </a:spcAft>
              <a:buClr>
                <a:srgbClr val="000000"/>
              </a:buClr>
              <a:buSzPts val="2000"/>
              <a:buFont typeface="Arial"/>
              <a:buChar char="•"/>
            </a:pPr>
            <a:r>
              <a:rPr b="1" i="0" lang="en-US" sz="2000" u="none">
                <a:solidFill>
                  <a:srgbClr val="000000"/>
                </a:solidFill>
                <a:latin typeface="Arial"/>
                <a:ea typeface="Arial"/>
                <a:cs typeface="Arial"/>
                <a:sym typeface="Arial"/>
              </a:rPr>
              <a:t>Types of algorithm</a:t>
            </a:r>
            <a:endParaRPr/>
          </a:p>
          <a:p>
            <a:pPr indent="-342900" lvl="4" marL="1079500" rtl="0" algn="just">
              <a:lnSpc>
                <a:spcPct val="150000"/>
              </a:lnSpc>
              <a:spcBef>
                <a:spcPts val="380"/>
              </a:spcBef>
              <a:spcAft>
                <a:spcPts val="0"/>
              </a:spcAft>
              <a:buClr>
                <a:srgbClr val="000000"/>
              </a:buClr>
              <a:buSzPts val="1900"/>
              <a:buFont typeface="Noto Sans Symbols"/>
              <a:buChar char="▪"/>
            </a:pPr>
            <a:r>
              <a:rPr b="0" i="0" lang="en-US" sz="1900" u="none">
                <a:solidFill>
                  <a:srgbClr val="000000"/>
                </a:solidFill>
                <a:latin typeface="Arial"/>
                <a:ea typeface="Arial"/>
                <a:cs typeface="Arial"/>
                <a:sym typeface="Arial"/>
              </a:rPr>
              <a:t>AI: uses types of algorithm that reflects intelligence through decision-making</a:t>
            </a:r>
            <a:endParaRPr/>
          </a:p>
          <a:p>
            <a:pPr indent="-342900" lvl="4" marL="1079500" rtl="0" algn="just">
              <a:lnSpc>
                <a:spcPct val="150000"/>
              </a:lnSpc>
              <a:spcBef>
                <a:spcPts val="380"/>
              </a:spcBef>
              <a:spcAft>
                <a:spcPts val="0"/>
              </a:spcAft>
              <a:buClr>
                <a:srgbClr val="000000"/>
              </a:buClr>
              <a:buSzPts val="1900"/>
              <a:buFont typeface="Noto Sans Symbols"/>
              <a:buChar char="▪"/>
            </a:pPr>
            <a:r>
              <a:rPr b="0" i="0" lang="en-US" sz="1900" u="none">
                <a:solidFill>
                  <a:srgbClr val="000000"/>
                </a:solidFill>
                <a:latin typeface="Arial"/>
                <a:ea typeface="Arial"/>
                <a:cs typeface="Arial"/>
                <a:sym typeface="Arial"/>
              </a:rPr>
              <a:t>ML: employs an algorithm that enables the system to learn from data</a:t>
            </a:r>
            <a:endParaRPr/>
          </a:p>
          <a:p>
            <a:pPr indent="-342900" lvl="4" marL="1079500" rtl="0" algn="just">
              <a:lnSpc>
                <a:spcPct val="150000"/>
              </a:lnSpc>
              <a:spcBef>
                <a:spcPts val="380"/>
              </a:spcBef>
              <a:spcAft>
                <a:spcPts val="0"/>
              </a:spcAft>
              <a:buClr>
                <a:srgbClr val="000000"/>
              </a:buClr>
              <a:buSzPts val="1900"/>
              <a:buFont typeface="Noto Sans Symbols"/>
              <a:buChar char="▪"/>
            </a:pPr>
            <a:r>
              <a:rPr b="0" i="0" lang="en-US" sz="1900" u="none">
                <a:solidFill>
                  <a:srgbClr val="000000"/>
                </a:solidFill>
                <a:latin typeface="Arial"/>
                <a:ea typeface="Arial"/>
                <a:cs typeface="Arial"/>
                <a:sym typeface="Arial"/>
              </a:rPr>
              <a:t>DL: algorithm that includes a neural network to analyze data and outcomes.</a:t>
            </a:r>
            <a:endParaRPr/>
          </a:p>
          <a:p>
            <a:pPr indent="-360362" lvl="3" marL="720725" rtl="0" algn="just">
              <a:lnSpc>
                <a:spcPct val="150000"/>
              </a:lnSpc>
              <a:spcBef>
                <a:spcPts val="400"/>
              </a:spcBef>
              <a:spcAft>
                <a:spcPts val="0"/>
              </a:spcAft>
              <a:buClr>
                <a:srgbClr val="000000"/>
              </a:buClr>
              <a:buSzPts val="2000"/>
              <a:buFont typeface="Arial"/>
              <a:buChar char="•"/>
            </a:pPr>
            <a:r>
              <a:rPr b="1" i="0" lang="en-US" sz="2000" u="none">
                <a:solidFill>
                  <a:srgbClr val="000000"/>
                </a:solidFill>
                <a:latin typeface="Arial"/>
                <a:ea typeface="Arial"/>
                <a:cs typeface="Arial"/>
                <a:sym typeface="Arial"/>
              </a:rPr>
              <a:t>Applications</a:t>
            </a:r>
            <a:endParaRPr/>
          </a:p>
          <a:p>
            <a:pPr indent="-342900" lvl="4" marL="1079500" rtl="0" algn="just">
              <a:lnSpc>
                <a:spcPct val="150000"/>
              </a:lnSpc>
              <a:spcBef>
                <a:spcPts val="380"/>
              </a:spcBef>
              <a:spcAft>
                <a:spcPts val="0"/>
              </a:spcAft>
              <a:buClr>
                <a:srgbClr val="000000"/>
              </a:buClr>
              <a:buSzPts val="1900"/>
              <a:buFont typeface="Noto Sans Symbols"/>
              <a:buChar char="▪"/>
            </a:pPr>
            <a:r>
              <a:rPr b="0" i="0" lang="en-US" sz="1900" u="none">
                <a:solidFill>
                  <a:srgbClr val="000000"/>
                </a:solidFill>
                <a:latin typeface="Arial"/>
                <a:ea typeface="Arial"/>
                <a:cs typeface="Arial"/>
                <a:sym typeface="Arial"/>
              </a:rPr>
              <a:t>AI: ride sharing, auto pilot and online games.</a:t>
            </a:r>
            <a:endParaRPr/>
          </a:p>
          <a:p>
            <a:pPr indent="-342900" lvl="4" marL="1079500" rtl="0" algn="just">
              <a:lnSpc>
                <a:spcPct val="150000"/>
              </a:lnSpc>
              <a:spcBef>
                <a:spcPts val="380"/>
              </a:spcBef>
              <a:spcAft>
                <a:spcPts val="0"/>
              </a:spcAft>
              <a:buClr>
                <a:srgbClr val="000000"/>
              </a:buClr>
              <a:buSzPts val="1900"/>
              <a:buFont typeface="Noto Sans Symbols"/>
              <a:buChar char="▪"/>
            </a:pPr>
            <a:r>
              <a:rPr b="0" i="0" lang="en-US" sz="1900" u="none">
                <a:solidFill>
                  <a:srgbClr val="000000"/>
                </a:solidFill>
                <a:latin typeface="Arial"/>
                <a:ea typeface="Arial"/>
                <a:cs typeface="Arial"/>
                <a:sym typeface="Arial"/>
              </a:rPr>
              <a:t>ML: pattern recognition, fraud detection, content recommender system.</a:t>
            </a:r>
            <a:endParaRPr/>
          </a:p>
          <a:p>
            <a:pPr indent="-342900" lvl="4" marL="1079500" rtl="0" algn="just">
              <a:lnSpc>
                <a:spcPct val="150000"/>
              </a:lnSpc>
              <a:spcBef>
                <a:spcPts val="380"/>
              </a:spcBef>
              <a:spcAft>
                <a:spcPts val="0"/>
              </a:spcAft>
              <a:buClr>
                <a:srgbClr val="000000"/>
              </a:buClr>
              <a:buSzPts val="1900"/>
              <a:buFont typeface="Noto Sans Symbols"/>
              <a:buChar char="▪"/>
            </a:pPr>
            <a:r>
              <a:rPr b="0" i="0" lang="en-US" sz="1900" u="none">
                <a:solidFill>
                  <a:srgbClr val="000000"/>
                </a:solidFill>
                <a:latin typeface="Arial"/>
                <a:ea typeface="Arial"/>
                <a:cs typeface="Arial"/>
                <a:sym typeface="Arial"/>
              </a:rPr>
              <a:t>DL: stock market trading applications, medical diagnosis, customer support applications.</a:t>
            </a:r>
            <a:endParaRPr/>
          </a:p>
          <a:p>
            <a:pPr indent="-247650" lvl="4" marL="1079500" rtl="0" algn="just">
              <a:lnSpc>
                <a:spcPct val="150000"/>
              </a:lnSpc>
              <a:spcBef>
                <a:spcPts val="300"/>
              </a:spcBef>
              <a:spcAft>
                <a:spcPts val="0"/>
              </a:spcAft>
              <a:buClr>
                <a:srgbClr val="000000"/>
              </a:buClr>
              <a:buSzPts val="1500"/>
              <a:buFont typeface="Arial"/>
              <a:buNone/>
            </a:pPr>
            <a:r>
              <a:t/>
            </a:r>
            <a:endParaRPr b="0" i="0" sz="1500" u="none">
              <a:solidFill>
                <a:srgbClr val="000000"/>
              </a:solidFill>
              <a:latin typeface="Arial"/>
              <a:ea typeface="Arial"/>
              <a:cs typeface="Arial"/>
              <a:sym typeface="Arial"/>
            </a:endParaRPr>
          </a:p>
          <a:p>
            <a:pPr indent="-247650" lvl="0" marL="342900" rtl="0" algn="l">
              <a:spcBef>
                <a:spcPts val="300"/>
              </a:spcBef>
              <a:spcAft>
                <a:spcPts val="0"/>
              </a:spcAft>
              <a:buClr>
                <a:schemeClr val="dk1"/>
              </a:buClr>
              <a:buSzPts val="1500"/>
              <a:buFont typeface="Arial"/>
              <a:buNone/>
            </a:pPr>
            <a:r>
              <a:t/>
            </a:r>
            <a:endParaRPr b="0" i="0" sz="1500" u="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9"/>
          <p:cNvSpPr txBox="1"/>
          <p:nvPr>
            <p:ph type="title"/>
          </p:nvPr>
        </p:nvSpPr>
        <p:spPr>
          <a:xfrm>
            <a:off x="1225550" y="-26987"/>
            <a:ext cx="8267700" cy="876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Times New Roman"/>
              <a:buNone/>
            </a:pPr>
            <a:r>
              <a:rPr b="1" i="0" lang="en-US" sz="3200" u="none">
                <a:solidFill>
                  <a:srgbClr val="FFFF00"/>
                </a:solidFill>
                <a:latin typeface="Times New Roman"/>
                <a:ea typeface="Times New Roman"/>
                <a:cs typeface="Times New Roman"/>
                <a:sym typeface="Times New Roman"/>
              </a:rPr>
              <a:t>Problem characterization</a:t>
            </a:r>
            <a:endParaRPr/>
          </a:p>
        </p:txBody>
      </p:sp>
      <p:sp>
        <p:nvSpPr>
          <p:cNvPr id="197" name="Google Shape;197;p19"/>
          <p:cNvSpPr txBox="1"/>
          <p:nvPr>
            <p:ph idx="1" type="body"/>
          </p:nvPr>
        </p:nvSpPr>
        <p:spPr>
          <a:xfrm>
            <a:off x="273050" y="990600"/>
            <a:ext cx="9532937" cy="5392737"/>
          </a:xfrm>
          <a:prstGeom prst="rect">
            <a:avLst/>
          </a:prstGeom>
          <a:noFill/>
          <a:ln>
            <a:noFill/>
          </a:ln>
        </p:spPr>
        <p:txBody>
          <a:bodyPr anchorCtr="0" anchor="t" bIns="45700" lIns="91425" spcFirstLastPara="1" rIns="91425" wrap="square" tIns="45700">
            <a:noAutofit/>
          </a:bodyPr>
          <a:lstStyle/>
          <a:p>
            <a:pPr indent="-263525" lvl="2" marL="536575" rtl="0" algn="just">
              <a:lnSpc>
                <a:spcPct val="15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AI is a way of making a computer or machine or a software thinks intelligently in the similar manner the intelligent humans think.</a:t>
            </a:r>
            <a:endParaRPr/>
          </a:p>
          <a:p>
            <a:pPr indent="-263525" lvl="2" marL="536575" rtl="0" algn="just">
              <a:lnSpc>
                <a:spcPct val="15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We must have a method to choose the </a:t>
            </a:r>
            <a:r>
              <a:rPr b="1" i="0" lang="en-US" sz="2400" u="none">
                <a:solidFill>
                  <a:schemeClr val="accent2"/>
                </a:solidFill>
                <a:latin typeface="Arial"/>
                <a:ea typeface="Arial"/>
                <a:cs typeface="Arial"/>
                <a:sym typeface="Arial"/>
              </a:rPr>
              <a:t>best possible solution</a:t>
            </a:r>
            <a:r>
              <a:rPr b="0" i="0" lang="en-US" sz="2400" u="none">
                <a:solidFill>
                  <a:schemeClr val="dk1"/>
                </a:solidFill>
                <a:latin typeface="Arial"/>
                <a:ea typeface="Arial"/>
                <a:cs typeface="Arial"/>
                <a:sym typeface="Arial"/>
              </a:rPr>
              <a:t>.</a:t>
            </a:r>
            <a:endParaRPr/>
          </a:p>
          <a:p>
            <a:pPr indent="-263525" lvl="2" marL="536575" rtl="0" algn="just">
              <a:lnSpc>
                <a:spcPct val="15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To choose appropriate method for a particular problem we need to </a:t>
            </a:r>
            <a:r>
              <a:rPr b="1" i="0" lang="en-US" sz="2400" u="none">
                <a:solidFill>
                  <a:schemeClr val="accent2"/>
                </a:solidFill>
                <a:latin typeface="Arial"/>
                <a:ea typeface="Arial"/>
                <a:cs typeface="Arial"/>
                <a:sym typeface="Arial"/>
              </a:rPr>
              <a:t>categorize a problem</a:t>
            </a:r>
            <a:r>
              <a:rPr b="0" i="0" lang="en-US" sz="2400" u="none">
                <a:solidFill>
                  <a:schemeClr val="dk1"/>
                </a:solidFill>
                <a:latin typeface="Arial"/>
                <a:ea typeface="Arial"/>
                <a:cs typeface="Arial"/>
                <a:sym typeface="Arial"/>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2"/>
          <p:cNvSpPr txBox="1"/>
          <p:nvPr>
            <p:ph type="title"/>
          </p:nvPr>
        </p:nvSpPr>
        <p:spPr>
          <a:xfrm>
            <a:off x="1225550" y="-26987"/>
            <a:ext cx="8267700" cy="876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Times New Roman"/>
              <a:buNone/>
            </a:pPr>
            <a:r>
              <a:rPr b="1" i="0" lang="en-US" sz="4400" u="none">
                <a:solidFill>
                  <a:srgbClr val="FFFF00"/>
                </a:solidFill>
                <a:latin typeface="Times New Roman"/>
                <a:ea typeface="Times New Roman"/>
                <a:cs typeface="Times New Roman"/>
                <a:sym typeface="Times New Roman"/>
              </a:rPr>
              <a:t>Learning Objectives</a:t>
            </a:r>
            <a:endParaRPr/>
          </a:p>
        </p:txBody>
      </p:sp>
      <p:sp>
        <p:nvSpPr>
          <p:cNvPr id="89" name="Google Shape;89;p2"/>
          <p:cNvSpPr txBox="1"/>
          <p:nvPr>
            <p:ph idx="1" type="body"/>
          </p:nvPr>
        </p:nvSpPr>
        <p:spPr>
          <a:xfrm>
            <a:off x="273050" y="990600"/>
            <a:ext cx="9532937" cy="5273675"/>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2D2DB9"/>
              </a:buClr>
              <a:buSzPts val="2400"/>
              <a:buFont typeface="Arial"/>
              <a:buNone/>
            </a:pPr>
            <a:r>
              <a:rPr b="1" i="0" lang="en-US" sz="2400" u="none">
                <a:solidFill>
                  <a:srgbClr val="2D2DB9"/>
                </a:solidFill>
                <a:latin typeface="Arial"/>
                <a:ea typeface="Arial"/>
                <a:cs typeface="Arial"/>
                <a:sym typeface="Arial"/>
              </a:rPr>
              <a:t>AI Fundamentals: </a:t>
            </a:r>
            <a:endParaRPr/>
          </a:p>
          <a:p>
            <a:pPr indent="-152400" lvl="0" marL="0" rtl="0" algn="just">
              <a:lnSpc>
                <a:spcPct val="100000"/>
              </a:lnSpc>
              <a:spcBef>
                <a:spcPts val="480"/>
              </a:spcBef>
              <a:spcAft>
                <a:spcPts val="0"/>
              </a:spcAft>
              <a:buClr>
                <a:schemeClr val="dk1"/>
              </a:buClr>
              <a:buSzPts val="2400"/>
              <a:buFont typeface="Times New Roman"/>
              <a:buAutoNum type="arabicPeriod"/>
            </a:pPr>
            <a:r>
              <a:rPr b="0" i="0" lang="en-US" sz="2400" u="none">
                <a:solidFill>
                  <a:schemeClr val="dk1"/>
                </a:solidFill>
                <a:latin typeface="Arial"/>
                <a:ea typeface="Arial"/>
                <a:cs typeface="Arial"/>
                <a:sym typeface="Arial"/>
              </a:rPr>
              <a:t>Defining Artificial Intelligence </a:t>
            </a:r>
            <a:endParaRPr/>
          </a:p>
          <a:p>
            <a:pPr indent="-152400" lvl="0" marL="0" rtl="0" algn="just">
              <a:lnSpc>
                <a:spcPct val="100000"/>
              </a:lnSpc>
              <a:spcBef>
                <a:spcPts val="480"/>
              </a:spcBef>
              <a:spcAft>
                <a:spcPts val="0"/>
              </a:spcAft>
              <a:buClr>
                <a:schemeClr val="dk1"/>
              </a:buClr>
              <a:buSzPts val="2400"/>
              <a:buFont typeface="Times New Roman"/>
              <a:buAutoNum type="arabicPeriod"/>
            </a:pPr>
            <a:r>
              <a:rPr b="0" i="0" lang="en-US" sz="2400" u="none">
                <a:solidFill>
                  <a:schemeClr val="dk1"/>
                </a:solidFill>
                <a:latin typeface="Arial"/>
                <a:ea typeface="Arial"/>
                <a:cs typeface="Arial"/>
                <a:sym typeface="Arial"/>
              </a:rPr>
              <a:t>Types of AI </a:t>
            </a:r>
            <a:endParaRPr/>
          </a:p>
          <a:p>
            <a:pPr indent="-152400" lvl="0" marL="0" rtl="0" algn="just">
              <a:lnSpc>
                <a:spcPct val="100000"/>
              </a:lnSpc>
              <a:spcBef>
                <a:spcPts val="480"/>
              </a:spcBef>
              <a:spcAft>
                <a:spcPts val="0"/>
              </a:spcAft>
              <a:buClr>
                <a:schemeClr val="dk1"/>
              </a:buClr>
              <a:buSzPts val="2400"/>
              <a:buFont typeface="Times New Roman"/>
              <a:buAutoNum type="arabicPeriod"/>
            </a:pPr>
            <a:r>
              <a:rPr b="0" i="0" lang="en-US" sz="2400" u="none">
                <a:solidFill>
                  <a:schemeClr val="dk1"/>
                </a:solidFill>
                <a:latin typeface="Arial"/>
                <a:ea typeface="Arial"/>
                <a:cs typeface="Arial"/>
                <a:sym typeface="Arial"/>
              </a:rPr>
              <a:t>Turing test </a:t>
            </a:r>
            <a:endParaRPr/>
          </a:p>
          <a:p>
            <a:pPr indent="-152400" lvl="0" marL="0" rtl="0" algn="just">
              <a:lnSpc>
                <a:spcPct val="100000"/>
              </a:lnSpc>
              <a:spcBef>
                <a:spcPts val="480"/>
              </a:spcBef>
              <a:spcAft>
                <a:spcPts val="0"/>
              </a:spcAft>
              <a:buClr>
                <a:schemeClr val="dk1"/>
              </a:buClr>
              <a:buSzPts val="2400"/>
              <a:buFont typeface="Times New Roman"/>
              <a:buAutoNum type="arabicPeriod"/>
            </a:pPr>
            <a:r>
              <a:rPr b="0" i="0" lang="en-US" sz="2400" u="none">
                <a:solidFill>
                  <a:schemeClr val="dk1"/>
                </a:solidFill>
                <a:latin typeface="Arial"/>
                <a:ea typeface="Arial"/>
                <a:cs typeface="Arial"/>
                <a:sym typeface="Arial"/>
              </a:rPr>
              <a:t>Defining AI techniques </a:t>
            </a:r>
            <a:endParaRPr/>
          </a:p>
          <a:p>
            <a:pPr indent="-152400" lvl="0" marL="0" rtl="0" algn="just">
              <a:lnSpc>
                <a:spcPct val="100000"/>
              </a:lnSpc>
              <a:spcBef>
                <a:spcPts val="480"/>
              </a:spcBef>
              <a:spcAft>
                <a:spcPts val="0"/>
              </a:spcAft>
              <a:buClr>
                <a:schemeClr val="dk1"/>
              </a:buClr>
              <a:buSzPts val="2400"/>
              <a:buFont typeface="Times New Roman"/>
              <a:buAutoNum type="arabicPeriod"/>
            </a:pPr>
            <a:r>
              <a:rPr b="0" i="0" lang="en-US" sz="2400" u="none">
                <a:solidFill>
                  <a:schemeClr val="dk1"/>
                </a:solidFill>
                <a:latin typeface="Arial"/>
                <a:ea typeface="Arial"/>
                <a:cs typeface="Arial"/>
                <a:sym typeface="Arial"/>
              </a:rPr>
              <a:t>Comparison - AI, ML and Deep Learning </a:t>
            </a:r>
            <a:endParaRPr/>
          </a:p>
          <a:p>
            <a:pPr indent="-152400" lvl="0" marL="0" rtl="0" algn="just">
              <a:lnSpc>
                <a:spcPct val="100000"/>
              </a:lnSpc>
              <a:spcBef>
                <a:spcPts val="480"/>
              </a:spcBef>
              <a:spcAft>
                <a:spcPts val="0"/>
              </a:spcAft>
              <a:buClr>
                <a:schemeClr val="dk1"/>
              </a:buClr>
              <a:buSzPts val="2400"/>
              <a:buFont typeface="Times New Roman"/>
              <a:buAutoNum type="arabicPeriod"/>
            </a:pPr>
            <a:r>
              <a:rPr b="0" i="0" lang="en-US" sz="2400" u="none">
                <a:solidFill>
                  <a:schemeClr val="dk1"/>
                </a:solidFill>
                <a:latin typeface="Arial"/>
                <a:ea typeface="Arial"/>
                <a:cs typeface="Arial"/>
                <a:sym typeface="Arial"/>
              </a:rPr>
              <a:t>Problem characterization and reduction </a:t>
            </a:r>
            <a:endParaRPr/>
          </a:p>
          <a:p>
            <a:pPr indent="-152400" lvl="0" marL="0" rtl="0" algn="just">
              <a:lnSpc>
                <a:spcPct val="100000"/>
              </a:lnSpc>
              <a:spcBef>
                <a:spcPts val="480"/>
              </a:spcBef>
              <a:spcAft>
                <a:spcPts val="0"/>
              </a:spcAft>
              <a:buClr>
                <a:schemeClr val="dk1"/>
              </a:buClr>
              <a:buSzPts val="2400"/>
              <a:buFont typeface="Times New Roman"/>
              <a:buAutoNum type="arabicPeriod"/>
            </a:pPr>
            <a:r>
              <a:rPr b="0" i="0" lang="en-US" sz="2400" u="none">
                <a:solidFill>
                  <a:schemeClr val="dk1"/>
                </a:solidFill>
                <a:latin typeface="Arial"/>
                <a:ea typeface="Arial"/>
                <a:cs typeface="Arial"/>
                <a:sym typeface="Arial"/>
              </a:rPr>
              <a:t>Defining State Space</a:t>
            </a:r>
            <a:endParaRPr/>
          </a:p>
          <a:p>
            <a:pPr indent="-152400" lvl="0" marL="0" rtl="0" algn="just">
              <a:lnSpc>
                <a:spcPct val="100000"/>
              </a:lnSpc>
              <a:spcBef>
                <a:spcPts val="480"/>
              </a:spcBef>
              <a:spcAft>
                <a:spcPts val="0"/>
              </a:spcAft>
              <a:buClr>
                <a:schemeClr val="dk1"/>
              </a:buClr>
              <a:buSzPts val="2400"/>
              <a:buFont typeface="Times New Roman"/>
              <a:buAutoNum type="arabicPeriod"/>
            </a:pPr>
            <a:r>
              <a:rPr b="0" i="0" lang="en-US" sz="2400" u="none">
                <a:solidFill>
                  <a:schemeClr val="dk1"/>
                </a:solidFill>
                <a:latin typeface="Arial"/>
                <a:ea typeface="Arial"/>
                <a:cs typeface="Arial"/>
                <a:sym typeface="Arial"/>
              </a:rPr>
              <a:t>AI Search Techniques (Hill Climbing, Breadth first and depth first search, Best first search, A*, AO*, Constraint Satisfaction) </a:t>
            </a:r>
            <a:endParaRPr/>
          </a:p>
          <a:p>
            <a:pPr indent="-152400" lvl="0" marL="0" rtl="0" algn="just">
              <a:lnSpc>
                <a:spcPct val="100000"/>
              </a:lnSpc>
              <a:spcBef>
                <a:spcPts val="480"/>
              </a:spcBef>
              <a:spcAft>
                <a:spcPts val="0"/>
              </a:spcAft>
              <a:buClr>
                <a:schemeClr val="dk1"/>
              </a:buClr>
              <a:buSzPts val="2400"/>
              <a:buFont typeface="Times New Roman"/>
              <a:buAutoNum type="arabicPeriod"/>
            </a:pPr>
            <a:r>
              <a:rPr b="0" i="0" lang="en-US" sz="2400" u="none">
                <a:solidFill>
                  <a:schemeClr val="dk1"/>
                </a:solidFill>
                <a:latin typeface="Arial"/>
                <a:ea typeface="Arial"/>
                <a:cs typeface="Arial"/>
                <a:sym typeface="Arial"/>
              </a:rPr>
              <a:t>MEA </a:t>
            </a:r>
            <a:endParaRPr/>
          </a:p>
          <a:p>
            <a:pPr indent="-152400" lvl="0" marL="0" rtl="0" algn="just">
              <a:lnSpc>
                <a:spcPct val="100000"/>
              </a:lnSpc>
              <a:spcBef>
                <a:spcPts val="480"/>
              </a:spcBef>
              <a:spcAft>
                <a:spcPts val="0"/>
              </a:spcAft>
              <a:buClr>
                <a:schemeClr val="dk1"/>
              </a:buClr>
              <a:buSzPts val="2400"/>
              <a:buFont typeface="Times New Roman"/>
              <a:buAutoNum type="arabicPeriod"/>
            </a:pPr>
            <a:r>
              <a:rPr b="0" i="0" lang="en-US" sz="2400" u="none">
                <a:solidFill>
                  <a:schemeClr val="dk1"/>
                </a:solidFill>
                <a:latin typeface="Arial"/>
                <a:ea typeface="Arial"/>
                <a:cs typeface="Arial"/>
                <a:sym typeface="Arial"/>
              </a:rPr>
              <a:t>Ethics of AI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0"/>
          <p:cNvSpPr txBox="1"/>
          <p:nvPr>
            <p:ph type="title"/>
          </p:nvPr>
        </p:nvSpPr>
        <p:spPr>
          <a:xfrm>
            <a:off x="1225550" y="-26987"/>
            <a:ext cx="8267700" cy="876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2800"/>
              <a:buFont typeface="Times New Roman"/>
              <a:buNone/>
            </a:pPr>
            <a:r>
              <a:rPr b="1" i="0" lang="en-US" sz="2800" u="none">
                <a:solidFill>
                  <a:srgbClr val="FFFF00"/>
                </a:solidFill>
                <a:latin typeface="Times New Roman"/>
                <a:ea typeface="Times New Roman"/>
                <a:cs typeface="Times New Roman"/>
                <a:sym typeface="Times New Roman"/>
              </a:rPr>
              <a:t>Problem characterization and Reduction</a:t>
            </a:r>
            <a:r>
              <a:rPr b="1" i="0" lang="en-US" sz="3200" u="none">
                <a:solidFill>
                  <a:srgbClr val="FFFF00"/>
                </a:solidFill>
                <a:latin typeface="Times New Roman"/>
                <a:ea typeface="Times New Roman"/>
                <a:cs typeface="Times New Roman"/>
                <a:sym typeface="Times New Roman"/>
              </a:rPr>
              <a:t> </a:t>
            </a:r>
            <a:r>
              <a:rPr b="1" i="0" lang="en-US" sz="1800" u="none">
                <a:solidFill>
                  <a:srgbClr val="FFFF00"/>
                </a:solidFill>
                <a:latin typeface="Times New Roman"/>
                <a:ea typeface="Times New Roman"/>
                <a:cs typeface="Times New Roman"/>
                <a:sym typeface="Times New Roman"/>
              </a:rPr>
              <a:t>(Contd.)</a:t>
            </a:r>
            <a:endParaRPr/>
          </a:p>
        </p:txBody>
      </p:sp>
      <p:sp>
        <p:nvSpPr>
          <p:cNvPr id="203" name="Google Shape;203;p20"/>
          <p:cNvSpPr txBox="1"/>
          <p:nvPr>
            <p:ph idx="1" type="body"/>
          </p:nvPr>
        </p:nvSpPr>
        <p:spPr>
          <a:xfrm>
            <a:off x="273050" y="990600"/>
            <a:ext cx="9532937" cy="5392737"/>
          </a:xfrm>
          <a:prstGeom prst="rect">
            <a:avLst/>
          </a:prstGeom>
          <a:noFill/>
          <a:ln>
            <a:noFill/>
          </a:ln>
        </p:spPr>
        <p:txBody>
          <a:bodyPr anchorCtr="0" anchor="t" bIns="45700" lIns="91425" spcFirstLastPara="1" rIns="91425" wrap="square" tIns="45700">
            <a:noAutofit/>
          </a:bodyPr>
          <a:lstStyle/>
          <a:p>
            <a:pPr indent="-457200" lvl="2" marL="730250" rtl="0" algn="just">
              <a:lnSpc>
                <a:spcPct val="150000"/>
              </a:lnSpc>
              <a:spcBef>
                <a:spcPts val="0"/>
              </a:spcBef>
              <a:spcAft>
                <a:spcPts val="0"/>
              </a:spcAft>
              <a:buClr>
                <a:schemeClr val="dk1"/>
              </a:buClr>
              <a:buSzPts val="2200"/>
              <a:buFont typeface="Times New Roman"/>
              <a:buAutoNum type="arabicPeriod"/>
            </a:pPr>
            <a:r>
              <a:rPr b="0" i="0" lang="en-US" sz="2200" u="none">
                <a:solidFill>
                  <a:schemeClr val="dk1"/>
                </a:solidFill>
                <a:latin typeface="Arial"/>
                <a:ea typeface="Arial"/>
                <a:cs typeface="Arial"/>
                <a:sym typeface="Arial"/>
              </a:rPr>
              <a:t>Decomposability of the problem into a set of independent smaller subproblems</a:t>
            </a:r>
            <a:endParaRPr/>
          </a:p>
          <a:p>
            <a:pPr indent="-457200" lvl="2" marL="730250" rtl="0" algn="just">
              <a:lnSpc>
                <a:spcPct val="150000"/>
              </a:lnSpc>
              <a:spcBef>
                <a:spcPts val="440"/>
              </a:spcBef>
              <a:spcAft>
                <a:spcPts val="0"/>
              </a:spcAft>
              <a:buClr>
                <a:schemeClr val="dk1"/>
              </a:buClr>
              <a:buSzPts val="2200"/>
              <a:buFont typeface="Times New Roman"/>
              <a:buAutoNum type="arabicPeriod"/>
            </a:pPr>
            <a:r>
              <a:rPr b="0" i="0" lang="en-US" sz="2200" u="none">
                <a:solidFill>
                  <a:schemeClr val="dk1"/>
                </a:solidFill>
                <a:latin typeface="Arial"/>
                <a:ea typeface="Arial"/>
                <a:cs typeface="Arial"/>
                <a:sym typeface="Arial"/>
              </a:rPr>
              <a:t>Possibility of undoing solution steps, if they are found to be unwise</a:t>
            </a:r>
            <a:endParaRPr/>
          </a:p>
          <a:p>
            <a:pPr indent="-457200" lvl="2" marL="730250" rtl="0" algn="just">
              <a:lnSpc>
                <a:spcPct val="150000"/>
              </a:lnSpc>
              <a:spcBef>
                <a:spcPts val="440"/>
              </a:spcBef>
              <a:spcAft>
                <a:spcPts val="0"/>
              </a:spcAft>
              <a:buClr>
                <a:schemeClr val="dk1"/>
              </a:buClr>
              <a:buSzPts val="2200"/>
              <a:buFont typeface="Times New Roman"/>
              <a:buAutoNum type="arabicPeriod"/>
            </a:pPr>
            <a:r>
              <a:rPr b="0" i="0" lang="en-US" sz="2200" u="none">
                <a:solidFill>
                  <a:schemeClr val="dk1"/>
                </a:solidFill>
                <a:latin typeface="Arial"/>
                <a:ea typeface="Arial"/>
                <a:cs typeface="Arial"/>
                <a:sym typeface="Arial"/>
              </a:rPr>
              <a:t>Predictability of the problem universe</a:t>
            </a:r>
            <a:endParaRPr/>
          </a:p>
          <a:p>
            <a:pPr indent="-457200" lvl="2" marL="730250" rtl="0" algn="just">
              <a:lnSpc>
                <a:spcPct val="150000"/>
              </a:lnSpc>
              <a:spcBef>
                <a:spcPts val="440"/>
              </a:spcBef>
              <a:spcAft>
                <a:spcPts val="0"/>
              </a:spcAft>
              <a:buClr>
                <a:schemeClr val="dk1"/>
              </a:buClr>
              <a:buSzPts val="2200"/>
              <a:buFont typeface="Times New Roman"/>
              <a:buAutoNum type="arabicPeriod"/>
            </a:pPr>
            <a:r>
              <a:rPr b="0" i="0" lang="en-US" sz="2200" u="none">
                <a:solidFill>
                  <a:schemeClr val="dk1"/>
                </a:solidFill>
                <a:latin typeface="Arial"/>
                <a:ea typeface="Arial"/>
                <a:cs typeface="Arial"/>
                <a:sym typeface="Arial"/>
              </a:rPr>
              <a:t>Possibility of obtaining an obvious solution to a problem without comparison of all other possible solutions</a:t>
            </a:r>
            <a:endParaRPr/>
          </a:p>
          <a:p>
            <a:pPr indent="-457200" lvl="2" marL="730250" rtl="0" algn="just">
              <a:lnSpc>
                <a:spcPct val="150000"/>
              </a:lnSpc>
              <a:spcBef>
                <a:spcPts val="440"/>
              </a:spcBef>
              <a:spcAft>
                <a:spcPts val="0"/>
              </a:spcAft>
              <a:buClr>
                <a:schemeClr val="dk1"/>
              </a:buClr>
              <a:buSzPts val="2200"/>
              <a:buFont typeface="Times New Roman"/>
              <a:buAutoNum type="arabicPeriod"/>
            </a:pPr>
            <a:r>
              <a:rPr b="0" i="0" lang="en-US" sz="2200" u="none">
                <a:solidFill>
                  <a:schemeClr val="dk1"/>
                </a:solidFill>
                <a:latin typeface="Arial"/>
                <a:ea typeface="Arial"/>
                <a:cs typeface="Arial"/>
                <a:sym typeface="Arial"/>
              </a:rPr>
              <a:t>Type of the solution: whether it is a state or a path to the goal state</a:t>
            </a:r>
            <a:endParaRPr/>
          </a:p>
          <a:p>
            <a:pPr indent="-457200" lvl="2" marL="730250" rtl="0" algn="just">
              <a:lnSpc>
                <a:spcPct val="150000"/>
              </a:lnSpc>
              <a:spcBef>
                <a:spcPts val="440"/>
              </a:spcBef>
              <a:spcAft>
                <a:spcPts val="0"/>
              </a:spcAft>
              <a:buClr>
                <a:schemeClr val="dk1"/>
              </a:buClr>
              <a:buSzPts val="2200"/>
              <a:buFont typeface="Times New Roman"/>
              <a:buAutoNum type="arabicPeriod"/>
            </a:pPr>
            <a:r>
              <a:rPr b="0" i="0" lang="en-US" sz="2200" u="none">
                <a:solidFill>
                  <a:schemeClr val="dk1"/>
                </a:solidFill>
                <a:latin typeface="Arial"/>
                <a:ea typeface="Arial"/>
                <a:cs typeface="Arial"/>
                <a:sym typeface="Arial"/>
              </a:rPr>
              <a:t>Role of knowledge in problem solving</a:t>
            </a:r>
            <a:endParaRPr/>
          </a:p>
          <a:p>
            <a:pPr indent="-457200" lvl="2" marL="730250" rtl="0" algn="just">
              <a:lnSpc>
                <a:spcPct val="150000"/>
              </a:lnSpc>
              <a:spcBef>
                <a:spcPts val="440"/>
              </a:spcBef>
              <a:spcAft>
                <a:spcPts val="0"/>
              </a:spcAft>
              <a:buClr>
                <a:schemeClr val="dk1"/>
              </a:buClr>
              <a:buSzPts val="2200"/>
              <a:buFont typeface="Times New Roman"/>
              <a:buAutoNum type="arabicPeriod"/>
            </a:pPr>
            <a:r>
              <a:rPr b="0" i="0" lang="en-US" sz="2200" u="none">
                <a:solidFill>
                  <a:schemeClr val="dk1"/>
                </a:solidFill>
                <a:latin typeface="Arial"/>
                <a:ea typeface="Arial"/>
                <a:cs typeface="Arial"/>
                <a:sym typeface="Arial"/>
              </a:rPr>
              <a:t>Nature of solution process: with or without interacting with the user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1"/>
          <p:cNvSpPr txBox="1"/>
          <p:nvPr>
            <p:ph type="title"/>
          </p:nvPr>
        </p:nvSpPr>
        <p:spPr>
          <a:xfrm>
            <a:off x="1225550" y="-26987"/>
            <a:ext cx="8267700" cy="876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2800"/>
              <a:buFont typeface="Times New Roman"/>
              <a:buNone/>
            </a:pPr>
            <a:r>
              <a:rPr b="1" i="0" lang="en-US" sz="2800" u="none">
                <a:solidFill>
                  <a:srgbClr val="FFFF00"/>
                </a:solidFill>
                <a:latin typeface="Times New Roman"/>
                <a:ea typeface="Times New Roman"/>
                <a:cs typeface="Times New Roman"/>
                <a:sym typeface="Times New Roman"/>
              </a:rPr>
              <a:t>Problem characterization 1</a:t>
            </a:r>
            <a:endParaRPr/>
          </a:p>
        </p:txBody>
      </p:sp>
      <p:sp>
        <p:nvSpPr>
          <p:cNvPr id="209" name="Google Shape;209;p21"/>
          <p:cNvSpPr txBox="1"/>
          <p:nvPr>
            <p:ph idx="4294967295" type="body"/>
          </p:nvPr>
        </p:nvSpPr>
        <p:spPr>
          <a:xfrm>
            <a:off x="273050" y="990600"/>
            <a:ext cx="9532938" cy="5392738"/>
          </a:xfrm>
          <a:prstGeom prst="rect">
            <a:avLst/>
          </a:prstGeom>
          <a:blipFill rotWithShape="1">
            <a:blip r:embed="rId3">
              <a:alphaModFix/>
            </a:blip>
            <a:stretch>
              <a:fillRect b="0" l="0" r="-829" t="0"/>
            </a:stretch>
          </a:blip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SzPts val="2800"/>
              <a:buFont typeface="Arial"/>
              <a:buChar char="•"/>
            </a:pPr>
            <a:r>
              <a:rPr b="0" i="0" lang="en-US" sz="2800" u="none" cap="none" strike="noStrike">
                <a:latin typeface="Arial"/>
                <a:ea typeface="Arial"/>
                <a:cs typeface="Arial"/>
                <a:sym typeface="Arial"/>
              </a:rPr>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2"/>
          <p:cNvSpPr txBox="1"/>
          <p:nvPr>
            <p:ph type="title"/>
          </p:nvPr>
        </p:nvSpPr>
        <p:spPr>
          <a:xfrm>
            <a:off x="1225550" y="-26987"/>
            <a:ext cx="8267700" cy="876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2800"/>
              <a:buFont typeface="Times New Roman"/>
              <a:buNone/>
            </a:pPr>
            <a:r>
              <a:rPr b="1" i="0" lang="en-US" sz="2800" u="none">
                <a:solidFill>
                  <a:srgbClr val="FFFF00"/>
                </a:solidFill>
                <a:latin typeface="Times New Roman"/>
                <a:ea typeface="Times New Roman"/>
                <a:cs typeface="Times New Roman"/>
                <a:sym typeface="Times New Roman"/>
              </a:rPr>
              <a:t>Problem characterization 2</a:t>
            </a:r>
            <a:endParaRPr/>
          </a:p>
        </p:txBody>
      </p:sp>
      <p:sp>
        <p:nvSpPr>
          <p:cNvPr id="215" name="Google Shape;215;p22"/>
          <p:cNvSpPr txBox="1"/>
          <p:nvPr>
            <p:ph idx="1" type="body"/>
          </p:nvPr>
        </p:nvSpPr>
        <p:spPr>
          <a:xfrm>
            <a:off x="273050" y="990600"/>
            <a:ext cx="9532937" cy="5392737"/>
          </a:xfrm>
          <a:prstGeom prst="rect">
            <a:avLst/>
          </a:prstGeom>
          <a:noFill/>
          <a:ln>
            <a:noFill/>
          </a:ln>
        </p:spPr>
        <p:txBody>
          <a:bodyPr anchorCtr="0" anchor="t" bIns="45700" lIns="91425" spcFirstLastPara="1" rIns="91425" wrap="square" tIns="45700">
            <a:noAutofit/>
          </a:bodyPr>
          <a:lstStyle/>
          <a:p>
            <a:pPr indent="0" lvl="2" marL="273050" rtl="0" algn="just">
              <a:lnSpc>
                <a:spcPct val="150000"/>
              </a:lnSpc>
              <a:spcBef>
                <a:spcPts val="0"/>
              </a:spcBef>
              <a:spcAft>
                <a:spcPts val="0"/>
              </a:spcAft>
              <a:buSzPts val="2200"/>
              <a:buNone/>
            </a:pPr>
            <a:r>
              <a:rPr b="0" i="0" lang="en-US" sz="2200" u="none">
                <a:solidFill>
                  <a:schemeClr val="dk1"/>
                </a:solidFill>
                <a:latin typeface="Arial"/>
                <a:ea typeface="Arial"/>
                <a:cs typeface="Arial"/>
                <a:sym typeface="Arial"/>
              </a:rPr>
              <a:t>2. Can Solution steps be ignored or undone?</a:t>
            </a:r>
            <a:endParaRPr/>
          </a:p>
          <a:p>
            <a:pPr indent="0" lvl="2" marL="273050" rtl="0" algn="just">
              <a:lnSpc>
                <a:spcPct val="150000"/>
              </a:lnSpc>
              <a:spcBef>
                <a:spcPts val="480"/>
              </a:spcBef>
              <a:spcAft>
                <a:spcPts val="0"/>
              </a:spcAft>
              <a:buSzPts val="2400"/>
              <a:buNone/>
            </a:pPr>
            <a:r>
              <a:rPr b="0" i="0" lang="en-US" sz="2400" u="none">
                <a:solidFill>
                  <a:schemeClr val="dk1"/>
                </a:solidFill>
                <a:latin typeface="Arial"/>
                <a:ea typeface="Arial"/>
                <a:cs typeface="Arial"/>
                <a:sym typeface="Arial"/>
              </a:rPr>
              <a:t>Suppose we are trying to prove a mathematical theorem: first we proceed considering that proving a lemma will be useful. Later we realize that it is not at all useful. We start with another one to prove the theorem. Here we simply ignore the first method. </a:t>
            </a:r>
            <a:endParaRPr/>
          </a:p>
          <a:p>
            <a:pPr indent="0" lvl="2" marL="273050" rtl="0" algn="just">
              <a:lnSpc>
                <a:spcPct val="150000"/>
              </a:lnSpc>
              <a:spcBef>
                <a:spcPts val="480"/>
              </a:spcBef>
              <a:spcAft>
                <a:spcPts val="0"/>
              </a:spcAft>
              <a:buSzPts val="2400"/>
              <a:buNone/>
            </a:pPr>
            <a:r>
              <a:rPr b="0" i="0" lang="en-US" sz="2400" u="none">
                <a:solidFill>
                  <a:schemeClr val="dk1"/>
                </a:solidFill>
                <a:latin typeface="Arial"/>
                <a:ea typeface="Arial"/>
                <a:cs typeface="Arial"/>
                <a:sym typeface="Arial"/>
              </a:rPr>
              <a:t>Consider the 8-puzzle problem to solve: we make a wrong move and realize that mistake. But here, the control strategy must keep track of all the moves, so that we can </a:t>
            </a:r>
            <a:r>
              <a:rPr b="1" i="0" lang="en-US" sz="2400" u="none">
                <a:solidFill>
                  <a:schemeClr val="accent2"/>
                </a:solidFill>
                <a:latin typeface="Arial"/>
                <a:ea typeface="Arial"/>
                <a:cs typeface="Arial"/>
                <a:sym typeface="Arial"/>
              </a:rPr>
              <a:t>backtrack to the initial state </a:t>
            </a:r>
            <a:r>
              <a:rPr b="0" i="0" lang="en-US" sz="2400" u="none">
                <a:solidFill>
                  <a:schemeClr val="dk1"/>
                </a:solidFill>
                <a:latin typeface="Arial"/>
                <a:ea typeface="Arial"/>
                <a:cs typeface="Arial"/>
                <a:sym typeface="Arial"/>
              </a:rPr>
              <a:t>and start with some new move.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3"/>
          <p:cNvSpPr txBox="1"/>
          <p:nvPr>
            <p:ph type="title"/>
          </p:nvPr>
        </p:nvSpPr>
        <p:spPr>
          <a:xfrm>
            <a:off x="1225550" y="-26987"/>
            <a:ext cx="8267700" cy="876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2800"/>
              <a:buFont typeface="Times New Roman"/>
              <a:buNone/>
            </a:pPr>
            <a:r>
              <a:rPr b="1" i="0" lang="en-US" sz="2800" u="none">
                <a:solidFill>
                  <a:srgbClr val="FFFF00"/>
                </a:solidFill>
                <a:latin typeface="Times New Roman"/>
                <a:ea typeface="Times New Roman"/>
                <a:cs typeface="Times New Roman"/>
                <a:sym typeface="Times New Roman"/>
              </a:rPr>
              <a:t>Problem characterization 2 </a:t>
            </a:r>
            <a:r>
              <a:rPr b="1" i="0" lang="en-US" sz="1600" u="none">
                <a:solidFill>
                  <a:srgbClr val="FFFF00"/>
                </a:solidFill>
                <a:latin typeface="Times New Roman"/>
                <a:ea typeface="Times New Roman"/>
                <a:cs typeface="Times New Roman"/>
                <a:sym typeface="Times New Roman"/>
              </a:rPr>
              <a:t>(Contd.)</a:t>
            </a:r>
            <a:endParaRPr/>
          </a:p>
        </p:txBody>
      </p:sp>
      <p:sp>
        <p:nvSpPr>
          <p:cNvPr id="221" name="Google Shape;221;p23"/>
          <p:cNvSpPr txBox="1"/>
          <p:nvPr>
            <p:ph idx="1" type="body"/>
          </p:nvPr>
        </p:nvSpPr>
        <p:spPr>
          <a:xfrm>
            <a:off x="273050" y="990600"/>
            <a:ext cx="9532937" cy="5392737"/>
          </a:xfrm>
          <a:prstGeom prst="rect">
            <a:avLst/>
          </a:prstGeom>
          <a:noFill/>
          <a:ln>
            <a:noFill/>
          </a:ln>
        </p:spPr>
        <p:txBody>
          <a:bodyPr anchorCtr="0" anchor="t" bIns="45700" lIns="91425" spcFirstLastPara="1" rIns="91425" wrap="square" tIns="45700">
            <a:noAutofit/>
          </a:bodyPr>
          <a:lstStyle/>
          <a:p>
            <a:pPr indent="0" lvl="2" marL="273050" rtl="0" algn="just">
              <a:lnSpc>
                <a:spcPct val="100000"/>
              </a:lnSpc>
              <a:spcBef>
                <a:spcPts val="0"/>
              </a:spcBef>
              <a:spcAft>
                <a:spcPts val="0"/>
              </a:spcAft>
              <a:buSzPts val="2400"/>
              <a:buNone/>
            </a:pPr>
            <a:r>
              <a:rPr b="0" i="0" lang="en-US" sz="2400" u="none">
                <a:solidFill>
                  <a:schemeClr val="dk1"/>
                </a:solidFill>
                <a:latin typeface="Arial"/>
                <a:ea typeface="Arial"/>
                <a:cs typeface="Arial"/>
                <a:sym typeface="Arial"/>
              </a:rPr>
              <a:t>2. Can Solution steps be ignored or undone?</a:t>
            </a:r>
            <a:endParaRPr/>
          </a:p>
          <a:p>
            <a:pPr indent="0" lvl="2" marL="273050" rtl="0" algn="just">
              <a:lnSpc>
                <a:spcPct val="100000"/>
              </a:lnSpc>
              <a:spcBef>
                <a:spcPts val="480"/>
              </a:spcBef>
              <a:spcAft>
                <a:spcPts val="0"/>
              </a:spcAft>
              <a:buSzPts val="2400"/>
              <a:buNone/>
            </a:pPr>
            <a:r>
              <a:rPr b="0" i="0" lang="en-US" sz="2400" u="none">
                <a:solidFill>
                  <a:srgbClr val="000000"/>
                </a:solidFill>
                <a:latin typeface="Arial"/>
                <a:ea typeface="Arial"/>
                <a:cs typeface="Arial"/>
                <a:sym typeface="Arial"/>
              </a:rPr>
              <a:t>Consider the problem of playing chess. Here, once we make a move we never recover from that step. These problems are illustrated in the three important classes of problems mentioned below: </a:t>
            </a:r>
            <a:endParaRPr/>
          </a:p>
          <a:p>
            <a:pPr indent="0" lvl="2" marL="273050" rtl="0" algn="just">
              <a:lnSpc>
                <a:spcPct val="100000"/>
              </a:lnSpc>
              <a:spcBef>
                <a:spcPts val="480"/>
              </a:spcBef>
              <a:spcAft>
                <a:spcPts val="0"/>
              </a:spcAft>
              <a:buSzPts val="2400"/>
              <a:buNone/>
            </a:pPr>
            <a:r>
              <a:t/>
            </a:r>
            <a:endParaRPr b="0" i="0" sz="2400" u="none">
              <a:solidFill>
                <a:srgbClr val="000000"/>
              </a:solidFill>
              <a:latin typeface="Arial"/>
              <a:ea typeface="Arial"/>
              <a:cs typeface="Arial"/>
              <a:sym typeface="Arial"/>
            </a:endParaRPr>
          </a:p>
          <a:p>
            <a:pPr indent="-152400" lvl="2" marL="273050" rtl="0" algn="just">
              <a:lnSpc>
                <a:spcPct val="100000"/>
              </a:lnSpc>
              <a:spcBef>
                <a:spcPts val="480"/>
              </a:spcBef>
              <a:spcAft>
                <a:spcPts val="0"/>
              </a:spcAft>
              <a:buClr>
                <a:schemeClr val="dk1"/>
              </a:buClr>
              <a:buSzPts val="2400"/>
              <a:buFont typeface="Noto Sans Symbols"/>
              <a:buAutoNum type="arabicPeriod"/>
            </a:pPr>
            <a:r>
              <a:rPr b="0" i="0" lang="en-US" sz="2400" u="none">
                <a:solidFill>
                  <a:srgbClr val="000000"/>
                </a:solidFill>
                <a:latin typeface="Arial"/>
                <a:ea typeface="Arial"/>
                <a:cs typeface="Arial"/>
                <a:sym typeface="Arial"/>
              </a:rPr>
              <a:t>Ignorable, in which solution steps can be ignored. e.g: Theorem Proving </a:t>
            </a:r>
            <a:endParaRPr/>
          </a:p>
          <a:p>
            <a:pPr indent="-152400" lvl="2" marL="273050" rtl="0" algn="just">
              <a:lnSpc>
                <a:spcPct val="100000"/>
              </a:lnSpc>
              <a:spcBef>
                <a:spcPts val="480"/>
              </a:spcBef>
              <a:spcAft>
                <a:spcPts val="0"/>
              </a:spcAft>
              <a:buClr>
                <a:schemeClr val="dk1"/>
              </a:buClr>
              <a:buSzPts val="2400"/>
              <a:buFont typeface="Noto Sans Symbols"/>
              <a:buAutoNum type="arabicPeriod"/>
            </a:pPr>
            <a:r>
              <a:rPr b="0" i="0" lang="en-US" sz="2400" u="none">
                <a:solidFill>
                  <a:srgbClr val="000000"/>
                </a:solidFill>
                <a:latin typeface="Arial"/>
                <a:ea typeface="Arial"/>
                <a:cs typeface="Arial"/>
                <a:sym typeface="Arial"/>
              </a:rPr>
              <a:t>Recoverable, in which solution steps can be undone. e.g: 8-Puzzle </a:t>
            </a:r>
            <a:endParaRPr/>
          </a:p>
          <a:p>
            <a:pPr indent="-152400" lvl="2" marL="273050" rtl="0" algn="just">
              <a:lnSpc>
                <a:spcPct val="100000"/>
              </a:lnSpc>
              <a:spcBef>
                <a:spcPts val="480"/>
              </a:spcBef>
              <a:spcAft>
                <a:spcPts val="0"/>
              </a:spcAft>
              <a:buClr>
                <a:schemeClr val="dk1"/>
              </a:buClr>
              <a:buSzPts val="2400"/>
              <a:buFont typeface="Noto Sans Symbols"/>
              <a:buAutoNum type="arabicPeriod"/>
            </a:pPr>
            <a:r>
              <a:rPr b="0" i="0" lang="en-US" sz="2400" u="none">
                <a:solidFill>
                  <a:srgbClr val="000000"/>
                </a:solidFill>
                <a:latin typeface="Arial"/>
                <a:ea typeface="Arial"/>
                <a:cs typeface="Arial"/>
                <a:sym typeface="Arial"/>
              </a:rPr>
              <a:t>Irrecoverable, in which solution steps cannot be undone. e.g: Chess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4"/>
          <p:cNvSpPr txBox="1"/>
          <p:nvPr>
            <p:ph type="title"/>
          </p:nvPr>
        </p:nvSpPr>
        <p:spPr>
          <a:xfrm>
            <a:off x="1225550" y="-26987"/>
            <a:ext cx="8267700" cy="876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2800"/>
              <a:buFont typeface="Times New Roman"/>
              <a:buNone/>
            </a:pPr>
            <a:r>
              <a:rPr b="1" i="0" lang="en-US" sz="2800" u="none">
                <a:solidFill>
                  <a:srgbClr val="FFFF00"/>
                </a:solidFill>
                <a:latin typeface="Times New Roman"/>
                <a:ea typeface="Times New Roman"/>
                <a:cs typeface="Times New Roman"/>
                <a:sym typeface="Times New Roman"/>
              </a:rPr>
              <a:t>Problem characterization 3</a:t>
            </a:r>
            <a:endParaRPr/>
          </a:p>
        </p:txBody>
      </p:sp>
      <p:sp>
        <p:nvSpPr>
          <p:cNvPr id="227" name="Google Shape;227;p24"/>
          <p:cNvSpPr txBox="1"/>
          <p:nvPr>
            <p:ph idx="1" type="body"/>
          </p:nvPr>
        </p:nvSpPr>
        <p:spPr>
          <a:xfrm>
            <a:off x="273050" y="990600"/>
            <a:ext cx="9532937" cy="5392737"/>
          </a:xfrm>
          <a:prstGeom prst="rect">
            <a:avLst/>
          </a:prstGeom>
          <a:noFill/>
          <a:ln>
            <a:noFill/>
          </a:ln>
        </p:spPr>
        <p:txBody>
          <a:bodyPr anchorCtr="0" anchor="t" bIns="45700" lIns="91425" spcFirstLastPara="1" rIns="91425" wrap="square" tIns="45700">
            <a:noAutofit/>
          </a:bodyPr>
          <a:lstStyle/>
          <a:p>
            <a:pPr indent="0" lvl="2" marL="273050" rtl="0" algn="just">
              <a:lnSpc>
                <a:spcPct val="100000"/>
              </a:lnSpc>
              <a:spcBef>
                <a:spcPts val="0"/>
              </a:spcBef>
              <a:spcAft>
                <a:spcPts val="0"/>
              </a:spcAft>
              <a:buSzPts val="2400"/>
              <a:buNone/>
            </a:pPr>
            <a:r>
              <a:rPr b="0" i="0" lang="en-US" sz="2400" u="none">
                <a:solidFill>
                  <a:schemeClr val="dk1"/>
                </a:solidFill>
                <a:latin typeface="Arial"/>
                <a:ea typeface="Arial"/>
                <a:cs typeface="Arial"/>
                <a:sym typeface="Arial"/>
              </a:rPr>
              <a:t>3. Is the universe of the problem predictable?</a:t>
            </a:r>
            <a:endParaRPr/>
          </a:p>
          <a:p>
            <a:pPr indent="-152400" lvl="2" marL="27305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Consider the 8-Puzzle problem. Every time we make a move, we know exactly what will happen.</a:t>
            </a:r>
            <a:endParaRPr/>
          </a:p>
          <a:p>
            <a:pPr indent="-152400" lvl="2" marL="27305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This means that it </a:t>
            </a:r>
            <a:r>
              <a:rPr b="1" i="0" lang="en-US" sz="2400" u="none">
                <a:solidFill>
                  <a:schemeClr val="accent2"/>
                </a:solidFill>
                <a:latin typeface="Arial"/>
                <a:ea typeface="Arial"/>
                <a:cs typeface="Arial"/>
                <a:sym typeface="Arial"/>
              </a:rPr>
              <a:t>is possible to plan an entire sequence </a:t>
            </a:r>
            <a:r>
              <a:rPr b="0" i="0" lang="en-US" sz="2400" u="none">
                <a:solidFill>
                  <a:schemeClr val="dk1"/>
                </a:solidFill>
                <a:latin typeface="Arial"/>
                <a:ea typeface="Arial"/>
                <a:cs typeface="Arial"/>
                <a:sym typeface="Arial"/>
              </a:rPr>
              <a:t>of moves and be confident what the resulting state will be. </a:t>
            </a:r>
            <a:endParaRPr/>
          </a:p>
          <a:p>
            <a:pPr indent="-152400" lvl="2" marL="27305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We can </a:t>
            </a:r>
            <a:r>
              <a:rPr b="1" i="0" lang="en-US" sz="2400" u="none">
                <a:solidFill>
                  <a:schemeClr val="accent2"/>
                </a:solidFill>
                <a:latin typeface="Arial"/>
                <a:ea typeface="Arial"/>
                <a:cs typeface="Arial"/>
                <a:sym typeface="Arial"/>
              </a:rPr>
              <a:t>backtrack to earlier moves </a:t>
            </a:r>
            <a:r>
              <a:rPr b="0" i="0" lang="en-US" sz="2400" u="none">
                <a:solidFill>
                  <a:schemeClr val="dk1"/>
                </a:solidFill>
                <a:latin typeface="Arial"/>
                <a:ea typeface="Arial"/>
                <a:cs typeface="Arial"/>
                <a:sym typeface="Arial"/>
              </a:rPr>
              <a:t>if they prove unwise.</a:t>
            </a:r>
            <a:endParaRPr/>
          </a:p>
          <a:p>
            <a:pPr indent="-152400" lvl="2" marL="27305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Suppose we want to play Bridge. We need to plan before the first play, but we cannot play with certainty. So, the outcome of this game is very uncertain. </a:t>
            </a:r>
            <a:endParaRPr/>
          </a:p>
          <a:p>
            <a:pPr indent="-152400" lvl="2" marL="27305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In case of 8-Puzzle, the outcome is very certain. To solve uncertain outcome problems, we follow the process of plan revision as the plan is carried out and the necessary feedback is provided. The </a:t>
            </a:r>
            <a:r>
              <a:rPr b="1" i="0" lang="en-US" sz="2400" u="none">
                <a:solidFill>
                  <a:schemeClr val="accent2"/>
                </a:solidFill>
                <a:latin typeface="Arial"/>
                <a:ea typeface="Arial"/>
                <a:cs typeface="Arial"/>
                <a:sym typeface="Arial"/>
              </a:rPr>
              <a:t>disadvantage</a:t>
            </a:r>
            <a:r>
              <a:rPr b="0" i="0" lang="en-US" sz="2400" u="none">
                <a:solidFill>
                  <a:schemeClr val="dk1"/>
                </a:solidFill>
                <a:latin typeface="Arial"/>
                <a:ea typeface="Arial"/>
                <a:cs typeface="Arial"/>
                <a:sym typeface="Arial"/>
              </a:rPr>
              <a:t> is that the planning in this case is often very expensive.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5"/>
          <p:cNvSpPr txBox="1"/>
          <p:nvPr>
            <p:ph type="title"/>
          </p:nvPr>
        </p:nvSpPr>
        <p:spPr>
          <a:xfrm>
            <a:off x="1225550" y="-26987"/>
            <a:ext cx="8267700" cy="876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2800"/>
              <a:buFont typeface="Times New Roman"/>
              <a:buNone/>
            </a:pPr>
            <a:r>
              <a:rPr b="1" i="0" lang="en-US" sz="2800" u="none">
                <a:solidFill>
                  <a:srgbClr val="FFFF00"/>
                </a:solidFill>
                <a:latin typeface="Times New Roman"/>
                <a:ea typeface="Times New Roman"/>
                <a:cs typeface="Times New Roman"/>
                <a:sym typeface="Times New Roman"/>
              </a:rPr>
              <a:t>Problem characterization 4</a:t>
            </a:r>
            <a:endParaRPr/>
          </a:p>
        </p:txBody>
      </p:sp>
      <p:sp>
        <p:nvSpPr>
          <p:cNvPr id="233" name="Google Shape;233;p25"/>
          <p:cNvSpPr txBox="1"/>
          <p:nvPr>
            <p:ph idx="1" type="body"/>
          </p:nvPr>
        </p:nvSpPr>
        <p:spPr>
          <a:xfrm>
            <a:off x="273050" y="990600"/>
            <a:ext cx="9532937" cy="5392737"/>
          </a:xfrm>
          <a:prstGeom prst="rect">
            <a:avLst/>
          </a:prstGeom>
          <a:noFill/>
          <a:ln>
            <a:noFill/>
          </a:ln>
        </p:spPr>
        <p:txBody>
          <a:bodyPr anchorCtr="0" anchor="t" bIns="45700" lIns="91425" spcFirstLastPara="1" rIns="91425" wrap="square" tIns="45700">
            <a:noAutofit/>
          </a:bodyPr>
          <a:lstStyle/>
          <a:p>
            <a:pPr indent="0" lvl="2" marL="273050" rtl="0" algn="just">
              <a:lnSpc>
                <a:spcPct val="100000"/>
              </a:lnSpc>
              <a:spcBef>
                <a:spcPts val="0"/>
              </a:spcBef>
              <a:spcAft>
                <a:spcPts val="0"/>
              </a:spcAft>
              <a:buSzPts val="2400"/>
              <a:buNone/>
            </a:pPr>
            <a:r>
              <a:rPr b="0" i="0" lang="en-US" sz="2400" u="none">
                <a:solidFill>
                  <a:schemeClr val="dk1"/>
                </a:solidFill>
                <a:latin typeface="Arial"/>
                <a:ea typeface="Arial"/>
                <a:cs typeface="Arial"/>
                <a:sym typeface="Arial"/>
              </a:rPr>
              <a:t>4. Is a good solution to the problem a absolute or relative?</a:t>
            </a:r>
            <a:endParaRPr/>
          </a:p>
          <a:p>
            <a:pPr indent="0" lvl="2" marL="273050" rtl="0" algn="just">
              <a:lnSpc>
                <a:spcPct val="100000"/>
              </a:lnSpc>
              <a:spcBef>
                <a:spcPts val="480"/>
              </a:spcBef>
              <a:spcAft>
                <a:spcPts val="0"/>
              </a:spcAft>
              <a:buSzPts val="2400"/>
              <a:buNone/>
            </a:pPr>
            <a:r>
              <a:rPr b="0" i="0" lang="en-US" sz="2400" u="none">
                <a:solidFill>
                  <a:schemeClr val="dk1"/>
                </a:solidFill>
                <a:latin typeface="Arial"/>
                <a:ea typeface="Arial"/>
                <a:cs typeface="Arial"/>
                <a:sym typeface="Arial"/>
              </a:rPr>
              <a:t>Consider the problem of answering questions based on a database of simple facts such as the following:</a:t>
            </a:r>
            <a:endParaRPr/>
          </a:p>
          <a:p>
            <a:pPr indent="-152400" lvl="2" marL="273050" rtl="0" algn="just">
              <a:lnSpc>
                <a:spcPct val="100000"/>
              </a:lnSpc>
              <a:spcBef>
                <a:spcPts val="480"/>
              </a:spcBef>
              <a:spcAft>
                <a:spcPts val="0"/>
              </a:spcAft>
              <a:buClr>
                <a:schemeClr val="dk1"/>
              </a:buClr>
              <a:buSzPts val="2400"/>
              <a:buFont typeface="Times New Roman"/>
              <a:buAutoNum type="arabicPeriod"/>
            </a:pPr>
            <a:r>
              <a:rPr b="0" i="0" lang="en-US" sz="2400" u="none">
                <a:solidFill>
                  <a:schemeClr val="dk1"/>
                </a:solidFill>
                <a:latin typeface="Arial"/>
                <a:ea typeface="Arial"/>
                <a:cs typeface="Arial"/>
                <a:sym typeface="Arial"/>
              </a:rPr>
              <a:t>X was a man.</a:t>
            </a:r>
            <a:endParaRPr/>
          </a:p>
          <a:p>
            <a:pPr indent="-152400" lvl="2" marL="273050" rtl="0" algn="just">
              <a:lnSpc>
                <a:spcPct val="100000"/>
              </a:lnSpc>
              <a:spcBef>
                <a:spcPts val="480"/>
              </a:spcBef>
              <a:spcAft>
                <a:spcPts val="0"/>
              </a:spcAft>
              <a:buClr>
                <a:schemeClr val="dk1"/>
              </a:buClr>
              <a:buSzPts val="2400"/>
              <a:buFont typeface="Times New Roman"/>
              <a:buAutoNum type="arabicPeriod"/>
            </a:pPr>
            <a:r>
              <a:rPr b="0" i="0" lang="en-US" sz="2400" u="none">
                <a:solidFill>
                  <a:schemeClr val="dk1"/>
                </a:solidFill>
                <a:latin typeface="Arial"/>
                <a:ea typeface="Arial"/>
                <a:cs typeface="Arial"/>
                <a:sym typeface="Arial"/>
              </a:rPr>
              <a:t>X was a worker in a company.</a:t>
            </a:r>
            <a:endParaRPr/>
          </a:p>
          <a:p>
            <a:pPr indent="-152400" lvl="2" marL="273050" rtl="0" algn="just">
              <a:lnSpc>
                <a:spcPct val="100000"/>
              </a:lnSpc>
              <a:spcBef>
                <a:spcPts val="480"/>
              </a:spcBef>
              <a:spcAft>
                <a:spcPts val="0"/>
              </a:spcAft>
              <a:buClr>
                <a:schemeClr val="dk1"/>
              </a:buClr>
              <a:buSzPts val="2400"/>
              <a:buFont typeface="Times New Roman"/>
              <a:buAutoNum type="arabicPeriod"/>
            </a:pPr>
            <a:r>
              <a:rPr b="0" i="0" lang="en-US" sz="2400" u="none">
                <a:solidFill>
                  <a:schemeClr val="dk1"/>
                </a:solidFill>
                <a:latin typeface="Arial"/>
                <a:ea typeface="Arial"/>
                <a:cs typeface="Arial"/>
                <a:sym typeface="Arial"/>
              </a:rPr>
              <a:t>X was born in 1905.</a:t>
            </a:r>
            <a:endParaRPr/>
          </a:p>
          <a:p>
            <a:pPr indent="-152400" lvl="2" marL="273050" rtl="0" algn="just">
              <a:lnSpc>
                <a:spcPct val="100000"/>
              </a:lnSpc>
              <a:spcBef>
                <a:spcPts val="480"/>
              </a:spcBef>
              <a:spcAft>
                <a:spcPts val="0"/>
              </a:spcAft>
              <a:buClr>
                <a:schemeClr val="dk1"/>
              </a:buClr>
              <a:buSzPts val="2400"/>
              <a:buFont typeface="Times New Roman"/>
              <a:buAutoNum type="arabicPeriod"/>
            </a:pPr>
            <a:r>
              <a:rPr b="0" i="0" lang="en-US" sz="2400" u="none">
                <a:solidFill>
                  <a:schemeClr val="dk1"/>
                </a:solidFill>
                <a:latin typeface="Arial"/>
                <a:ea typeface="Arial"/>
                <a:cs typeface="Arial"/>
                <a:sym typeface="Arial"/>
              </a:rPr>
              <a:t>All men are mortal.</a:t>
            </a:r>
            <a:endParaRPr/>
          </a:p>
          <a:p>
            <a:pPr indent="-152400" lvl="2" marL="273050" rtl="0" algn="just">
              <a:lnSpc>
                <a:spcPct val="100000"/>
              </a:lnSpc>
              <a:spcBef>
                <a:spcPts val="480"/>
              </a:spcBef>
              <a:spcAft>
                <a:spcPts val="0"/>
              </a:spcAft>
              <a:buClr>
                <a:schemeClr val="dk1"/>
              </a:buClr>
              <a:buSzPts val="2400"/>
              <a:buFont typeface="Times New Roman"/>
              <a:buAutoNum type="arabicPeriod"/>
            </a:pPr>
            <a:r>
              <a:rPr b="0" i="0" lang="en-US" sz="2400" u="none">
                <a:solidFill>
                  <a:schemeClr val="dk1"/>
                </a:solidFill>
                <a:latin typeface="Arial"/>
                <a:ea typeface="Arial"/>
                <a:cs typeface="Arial"/>
                <a:sym typeface="Arial"/>
              </a:rPr>
              <a:t>All workers in a factory died when there was an accident in 1952.</a:t>
            </a:r>
            <a:endParaRPr/>
          </a:p>
          <a:p>
            <a:pPr indent="-152400" lvl="2" marL="273050" rtl="0" algn="just">
              <a:lnSpc>
                <a:spcPct val="100000"/>
              </a:lnSpc>
              <a:spcBef>
                <a:spcPts val="480"/>
              </a:spcBef>
              <a:spcAft>
                <a:spcPts val="0"/>
              </a:spcAft>
              <a:buClr>
                <a:schemeClr val="dk1"/>
              </a:buClr>
              <a:buSzPts val="2400"/>
              <a:buFont typeface="Times New Roman"/>
              <a:buAutoNum type="arabicPeriod"/>
            </a:pPr>
            <a:r>
              <a:rPr b="0" i="0" lang="en-US" sz="2400" u="none">
                <a:solidFill>
                  <a:schemeClr val="dk1"/>
                </a:solidFill>
                <a:latin typeface="Arial"/>
                <a:ea typeface="Arial"/>
                <a:cs typeface="Arial"/>
                <a:sym typeface="Arial"/>
              </a:rPr>
              <a:t>No mortal lives longer than 100 years</a:t>
            </a:r>
            <a:endParaRPr/>
          </a:p>
          <a:p>
            <a:pPr indent="0" lvl="2" marL="273050" rtl="0" algn="just">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Arial"/>
              <a:ea typeface="Arial"/>
              <a:cs typeface="Arial"/>
              <a:sym typeface="Arial"/>
            </a:endParaRPr>
          </a:p>
          <a:p>
            <a:pPr indent="0" lvl="2" marL="273050" rtl="0" algn="ctr">
              <a:lnSpc>
                <a:spcPct val="100000"/>
              </a:lnSpc>
              <a:spcBef>
                <a:spcPts val="480"/>
              </a:spcBef>
              <a:spcAft>
                <a:spcPts val="0"/>
              </a:spcAft>
              <a:buSzPts val="2400"/>
              <a:buNone/>
            </a:pPr>
            <a:r>
              <a:rPr b="1" i="0" lang="en-US" sz="2400" u="none">
                <a:solidFill>
                  <a:srgbClr val="FF0000"/>
                </a:solidFill>
                <a:latin typeface="Arial"/>
                <a:ea typeface="Arial"/>
                <a:cs typeface="Arial"/>
                <a:sym typeface="Arial"/>
              </a:rPr>
              <a:t>Suppose we ask a question: ‘Is X alive?’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6"/>
          <p:cNvSpPr txBox="1"/>
          <p:nvPr>
            <p:ph type="title"/>
          </p:nvPr>
        </p:nvSpPr>
        <p:spPr>
          <a:xfrm>
            <a:off x="1225550" y="-26987"/>
            <a:ext cx="8267700" cy="876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2800"/>
              <a:buFont typeface="Times New Roman"/>
              <a:buNone/>
            </a:pPr>
            <a:r>
              <a:rPr b="1" i="0" lang="en-US" sz="2800" u="none">
                <a:solidFill>
                  <a:srgbClr val="FFFF00"/>
                </a:solidFill>
                <a:latin typeface="Times New Roman"/>
                <a:ea typeface="Times New Roman"/>
                <a:cs typeface="Times New Roman"/>
                <a:sym typeface="Times New Roman"/>
              </a:rPr>
              <a:t>Problem characterization 4 </a:t>
            </a:r>
            <a:r>
              <a:rPr b="1" i="0" lang="en-US" sz="1600" u="none">
                <a:solidFill>
                  <a:srgbClr val="FFFF00"/>
                </a:solidFill>
                <a:latin typeface="Times New Roman"/>
                <a:ea typeface="Times New Roman"/>
                <a:cs typeface="Times New Roman"/>
                <a:sym typeface="Times New Roman"/>
              </a:rPr>
              <a:t>(Contd.)</a:t>
            </a:r>
            <a:endParaRPr/>
          </a:p>
        </p:txBody>
      </p:sp>
      <p:sp>
        <p:nvSpPr>
          <p:cNvPr id="239" name="Google Shape;239;p26"/>
          <p:cNvSpPr txBox="1"/>
          <p:nvPr>
            <p:ph idx="1" type="body"/>
          </p:nvPr>
        </p:nvSpPr>
        <p:spPr>
          <a:xfrm>
            <a:off x="273050" y="990600"/>
            <a:ext cx="9532937" cy="5392737"/>
          </a:xfrm>
          <a:prstGeom prst="rect">
            <a:avLst/>
          </a:prstGeom>
          <a:noFill/>
          <a:ln>
            <a:noFill/>
          </a:ln>
        </p:spPr>
        <p:txBody>
          <a:bodyPr anchorCtr="0" anchor="t" bIns="45700" lIns="91425" spcFirstLastPara="1" rIns="91425" wrap="square" tIns="45700">
            <a:noAutofit/>
          </a:bodyPr>
          <a:lstStyle/>
          <a:p>
            <a:pPr indent="0" lvl="2" marL="273050" rtl="0" algn="just">
              <a:lnSpc>
                <a:spcPct val="100000"/>
              </a:lnSpc>
              <a:spcBef>
                <a:spcPts val="0"/>
              </a:spcBef>
              <a:spcAft>
                <a:spcPts val="0"/>
              </a:spcAft>
              <a:buSzPts val="2400"/>
              <a:buNone/>
            </a:pPr>
            <a:r>
              <a:rPr b="0" i="0" lang="en-US" sz="2400" u="none">
                <a:solidFill>
                  <a:schemeClr val="dk1"/>
                </a:solidFill>
                <a:latin typeface="Arial"/>
                <a:ea typeface="Arial"/>
                <a:cs typeface="Arial"/>
                <a:sym typeface="Arial"/>
              </a:rPr>
              <a:t>There are two ways to answer the question shown below:</a:t>
            </a:r>
            <a:endParaRPr/>
          </a:p>
          <a:p>
            <a:pPr indent="0" lvl="2" marL="273050" rtl="0" algn="just">
              <a:lnSpc>
                <a:spcPct val="100000"/>
              </a:lnSpc>
              <a:spcBef>
                <a:spcPts val="480"/>
              </a:spcBef>
              <a:spcAft>
                <a:spcPts val="0"/>
              </a:spcAft>
              <a:buSzPts val="2400"/>
              <a:buNone/>
            </a:pPr>
            <a:r>
              <a:rPr b="0" i="0" lang="en-US" sz="2400" u="none">
                <a:solidFill>
                  <a:schemeClr val="dk1"/>
                </a:solidFill>
                <a:latin typeface="Arial"/>
                <a:ea typeface="Arial"/>
                <a:cs typeface="Arial"/>
                <a:sym typeface="Arial"/>
              </a:rPr>
              <a:t>Method I:</a:t>
            </a:r>
            <a:endParaRPr/>
          </a:p>
          <a:p>
            <a:pPr indent="0" lvl="2" marL="273050" rtl="0" algn="just">
              <a:lnSpc>
                <a:spcPct val="100000"/>
              </a:lnSpc>
              <a:spcBef>
                <a:spcPts val="480"/>
              </a:spcBef>
              <a:spcAft>
                <a:spcPts val="0"/>
              </a:spcAft>
              <a:buSzPts val="2400"/>
              <a:buNone/>
            </a:pPr>
            <a:r>
              <a:rPr b="0" i="0" lang="en-US" sz="2400" u="none">
                <a:solidFill>
                  <a:schemeClr val="dk1"/>
                </a:solidFill>
                <a:latin typeface="Arial"/>
                <a:ea typeface="Arial"/>
                <a:cs typeface="Arial"/>
                <a:sym typeface="Arial"/>
              </a:rPr>
              <a:t>1. X was a man.</a:t>
            </a:r>
            <a:endParaRPr/>
          </a:p>
          <a:p>
            <a:pPr indent="0" lvl="2" marL="273050" rtl="0" algn="just">
              <a:lnSpc>
                <a:spcPct val="100000"/>
              </a:lnSpc>
              <a:spcBef>
                <a:spcPts val="480"/>
              </a:spcBef>
              <a:spcAft>
                <a:spcPts val="0"/>
              </a:spcAft>
              <a:buSzPts val="2400"/>
              <a:buNone/>
            </a:pPr>
            <a:r>
              <a:rPr b="0" i="0" lang="en-US" sz="2400" u="none">
                <a:solidFill>
                  <a:schemeClr val="dk1"/>
                </a:solidFill>
                <a:latin typeface="Arial"/>
                <a:ea typeface="Arial"/>
                <a:cs typeface="Arial"/>
                <a:sym typeface="Arial"/>
              </a:rPr>
              <a:t>2. X was born in 1905.</a:t>
            </a:r>
            <a:endParaRPr/>
          </a:p>
          <a:p>
            <a:pPr indent="0" lvl="2" marL="273050" rtl="0" algn="just">
              <a:lnSpc>
                <a:spcPct val="100000"/>
              </a:lnSpc>
              <a:spcBef>
                <a:spcPts val="480"/>
              </a:spcBef>
              <a:spcAft>
                <a:spcPts val="0"/>
              </a:spcAft>
              <a:buSzPts val="2400"/>
              <a:buNone/>
            </a:pPr>
            <a:r>
              <a:rPr b="0" i="0" lang="en-US" sz="2400" u="none">
                <a:solidFill>
                  <a:schemeClr val="dk1"/>
                </a:solidFill>
                <a:latin typeface="Arial"/>
                <a:ea typeface="Arial"/>
                <a:cs typeface="Arial"/>
                <a:sym typeface="Arial"/>
              </a:rPr>
              <a:t>3. All men are mortal.</a:t>
            </a:r>
            <a:endParaRPr/>
          </a:p>
          <a:p>
            <a:pPr indent="0" lvl="2" marL="273050" rtl="0" algn="just">
              <a:lnSpc>
                <a:spcPct val="100000"/>
              </a:lnSpc>
              <a:spcBef>
                <a:spcPts val="480"/>
              </a:spcBef>
              <a:spcAft>
                <a:spcPts val="0"/>
              </a:spcAft>
              <a:buSzPts val="2400"/>
              <a:buNone/>
            </a:pPr>
            <a:r>
              <a:rPr b="0" i="0" lang="en-US" sz="2400" u="none">
                <a:solidFill>
                  <a:schemeClr val="dk1"/>
                </a:solidFill>
                <a:latin typeface="Arial"/>
                <a:ea typeface="Arial"/>
                <a:cs typeface="Arial"/>
                <a:sym typeface="Arial"/>
              </a:rPr>
              <a:t>4. Now it is 2008, so X’s age is 103 years.</a:t>
            </a:r>
            <a:endParaRPr/>
          </a:p>
          <a:p>
            <a:pPr indent="0" lvl="2" marL="273050" rtl="0" algn="just">
              <a:lnSpc>
                <a:spcPct val="100000"/>
              </a:lnSpc>
              <a:spcBef>
                <a:spcPts val="480"/>
              </a:spcBef>
              <a:spcAft>
                <a:spcPts val="0"/>
              </a:spcAft>
              <a:buSzPts val="2400"/>
              <a:buNone/>
            </a:pPr>
            <a:r>
              <a:rPr b="0" i="0" lang="en-US" sz="2400" u="none">
                <a:solidFill>
                  <a:schemeClr val="dk1"/>
                </a:solidFill>
                <a:latin typeface="Arial"/>
                <a:ea typeface="Arial"/>
                <a:cs typeface="Arial"/>
                <a:sym typeface="Arial"/>
              </a:rPr>
              <a:t>5. No mortal lives longer than 100 years.</a:t>
            </a:r>
            <a:endParaRPr/>
          </a:p>
          <a:p>
            <a:pPr indent="0" lvl="2" marL="273050" rtl="0" algn="just">
              <a:lnSpc>
                <a:spcPct val="100000"/>
              </a:lnSpc>
              <a:spcBef>
                <a:spcPts val="480"/>
              </a:spcBef>
              <a:spcAft>
                <a:spcPts val="0"/>
              </a:spcAft>
              <a:buSzPts val="2400"/>
              <a:buNone/>
            </a:pPr>
            <a:r>
              <a:rPr b="0" i="0" lang="en-US" sz="2400" u="none">
                <a:solidFill>
                  <a:schemeClr val="dk1"/>
                </a:solidFill>
                <a:latin typeface="Arial"/>
                <a:ea typeface="Arial"/>
                <a:cs typeface="Arial"/>
                <a:sym typeface="Arial"/>
              </a:rPr>
              <a:t>Method II:</a:t>
            </a:r>
            <a:endParaRPr/>
          </a:p>
          <a:p>
            <a:pPr indent="0" lvl="2" marL="273050" rtl="0" algn="just">
              <a:lnSpc>
                <a:spcPct val="100000"/>
              </a:lnSpc>
              <a:spcBef>
                <a:spcPts val="480"/>
              </a:spcBef>
              <a:spcAft>
                <a:spcPts val="0"/>
              </a:spcAft>
              <a:buSzPts val="2400"/>
              <a:buNone/>
            </a:pPr>
            <a:r>
              <a:rPr b="0" i="0" lang="en-US" sz="2400" u="none">
                <a:solidFill>
                  <a:schemeClr val="dk1"/>
                </a:solidFill>
                <a:latin typeface="Arial"/>
                <a:ea typeface="Arial"/>
                <a:cs typeface="Arial"/>
                <a:sym typeface="Arial"/>
              </a:rPr>
              <a:t>1. X is a worker in the company.</a:t>
            </a:r>
            <a:endParaRPr/>
          </a:p>
          <a:p>
            <a:pPr indent="0" lvl="2" marL="273050" rtl="0" algn="just">
              <a:lnSpc>
                <a:spcPct val="100000"/>
              </a:lnSpc>
              <a:spcBef>
                <a:spcPts val="480"/>
              </a:spcBef>
              <a:spcAft>
                <a:spcPts val="0"/>
              </a:spcAft>
              <a:buSzPts val="2400"/>
              <a:buNone/>
            </a:pPr>
            <a:r>
              <a:rPr b="0" i="0" lang="en-US" sz="2400" u="none">
                <a:solidFill>
                  <a:schemeClr val="dk1"/>
                </a:solidFill>
                <a:latin typeface="Arial"/>
                <a:ea typeface="Arial"/>
                <a:cs typeface="Arial"/>
                <a:sym typeface="Arial"/>
              </a:rPr>
              <a:t>2. All workers in the company died in 1952.</a:t>
            </a:r>
            <a:endParaRPr/>
          </a:p>
          <a:p>
            <a:pPr indent="0" lvl="2" marL="273050" rtl="0" algn="just">
              <a:lnSpc>
                <a:spcPct val="100000"/>
              </a:lnSpc>
              <a:spcBef>
                <a:spcPts val="480"/>
              </a:spcBef>
              <a:spcAft>
                <a:spcPts val="0"/>
              </a:spcAft>
              <a:buSzPts val="2400"/>
              <a:buNone/>
            </a:pPr>
            <a:r>
              <a:rPr b="1" i="0" lang="en-US" sz="2400" u="none">
                <a:solidFill>
                  <a:schemeClr val="accent2"/>
                </a:solidFill>
                <a:latin typeface="Arial"/>
                <a:ea typeface="Arial"/>
                <a:cs typeface="Arial"/>
                <a:sym typeface="Arial"/>
              </a:rPr>
              <a:t>Answer: So X is not alive. It is the answer from the above methods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7"/>
          <p:cNvSpPr txBox="1"/>
          <p:nvPr>
            <p:ph type="title"/>
          </p:nvPr>
        </p:nvSpPr>
        <p:spPr>
          <a:xfrm>
            <a:off x="1225550" y="-26987"/>
            <a:ext cx="8267700" cy="876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2800"/>
              <a:buFont typeface="Times New Roman"/>
              <a:buNone/>
            </a:pPr>
            <a:r>
              <a:rPr b="1" i="0" lang="en-US" sz="2800" u="none">
                <a:solidFill>
                  <a:srgbClr val="FFFF00"/>
                </a:solidFill>
                <a:latin typeface="Times New Roman"/>
                <a:ea typeface="Times New Roman"/>
                <a:cs typeface="Times New Roman"/>
                <a:sym typeface="Times New Roman"/>
              </a:rPr>
              <a:t>Problem characterization 5 </a:t>
            </a:r>
            <a:endParaRPr/>
          </a:p>
        </p:txBody>
      </p:sp>
      <p:sp>
        <p:nvSpPr>
          <p:cNvPr id="245" name="Google Shape;245;p27"/>
          <p:cNvSpPr txBox="1"/>
          <p:nvPr>
            <p:ph idx="1" type="body"/>
          </p:nvPr>
        </p:nvSpPr>
        <p:spPr>
          <a:xfrm>
            <a:off x="273050" y="990600"/>
            <a:ext cx="9532937" cy="5392737"/>
          </a:xfrm>
          <a:prstGeom prst="rect">
            <a:avLst/>
          </a:prstGeom>
          <a:noFill/>
          <a:ln>
            <a:noFill/>
          </a:ln>
        </p:spPr>
        <p:txBody>
          <a:bodyPr anchorCtr="0" anchor="t" bIns="45700" lIns="91425" spcFirstLastPara="1" rIns="91425" wrap="square" tIns="45700">
            <a:noAutofit/>
          </a:bodyPr>
          <a:lstStyle/>
          <a:p>
            <a:pPr indent="0" lvl="2" marL="273050" rtl="0" algn="just">
              <a:lnSpc>
                <a:spcPct val="100000"/>
              </a:lnSpc>
              <a:spcBef>
                <a:spcPts val="0"/>
              </a:spcBef>
              <a:spcAft>
                <a:spcPts val="0"/>
              </a:spcAft>
              <a:buSzPts val="2400"/>
              <a:buNone/>
            </a:pPr>
            <a:r>
              <a:rPr b="0" i="0" lang="en-US" sz="2400" u="none">
                <a:solidFill>
                  <a:schemeClr val="dk1"/>
                </a:solidFill>
                <a:latin typeface="Arial"/>
                <a:ea typeface="Arial"/>
                <a:cs typeface="Arial"/>
                <a:sym typeface="Arial"/>
              </a:rPr>
              <a:t>5. Is the solution to the problem a state or a path?</a:t>
            </a:r>
            <a:endParaRPr/>
          </a:p>
          <a:p>
            <a:pPr indent="0" lvl="2" marL="273050" rtl="0" algn="just">
              <a:lnSpc>
                <a:spcPct val="100000"/>
              </a:lnSpc>
              <a:spcBef>
                <a:spcPts val="480"/>
              </a:spcBef>
              <a:spcAft>
                <a:spcPts val="0"/>
              </a:spcAft>
              <a:buSzPts val="2400"/>
              <a:buNone/>
            </a:pPr>
            <a:r>
              <a:t/>
            </a:r>
            <a:endParaRPr b="0" i="0" sz="2400" u="none">
              <a:solidFill>
                <a:schemeClr val="dk1"/>
              </a:solidFill>
              <a:latin typeface="Arial"/>
              <a:ea typeface="Arial"/>
              <a:cs typeface="Arial"/>
              <a:sym typeface="Arial"/>
            </a:endParaRPr>
          </a:p>
          <a:p>
            <a:pPr indent="0" lvl="2" marL="273050" rtl="0" algn="just">
              <a:lnSpc>
                <a:spcPct val="100000"/>
              </a:lnSpc>
              <a:spcBef>
                <a:spcPts val="480"/>
              </a:spcBef>
              <a:spcAft>
                <a:spcPts val="0"/>
              </a:spcAft>
              <a:buSzPts val="2400"/>
              <a:buNone/>
            </a:pPr>
            <a:r>
              <a:rPr b="0" i="0" lang="en-US" sz="2400" u="none">
                <a:solidFill>
                  <a:schemeClr val="dk1"/>
                </a:solidFill>
                <a:latin typeface="Arial"/>
                <a:ea typeface="Arial"/>
                <a:cs typeface="Arial"/>
                <a:sym typeface="Arial"/>
              </a:rPr>
              <a:t>A path-solution problem can be reformulated as a state-solution problem by describing a state as a partial path to a solution. </a:t>
            </a:r>
            <a:r>
              <a:rPr b="1" i="0" lang="en-US" sz="2400" u="none">
                <a:solidFill>
                  <a:schemeClr val="accent2"/>
                </a:solidFill>
                <a:latin typeface="Arial"/>
                <a:ea typeface="Arial"/>
                <a:cs typeface="Arial"/>
                <a:sym typeface="Arial"/>
              </a:rPr>
              <a:t>The question is whether that is natural or not.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8"/>
          <p:cNvSpPr txBox="1"/>
          <p:nvPr>
            <p:ph type="title"/>
          </p:nvPr>
        </p:nvSpPr>
        <p:spPr>
          <a:xfrm>
            <a:off x="1225550" y="-26987"/>
            <a:ext cx="8267700" cy="876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2800"/>
              <a:buFont typeface="Times New Roman"/>
              <a:buNone/>
            </a:pPr>
            <a:r>
              <a:rPr b="1" i="0" lang="en-US" sz="2800" u="none">
                <a:solidFill>
                  <a:srgbClr val="FFFF00"/>
                </a:solidFill>
                <a:latin typeface="Times New Roman"/>
                <a:ea typeface="Times New Roman"/>
                <a:cs typeface="Times New Roman"/>
                <a:sym typeface="Times New Roman"/>
              </a:rPr>
              <a:t>Problem characterization 6 </a:t>
            </a:r>
            <a:endParaRPr/>
          </a:p>
        </p:txBody>
      </p:sp>
      <p:sp>
        <p:nvSpPr>
          <p:cNvPr id="251" name="Google Shape;251;p28"/>
          <p:cNvSpPr txBox="1"/>
          <p:nvPr>
            <p:ph idx="1" type="body"/>
          </p:nvPr>
        </p:nvSpPr>
        <p:spPr>
          <a:xfrm>
            <a:off x="273050" y="990600"/>
            <a:ext cx="9532937" cy="5392737"/>
          </a:xfrm>
          <a:prstGeom prst="rect">
            <a:avLst/>
          </a:prstGeom>
          <a:noFill/>
          <a:ln>
            <a:noFill/>
          </a:ln>
        </p:spPr>
        <p:txBody>
          <a:bodyPr anchorCtr="0" anchor="t" bIns="45700" lIns="91425" spcFirstLastPara="1" rIns="91425" wrap="square" tIns="45700">
            <a:noAutofit/>
          </a:bodyPr>
          <a:lstStyle/>
          <a:p>
            <a:pPr indent="0" lvl="2" marL="273050" rtl="0" algn="just">
              <a:lnSpc>
                <a:spcPct val="100000"/>
              </a:lnSpc>
              <a:spcBef>
                <a:spcPts val="0"/>
              </a:spcBef>
              <a:spcAft>
                <a:spcPts val="0"/>
              </a:spcAft>
              <a:buSzPts val="2400"/>
              <a:buNone/>
            </a:pPr>
            <a:r>
              <a:rPr b="0" i="0" lang="en-US" sz="2400" u="none">
                <a:solidFill>
                  <a:schemeClr val="dk1"/>
                </a:solidFill>
                <a:latin typeface="Arial"/>
                <a:ea typeface="Arial"/>
                <a:cs typeface="Arial"/>
                <a:sym typeface="Arial"/>
              </a:rPr>
              <a:t>6. What is the role of knowledge in solving a problem using AI?</a:t>
            </a:r>
            <a:endParaRPr/>
          </a:p>
          <a:p>
            <a:pPr indent="-152400" lvl="2" marL="273050" rtl="0" algn="just">
              <a:lnSpc>
                <a:spcPct val="15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Playing a chess: Consider again the problem of playing chess. Suppose you had unlimited computing power available. </a:t>
            </a:r>
            <a:r>
              <a:rPr b="1" i="0" lang="en-US" sz="2400" u="none">
                <a:solidFill>
                  <a:schemeClr val="accent2"/>
                </a:solidFill>
                <a:latin typeface="Arial"/>
                <a:ea typeface="Arial"/>
                <a:cs typeface="Arial"/>
                <a:sym typeface="Arial"/>
              </a:rPr>
              <a:t>How much knowledge would be required by a perfect program</a:t>
            </a:r>
            <a:r>
              <a:rPr b="0" i="0" lang="en-US" sz="2400" u="none">
                <a:solidFill>
                  <a:schemeClr val="dk1"/>
                </a:solidFill>
                <a:latin typeface="Arial"/>
                <a:ea typeface="Arial"/>
                <a:cs typeface="Arial"/>
                <a:sym typeface="Arial"/>
              </a:rPr>
              <a:t>?</a:t>
            </a:r>
            <a:endParaRPr/>
          </a:p>
          <a:p>
            <a:pPr indent="-152400" lvl="2" marL="273050" rtl="0" algn="just">
              <a:lnSpc>
                <a:spcPct val="15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Reading Newspaper: Now consider the problem of scanning daily newspapers to decide which are supporting the Democrats and which are supporting the Republicans in some upcoming election. Again assuming unlimited computing power, </a:t>
            </a:r>
            <a:r>
              <a:rPr b="1" i="0" lang="en-US" sz="2400" u="none">
                <a:solidFill>
                  <a:schemeClr val="accent2"/>
                </a:solidFill>
                <a:latin typeface="Arial"/>
                <a:ea typeface="Arial"/>
                <a:cs typeface="Arial"/>
                <a:sym typeface="Arial"/>
              </a:rPr>
              <a:t>how much knowledge would be required by a computer trying to solve this problem?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9"/>
          <p:cNvSpPr txBox="1"/>
          <p:nvPr>
            <p:ph type="title"/>
          </p:nvPr>
        </p:nvSpPr>
        <p:spPr>
          <a:xfrm>
            <a:off x="1225550" y="-26987"/>
            <a:ext cx="8267700" cy="876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2800"/>
              <a:buFont typeface="Times New Roman"/>
              <a:buNone/>
            </a:pPr>
            <a:r>
              <a:rPr b="1" i="0" lang="en-US" sz="2800" u="none">
                <a:solidFill>
                  <a:srgbClr val="FFFF00"/>
                </a:solidFill>
                <a:latin typeface="Times New Roman"/>
                <a:ea typeface="Times New Roman"/>
                <a:cs typeface="Times New Roman"/>
                <a:sym typeface="Times New Roman"/>
              </a:rPr>
              <a:t>Problem characterization 7 </a:t>
            </a:r>
            <a:endParaRPr/>
          </a:p>
        </p:txBody>
      </p:sp>
      <p:sp>
        <p:nvSpPr>
          <p:cNvPr id="257" name="Google Shape;257;p29"/>
          <p:cNvSpPr txBox="1"/>
          <p:nvPr>
            <p:ph idx="1" type="body"/>
          </p:nvPr>
        </p:nvSpPr>
        <p:spPr>
          <a:xfrm>
            <a:off x="273050" y="990600"/>
            <a:ext cx="9532937" cy="5392737"/>
          </a:xfrm>
          <a:prstGeom prst="rect">
            <a:avLst/>
          </a:prstGeom>
          <a:noFill/>
          <a:ln>
            <a:noFill/>
          </a:ln>
        </p:spPr>
        <p:txBody>
          <a:bodyPr anchorCtr="0" anchor="t" bIns="45700" lIns="91425" spcFirstLastPara="1" rIns="91425" wrap="square" tIns="45700">
            <a:noAutofit/>
          </a:bodyPr>
          <a:lstStyle/>
          <a:p>
            <a:pPr indent="0" lvl="2" marL="273050" rtl="0" algn="just">
              <a:lnSpc>
                <a:spcPct val="100000"/>
              </a:lnSpc>
              <a:spcBef>
                <a:spcPts val="0"/>
              </a:spcBef>
              <a:spcAft>
                <a:spcPts val="0"/>
              </a:spcAft>
              <a:buSzPts val="2400"/>
              <a:buNone/>
            </a:pPr>
            <a:r>
              <a:rPr b="0" i="0" lang="en-US" sz="2400" u="none">
                <a:solidFill>
                  <a:schemeClr val="dk1"/>
                </a:solidFill>
                <a:latin typeface="Arial"/>
                <a:ea typeface="Arial"/>
                <a:cs typeface="Arial"/>
                <a:sym typeface="Arial"/>
              </a:rPr>
              <a:t>7. Does the task of solving a problem require human interactions?</a:t>
            </a:r>
            <a:endParaRPr/>
          </a:p>
          <a:p>
            <a:pPr indent="-342900" lvl="0" marL="34290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Sometimes it is useful to program computers to solve problems in ways that the majority of people would not be able to understand.</a:t>
            </a:r>
            <a:endParaRPr/>
          </a:p>
          <a:p>
            <a:pPr indent="-215900" lvl="0" marL="342900" rtl="0" algn="just">
              <a:lnSpc>
                <a:spcPct val="10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342900" lvl="0" marL="34290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This is fine if the level of the interaction between the computer and its human users is problem-in solution-out. But increasingly we are building programs that require intermediate interaction with people, both to provide additional input to the program and to provide additional reassurance to the user.</a:t>
            </a:r>
            <a:endParaRPr/>
          </a:p>
          <a:p>
            <a:pPr indent="-215900" lvl="0" marL="342900" rtl="0" algn="just">
              <a:lnSpc>
                <a:spcPct val="10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342900" lvl="0" marL="34290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The solitary problem, in which there is </a:t>
            </a:r>
            <a:r>
              <a:rPr b="1" i="0" lang="en-US" sz="2000" u="none">
                <a:solidFill>
                  <a:schemeClr val="accent2"/>
                </a:solidFill>
                <a:latin typeface="Arial"/>
                <a:ea typeface="Arial"/>
                <a:cs typeface="Arial"/>
                <a:sym typeface="Arial"/>
              </a:rPr>
              <a:t>no intermediate communication </a:t>
            </a:r>
            <a:r>
              <a:rPr b="0" i="0" lang="en-US" sz="2000" u="none">
                <a:solidFill>
                  <a:schemeClr val="dk1"/>
                </a:solidFill>
                <a:latin typeface="Arial"/>
                <a:ea typeface="Arial"/>
                <a:cs typeface="Arial"/>
                <a:sym typeface="Arial"/>
              </a:rPr>
              <a:t>and no demand for an explanation of the reasoning process.</a:t>
            </a:r>
            <a:endParaRPr/>
          </a:p>
          <a:p>
            <a:pPr indent="-215900" lvl="0" marL="342900" rtl="0" algn="just">
              <a:lnSpc>
                <a:spcPct val="10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342900" lvl="0" marL="34290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The conversational problem, in which </a:t>
            </a:r>
            <a:r>
              <a:rPr b="1" i="0" lang="en-US" sz="2000" u="none">
                <a:solidFill>
                  <a:schemeClr val="accent2"/>
                </a:solidFill>
                <a:latin typeface="Arial"/>
                <a:ea typeface="Arial"/>
                <a:cs typeface="Arial"/>
                <a:sym typeface="Arial"/>
              </a:rPr>
              <a:t>intermediate communication </a:t>
            </a:r>
            <a:r>
              <a:rPr b="0" i="0" lang="en-US" sz="2000" u="none">
                <a:solidFill>
                  <a:schemeClr val="dk1"/>
                </a:solidFill>
                <a:latin typeface="Arial"/>
                <a:ea typeface="Arial"/>
                <a:cs typeface="Arial"/>
                <a:sym typeface="Arial"/>
              </a:rPr>
              <a:t>is to provide either additional assistance to the computer or additional information to the user.</a:t>
            </a:r>
            <a:endParaRPr/>
          </a:p>
          <a:p>
            <a:pPr indent="-215900" lvl="0" marL="342900" rtl="0" algn="l">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3"/>
          <p:cNvSpPr txBox="1"/>
          <p:nvPr>
            <p:ph type="title"/>
          </p:nvPr>
        </p:nvSpPr>
        <p:spPr>
          <a:xfrm>
            <a:off x="1225550" y="-26987"/>
            <a:ext cx="8267700" cy="876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Times New Roman"/>
              <a:buNone/>
            </a:pPr>
            <a:r>
              <a:rPr b="1" i="0" lang="en-US" sz="4400" u="none">
                <a:solidFill>
                  <a:srgbClr val="FFFF00"/>
                </a:solidFill>
                <a:latin typeface="Times New Roman"/>
                <a:ea typeface="Times New Roman"/>
                <a:cs typeface="Times New Roman"/>
                <a:sym typeface="Times New Roman"/>
              </a:rPr>
              <a:t>Artificial Intelligence</a:t>
            </a:r>
            <a:endParaRPr/>
          </a:p>
        </p:txBody>
      </p:sp>
      <p:sp>
        <p:nvSpPr>
          <p:cNvPr id="95" name="Google Shape;95;p3"/>
          <p:cNvSpPr txBox="1"/>
          <p:nvPr>
            <p:ph idx="1" type="body"/>
          </p:nvPr>
        </p:nvSpPr>
        <p:spPr>
          <a:xfrm>
            <a:off x="273050" y="990600"/>
            <a:ext cx="9532937" cy="5273675"/>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Artificial Intelligence (AI) is a </a:t>
            </a:r>
            <a:r>
              <a:rPr b="1" i="0" lang="en-US" sz="2400" u="none">
                <a:solidFill>
                  <a:schemeClr val="accent2"/>
                </a:solidFill>
                <a:latin typeface="Arial"/>
                <a:ea typeface="Arial"/>
                <a:cs typeface="Arial"/>
                <a:sym typeface="Arial"/>
              </a:rPr>
              <a:t>set of technologies </a:t>
            </a:r>
            <a:r>
              <a:rPr b="0" i="0" lang="en-US" sz="2400" u="none">
                <a:solidFill>
                  <a:schemeClr val="dk1"/>
                </a:solidFill>
                <a:latin typeface="Arial"/>
                <a:ea typeface="Arial"/>
                <a:cs typeface="Arial"/>
                <a:sym typeface="Arial"/>
              </a:rPr>
              <a:t>that enable computers to perform a variety of advanced functions, including the ability to see, understand and translate spoken and written language, analyze data, make recommendations, and more. </a:t>
            </a:r>
            <a:endParaRPr/>
          </a:p>
          <a:p>
            <a:pPr indent="-342900" lvl="0" marL="34290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Alan Turing (Father of Computer Science) asks the question</a:t>
            </a:r>
            <a:endParaRPr/>
          </a:p>
          <a:p>
            <a:pPr indent="-342900" lvl="0" marL="342900" rtl="0" algn="ctr">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a:t>
            </a:r>
            <a:endParaRPr/>
          </a:p>
          <a:p>
            <a:pPr indent="-342900" lvl="0" marL="342900" rtl="0" algn="ctr">
              <a:lnSpc>
                <a:spcPct val="100000"/>
              </a:lnSpc>
              <a:spcBef>
                <a:spcPts val="480"/>
              </a:spcBef>
              <a:spcAft>
                <a:spcPts val="0"/>
              </a:spcAft>
              <a:buClr>
                <a:schemeClr val="accent2"/>
              </a:buClr>
              <a:buSzPts val="2400"/>
              <a:buFont typeface="Arial"/>
              <a:buNone/>
            </a:pPr>
            <a:r>
              <a:rPr b="1" i="0" lang="en-US" sz="2400" u="none">
                <a:solidFill>
                  <a:schemeClr val="accent2"/>
                </a:solidFill>
                <a:latin typeface="Arial"/>
                <a:ea typeface="Arial"/>
                <a:cs typeface="Arial"/>
                <a:sym typeface="Arial"/>
              </a:rPr>
              <a:t>“Can Machine Think?”</a:t>
            </a:r>
            <a:endParaRPr/>
          </a:p>
          <a:p>
            <a:pPr indent="-342900" lvl="0" marL="342900" rtl="0" algn="ctr">
              <a:lnSpc>
                <a:spcPct val="100000"/>
              </a:lnSpc>
              <a:spcBef>
                <a:spcPts val="480"/>
              </a:spcBef>
              <a:spcAft>
                <a:spcPts val="0"/>
              </a:spcAft>
              <a:buClr>
                <a:schemeClr val="dk1"/>
              </a:buClr>
              <a:buSzPts val="2400"/>
              <a:buFont typeface="Arial"/>
              <a:buNone/>
            </a:pPr>
            <a:r>
              <a:t/>
            </a:r>
            <a:endParaRPr b="1" i="0" sz="2400" u="none">
              <a:solidFill>
                <a:schemeClr val="accent2"/>
              </a:solidFill>
              <a:latin typeface="Arial"/>
              <a:ea typeface="Arial"/>
              <a:cs typeface="Arial"/>
              <a:sym typeface="Arial"/>
            </a:endParaRPr>
          </a:p>
          <a:p>
            <a:pPr indent="-342900" lvl="0" marL="34290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He Also offers a famous test “Turing Test” where a human interrogator would try to distinguish between computer and human text response.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0"/>
          <p:cNvSpPr txBox="1"/>
          <p:nvPr>
            <p:ph type="title"/>
          </p:nvPr>
        </p:nvSpPr>
        <p:spPr>
          <a:xfrm>
            <a:off x="1225550" y="-26987"/>
            <a:ext cx="8267700" cy="876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2800"/>
              <a:buFont typeface="Times New Roman"/>
              <a:buNone/>
            </a:pPr>
            <a:r>
              <a:rPr b="1" i="0" lang="en-US" sz="2800" u="none">
                <a:solidFill>
                  <a:srgbClr val="FFFF00"/>
                </a:solidFill>
                <a:latin typeface="Times New Roman"/>
                <a:ea typeface="Times New Roman"/>
                <a:cs typeface="Times New Roman"/>
                <a:sym typeface="Times New Roman"/>
              </a:rPr>
              <a:t>Question</a:t>
            </a:r>
            <a:endParaRPr/>
          </a:p>
        </p:txBody>
      </p:sp>
      <p:sp>
        <p:nvSpPr>
          <p:cNvPr id="263" name="Google Shape;263;p30"/>
          <p:cNvSpPr txBox="1"/>
          <p:nvPr>
            <p:ph idx="1" type="body"/>
          </p:nvPr>
        </p:nvSpPr>
        <p:spPr>
          <a:xfrm>
            <a:off x="273050" y="990600"/>
            <a:ext cx="9532937" cy="5392737"/>
          </a:xfrm>
          <a:prstGeom prst="rect">
            <a:avLst/>
          </a:prstGeom>
          <a:noFill/>
          <a:ln>
            <a:noFill/>
          </a:ln>
        </p:spPr>
        <p:txBody>
          <a:bodyPr anchorCtr="0" anchor="t" bIns="45700" lIns="91425" spcFirstLastPara="1" rIns="91425" wrap="square" tIns="45700">
            <a:noAutofit/>
          </a:bodyPr>
          <a:lstStyle/>
          <a:p>
            <a:pPr indent="0" lvl="2" marL="273050" rtl="0" algn="just">
              <a:lnSpc>
                <a:spcPct val="100000"/>
              </a:lnSpc>
              <a:spcBef>
                <a:spcPts val="0"/>
              </a:spcBef>
              <a:spcAft>
                <a:spcPts val="0"/>
              </a:spcAft>
              <a:buSzPts val="2400"/>
              <a:buNone/>
            </a:pPr>
            <a:r>
              <a:rPr b="0" i="0" lang="en-US" sz="2400" u="none">
                <a:solidFill>
                  <a:schemeClr val="dk1"/>
                </a:solidFill>
                <a:latin typeface="Arial"/>
                <a:ea typeface="Arial"/>
                <a:cs typeface="Arial"/>
                <a:sym typeface="Arial"/>
              </a:rPr>
              <a:t>Analyze each of them with respect to the seven problem characteristics:</a:t>
            </a:r>
            <a:endParaRPr/>
          </a:p>
          <a:p>
            <a:pPr indent="0" lvl="2" marL="273050" rtl="0" algn="just">
              <a:lnSpc>
                <a:spcPct val="100000"/>
              </a:lnSpc>
              <a:spcBef>
                <a:spcPts val="480"/>
              </a:spcBef>
              <a:spcAft>
                <a:spcPts val="0"/>
              </a:spcAft>
              <a:buSzPts val="2400"/>
              <a:buNone/>
            </a:pPr>
            <a:r>
              <a:t/>
            </a:r>
            <a:endParaRPr b="0" i="0" sz="2400" u="none">
              <a:solidFill>
                <a:schemeClr val="dk1"/>
              </a:solidFill>
              <a:latin typeface="Arial"/>
              <a:ea typeface="Arial"/>
              <a:cs typeface="Arial"/>
              <a:sym typeface="Arial"/>
            </a:endParaRPr>
          </a:p>
          <a:p>
            <a:pPr indent="-152400" lvl="2" marL="27305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8-puzzle</a:t>
            </a:r>
            <a:endParaRPr/>
          </a:p>
          <a:p>
            <a:pPr indent="-152400" lvl="2" marL="27305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Tower of Hanoi</a:t>
            </a:r>
            <a:endParaRPr/>
          </a:p>
          <a:p>
            <a:pPr indent="-190500" lvl="0" marL="342900" rtl="0" algn="l">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p:txBody>
      </p:sp>
      <p:graphicFrame>
        <p:nvGraphicFramePr>
          <p:cNvPr id="264" name="Google Shape;264;p30"/>
          <p:cNvGraphicFramePr/>
          <p:nvPr/>
        </p:nvGraphicFramePr>
        <p:xfrm>
          <a:off x="1339850" y="3502025"/>
          <a:ext cx="3000000" cy="3000000"/>
        </p:xfrm>
        <a:graphic>
          <a:graphicData uri="http://schemas.openxmlformats.org/drawingml/2006/table">
            <a:tbl>
              <a:tblPr>
                <a:noFill/>
                <a:tableStyleId>{E173F17A-9DAB-4DC6-BCA5-F19A9D2D167E}</a:tableStyleId>
              </a:tblPr>
              <a:tblGrid>
                <a:gridCol w="3144825"/>
                <a:gridCol w="2830500"/>
                <a:gridCol w="1614475"/>
              </a:tblGrid>
              <a:tr h="369875">
                <a:tc>
                  <a:txBody>
                    <a:bodyPr/>
                    <a:lstStyle/>
                    <a:p>
                      <a:pPr indent="0" lvl="0" marL="0" marR="0" rtl="0" algn="l">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Problem characteristic</a:t>
                      </a:r>
                      <a:endParaRPr/>
                    </a:p>
                  </a:txBody>
                  <a:tcPr marT="45600" marB="45600"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Satisfied</a:t>
                      </a:r>
                      <a:endParaRPr/>
                    </a:p>
                  </a:txBody>
                  <a:tcPr marT="45600" marB="45600"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Reasons</a:t>
                      </a:r>
                      <a:endParaRPr/>
                    </a:p>
                  </a:txBody>
                  <a:tcPr marT="45600" marB="45600"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1"/>
          <p:cNvSpPr txBox="1"/>
          <p:nvPr>
            <p:ph type="title"/>
          </p:nvPr>
        </p:nvSpPr>
        <p:spPr>
          <a:xfrm>
            <a:off x="1225550" y="-26987"/>
            <a:ext cx="8267700" cy="876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3600"/>
              <a:buFont typeface="Times New Roman"/>
              <a:buNone/>
            </a:pPr>
            <a:r>
              <a:rPr b="1" i="0" lang="en-US" sz="3600" u="none">
                <a:solidFill>
                  <a:srgbClr val="FFFF00"/>
                </a:solidFill>
                <a:latin typeface="Times New Roman"/>
                <a:ea typeface="Times New Roman"/>
                <a:cs typeface="Times New Roman"/>
                <a:sym typeface="Times New Roman"/>
              </a:rPr>
              <a:t>Problem Reduction </a:t>
            </a:r>
            <a:endParaRPr/>
          </a:p>
        </p:txBody>
      </p:sp>
      <p:sp>
        <p:nvSpPr>
          <p:cNvPr id="270" name="Google Shape;270;p31"/>
          <p:cNvSpPr txBox="1"/>
          <p:nvPr>
            <p:ph idx="1" type="body"/>
          </p:nvPr>
        </p:nvSpPr>
        <p:spPr>
          <a:xfrm>
            <a:off x="273050" y="990600"/>
            <a:ext cx="9532937" cy="1655762"/>
          </a:xfrm>
          <a:prstGeom prst="rect">
            <a:avLst/>
          </a:prstGeom>
          <a:noFill/>
          <a:ln>
            <a:noFill/>
          </a:ln>
        </p:spPr>
        <p:txBody>
          <a:bodyPr anchorCtr="0" anchor="t" bIns="45700" lIns="91425" spcFirstLastPara="1" rIns="91425" wrap="square" tIns="45700">
            <a:noAutofit/>
          </a:bodyPr>
          <a:lstStyle/>
          <a:p>
            <a:pPr indent="-342900" lvl="2" marL="61595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In problem reduction space, the </a:t>
            </a:r>
            <a:r>
              <a:rPr b="1" i="0" lang="en-US" sz="2400" u="none">
                <a:solidFill>
                  <a:schemeClr val="accent2"/>
                </a:solidFill>
                <a:latin typeface="Arial"/>
                <a:ea typeface="Arial"/>
                <a:cs typeface="Arial"/>
                <a:sym typeface="Arial"/>
              </a:rPr>
              <a:t>nodes</a:t>
            </a:r>
            <a:r>
              <a:rPr b="0" i="0" lang="en-US" sz="2400" u="none">
                <a:solidFill>
                  <a:schemeClr val="dk1"/>
                </a:solidFill>
                <a:latin typeface="Arial"/>
                <a:ea typeface="Arial"/>
                <a:cs typeface="Arial"/>
                <a:sym typeface="Arial"/>
              </a:rPr>
              <a:t> represents problems to be solved or goals to be achieved, and the </a:t>
            </a:r>
            <a:r>
              <a:rPr b="1" i="0" lang="en-US" sz="2400" u="none">
                <a:solidFill>
                  <a:schemeClr val="accent2"/>
                </a:solidFill>
                <a:latin typeface="Arial"/>
                <a:ea typeface="Arial"/>
                <a:cs typeface="Arial"/>
                <a:sym typeface="Arial"/>
              </a:rPr>
              <a:t>edges</a:t>
            </a:r>
            <a:r>
              <a:rPr b="0" i="0" lang="en-US" sz="2400" u="none">
                <a:solidFill>
                  <a:schemeClr val="dk1"/>
                </a:solidFill>
                <a:latin typeface="Arial"/>
                <a:ea typeface="Arial"/>
                <a:cs typeface="Arial"/>
                <a:sym typeface="Arial"/>
              </a:rPr>
              <a:t> represents the decomposition of the problem into </a:t>
            </a:r>
            <a:r>
              <a:rPr b="1" i="0" lang="en-US" sz="2400" u="none">
                <a:solidFill>
                  <a:schemeClr val="accent2"/>
                </a:solidFill>
                <a:latin typeface="Arial"/>
                <a:ea typeface="Arial"/>
                <a:cs typeface="Arial"/>
                <a:sym typeface="Arial"/>
              </a:rPr>
              <a:t>subproblems.</a:t>
            </a:r>
            <a:r>
              <a:rPr b="0" i="0" lang="en-US" sz="2400" u="none">
                <a:solidFill>
                  <a:schemeClr val="dk1"/>
                </a:solidFill>
                <a:latin typeface="Arial"/>
                <a:ea typeface="Arial"/>
                <a:cs typeface="Arial"/>
                <a:sym typeface="Arial"/>
              </a:rPr>
              <a:t> </a:t>
            </a:r>
            <a:endParaRPr/>
          </a:p>
          <a:p>
            <a:pPr indent="-342900" lvl="2" marL="61595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Via </a:t>
            </a:r>
            <a:r>
              <a:rPr b="1" i="0" lang="en-US" sz="2400" u="none">
                <a:solidFill>
                  <a:schemeClr val="accent2"/>
                </a:solidFill>
                <a:latin typeface="Arial"/>
                <a:ea typeface="Arial"/>
                <a:cs typeface="Arial"/>
                <a:sym typeface="Arial"/>
              </a:rPr>
              <a:t>And and Or graphs.</a:t>
            </a:r>
            <a:endParaRPr/>
          </a:p>
          <a:p>
            <a:pPr indent="-190500" lvl="0" marL="342900" rtl="0" algn="l">
              <a:spcBef>
                <a:spcPts val="480"/>
              </a:spcBef>
              <a:spcAft>
                <a:spcPts val="0"/>
              </a:spcAft>
              <a:buClr>
                <a:schemeClr val="dk1"/>
              </a:buClr>
              <a:buSzPts val="2400"/>
              <a:buFont typeface="Arial"/>
              <a:buNone/>
            </a:pPr>
            <a:r>
              <a:t/>
            </a:r>
            <a:endParaRPr b="1" i="0" sz="2400" u="none">
              <a:solidFill>
                <a:schemeClr val="accent2"/>
              </a:solidFill>
              <a:latin typeface="Arial"/>
              <a:ea typeface="Arial"/>
              <a:cs typeface="Arial"/>
              <a:sym typeface="Arial"/>
            </a:endParaRPr>
          </a:p>
        </p:txBody>
      </p:sp>
      <p:pic>
        <p:nvPicPr>
          <p:cNvPr id="271" name="Google Shape;271;p31"/>
          <p:cNvPicPr preferRelativeResize="0"/>
          <p:nvPr/>
        </p:nvPicPr>
        <p:blipFill rotWithShape="1">
          <a:blip r:embed="rId3">
            <a:alphaModFix/>
          </a:blip>
          <a:srcRect b="0" l="0" r="0" t="0"/>
          <a:stretch/>
        </p:blipFill>
        <p:spPr>
          <a:xfrm>
            <a:off x="2046287" y="2824162"/>
            <a:ext cx="6145212" cy="344011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2"/>
          <p:cNvSpPr txBox="1"/>
          <p:nvPr>
            <p:ph type="title"/>
          </p:nvPr>
        </p:nvSpPr>
        <p:spPr>
          <a:xfrm>
            <a:off x="1225550" y="-26987"/>
            <a:ext cx="8267700" cy="876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3600"/>
              <a:buFont typeface="Times New Roman"/>
              <a:buNone/>
            </a:pPr>
            <a:r>
              <a:rPr b="1" i="0" lang="en-US" sz="3600" u="none">
                <a:solidFill>
                  <a:srgbClr val="FFFF00"/>
                </a:solidFill>
                <a:latin typeface="Times New Roman"/>
                <a:ea typeface="Times New Roman"/>
                <a:cs typeface="Times New Roman"/>
                <a:sym typeface="Times New Roman"/>
              </a:rPr>
              <a:t>State Space Search</a:t>
            </a:r>
            <a:endParaRPr/>
          </a:p>
        </p:txBody>
      </p:sp>
      <p:sp>
        <p:nvSpPr>
          <p:cNvPr id="277" name="Google Shape;277;p32"/>
          <p:cNvSpPr txBox="1"/>
          <p:nvPr>
            <p:ph idx="4294967295" type="body"/>
          </p:nvPr>
        </p:nvSpPr>
        <p:spPr>
          <a:xfrm>
            <a:off x="273050" y="990600"/>
            <a:ext cx="9532938" cy="5392738"/>
          </a:xfrm>
          <a:prstGeom prst="rect">
            <a:avLst/>
          </a:prstGeom>
          <a:blipFill rotWithShape="1">
            <a:blip r:embed="rId3">
              <a:alphaModFix/>
            </a:blip>
            <a:stretch>
              <a:fillRect b="0" l="0" r="0" t="-790"/>
            </a:stretch>
          </a:blip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SzPts val="2800"/>
              <a:buFont typeface="Arial"/>
              <a:buChar char="•"/>
            </a:pPr>
            <a:r>
              <a:rPr b="0" i="0" lang="en-US" sz="2800" u="none" cap="none" strike="noStrike">
                <a:latin typeface="Arial"/>
                <a:ea typeface="Arial"/>
                <a:cs typeface="Arial"/>
                <a:sym typeface="Arial"/>
              </a:rPr>
              <a:t> </a:t>
            </a:r>
            <a:endParaRPr/>
          </a:p>
        </p:txBody>
      </p:sp>
      <p:graphicFrame>
        <p:nvGraphicFramePr>
          <p:cNvPr id="278" name="Google Shape;278;p32"/>
          <p:cNvGraphicFramePr/>
          <p:nvPr/>
        </p:nvGraphicFramePr>
        <p:xfrm>
          <a:off x="1598612" y="3175000"/>
          <a:ext cx="3000000" cy="3000000"/>
        </p:xfrm>
        <a:graphic>
          <a:graphicData uri="http://schemas.openxmlformats.org/drawingml/2006/table">
            <a:tbl>
              <a:tblPr>
                <a:noFill/>
                <a:tableStyleId>{E173F17A-9DAB-4DC6-BCA5-F19A9D2D167E}</a:tableStyleId>
              </a:tblPr>
              <a:tblGrid>
                <a:gridCol w="608000"/>
                <a:gridCol w="606425"/>
                <a:gridCol w="608000"/>
              </a:tblGrid>
              <a:tr h="371475">
                <a:tc>
                  <a:txBody>
                    <a:bodyPr/>
                    <a:lstStyle/>
                    <a:p>
                      <a:pPr indent="0" lvl="0" marL="0" marR="0" rtl="0" algn="l">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3</a:t>
                      </a:r>
                      <a:endParaRPr/>
                    </a:p>
                  </a:txBody>
                  <a:tcPr marT="45725" marB="45725" marR="91475" marL="914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4</a:t>
                      </a:r>
                      <a:endParaRPr/>
                    </a:p>
                  </a:txBody>
                  <a:tcPr marT="45725" marB="45725" marR="91475" marL="914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2</a:t>
                      </a:r>
                      <a:endParaRPr/>
                    </a:p>
                  </a:txBody>
                  <a:tcPr marT="45725" marB="45725" marR="91475" marL="914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6987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7</a:t>
                      </a:r>
                      <a:endParaRPr/>
                    </a:p>
                  </a:txBody>
                  <a:tcPr marT="45725" marB="45725" marR="91475" marL="914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ECDE"/>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75" marL="914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ECDE"/>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6</a:t>
                      </a:r>
                      <a:endParaRPr/>
                    </a:p>
                  </a:txBody>
                  <a:tcPr marT="45725" marB="45725" marR="91475" marL="914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ECDE"/>
                    </a:solidFill>
                  </a:tcPr>
                </a:tc>
              </a:tr>
              <a:tr h="37147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5</a:t>
                      </a:r>
                      <a:endParaRPr/>
                    </a:p>
                  </a:txBody>
                  <a:tcPr marT="45725" marB="45725" marR="91475" marL="914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6E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1</a:t>
                      </a:r>
                      <a:endParaRPr/>
                    </a:p>
                  </a:txBody>
                  <a:tcPr marT="45725" marB="45725" marR="91475" marL="914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6E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8</a:t>
                      </a:r>
                      <a:endParaRPr/>
                    </a:p>
                  </a:txBody>
                  <a:tcPr marT="45725" marB="45725" marR="91475" marL="914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6EF"/>
                    </a:solidFill>
                  </a:tcPr>
                </a:tc>
              </a:tr>
            </a:tbl>
          </a:graphicData>
        </a:graphic>
      </p:graphicFrame>
      <p:graphicFrame>
        <p:nvGraphicFramePr>
          <p:cNvPr id="279" name="Google Shape;279;p32"/>
          <p:cNvGraphicFramePr/>
          <p:nvPr/>
        </p:nvGraphicFramePr>
        <p:xfrm>
          <a:off x="5862637" y="3175000"/>
          <a:ext cx="3000000" cy="3000000"/>
        </p:xfrm>
        <a:graphic>
          <a:graphicData uri="http://schemas.openxmlformats.org/drawingml/2006/table">
            <a:tbl>
              <a:tblPr>
                <a:noFill/>
                <a:tableStyleId>{E173F17A-9DAB-4DC6-BCA5-F19A9D2D167E}</a:tableStyleId>
              </a:tblPr>
              <a:tblGrid>
                <a:gridCol w="608000"/>
                <a:gridCol w="606425"/>
                <a:gridCol w="608000"/>
              </a:tblGrid>
              <a:tr h="371475">
                <a:tc>
                  <a:txBody>
                    <a:bodyPr/>
                    <a:lstStyle/>
                    <a:p>
                      <a:pPr indent="0" lvl="0" marL="0" marR="0" rtl="0" algn="l">
                        <a:lnSpc>
                          <a:spcPct val="100000"/>
                        </a:lnSpc>
                        <a:spcBef>
                          <a:spcPts val="0"/>
                        </a:spcBef>
                        <a:spcAft>
                          <a:spcPts val="0"/>
                        </a:spcAft>
                        <a:buClr>
                          <a:srgbClr val="FFFFFF"/>
                        </a:buClr>
                        <a:buSzPts val="1800"/>
                        <a:buFont typeface="Arial"/>
                        <a:buNone/>
                      </a:pPr>
                      <a:r>
                        <a:rPr b="1" i="0" lang="en-US" sz="1800" u="none">
                          <a:solidFill>
                            <a:srgbClr val="FFFFFF"/>
                          </a:solidFill>
                          <a:latin typeface="Arial"/>
                          <a:ea typeface="Arial"/>
                          <a:cs typeface="Arial"/>
                          <a:sym typeface="Arial"/>
                        </a:rPr>
                        <a:t>1</a:t>
                      </a:r>
                      <a:endParaRPr/>
                    </a:p>
                  </a:txBody>
                  <a:tcPr marT="45725" marB="45725" marR="91475" marL="914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Arial"/>
                        <a:buNone/>
                      </a:pPr>
                      <a:r>
                        <a:rPr b="1" i="0" lang="en-US" sz="1800" u="none">
                          <a:solidFill>
                            <a:srgbClr val="FFFFFF"/>
                          </a:solidFill>
                          <a:latin typeface="Arial"/>
                          <a:ea typeface="Arial"/>
                          <a:cs typeface="Arial"/>
                          <a:sym typeface="Arial"/>
                        </a:rPr>
                        <a:t>2</a:t>
                      </a:r>
                      <a:endParaRPr/>
                    </a:p>
                  </a:txBody>
                  <a:tcPr marT="45725" marB="45725" marR="91475" marL="914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Arial"/>
                        <a:buNone/>
                      </a:pPr>
                      <a:r>
                        <a:rPr b="1" i="0" lang="en-US" sz="1800" u="none">
                          <a:solidFill>
                            <a:srgbClr val="FFFFFF"/>
                          </a:solidFill>
                          <a:latin typeface="Arial"/>
                          <a:ea typeface="Arial"/>
                          <a:cs typeface="Arial"/>
                          <a:sym typeface="Arial"/>
                        </a:rPr>
                        <a:t>3</a:t>
                      </a:r>
                      <a:endParaRPr/>
                    </a:p>
                  </a:txBody>
                  <a:tcPr marT="45725" marB="45725" marR="91475" marL="914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6987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8</a:t>
                      </a:r>
                      <a:endParaRPr/>
                    </a:p>
                  </a:txBody>
                  <a:tcPr marT="45725" marB="45725" marR="91475" marL="914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ECDE"/>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75" marL="914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ECDE"/>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4</a:t>
                      </a:r>
                      <a:endParaRPr/>
                    </a:p>
                  </a:txBody>
                  <a:tcPr marT="45725" marB="45725" marR="91475" marL="914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ECDE"/>
                    </a:solidFill>
                  </a:tcPr>
                </a:tc>
              </a:tr>
              <a:tr h="37147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7</a:t>
                      </a:r>
                      <a:endParaRPr/>
                    </a:p>
                  </a:txBody>
                  <a:tcPr marT="45725" marB="45725" marR="91475" marL="914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6E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6</a:t>
                      </a:r>
                      <a:endParaRPr/>
                    </a:p>
                  </a:txBody>
                  <a:tcPr marT="45725" marB="45725" marR="91475" marL="914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6E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5</a:t>
                      </a:r>
                      <a:endParaRPr/>
                    </a:p>
                  </a:txBody>
                  <a:tcPr marT="45725" marB="45725" marR="91475" marL="914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6EF"/>
                    </a:solidFill>
                  </a:tcPr>
                </a:tc>
              </a:tr>
            </a:tbl>
          </a:graphicData>
        </a:graphic>
      </p:graphicFrame>
      <p:sp>
        <p:nvSpPr>
          <p:cNvPr id="280" name="Google Shape;280;p32"/>
          <p:cNvSpPr txBox="1"/>
          <p:nvPr/>
        </p:nvSpPr>
        <p:spPr>
          <a:xfrm>
            <a:off x="1598612" y="4348162"/>
            <a:ext cx="1822450"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Start State</a:t>
            </a:r>
            <a:endParaRPr/>
          </a:p>
        </p:txBody>
      </p:sp>
      <p:sp>
        <p:nvSpPr>
          <p:cNvPr id="281" name="Google Shape;281;p32"/>
          <p:cNvSpPr txBox="1"/>
          <p:nvPr/>
        </p:nvSpPr>
        <p:spPr>
          <a:xfrm>
            <a:off x="6164262" y="4287837"/>
            <a:ext cx="1822450"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Goal State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3"/>
          <p:cNvSpPr txBox="1"/>
          <p:nvPr>
            <p:ph type="title"/>
          </p:nvPr>
        </p:nvSpPr>
        <p:spPr>
          <a:xfrm>
            <a:off x="1225550" y="-26987"/>
            <a:ext cx="8267700" cy="876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3600"/>
              <a:buFont typeface="Times New Roman"/>
              <a:buNone/>
            </a:pPr>
            <a:r>
              <a:rPr b="1" i="0" lang="en-US" sz="3600" u="none">
                <a:solidFill>
                  <a:srgbClr val="FFFF00"/>
                </a:solidFill>
                <a:latin typeface="Times New Roman"/>
                <a:ea typeface="Times New Roman"/>
                <a:cs typeface="Times New Roman"/>
                <a:sym typeface="Times New Roman"/>
              </a:rPr>
              <a:t>Searching types</a:t>
            </a:r>
            <a:endParaRPr/>
          </a:p>
        </p:txBody>
      </p:sp>
      <p:sp>
        <p:nvSpPr>
          <p:cNvPr id="287" name="Google Shape;287;p33"/>
          <p:cNvSpPr txBox="1"/>
          <p:nvPr>
            <p:ph idx="1" type="body"/>
          </p:nvPr>
        </p:nvSpPr>
        <p:spPr>
          <a:xfrm>
            <a:off x="273050" y="990600"/>
            <a:ext cx="9532937" cy="5392737"/>
          </a:xfrm>
          <a:prstGeom prst="rect">
            <a:avLst/>
          </a:prstGeom>
          <a:noFill/>
          <a:ln>
            <a:noFill/>
          </a:ln>
        </p:spPr>
        <p:txBody>
          <a:bodyPr anchorCtr="0" anchor="t" bIns="45700" lIns="91425" spcFirstLastPara="1" rIns="91425" wrap="square" tIns="45700">
            <a:noAutofit/>
          </a:bodyPr>
          <a:lstStyle/>
          <a:p>
            <a:pPr indent="-342900" lvl="2" marL="61595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Uniformed: A </a:t>
            </a:r>
            <a:r>
              <a:rPr b="1" i="0" lang="en-US" sz="2400" u="none">
                <a:solidFill>
                  <a:schemeClr val="accent2"/>
                </a:solidFill>
                <a:latin typeface="Arial"/>
                <a:ea typeface="Arial"/>
                <a:cs typeface="Arial"/>
                <a:sym typeface="Arial"/>
              </a:rPr>
              <a:t>blind search</a:t>
            </a:r>
            <a:r>
              <a:rPr b="0" i="0" lang="en-US" sz="2400" u="none">
                <a:solidFill>
                  <a:schemeClr val="dk1"/>
                </a:solidFill>
                <a:latin typeface="Arial"/>
                <a:ea typeface="Arial"/>
                <a:cs typeface="Arial"/>
                <a:sym typeface="Arial"/>
              </a:rPr>
              <a:t>, the search algorithm produces the search tree without using any domain knowledge, which is a brute force in nature. e.g. BFS, DFS.</a:t>
            </a:r>
            <a:endParaRPr/>
          </a:p>
          <a:p>
            <a:pPr indent="-342900" lvl="3" marL="1073150" rtl="0" algn="just">
              <a:lnSpc>
                <a:spcPct val="100000"/>
              </a:lnSpc>
              <a:spcBef>
                <a:spcPts val="460"/>
              </a:spcBef>
              <a:spcAft>
                <a:spcPts val="0"/>
              </a:spcAft>
              <a:buClr>
                <a:schemeClr val="dk1"/>
              </a:buClr>
              <a:buSzPts val="2300"/>
              <a:buFont typeface="Arial"/>
              <a:buChar char="•"/>
            </a:pPr>
            <a:r>
              <a:rPr b="0" i="0" lang="en-US" sz="2300" u="none">
                <a:solidFill>
                  <a:schemeClr val="dk1"/>
                </a:solidFill>
                <a:latin typeface="Arial"/>
                <a:ea typeface="Arial"/>
                <a:cs typeface="Arial"/>
                <a:sym typeface="Arial"/>
              </a:rPr>
              <a:t>Only start and goal state is known</a:t>
            </a:r>
            <a:endParaRPr/>
          </a:p>
          <a:p>
            <a:pPr indent="-342900" lvl="3" marL="1073150" rtl="0" algn="just">
              <a:lnSpc>
                <a:spcPct val="100000"/>
              </a:lnSpc>
              <a:spcBef>
                <a:spcPts val="460"/>
              </a:spcBef>
              <a:spcAft>
                <a:spcPts val="0"/>
              </a:spcAft>
              <a:buClr>
                <a:schemeClr val="dk1"/>
              </a:buClr>
              <a:buSzPts val="2300"/>
              <a:buFont typeface="Arial"/>
              <a:buChar char="•"/>
            </a:pPr>
            <a:r>
              <a:rPr b="0" i="0" lang="en-US" sz="2300" u="none">
                <a:solidFill>
                  <a:schemeClr val="dk1"/>
                </a:solidFill>
                <a:latin typeface="Arial"/>
                <a:ea typeface="Arial"/>
                <a:cs typeface="Arial"/>
                <a:sym typeface="Arial"/>
              </a:rPr>
              <a:t>Time consuming</a:t>
            </a:r>
            <a:endParaRPr/>
          </a:p>
          <a:p>
            <a:pPr indent="-342900" lvl="3" marL="1073150" rtl="0" algn="just">
              <a:lnSpc>
                <a:spcPct val="100000"/>
              </a:lnSpc>
              <a:spcBef>
                <a:spcPts val="460"/>
              </a:spcBef>
              <a:spcAft>
                <a:spcPts val="0"/>
              </a:spcAft>
              <a:buClr>
                <a:schemeClr val="dk1"/>
              </a:buClr>
              <a:buSzPts val="2300"/>
              <a:buFont typeface="Arial"/>
              <a:buChar char="•"/>
            </a:pPr>
            <a:r>
              <a:rPr b="0" i="0" lang="en-US" sz="2300" u="none">
                <a:solidFill>
                  <a:schemeClr val="dk1"/>
                </a:solidFill>
                <a:latin typeface="Arial"/>
                <a:ea typeface="Arial"/>
                <a:cs typeface="Arial"/>
                <a:sym typeface="Arial"/>
              </a:rPr>
              <a:t>More time and space complexity</a:t>
            </a:r>
            <a:endParaRPr/>
          </a:p>
          <a:p>
            <a:pPr indent="-196850" lvl="3" marL="1073150" rtl="0" algn="just">
              <a:lnSpc>
                <a:spcPct val="100000"/>
              </a:lnSpc>
              <a:spcBef>
                <a:spcPts val="460"/>
              </a:spcBef>
              <a:spcAft>
                <a:spcPts val="0"/>
              </a:spcAft>
              <a:buClr>
                <a:srgbClr val="000099"/>
              </a:buClr>
              <a:buSzPts val="2300"/>
              <a:buFont typeface="Arial"/>
              <a:buNone/>
            </a:pPr>
            <a:r>
              <a:t/>
            </a:r>
            <a:endParaRPr b="0" i="0" sz="2300" u="none">
              <a:solidFill>
                <a:schemeClr val="dk1"/>
              </a:solidFill>
              <a:latin typeface="Arial"/>
              <a:ea typeface="Arial"/>
              <a:cs typeface="Arial"/>
              <a:sym typeface="Arial"/>
            </a:endParaRPr>
          </a:p>
          <a:p>
            <a:pPr indent="-342900" lvl="2" marL="61595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Informed: Heuristic Approaches</a:t>
            </a:r>
            <a:endParaRPr/>
          </a:p>
          <a:p>
            <a:pPr indent="-342900" lvl="3" marL="1073150" rtl="0" algn="just">
              <a:lnSpc>
                <a:spcPct val="100000"/>
              </a:lnSpc>
              <a:spcBef>
                <a:spcPts val="460"/>
              </a:spcBef>
              <a:spcAft>
                <a:spcPts val="0"/>
              </a:spcAft>
              <a:buClr>
                <a:schemeClr val="dk1"/>
              </a:buClr>
              <a:buSzPts val="2300"/>
              <a:buFont typeface="Arial"/>
              <a:buChar char="•"/>
            </a:pPr>
            <a:r>
              <a:rPr b="0" i="0" lang="en-US" sz="2300" u="none">
                <a:solidFill>
                  <a:schemeClr val="dk1"/>
                </a:solidFill>
                <a:latin typeface="Arial"/>
                <a:ea typeface="Arial"/>
                <a:cs typeface="Arial"/>
                <a:sym typeface="Arial"/>
              </a:rPr>
              <a:t>Quick solution</a:t>
            </a:r>
            <a:endParaRPr/>
          </a:p>
          <a:p>
            <a:pPr indent="-342900" lvl="3" marL="1073150" rtl="0" algn="just">
              <a:lnSpc>
                <a:spcPct val="100000"/>
              </a:lnSpc>
              <a:spcBef>
                <a:spcPts val="460"/>
              </a:spcBef>
              <a:spcAft>
                <a:spcPts val="0"/>
              </a:spcAft>
              <a:buClr>
                <a:schemeClr val="dk1"/>
              </a:buClr>
              <a:buSzPts val="2300"/>
              <a:buFont typeface="Arial"/>
              <a:buChar char="•"/>
            </a:pPr>
            <a:r>
              <a:rPr b="0" i="0" lang="en-US" sz="2300" u="none">
                <a:solidFill>
                  <a:schemeClr val="dk1"/>
                </a:solidFill>
                <a:latin typeface="Arial"/>
                <a:ea typeface="Arial"/>
                <a:cs typeface="Arial"/>
                <a:sym typeface="Arial"/>
              </a:rPr>
              <a:t>Less time and space complexity</a:t>
            </a:r>
            <a:endParaRPr/>
          </a:p>
          <a:p>
            <a:pPr indent="-342900" lvl="3" marL="1073150" rtl="0" algn="just">
              <a:lnSpc>
                <a:spcPct val="100000"/>
              </a:lnSpc>
              <a:spcBef>
                <a:spcPts val="460"/>
              </a:spcBef>
              <a:spcAft>
                <a:spcPts val="0"/>
              </a:spcAft>
              <a:buClr>
                <a:schemeClr val="dk1"/>
              </a:buClr>
              <a:buSzPts val="2300"/>
              <a:buFont typeface="Arial"/>
              <a:buChar char="•"/>
            </a:pPr>
            <a:r>
              <a:rPr b="0" i="0" lang="en-US" sz="2300" u="none">
                <a:solidFill>
                  <a:schemeClr val="dk1"/>
                </a:solidFill>
                <a:latin typeface="Arial"/>
                <a:ea typeface="Arial"/>
                <a:cs typeface="Arial"/>
                <a:sym typeface="Arial"/>
              </a:rPr>
              <a:t>E.g. A*</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4"/>
          <p:cNvSpPr txBox="1"/>
          <p:nvPr>
            <p:ph type="title"/>
          </p:nvPr>
        </p:nvSpPr>
        <p:spPr>
          <a:xfrm>
            <a:off x="1225550" y="-26987"/>
            <a:ext cx="8267700" cy="876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3600"/>
              <a:buFont typeface="Times New Roman"/>
              <a:buNone/>
            </a:pPr>
            <a:r>
              <a:rPr b="1" i="0" lang="en-US" sz="3600" u="none">
                <a:solidFill>
                  <a:srgbClr val="FFFF00"/>
                </a:solidFill>
                <a:latin typeface="Times New Roman"/>
                <a:ea typeface="Times New Roman"/>
                <a:cs typeface="Times New Roman"/>
                <a:sym typeface="Times New Roman"/>
              </a:rPr>
              <a:t>Hill Climbing algorithm</a:t>
            </a:r>
            <a:endParaRPr/>
          </a:p>
        </p:txBody>
      </p:sp>
      <p:sp>
        <p:nvSpPr>
          <p:cNvPr id="293" name="Google Shape;293;p34"/>
          <p:cNvSpPr txBox="1"/>
          <p:nvPr>
            <p:ph idx="1" type="body"/>
          </p:nvPr>
        </p:nvSpPr>
        <p:spPr>
          <a:xfrm>
            <a:off x="273050" y="990600"/>
            <a:ext cx="9532937" cy="5392737"/>
          </a:xfrm>
          <a:prstGeom prst="rect">
            <a:avLst/>
          </a:prstGeom>
          <a:noFill/>
          <a:ln>
            <a:noFill/>
          </a:ln>
        </p:spPr>
        <p:txBody>
          <a:bodyPr anchorCtr="0" anchor="t" bIns="45700" lIns="91425" spcFirstLastPara="1" rIns="91425" wrap="square" tIns="45700">
            <a:noAutofit/>
          </a:bodyPr>
          <a:lstStyle/>
          <a:p>
            <a:pPr indent="-342900" lvl="2" marL="615950" rtl="0" algn="just">
              <a:lnSpc>
                <a:spcPct val="100000"/>
              </a:lnSpc>
              <a:spcBef>
                <a:spcPts val="0"/>
              </a:spcBef>
              <a:spcAft>
                <a:spcPts val="0"/>
              </a:spcAft>
              <a:buClr>
                <a:schemeClr val="dk1"/>
              </a:buClr>
              <a:buSzPts val="2300"/>
              <a:buFont typeface="Arial"/>
              <a:buChar char="•"/>
            </a:pPr>
            <a:r>
              <a:rPr b="0" i="0" lang="en-US" sz="2300" u="none">
                <a:solidFill>
                  <a:schemeClr val="dk1"/>
                </a:solidFill>
                <a:latin typeface="Arial"/>
                <a:ea typeface="Arial"/>
                <a:cs typeface="Arial"/>
                <a:sym typeface="Arial"/>
              </a:rPr>
              <a:t>Considered greedy approach.</a:t>
            </a:r>
            <a:endParaRPr/>
          </a:p>
          <a:p>
            <a:pPr indent="-342900" lvl="2" marL="615950" rtl="0" algn="just">
              <a:lnSpc>
                <a:spcPct val="100000"/>
              </a:lnSpc>
              <a:spcBef>
                <a:spcPts val="460"/>
              </a:spcBef>
              <a:spcAft>
                <a:spcPts val="0"/>
              </a:spcAft>
              <a:buClr>
                <a:schemeClr val="dk1"/>
              </a:buClr>
              <a:buSzPts val="2300"/>
              <a:buFont typeface="Arial"/>
              <a:buChar char="•"/>
            </a:pPr>
            <a:r>
              <a:rPr b="0" i="0" lang="en-US" sz="2300" u="none">
                <a:solidFill>
                  <a:schemeClr val="dk1"/>
                </a:solidFill>
                <a:latin typeface="Arial"/>
                <a:ea typeface="Arial"/>
                <a:cs typeface="Arial"/>
                <a:sym typeface="Arial"/>
              </a:rPr>
              <a:t>The algorithm never reverses the earlier decision (</a:t>
            </a:r>
            <a:r>
              <a:rPr b="1" i="0" lang="en-US" sz="2300" u="none">
                <a:solidFill>
                  <a:schemeClr val="accent2"/>
                </a:solidFill>
                <a:latin typeface="Arial"/>
                <a:ea typeface="Arial"/>
                <a:cs typeface="Arial"/>
                <a:sym typeface="Arial"/>
              </a:rPr>
              <a:t>no backtracking</a:t>
            </a:r>
            <a:r>
              <a:rPr b="0" i="0" lang="en-US" sz="2300" u="none">
                <a:solidFill>
                  <a:schemeClr val="dk1"/>
                </a:solidFill>
                <a:latin typeface="Arial"/>
                <a:ea typeface="Arial"/>
                <a:cs typeface="Arial"/>
                <a:sym typeface="Arial"/>
              </a:rPr>
              <a:t>)</a:t>
            </a:r>
            <a:endParaRPr/>
          </a:p>
          <a:p>
            <a:pPr indent="-342900" lvl="2" marL="615950" rtl="0" algn="just">
              <a:lnSpc>
                <a:spcPct val="100000"/>
              </a:lnSpc>
              <a:spcBef>
                <a:spcPts val="460"/>
              </a:spcBef>
              <a:spcAft>
                <a:spcPts val="0"/>
              </a:spcAft>
              <a:buClr>
                <a:schemeClr val="dk1"/>
              </a:buClr>
              <a:buSzPts val="2300"/>
              <a:buFont typeface="Arial"/>
              <a:buChar char="•"/>
            </a:pPr>
            <a:r>
              <a:rPr b="0" i="0" lang="en-US" sz="2300" u="none">
                <a:solidFill>
                  <a:schemeClr val="dk1"/>
                </a:solidFill>
                <a:latin typeface="Arial"/>
                <a:ea typeface="Arial"/>
                <a:cs typeface="Arial"/>
                <a:sym typeface="Arial"/>
              </a:rPr>
              <a:t>State Space in hill climbing:</a:t>
            </a:r>
            <a:endParaRPr/>
          </a:p>
          <a:p>
            <a:pPr indent="-342900" lvl="3" marL="107315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Arial"/>
                <a:ea typeface="Arial"/>
                <a:cs typeface="Arial"/>
                <a:sym typeface="Arial"/>
              </a:rPr>
              <a:t>Local maxima</a:t>
            </a:r>
            <a:endParaRPr/>
          </a:p>
          <a:p>
            <a:pPr indent="-342900" lvl="3" marL="107315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Arial"/>
                <a:ea typeface="Arial"/>
                <a:cs typeface="Arial"/>
                <a:sym typeface="Arial"/>
              </a:rPr>
              <a:t>Global maximum</a:t>
            </a:r>
            <a:endParaRPr/>
          </a:p>
          <a:p>
            <a:pPr indent="-342900" lvl="3" marL="107315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Arial"/>
                <a:ea typeface="Arial"/>
                <a:cs typeface="Arial"/>
                <a:sym typeface="Arial"/>
              </a:rPr>
              <a:t>Current state</a:t>
            </a:r>
            <a:endParaRPr/>
          </a:p>
          <a:p>
            <a:pPr indent="-342900" lvl="3" marL="107315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Arial"/>
                <a:ea typeface="Arial"/>
                <a:cs typeface="Arial"/>
                <a:sym typeface="Arial"/>
              </a:rPr>
              <a:t>Flat local maximum</a:t>
            </a:r>
            <a:endParaRPr/>
          </a:p>
          <a:p>
            <a:pPr indent="-342900" lvl="3" marL="107315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Arial"/>
                <a:ea typeface="Arial"/>
                <a:cs typeface="Arial"/>
                <a:sym typeface="Arial"/>
              </a:rPr>
              <a:t>Shoulder</a:t>
            </a:r>
            <a:endParaRPr/>
          </a:p>
        </p:txBody>
      </p:sp>
      <p:pic>
        <p:nvPicPr>
          <p:cNvPr descr="Introduction to Hill Climbing | Artificial Intelligence - GeeksforGeeks" id="294" name="Google Shape;294;p34"/>
          <p:cNvPicPr preferRelativeResize="0"/>
          <p:nvPr/>
        </p:nvPicPr>
        <p:blipFill rotWithShape="1">
          <a:blip r:embed="rId3">
            <a:alphaModFix/>
          </a:blip>
          <a:srcRect b="0" l="0" r="0" t="0"/>
          <a:stretch/>
        </p:blipFill>
        <p:spPr>
          <a:xfrm>
            <a:off x="4168775" y="2792412"/>
            <a:ext cx="5548312" cy="35909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5"/>
          <p:cNvSpPr txBox="1"/>
          <p:nvPr>
            <p:ph type="title"/>
          </p:nvPr>
        </p:nvSpPr>
        <p:spPr>
          <a:xfrm>
            <a:off x="1225550" y="-26987"/>
            <a:ext cx="8267700" cy="876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3600"/>
              <a:buFont typeface="Times New Roman"/>
              <a:buNone/>
            </a:pPr>
            <a:r>
              <a:rPr b="1" i="0" lang="en-US" sz="3600" u="none">
                <a:solidFill>
                  <a:srgbClr val="FFFF00"/>
                </a:solidFill>
                <a:latin typeface="Times New Roman"/>
                <a:ea typeface="Times New Roman"/>
                <a:cs typeface="Times New Roman"/>
                <a:sym typeface="Times New Roman"/>
              </a:rPr>
              <a:t>Types of Hill Climbing algorithm</a:t>
            </a:r>
            <a:endParaRPr/>
          </a:p>
        </p:txBody>
      </p:sp>
      <p:sp>
        <p:nvSpPr>
          <p:cNvPr id="300" name="Google Shape;300;p35"/>
          <p:cNvSpPr txBox="1"/>
          <p:nvPr>
            <p:ph idx="1" type="body"/>
          </p:nvPr>
        </p:nvSpPr>
        <p:spPr>
          <a:xfrm>
            <a:off x="273050" y="990600"/>
            <a:ext cx="9532937" cy="5392737"/>
          </a:xfrm>
          <a:prstGeom prst="rect">
            <a:avLst/>
          </a:prstGeom>
          <a:noFill/>
          <a:ln>
            <a:noFill/>
          </a:ln>
        </p:spPr>
        <p:txBody>
          <a:bodyPr anchorCtr="0" anchor="t" bIns="45700" lIns="91425" spcFirstLastPara="1" rIns="91425" wrap="square" tIns="45700">
            <a:noAutofit/>
          </a:bodyPr>
          <a:lstStyle/>
          <a:p>
            <a:pPr indent="-342900" lvl="2" marL="615950" rtl="0" algn="just">
              <a:lnSpc>
                <a:spcPct val="150000"/>
              </a:lnSpc>
              <a:spcBef>
                <a:spcPts val="0"/>
              </a:spcBef>
              <a:spcAft>
                <a:spcPts val="0"/>
              </a:spcAft>
              <a:buClr>
                <a:schemeClr val="dk1"/>
              </a:buClr>
              <a:buSzPts val="2200"/>
              <a:buFont typeface="Arial"/>
              <a:buChar char="•"/>
            </a:pPr>
            <a:r>
              <a:rPr b="0" i="0" lang="en-US" sz="2200" u="none">
                <a:solidFill>
                  <a:schemeClr val="dk1"/>
                </a:solidFill>
                <a:latin typeface="Arial"/>
                <a:ea typeface="Arial"/>
                <a:cs typeface="Arial"/>
                <a:sym typeface="Arial"/>
              </a:rPr>
              <a:t>Simple Hill Climbing: It only checks its </a:t>
            </a:r>
            <a:r>
              <a:rPr b="1" i="0" lang="en-US" sz="2200" u="none">
                <a:solidFill>
                  <a:schemeClr val="accent2"/>
                </a:solidFill>
                <a:latin typeface="Arial"/>
                <a:ea typeface="Arial"/>
                <a:cs typeface="Arial"/>
                <a:sym typeface="Arial"/>
              </a:rPr>
              <a:t>one successor state </a:t>
            </a:r>
            <a:r>
              <a:rPr b="0" i="0" lang="en-US" sz="2200" u="none">
                <a:solidFill>
                  <a:schemeClr val="dk1"/>
                </a:solidFill>
                <a:latin typeface="Arial"/>
                <a:ea typeface="Arial"/>
                <a:cs typeface="Arial"/>
                <a:sym typeface="Arial"/>
              </a:rPr>
              <a:t>if found best it stops.</a:t>
            </a:r>
            <a:endParaRPr/>
          </a:p>
          <a:p>
            <a:pPr indent="-342900" lvl="2" marL="615950" rtl="0" algn="just">
              <a:lnSpc>
                <a:spcPct val="150000"/>
              </a:lnSpc>
              <a:spcBef>
                <a:spcPts val="440"/>
              </a:spcBef>
              <a:spcAft>
                <a:spcPts val="0"/>
              </a:spcAft>
              <a:buClr>
                <a:schemeClr val="dk1"/>
              </a:buClr>
              <a:buSzPts val="2200"/>
              <a:buFont typeface="Arial"/>
              <a:buChar char="•"/>
            </a:pPr>
            <a:r>
              <a:rPr b="0" i="0" lang="en-US" sz="2200" u="none">
                <a:solidFill>
                  <a:schemeClr val="dk1"/>
                </a:solidFill>
                <a:latin typeface="Arial"/>
                <a:ea typeface="Arial"/>
                <a:cs typeface="Arial"/>
                <a:sym typeface="Arial"/>
              </a:rPr>
              <a:t>Steepest-Ascent hill-climbing: It examines all the neighboring nodes and select </a:t>
            </a:r>
            <a:r>
              <a:rPr b="1" i="0" lang="en-US" sz="2200" u="none">
                <a:solidFill>
                  <a:schemeClr val="accent2"/>
                </a:solidFill>
                <a:latin typeface="Arial"/>
                <a:ea typeface="Arial"/>
                <a:cs typeface="Arial"/>
                <a:sym typeface="Arial"/>
              </a:rPr>
              <a:t>one neighbours node </a:t>
            </a:r>
            <a:r>
              <a:rPr b="0" i="0" lang="en-US" sz="2200" u="none">
                <a:solidFill>
                  <a:schemeClr val="dk1"/>
                </a:solidFill>
                <a:latin typeface="Arial"/>
                <a:ea typeface="Arial"/>
                <a:cs typeface="Arial"/>
                <a:sym typeface="Arial"/>
              </a:rPr>
              <a:t>which is closet to the goal state.</a:t>
            </a:r>
            <a:endParaRPr/>
          </a:p>
          <a:p>
            <a:pPr indent="-342900" lvl="2" marL="615950" rtl="0" algn="just">
              <a:lnSpc>
                <a:spcPct val="150000"/>
              </a:lnSpc>
              <a:spcBef>
                <a:spcPts val="440"/>
              </a:spcBef>
              <a:spcAft>
                <a:spcPts val="0"/>
              </a:spcAft>
              <a:buClr>
                <a:schemeClr val="dk1"/>
              </a:buClr>
              <a:buSzPts val="2200"/>
              <a:buFont typeface="Arial"/>
              <a:buChar char="•"/>
            </a:pPr>
            <a:r>
              <a:rPr b="0" i="0" lang="en-US" sz="2200" u="none">
                <a:solidFill>
                  <a:schemeClr val="dk1"/>
                </a:solidFill>
                <a:latin typeface="Arial"/>
                <a:ea typeface="Arial"/>
                <a:cs typeface="Arial"/>
                <a:sym typeface="Arial"/>
              </a:rPr>
              <a:t>Stochastic hill climbing: It selects one neighbours node </a:t>
            </a:r>
            <a:r>
              <a:rPr b="1" i="0" lang="en-US" sz="2200" u="none">
                <a:solidFill>
                  <a:schemeClr val="accent2"/>
                </a:solidFill>
                <a:latin typeface="Arial"/>
                <a:ea typeface="Arial"/>
                <a:cs typeface="Arial"/>
                <a:sym typeface="Arial"/>
              </a:rPr>
              <a:t>randomly</a:t>
            </a:r>
            <a:r>
              <a:rPr b="0" i="0" lang="en-US" sz="2200" u="none">
                <a:solidFill>
                  <a:schemeClr val="dk1"/>
                </a:solidFill>
                <a:latin typeface="Arial"/>
                <a:ea typeface="Arial"/>
                <a:cs typeface="Arial"/>
                <a:sym typeface="Arial"/>
              </a:rPr>
              <a:t> and decides whether to choose it as a current-state or examine another state.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6"/>
          <p:cNvSpPr txBox="1"/>
          <p:nvPr>
            <p:ph type="title"/>
          </p:nvPr>
        </p:nvSpPr>
        <p:spPr>
          <a:xfrm>
            <a:off x="1225550" y="-26987"/>
            <a:ext cx="8267700" cy="876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3600"/>
              <a:buFont typeface="Times New Roman"/>
              <a:buNone/>
            </a:pPr>
            <a:r>
              <a:rPr b="1" i="0" lang="en-US" sz="3600" u="none">
                <a:solidFill>
                  <a:srgbClr val="FFFF00"/>
                </a:solidFill>
                <a:latin typeface="Times New Roman"/>
                <a:ea typeface="Times New Roman"/>
                <a:cs typeface="Times New Roman"/>
                <a:sym typeface="Times New Roman"/>
              </a:rPr>
              <a:t>Breadth First Search</a:t>
            </a:r>
            <a:endParaRPr/>
          </a:p>
        </p:txBody>
      </p:sp>
      <p:sp>
        <p:nvSpPr>
          <p:cNvPr id="306" name="Google Shape;306;p36"/>
          <p:cNvSpPr txBox="1"/>
          <p:nvPr>
            <p:ph idx="1" type="body"/>
          </p:nvPr>
        </p:nvSpPr>
        <p:spPr>
          <a:xfrm>
            <a:off x="273050" y="990600"/>
            <a:ext cx="9532937" cy="5392737"/>
          </a:xfrm>
          <a:prstGeom prst="rect">
            <a:avLst/>
          </a:prstGeom>
          <a:noFill/>
          <a:ln>
            <a:noFill/>
          </a:ln>
        </p:spPr>
        <p:txBody>
          <a:bodyPr anchorCtr="0" anchor="t" bIns="45700" lIns="91425" spcFirstLastPara="1" rIns="91425" wrap="square" tIns="45700">
            <a:noAutofit/>
          </a:bodyPr>
          <a:lstStyle/>
          <a:p>
            <a:pPr indent="-342900" lvl="2" marL="615950" rtl="0" algn="just">
              <a:lnSpc>
                <a:spcPct val="150000"/>
              </a:lnSpc>
              <a:spcBef>
                <a:spcPts val="0"/>
              </a:spcBef>
              <a:spcAft>
                <a:spcPts val="0"/>
              </a:spcAft>
              <a:buClr>
                <a:schemeClr val="dk1"/>
              </a:buClr>
              <a:buSzPts val="2200"/>
              <a:buFont typeface="Arial"/>
              <a:buChar char="•"/>
            </a:pPr>
            <a:r>
              <a:rPr b="0" i="0" lang="en-US" sz="2200" u="none">
                <a:solidFill>
                  <a:schemeClr val="dk1"/>
                </a:solidFill>
                <a:latin typeface="Arial"/>
                <a:ea typeface="Arial"/>
                <a:cs typeface="Arial"/>
                <a:sym typeface="Arial"/>
              </a:rPr>
              <a:t>Uniformed search technique</a:t>
            </a:r>
            <a:endParaRPr/>
          </a:p>
          <a:p>
            <a:pPr indent="-342900" lvl="2" marL="615950" rtl="0" algn="just">
              <a:lnSpc>
                <a:spcPct val="150000"/>
              </a:lnSpc>
              <a:spcBef>
                <a:spcPts val="440"/>
              </a:spcBef>
              <a:spcAft>
                <a:spcPts val="0"/>
              </a:spcAft>
              <a:buClr>
                <a:schemeClr val="dk1"/>
              </a:buClr>
              <a:buSzPts val="2200"/>
              <a:buFont typeface="Arial"/>
              <a:buChar char="•"/>
            </a:pPr>
            <a:r>
              <a:rPr b="0" i="0" lang="en-US" sz="2200" u="none">
                <a:solidFill>
                  <a:schemeClr val="dk1"/>
                </a:solidFill>
                <a:latin typeface="Arial"/>
                <a:ea typeface="Arial"/>
                <a:cs typeface="Arial"/>
                <a:sym typeface="Arial"/>
              </a:rPr>
              <a:t>Use data structure </a:t>
            </a:r>
            <a:r>
              <a:rPr b="1" i="0" lang="en-US" sz="2200" u="none">
                <a:solidFill>
                  <a:schemeClr val="accent2"/>
                </a:solidFill>
                <a:latin typeface="Arial"/>
                <a:ea typeface="Arial"/>
                <a:cs typeface="Arial"/>
                <a:sym typeface="Arial"/>
              </a:rPr>
              <a:t>Queue</a:t>
            </a:r>
            <a:r>
              <a:rPr b="0" i="0" lang="en-US" sz="2200" u="none">
                <a:solidFill>
                  <a:schemeClr val="dk1"/>
                </a:solidFill>
                <a:latin typeface="Arial"/>
                <a:ea typeface="Arial"/>
                <a:cs typeface="Arial"/>
                <a:sym typeface="Arial"/>
              </a:rPr>
              <a:t> (FIFO).</a:t>
            </a:r>
            <a:endParaRPr/>
          </a:p>
          <a:p>
            <a:pPr indent="-342900" lvl="2" marL="615950" rtl="0" algn="just">
              <a:lnSpc>
                <a:spcPct val="150000"/>
              </a:lnSpc>
              <a:spcBef>
                <a:spcPts val="440"/>
              </a:spcBef>
              <a:spcAft>
                <a:spcPts val="0"/>
              </a:spcAft>
              <a:buClr>
                <a:schemeClr val="dk1"/>
              </a:buClr>
              <a:buSzPts val="2200"/>
              <a:buFont typeface="Arial"/>
              <a:buChar char="•"/>
            </a:pPr>
            <a:r>
              <a:rPr b="0" i="0" lang="en-US" sz="2200" u="none">
                <a:solidFill>
                  <a:schemeClr val="dk1"/>
                </a:solidFill>
                <a:latin typeface="Arial"/>
                <a:ea typeface="Arial"/>
                <a:cs typeface="Arial"/>
                <a:sym typeface="Arial"/>
              </a:rPr>
              <a:t>Shallowest node.</a:t>
            </a:r>
            <a:endParaRPr/>
          </a:p>
          <a:p>
            <a:pPr indent="-203200" lvl="0" marL="342900" rtl="0" algn="l">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p:txBody>
      </p:sp>
      <p:pic>
        <p:nvPicPr>
          <p:cNvPr id="307" name="Google Shape;307;p36"/>
          <p:cNvPicPr preferRelativeResize="0"/>
          <p:nvPr/>
        </p:nvPicPr>
        <p:blipFill rotWithShape="1">
          <a:blip r:embed="rId3">
            <a:alphaModFix/>
          </a:blip>
          <a:srcRect b="0" l="0" r="0" t="0"/>
          <a:stretch/>
        </p:blipFill>
        <p:spPr>
          <a:xfrm>
            <a:off x="1020762" y="3090862"/>
            <a:ext cx="7086600" cy="32924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1225550" y="-26987"/>
            <a:ext cx="8267700" cy="876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3600"/>
              <a:buFont typeface="Times New Roman"/>
              <a:buNone/>
            </a:pPr>
            <a:r>
              <a:rPr b="1" i="0" lang="en-US" sz="3600" u="none">
                <a:solidFill>
                  <a:srgbClr val="FFFF00"/>
                </a:solidFill>
                <a:latin typeface="Times New Roman"/>
                <a:ea typeface="Times New Roman"/>
                <a:cs typeface="Times New Roman"/>
                <a:sym typeface="Times New Roman"/>
              </a:rPr>
              <a:t>Depth First Search</a:t>
            </a:r>
            <a:endParaRPr/>
          </a:p>
        </p:txBody>
      </p:sp>
      <p:sp>
        <p:nvSpPr>
          <p:cNvPr id="313" name="Google Shape;313;p37"/>
          <p:cNvSpPr txBox="1"/>
          <p:nvPr>
            <p:ph idx="1" type="body"/>
          </p:nvPr>
        </p:nvSpPr>
        <p:spPr>
          <a:xfrm>
            <a:off x="273050" y="990600"/>
            <a:ext cx="9532937" cy="5392737"/>
          </a:xfrm>
          <a:prstGeom prst="rect">
            <a:avLst/>
          </a:prstGeom>
          <a:noFill/>
          <a:ln>
            <a:noFill/>
          </a:ln>
        </p:spPr>
        <p:txBody>
          <a:bodyPr anchorCtr="0" anchor="t" bIns="45700" lIns="91425" spcFirstLastPara="1" rIns="91425" wrap="square" tIns="45700">
            <a:noAutofit/>
          </a:bodyPr>
          <a:lstStyle/>
          <a:p>
            <a:pPr indent="-342900" lvl="2" marL="615950" rtl="0" algn="just">
              <a:lnSpc>
                <a:spcPct val="150000"/>
              </a:lnSpc>
              <a:spcBef>
                <a:spcPts val="0"/>
              </a:spcBef>
              <a:spcAft>
                <a:spcPts val="0"/>
              </a:spcAft>
              <a:buClr>
                <a:schemeClr val="dk1"/>
              </a:buClr>
              <a:buSzPts val="2200"/>
              <a:buFont typeface="Arial"/>
              <a:buChar char="•"/>
            </a:pPr>
            <a:r>
              <a:rPr b="0" i="0" lang="en-US" sz="2200" u="none">
                <a:solidFill>
                  <a:schemeClr val="dk1"/>
                </a:solidFill>
                <a:latin typeface="Arial"/>
                <a:ea typeface="Arial"/>
                <a:cs typeface="Arial"/>
                <a:sym typeface="Arial"/>
              </a:rPr>
              <a:t>Uniformed search technique</a:t>
            </a:r>
            <a:endParaRPr/>
          </a:p>
          <a:p>
            <a:pPr indent="-342900" lvl="2" marL="615950" rtl="0" algn="just">
              <a:lnSpc>
                <a:spcPct val="150000"/>
              </a:lnSpc>
              <a:spcBef>
                <a:spcPts val="440"/>
              </a:spcBef>
              <a:spcAft>
                <a:spcPts val="0"/>
              </a:spcAft>
              <a:buClr>
                <a:schemeClr val="dk1"/>
              </a:buClr>
              <a:buSzPts val="2200"/>
              <a:buFont typeface="Arial"/>
              <a:buChar char="•"/>
            </a:pPr>
            <a:r>
              <a:rPr b="0" i="0" lang="en-US" sz="2200" u="none">
                <a:solidFill>
                  <a:schemeClr val="dk1"/>
                </a:solidFill>
                <a:latin typeface="Arial"/>
                <a:ea typeface="Arial"/>
                <a:cs typeface="Arial"/>
                <a:sym typeface="Arial"/>
              </a:rPr>
              <a:t>Use data structure </a:t>
            </a:r>
            <a:r>
              <a:rPr b="1" i="0" lang="en-US" sz="2200" u="none">
                <a:solidFill>
                  <a:schemeClr val="accent2"/>
                </a:solidFill>
                <a:latin typeface="Arial"/>
                <a:ea typeface="Arial"/>
                <a:cs typeface="Arial"/>
                <a:sym typeface="Arial"/>
              </a:rPr>
              <a:t>Stack</a:t>
            </a:r>
            <a:r>
              <a:rPr b="0" i="0" lang="en-US" sz="2200" u="none">
                <a:solidFill>
                  <a:schemeClr val="dk1"/>
                </a:solidFill>
                <a:latin typeface="Arial"/>
                <a:ea typeface="Arial"/>
                <a:cs typeface="Arial"/>
                <a:sym typeface="Arial"/>
              </a:rPr>
              <a:t> (LIFO).</a:t>
            </a:r>
            <a:endParaRPr/>
          </a:p>
          <a:p>
            <a:pPr indent="-342900" lvl="2" marL="615950" rtl="0" algn="just">
              <a:lnSpc>
                <a:spcPct val="150000"/>
              </a:lnSpc>
              <a:spcBef>
                <a:spcPts val="440"/>
              </a:spcBef>
              <a:spcAft>
                <a:spcPts val="0"/>
              </a:spcAft>
              <a:buClr>
                <a:schemeClr val="dk1"/>
              </a:buClr>
              <a:buSzPts val="2200"/>
              <a:buFont typeface="Arial"/>
              <a:buChar char="•"/>
            </a:pPr>
            <a:r>
              <a:rPr b="0" i="0" lang="en-US" sz="2200" u="none">
                <a:solidFill>
                  <a:schemeClr val="dk1"/>
                </a:solidFill>
                <a:latin typeface="Arial"/>
                <a:ea typeface="Arial"/>
                <a:cs typeface="Arial"/>
                <a:sym typeface="Arial"/>
              </a:rPr>
              <a:t>Deepest node.</a:t>
            </a:r>
            <a:endParaRPr/>
          </a:p>
          <a:p>
            <a:pPr indent="-203200" lvl="0" marL="342900" rtl="0" algn="l">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p:txBody>
      </p:sp>
      <p:pic>
        <p:nvPicPr>
          <p:cNvPr id="314" name="Google Shape;314;p37"/>
          <p:cNvPicPr preferRelativeResize="0"/>
          <p:nvPr/>
        </p:nvPicPr>
        <p:blipFill rotWithShape="1">
          <a:blip r:embed="rId3">
            <a:alphaModFix/>
          </a:blip>
          <a:srcRect b="0" l="0" r="0" t="0"/>
          <a:stretch/>
        </p:blipFill>
        <p:spPr>
          <a:xfrm>
            <a:off x="1452562" y="3046412"/>
            <a:ext cx="6767512" cy="24384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8"/>
          <p:cNvSpPr txBox="1"/>
          <p:nvPr>
            <p:ph type="title"/>
          </p:nvPr>
        </p:nvSpPr>
        <p:spPr>
          <a:xfrm>
            <a:off x="1225550" y="-26987"/>
            <a:ext cx="8267700" cy="876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3600"/>
              <a:buFont typeface="Times New Roman"/>
              <a:buNone/>
            </a:pPr>
            <a:r>
              <a:rPr b="1" i="0" lang="en-US" sz="3600" u="none">
                <a:solidFill>
                  <a:srgbClr val="FFFF00"/>
                </a:solidFill>
                <a:latin typeface="Times New Roman"/>
                <a:ea typeface="Times New Roman"/>
                <a:cs typeface="Times New Roman"/>
                <a:sym typeface="Times New Roman"/>
              </a:rPr>
              <a:t>A* algorithm</a:t>
            </a:r>
            <a:endParaRPr/>
          </a:p>
        </p:txBody>
      </p:sp>
      <p:sp>
        <p:nvSpPr>
          <p:cNvPr id="320" name="Google Shape;320;p38"/>
          <p:cNvSpPr txBox="1"/>
          <p:nvPr>
            <p:ph idx="1" type="body"/>
          </p:nvPr>
        </p:nvSpPr>
        <p:spPr>
          <a:xfrm>
            <a:off x="273050" y="990600"/>
            <a:ext cx="9532937" cy="5392737"/>
          </a:xfrm>
          <a:prstGeom prst="rect">
            <a:avLst/>
          </a:prstGeom>
          <a:noFill/>
          <a:ln>
            <a:noFill/>
          </a:ln>
        </p:spPr>
        <p:txBody>
          <a:bodyPr anchorCtr="0" anchor="t" bIns="45700" lIns="91425" spcFirstLastPara="1" rIns="91425" wrap="square" tIns="45700">
            <a:noAutofit/>
          </a:bodyPr>
          <a:lstStyle/>
          <a:p>
            <a:pPr indent="-342900" lvl="2" marL="615950" rtl="0" algn="just">
              <a:lnSpc>
                <a:spcPct val="15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Informed searching.</a:t>
            </a:r>
            <a:endParaRPr/>
          </a:p>
          <a:p>
            <a:pPr indent="-342900" lvl="2" marL="615950" rtl="0" algn="just">
              <a:lnSpc>
                <a:spcPct val="15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Finds the shortest path between two points.</a:t>
            </a:r>
            <a:endParaRPr/>
          </a:p>
          <a:p>
            <a:pPr indent="-342900" lvl="2" marL="615950" rtl="0" algn="just">
              <a:lnSpc>
                <a:spcPct val="15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It finds the </a:t>
            </a:r>
            <a:r>
              <a:rPr b="1" i="0" lang="en-US" sz="2400" u="none">
                <a:solidFill>
                  <a:schemeClr val="accent2"/>
                </a:solidFill>
                <a:latin typeface="Arial"/>
                <a:ea typeface="Arial"/>
                <a:cs typeface="Arial"/>
                <a:sym typeface="Arial"/>
              </a:rPr>
              <a:t>optimal path</a:t>
            </a:r>
            <a:r>
              <a:rPr b="0" i="0" lang="en-US" sz="2400" u="none">
                <a:solidFill>
                  <a:schemeClr val="dk1"/>
                </a:solidFill>
                <a:latin typeface="Arial"/>
                <a:ea typeface="Arial"/>
                <a:cs typeface="Arial"/>
                <a:sym typeface="Arial"/>
              </a:rPr>
              <a:t>.</a:t>
            </a:r>
            <a:endParaRPr/>
          </a:p>
          <a:p>
            <a:pPr indent="-342900" lvl="2" marL="615950" rtl="0" algn="just">
              <a:lnSpc>
                <a:spcPct val="15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It uses weighted graphs for its implementation.</a:t>
            </a:r>
            <a:endParaRPr/>
          </a:p>
          <a:p>
            <a:pPr indent="-342900" lvl="2" marL="615950" rtl="0" algn="just">
              <a:lnSpc>
                <a:spcPct val="15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It is said to be a </a:t>
            </a:r>
            <a:r>
              <a:rPr b="1" i="0" lang="en-US" sz="2400" u="none">
                <a:solidFill>
                  <a:schemeClr val="accent2"/>
                </a:solidFill>
                <a:latin typeface="Arial"/>
                <a:ea typeface="Arial"/>
                <a:cs typeface="Arial"/>
                <a:sym typeface="Arial"/>
              </a:rPr>
              <a:t>optimal and complete algorithm</a:t>
            </a:r>
            <a:r>
              <a:rPr b="0" i="0" lang="en-US" sz="2400" u="none">
                <a:solidFill>
                  <a:schemeClr val="dk1"/>
                </a:solidFill>
                <a:latin typeface="Arial"/>
                <a:ea typeface="Arial"/>
                <a:cs typeface="Arial"/>
                <a:sym typeface="Arial"/>
              </a:rPr>
              <a:t>.</a:t>
            </a:r>
            <a:endParaRPr/>
          </a:p>
          <a:p>
            <a:pPr indent="-342900" lvl="3" marL="1073150" rtl="0" algn="just">
              <a:lnSpc>
                <a:spcPct val="15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Optimal : As it finds least cost outcome of a problem.</a:t>
            </a:r>
            <a:endParaRPr/>
          </a:p>
          <a:p>
            <a:pPr indent="-342900" lvl="3" marL="1073150" rtl="0" algn="just">
              <a:lnSpc>
                <a:spcPct val="15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Complete: As it finds all the possible outcome of the problem.</a:t>
            </a:r>
            <a:endParaRPr/>
          </a:p>
          <a:p>
            <a:pPr indent="-342900" lvl="3" marL="1073150" rtl="0" algn="just">
              <a:lnSpc>
                <a:spcPct val="150000"/>
              </a:lnSpc>
              <a:spcBef>
                <a:spcPts val="420"/>
              </a:spcBef>
              <a:spcAft>
                <a:spcPts val="0"/>
              </a:spcAft>
              <a:buClr>
                <a:srgbClr val="000099"/>
              </a:buClr>
              <a:buSzPts val="2100"/>
              <a:buFont typeface="Arial"/>
              <a:buNone/>
            </a:pPr>
            <a:r>
              <a:t/>
            </a:r>
            <a:endParaRPr b="0" i="0" sz="2100" u="none">
              <a:solidFill>
                <a:schemeClr val="dk1"/>
              </a:solidFill>
              <a:latin typeface="Arial"/>
              <a:ea typeface="Arial"/>
              <a:cs typeface="Arial"/>
              <a:sym typeface="Arial"/>
            </a:endParaRPr>
          </a:p>
          <a:p>
            <a:pPr indent="-209550" lvl="0" marL="342900" rtl="0" algn="l">
              <a:spcBef>
                <a:spcPts val="420"/>
              </a:spcBef>
              <a:spcAft>
                <a:spcPts val="0"/>
              </a:spcAft>
              <a:buClr>
                <a:schemeClr val="dk1"/>
              </a:buClr>
              <a:buSzPts val="2100"/>
              <a:buFont typeface="Arial"/>
              <a:buNone/>
            </a:pPr>
            <a:r>
              <a:t/>
            </a:r>
            <a:endParaRPr b="0" i="0" sz="2100" u="none">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9"/>
          <p:cNvSpPr txBox="1"/>
          <p:nvPr>
            <p:ph type="title"/>
          </p:nvPr>
        </p:nvSpPr>
        <p:spPr>
          <a:xfrm>
            <a:off x="1225550" y="-26987"/>
            <a:ext cx="8267700" cy="876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3600"/>
              <a:buFont typeface="Times New Roman"/>
              <a:buNone/>
            </a:pPr>
            <a:r>
              <a:rPr b="1" i="0" lang="en-US" sz="3600" u="none">
                <a:solidFill>
                  <a:srgbClr val="FFFF00"/>
                </a:solidFill>
                <a:latin typeface="Times New Roman"/>
                <a:ea typeface="Times New Roman"/>
                <a:cs typeface="Times New Roman"/>
                <a:sym typeface="Times New Roman"/>
              </a:rPr>
              <a:t>A* algorithm </a:t>
            </a:r>
            <a:r>
              <a:rPr b="1" i="0" lang="en-US" sz="2000" u="none">
                <a:solidFill>
                  <a:srgbClr val="FFFF00"/>
                </a:solidFill>
                <a:latin typeface="Times New Roman"/>
                <a:ea typeface="Times New Roman"/>
                <a:cs typeface="Times New Roman"/>
                <a:sym typeface="Times New Roman"/>
              </a:rPr>
              <a:t>(contd.)</a:t>
            </a:r>
            <a:endParaRPr/>
          </a:p>
        </p:txBody>
      </p:sp>
      <p:sp>
        <p:nvSpPr>
          <p:cNvPr id="326" name="Google Shape;326;p39"/>
          <p:cNvSpPr txBox="1"/>
          <p:nvPr>
            <p:ph idx="1" type="body"/>
          </p:nvPr>
        </p:nvSpPr>
        <p:spPr>
          <a:xfrm>
            <a:off x="273050" y="990600"/>
            <a:ext cx="9532937" cy="5392737"/>
          </a:xfrm>
          <a:prstGeom prst="rect">
            <a:avLst/>
          </a:prstGeom>
          <a:noFill/>
          <a:ln>
            <a:noFill/>
          </a:ln>
        </p:spPr>
        <p:txBody>
          <a:bodyPr anchorCtr="0" anchor="t" bIns="45700" lIns="91425" spcFirstLastPara="1" rIns="91425" wrap="square" tIns="45700">
            <a:noAutofit/>
          </a:bodyPr>
          <a:lstStyle/>
          <a:p>
            <a:pPr indent="-342900" lvl="3" marL="1073150" rtl="0" algn="just">
              <a:lnSpc>
                <a:spcPct val="15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Applications of A*: Robotics, video games, Logistics. </a:t>
            </a:r>
            <a:endParaRPr/>
          </a:p>
          <a:p>
            <a:pPr indent="-342900" lvl="3" marL="1073150" rtl="0" algn="just">
              <a:lnSpc>
                <a:spcPct val="15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It is an extension of Dijkstra’s algorithm.</a:t>
            </a:r>
            <a:endParaRPr/>
          </a:p>
          <a:p>
            <a:pPr indent="-342900" lvl="4" marL="1530350" rtl="0" algn="just">
              <a:lnSpc>
                <a:spcPct val="15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Instead of using priority queue to store all elements, we use </a:t>
            </a:r>
            <a:r>
              <a:rPr b="1" i="0" lang="en-US" sz="2400" u="none">
                <a:solidFill>
                  <a:schemeClr val="accent2"/>
                </a:solidFill>
                <a:latin typeface="Arial"/>
                <a:ea typeface="Arial"/>
                <a:cs typeface="Arial"/>
                <a:sym typeface="Arial"/>
              </a:rPr>
              <a:t>heaps</a:t>
            </a:r>
            <a:r>
              <a:rPr b="0" i="0" lang="en-US" sz="2400" u="none">
                <a:solidFill>
                  <a:schemeClr val="dk1"/>
                </a:solidFill>
                <a:latin typeface="Arial"/>
                <a:ea typeface="Arial"/>
                <a:cs typeface="Arial"/>
                <a:sym typeface="Arial"/>
              </a:rPr>
              <a:t> to store them.</a:t>
            </a:r>
            <a:endParaRPr/>
          </a:p>
          <a:p>
            <a:pPr indent="-342900" lvl="4" marL="1530350" rtl="0" algn="just">
              <a:lnSpc>
                <a:spcPct val="15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It takes </a:t>
            </a:r>
            <a:r>
              <a:rPr b="1" i="0" lang="en-US" sz="2400" u="none">
                <a:solidFill>
                  <a:schemeClr val="accent2"/>
                </a:solidFill>
                <a:latin typeface="Arial"/>
                <a:ea typeface="Arial"/>
                <a:cs typeface="Arial"/>
                <a:sym typeface="Arial"/>
              </a:rPr>
              <a:t>more space </a:t>
            </a:r>
            <a:r>
              <a:rPr b="0" i="0" lang="en-US" sz="2400" u="none">
                <a:solidFill>
                  <a:schemeClr val="dk1"/>
                </a:solidFill>
                <a:latin typeface="Arial"/>
                <a:ea typeface="Arial"/>
                <a:cs typeface="Arial"/>
                <a:sym typeface="Arial"/>
              </a:rPr>
              <a:t>to store all the paths and </a:t>
            </a:r>
            <a:r>
              <a:rPr b="1" i="0" lang="en-US" sz="2400" u="none">
                <a:solidFill>
                  <a:schemeClr val="accent2"/>
                </a:solidFill>
                <a:latin typeface="Arial"/>
                <a:ea typeface="Arial"/>
                <a:cs typeface="Arial"/>
                <a:sym typeface="Arial"/>
              </a:rPr>
              <a:t>takes more time</a:t>
            </a:r>
            <a:r>
              <a:rPr b="0" i="0" lang="en-US" sz="2400" u="none">
                <a:solidFill>
                  <a:schemeClr val="dk1"/>
                </a:solidFill>
                <a:latin typeface="Arial"/>
                <a:ea typeface="Arial"/>
                <a:cs typeface="Arial"/>
                <a:sym typeface="Arial"/>
              </a:rPr>
              <a:t> to find them out.</a:t>
            </a:r>
            <a:endParaRPr/>
          </a:p>
          <a:p>
            <a:pPr indent="-342900" lvl="4" marL="1530350" rtl="0" algn="just">
              <a:lnSpc>
                <a:spcPct val="15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It also uses </a:t>
            </a:r>
            <a:r>
              <a:rPr b="1" i="0" lang="en-US" sz="2400" u="none">
                <a:solidFill>
                  <a:schemeClr val="accent2"/>
                </a:solidFill>
                <a:latin typeface="Arial"/>
                <a:ea typeface="Arial"/>
                <a:cs typeface="Arial"/>
                <a:sym typeface="Arial"/>
              </a:rPr>
              <a:t>heuristic function </a:t>
            </a:r>
            <a:r>
              <a:rPr b="0" i="0" lang="en-US" sz="2400" u="none">
                <a:solidFill>
                  <a:schemeClr val="dk1"/>
                </a:solidFill>
                <a:latin typeface="Arial"/>
                <a:ea typeface="Arial"/>
                <a:cs typeface="Arial"/>
                <a:sym typeface="Arial"/>
              </a:rPr>
              <a:t>to provide additional information regarding how far are we from the goal.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txBox="1"/>
          <p:nvPr>
            <p:ph type="title"/>
          </p:nvPr>
        </p:nvSpPr>
        <p:spPr>
          <a:xfrm>
            <a:off x="1225550" y="-26987"/>
            <a:ext cx="8267700" cy="876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Times New Roman"/>
              <a:buNone/>
            </a:pPr>
            <a:r>
              <a:rPr b="1" i="0" lang="en-US" sz="4400" u="none">
                <a:solidFill>
                  <a:srgbClr val="FFFF00"/>
                </a:solidFill>
                <a:latin typeface="Times New Roman"/>
                <a:ea typeface="Times New Roman"/>
                <a:cs typeface="Times New Roman"/>
                <a:sym typeface="Times New Roman"/>
              </a:rPr>
              <a:t>Artificial Intelligence </a:t>
            </a:r>
            <a:r>
              <a:rPr b="1" i="0" lang="en-US" sz="1400" u="none">
                <a:solidFill>
                  <a:srgbClr val="FFFF00"/>
                </a:solidFill>
                <a:latin typeface="Times New Roman"/>
                <a:ea typeface="Times New Roman"/>
                <a:cs typeface="Times New Roman"/>
                <a:sym typeface="Times New Roman"/>
              </a:rPr>
              <a:t>(contd.)</a:t>
            </a:r>
            <a:endParaRPr/>
          </a:p>
        </p:txBody>
      </p:sp>
      <p:pic>
        <p:nvPicPr>
          <p:cNvPr descr="DAY 9 - Thinking Humanly: The cognitive modeling approach - Artificial  Intelligence - IT Consultant - SAP, Artificial Intelligence and Machine  Learning" id="101" name="Google Shape;101;p4"/>
          <p:cNvPicPr preferRelativeResize="0"/>
          <p:nvPr/>
        </p:nvPicPr>
        <p:blipFill rotWithShape="1">
          <a:blip r:embed="rId3">
            <a:alphaModFix/>
          </a:blip>
          <a:srcRect b="0" l="0" r="0" t="0"/>
          <a:stretch/>
        </p:blipFill>
        <p:spPr>
          <a:xfrm>
            <a:off x="1989137" y="1622425"/>
            <a:ext cx="5927725" cy="36131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0"/>
          <p:cNvSpPr txBox="1"/>
          <p:nvPr>
            <p:ph type="title"/>
          </p:nvPr>
        </p:nvSpPr>
        <p:spPr>
          <a:xfrm>
            <a:off x="1225550" y="-26987"/>
            <a:ext cx="8267700" cy="876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3600"/>
              <a:buFont typeface="Times New Roman"/>
              <a:buNone/>
            </a:pPr>
            <a:r>
              <a:rPr b="1" i="0" lang="en-US" sz="3600" u="none">
                <a:solidFill>
                  <a:srgbClr val="FFFF00"/>
                </a:solidFill>
                <a:latin typeface="Times New Roman"/>
                <a:ea typeface="Times New Roman"/>
                <a:cs typeface="Times New Roman"/>
                <a:sym typeface="Times New Roman"/>
              </a:rPr>
              <a:t>A* algorithm </a:t>
            </a:r>
            <a:r>
              <a:rPr b="1" i="0" lang="en-US" sz="2000" u="none">
                <a:solidFill>
                  <a:srgbClr val="FFFF00"/>
                </a:solidFill>
                <a:latin typeface="Times New Roman"/>
                <a:ea typeface="Times New Roman"/>
                <a:cs typeface="Times New Roman"/>
                <a:sym typeface="Times New Roman"/>
              </a:rPr>
              <a:t>(contd.)</a:t>
            </a:r>
            <a:endParaRPr/>
          </a:p>
        </p:txBody>
      </p:sp>
      <p:pic>
        <p:nvPicPr>
          <p:cNvPr id="332" name="Google Shape;332;p40"/>
          <p:cNvPicPr preferRelativeResize="0"/>
          <p:nvPr/>
        </p:nvPicPr>
        <p:blipFill rotWithShape="1">
          <a:blip r:embed="rId3">
            <a:alphaModFix/>
          </a:blip>
          <a:srcRect b="0" l="0" r="0" t="0"/>
          <a:stretch/>
        </p:blipFill>
        <p:spPr>
          <a:xfrm>
            <a:off x="1898650" y="1481137"/>
            <a:ext cx="6348412" cy="38957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1"/>
          <p:cNvSpPr txBox="1"/>
          <p:nvPr>
            <p:ph type="title"/>
          </p:nvPr>
        </p:nvSpPr>
        <p:spPr>
          <a:xfrm>
            <a:off x="782637" y="47625"/>
            <a:ext cx="89154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3600"/>
              <a:buFont typeface="Times New Roman"/>
              <a:buNone/>
            </a:pPr>
            <a:r>
              <a:rPr b="1" i="0" lang="en-US" sz="3600" u="none">
                <a:solidFill>
                  <a:srgbClr val="FFFF00"/>
                </a:solidFill>
                <a:latin typeface="Times New Roman"/>
                <a:ea typeface="Times New Roman"/>
                <a:cs typeface="Times New Roman"/>
                <a:sym typeface="Times New Roman"/>
              </a:rPr>
              <a:t>Best First search</a:t>
            </a:r>
            <a:endParaRPr/>
          </a:p>
        </p:txBody>
      </p:sp>
      <p:sp>
        <p:nvSpPr>
          <p:cNvPr id="338" name="Google Shape;338;p41"/>
          <p:cNvSpPr txBox="1"/>
          <p:nvPr>
            <p:ph idx="1" type="body"/>
          </p:nvPr>
        </p:nvSpPr>
        <p:spPr>
          <a:xfrm>
            <a:off x="263525" y="1014412"/>
            <a:ext cx="9434512" cy="20304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Informed Search, based upon </a:t>
            </a:r>
            <a:r>
              <a:rPr b="1" i="0" lang="en-US" sz="2000" u="none" cap="none" strike="noStrike">
                <a:solidFill>
                  <a:schemeClr val="accent2"/>
                </a:solidFill>
                <a:latin typeface="Arial"/>
                <a:ea typeface="Arial"/>
                <a:cs typeface="Arial"/>
                <a:sym typeface="Arial"/>
              </a:rPr>
              <a:t>heuristic approaches.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Uses </a:t>
            </a:r>
            <a:r>
              <a:rPr b="1" i="0" lang="en-US" sz="2000" u="none" cap="none" strike="noStrike">
                <a:solidFill>
                  <a:schemeClr val="accent2"/>
                </a:solidFill>
                <a:latin typeface="Arial"/>
                <a:ea typeface="Arial"/>
                <a:cs typeface="Arial"/>
                <a:sym typeface="Arial"/>
              </a:rPr>
              <a:t>Priority Queue</a:t>
            </a:r>
            <a:r>
              <a:rPr b="0" i="0" lang="en-US" sz="2000" u="none" cap="none" strike="noStrike">
                <a:solidFill>
                  <a:schemeClr val="dk1"/>
                </a:solidFill>
                <a:latin typeface="Arial"/>
                <a:ea typeface="Arial"/>
                <a:cs typeface="Arial"/>
                <a:sym typeface="Arial"/>
              </a:rPr>
              <a:t> to store cost of nodes.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A </a:t>
            </a:r>
            <a:r>
              <a:rPr b="1" i="0" lang="en-US" sz="2000" u="none" cap="none" strike="noStrike">
                <a:solidFill>
                  <a:schemeClr val="accent2"/>
                </a:solidFill>
                <a:latin typeface="Arial"/>
                <a:ea typeface="Arial"/>
                <a:cs typeface="Arial"/>
                <a:sym typeface="Arial"/>
              </a:rPr>
              <a:t>greedy search </a:t>
            </a:r>
            <a:r>
              <a:rPr b="0" i="0" lang="en-US" sz="2000" u="none" cap="none" strike="noStrike">
                <a:solidFill>
                  <a:schemeClr val="dk1"/>
                </a:solidFill>
                <a:latin typeface="Arial"/>
                <a:ea typeface="Arial"/>
                <a:cs typeface="Arial"/>
                <a:sym typeface="Arial"/>
              </a:rPr>
              <a:t>algorithm.</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Priority queue containing initial states.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0" lvl="2" marL="914400" marR="0" rtl="0" algn="l">
              <a:lnSpc>
                <a:spcPct val="100000"/>
              </a:lnSpc>
              <a:spcBef>
                <a:spcPts val="400"/>
              </a:spcBef>
              <a:spcAft>
                <a:spcPts val="0"/>
              </a:spcAft>
              <a:buClr>
                <a:schemeClr val="dk1"/>
              </a:buClr>
              <a:buSzPts val="2000"/>
              <a:buFont typeface="Noto Sans Symbols"/>
              <a:buNone/>
            </a:pPr>
            <a:r>
              <a:t/>
            </a:r>
            <a:endParaRPr b="0" i="0" sz="2000" u="none" cap="none" strike="noStrike">
              <a:solidFill>
                <a:srgbClr val="993300"/>
              </a:solidFill>
              <a:latin typeface="Arial"/>
              <a:ea typeface="Arial"/>
              <a:cs typeface="Arial"/>
              <a:sym typeface="Arial"/>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p:txBody>
      </p:sp>
      <p:pic>
        <p:nvPicPr>
          <p:cNvPr id="339" name="Google Shape;339;p41"/>
          <p:cNvPicPr preferRelativeResize="0"/>
          <p:nvPr/>
        </p:nvPicPr>
        <p:blipFill rotWithShape="1">
          <a:blip r:embed="rId3">
            <a:alphaModFix/>
          </a:blip>
          <a:srcRect b="0" l="0" r="0" t="0"/>
          <a:stretch/>
        </p:blipFill>
        <p:spPr>
          <a:xfrm>
            <a:off x="2497137" y="2592387"/>
            <a:ext cx="4967287" cy="36957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2"/>
          <p:cNvSpPr txBox="1"/>
          <p:nvPr>
            <p:ph type="title"/>
          </p:nvPr>
        </p:nvSpPr>
        <p:spPr>
          <a:xfrm>
            <a:off x="1225550" y="-26987"/>
            <a:ext cx="8267700" cy="876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3600"/>
              <a:buFont typeface="Times New Roman"/>
              <a:buNone/>
            </a:pPr>
            <a:r>
              <a:rPr b="1" i="0" lang="en-US" sz="3600" u="none">
                <a:solidFill>
                  <a:srgbClr val="FFFF00"/>
                </a:solidFill>
                <a:latin typeface="Times New Roman"/>
                <a:ea typeface="Times New Roman"/>
                <a:cs typeface="Times New Roman"/>
                <a:sym typeface="Times New Roman"/>
              </a:rPr>
              <a:t>Mean End Analysis (MEA)</a:t>
            </a:r>
            <a:endParaRPr/>
          </a:p>
        </p:txBody>
      </p:sp>
      <p:sp>
        <p:nvSpPr>
          <p:cNvPr id="345" name="Google Shape;345;p42"/>
          <p:cNvSpPr txBox="1"/>
          <p:nvPr>
            <p:ph idx="1" type="body"/>
          </p:nvPr>
        </p:nvSpPr>
        <p:spPr>
          <a:xfrm>
            <a:off x="273050" y="990600"/>
            <a:ext cx="9532937" cy="5392737"/>
          </a:xfrm>
          <a:prstGeom prst="rect">
            <a:avLst/>
          </a:prstGeom>
          <a:noFill/>
          <a:ln>
            <a:noFill/>
          </a:ln>
        </p:spPr>
        <p:txBody>
          <a:bodyPr anchorCtr="0" anchor="t" bIns="45700" lIns="91425" spcFirstLastPara="1" rIns="91425" wrap="square" tIns="45700">
            <a:noAutofit/>
          </a:bodyPr>
          <a:lstStyle/>
          <a:p>
            <a:pPr indent="-342900" lvl="2" marL="615950" rtl="0" algn="just">
              <a:lnSpc>
                <a:spcPct val="100000"/>
              </a:lnSpc>
              <a:spcBef>
                <a:spcPts val="0"/>
              </a:spcBef>
              <a:spcAft>
                <a:spcPts val="0"/>
              </a:spcAft>
              <a:buClr>
                <a:schemeClr val="dk1"/>
              </a:buClr>
              <a:buSzPts val="2400"/>
              <a:buFont typeface="Arial"/>
              <a:buChar char="•"/>
            </a:pPr>
            <a:r>
              <a:rPr b="0" i="0" lang="en-US" sz="2400" u="none">
                <a:solidFill>
                  <a:srgbClr val="000000"/>
                </a:solidFill>
                <a:latin typeface="Book Antiqua"/>
                <a:ea typeface="Book Antiqua"/>
                <a:cs typeface="Book Antiqua"/>
                <a:sym typeface="Book Antiqua"/>
              </a:rPr>
              <a:t>Means-Ends Analysis is problem-solving techniques used in Artificial intelligence for limiting search in AI programs.</a:t>
            </a:r>
            <a:endParaRPr/>
          </a:p>
          <a:p>
            <a:pPr indent="-342900" lvl="2" marL="615950" rtl="0" algn="just">
              <a:lnSpc>
                <a:spcPct val="100000"/>
              </a:lnSpc>
              <a:spcBef>
                <a:spcPts val="1800"/>
              </a:spcBef>
              <a:spcAft>
                <a:spcPts val="0"/>
              </a:spcAft>
              <a:buClr>
                <a:schemeClr val="dk1"/>
              </a:buClr>
              <a:buSzPts val="2400"/>
              <a:buFont typeface="Arial"/>
              <a:buChar char="•"/>
            </a:pPr>
            <a:r>
              <a:rPr b="0" i="0" lang="en-US" sz="2400" u="none">
                <a:solidFill>
                  <a:srgbClr val="000000"/>
                </a:solidFill>
                <a:latin typeface="Book Antiqua"/>
                <a:ea typeface="Book Antiqua"/>
                <a:cs typeface="Book Antiqua"/>
                <a:sym typeface="Book Antiqua"/>
              </a:rPr>
              <a:t>Means end analysis uses </a:t>
            </a:r>
            <a:r>
              <a:rPr b="1" i="0" lang="en-US" sz="2400" u="none">
                <a:solidFill>
                  <a:schemeClr val="accent2"/>
                </a:solidFill>
                <a:latin typeface="Book Antiqua"/>
                <a:ea typeface="Book Antiqua"/>
                <a:cs typeface="Book Antiqua"/>
                <a:sym typeface="Book Antiqua"/>
              </a:rPr>
              <a:t>actions (means) </a:t>
            </a:r>
            <a:r>
              <a:rPr b="0" i="0" lang="en-US" sz="2400" u="none">
                <a:solidFill>
                  <a:srgbClr val="000000"/>
                </a:solidFill>
                <a:latin typeface="Book Antiqua"/>
                <a:ea typeface="Book Antiqua"/>
                <a:cs typeface="Book Antiqua"/>
                <a:sym typeface="Book Antiqua"/>
              </a:rPr>
              <a:t>to tell you how to achieve your </a:t>
            </a:r>
            <a:r>
              <a:rPr b="1" i="0" lang="en-US" sz="2400" u="none">
                <a:solidFill>
                  <a:schemeClr val="accent2"/>
                </a:solidFill>
                <a:latin typeface="Book Antiqua"/>
                <a:ea typeface="Book Antiqua"/>
                <a:cs typeface="Book Antiqua"/>
                <a:sym typeface="Book Antiqua"/>
              </a:rPr>
              <a:t>goal (the end)</a:t>
            </a:r>
            <a:r>
              <a:rPr b="0" i="0" lang="en-US" sz="2400" u="none">
                <a:solidFill>
                  <a:srgbClr val="000000"/>
                </a:solidFill>
                <a:latin typeface="Book Antiqua"/>
                <a:ea typeface="Book Antiqua"/>
                <a:cs typeface="Book Antiqua"/>
                <a:sym typeface="Book Antiqua"/>
              </a:rPr>
              <a:t>.</a:t>
            </a:r>
            <a:endParaRPr/>
          </a:p>
          <a:p>
            <a:pPr indent="-342900" lvl="2" marL="615950" rtl="0" algn="just">
              <a:lnSpc>
                <a:spcPct val="100000"/>
              </a:lnSpc>
              <a:spcBef>
                <a:spcPts val="1800"/>
              </a:spcBef>
              <a:spcAft>
                <a:spcPts val="0"/>
              </a:spcAft>
              <a:buClr>
                <a:schemeClr val="dk1"/>
              </a:buClr>
              <a:buSzPts val="2400"/>
              <a:buFont typeface="Arial"/>
              <a:buChar char="•"/>
            </a:pPr>
            <a:r>
              <a:rPr b="0" i="0" lang="en-US" sz="2400" u="none">
                <a:solidFill>
                  <a:srgbClr val="000000"/>
                </a:solidFill>
                <a:latin typeface="Book Antiqua"/>
                <a:ea typeface="Book Antiqua"/>
                <a:cs typeface="Book Antiqua"/>
                <a:sym typeface="Book Antiqua"/>
              </a:rPr>
              <a:t>Means-ends analysis is a version of </a:t>
            </a:r>
            <a:r>
              <a:rPr b="1" i="0" lang="en-US" sz="2400" u="none">
                <a:solidFill>
                  <a:schemeClr val="accent2"/>
                </a:solidFill>
                <a:latin typeface="Book Antiqua"/>
                <a:ea typeface="Book Antiqua"/>
                <a:cs typeface="Book Antiqua"/>
                <a:sym typeface="Book Antiqua"/>
              </a:rPr>
              <a:t>divide-and-conquer.  </a:t>
            </a:r>
            <a:endParaRPr/>
          </a:p>
          <a:p>
            <a:pPr indent="-342900" lvl="2" marL="615950" rtl="0" algn="just">
              <a:lnSpc>
                <a:spcPct val="100000"/>
              </a:lnSpc>
              <a:spcBef>
                <a:spcPts val="1800"/>
              </a:spcBef>
              <a:spcAft>
                <a:spcPts val="0"/>
              </a:spcAft>
              <a:buClr>
                <a:schemeClr val="dk1"/>
              </a:buClr>
              <a:buSzPts val="2400"/>
              <a:buFont typeface="Arial"/>
              <a:buChar char="•"/>
            </a:pPr>
            <a:r>
              <a:rPr b="0" i="0" lang="en-US" sz="2400" u="none">
                <a:solidFill>
                  <a:srgbClr val="000000"/>
                </a:solidFill>
                <a:latin typeface="Book Antiqua"/>
                <a:ea typeface="Book Antiqua"/>
                <a:cs typeface="Book Antiqua"/>
                <a:sym typeface="Book Antiqua"/>
              </a:rPr>
              <a:t>The difference between the two is that divide-and-conquer is purely </a:t>
            </a:r>
            <a:r>
              <a:rPr b="1" i="0" lang="en-US" sz="2400" u="none">
                <a:solidFill>
                  <a:schemeClr val="accent2"/>
                </a:solidFill>
                <a:latin typeface="Book Antiqua"/>
                <a:ea typeface="Book Antiqua"/>
                <a:cs typeface="Book Antiqua"/>
                <a:sym typeface="Book Antiqua"/>
              </a:rPr>
              <a:t>recursive</a:t>
            </a:r>
            <a:r>
              <a:rPr b="0" i="0" lang="en-US" sz="2400" u="none">
                <a:solidFill>
                  <a:srgbClr val="000000"/>
                </a:solidFill>
                <a:latin typeface="Book Antiqua"/>
                <a:ea typeface="Book Antiqua"/>
                <a:cs typeface="Book Antiqua"/>
                <a:sym typeface="Book Antiqua"/>
              </a:rPr>
              <a:t>: the subproblems that are solved are always of the same type. </a:t>
            </a:r>
            <a:endParaRPr/>
          </a:p>
          <a:p>
            <a:pPr indent="-342900" lvl="2" marL="615950" rtl="0" algn="just">
              <a:lnSpc>
                <a:spcPct val="100000"/>
              </a:lnSpc>
              <a:spcBef>
                <a:spcPts val="1800"/>
              </a:spcBef>
              <a:spcAft>
                <a:spcPts val="0"/>
              </a:spcAft>
              <a:buClr>
                <a:schemeClr val="dk1"/>
              </a:buClr>
              <a:buSzPts val="2400"/>
              <a:buFont typeface="Arial"/>
              <a:buChar char="•"/>
            </a:pPr>
            <a:r>
              <a:rPr b="0" i="0" lang="en-US" sz="2400" u="none">
                <a:solidFill>
                  <a:srgbClr val="000000"/>
                </a:solidFill>
                <a:latin typeface="Book Antiqua"/>
                <a:ea typeface="Book Antiqua"/>
                <a:cs typeface="Book Antiqua"/>
                <a:sym typeface="Book Antiqua"/>
              </a:rPr>
              <a:t>Means-ends analysis is more flexible, and less obviously recursive, because the </a:t>
            </a:r>
            <a:r>
              <a:rPr b="1" i="0" lang="en-US" sz="2400" u="none">
                <a:solidFill>
                  <a:schemeClr val="accent2"/>
                </a:solidFill>
                <a:latin typeface="Book Antiqua"/>
                <a:ea typeface="Book Antiqua"/>
                <a:cs typeface="Book Antiqua"/>
                <a:sym typeface="Book Antiqua"/>
              </a:rPr>
              <a:t>subproblems</a:t>
            </a:r>
            <a:r>
              <a:rPr b="0" i="0" lang="en-US" sz="2400" u="none">
                <a:solidFill>
                  <a:srgbClr val="000000"/>
                </a:solidFill>
                <a:latin typeface="Book Antiqua"/>
                <a:ea typeface="Book Antiqua"/>
                <a:cs typeface="Book Antiqua"/>
                <a:sym typeface="Book Antiqua"/>
              </a:rPr>
              <a:t> that are defined for it need </a:t>
            </a:r>
            <a:r>
              <a:rPr b="1" i="0" lang="en-US" sz="2400" u="none">
                <a:solidFill>
                  <a:schemeClr val="accent2"/>
                </a:solidFill>
                <a:latin typeface="Book Antiqua"/>
                <a:ea typeface="Book Antiqua"/>
                <a:cs typeface="Book Antiqua"/>
                <a:sym typeface="Book Antiqua"/>
              </a:rPr>
              <a:t>not all be of the same type</a:t>
            </a:r>
            <a:r>
              <a:rPr b="0" i="0" lang="en-US" sz="2400" u="none">
                <a:solidFill>
                  <a:srgbClr val="000000"/>
                </a:solidFill>
                <a:latin typeface="Book Antiqua"/>
                <a:ea typeface="Book Antiqua"/>
                <a:cs typeface="Book Antiqua"/>
                <a:sym typeface="Book Antiqua"/>
              </a:rPr>
              <a: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3"/>
          <p:cNvSpPr txBox="1"/>
          <p:nvPr>
            <p:ph type="title"/>
          </p:nvPr>
        </p:nvSpPr>
        <p:spPr>
          <a:xfrm>
            <a:off x="696912" y="73025"/>
            <a:ext cx="8915400" cy="6921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3600"/>
              <a:buFont typeface="Times New Roman"/>
              <a:buNone/>
            </a:pPr>
            <a:r>
              <a:rPr b="1" i="0" lang="en-US" sz="3600" u="none">
                <a:solidFill>
                  <a:srgbClr val="FFFF00"/>
                </a:solidFill>
                <a:latin typeface="Times New Roman"/>
                <a:ea typeface="Times New Roman"/>
                <a:cs typeface="Times New Roman"/>
                <a:sym typeface="Times New Roman"/>
              </a:rPr>
              <a:t>Mean End Analysis (MEA) </a:t>
            </a:r>
            <a:r>
              <a:rPr b="1" i="0" lang="en-US" sz="1800" u="none">
                <a:solidFill>
                  <a:srgbClr val="FFFF00"/>
                </a:solidFill>
                <a:latin typeface="Times New Roman"/>
                <a:ea typeface="Times New Roman"/>
                <a:cs typeface="Times New Roman"/>
                <a:sym typeface="Times New Roman"/>
              </a:rPr>
              <a:t>contd.</a:t>
            </a:r>
            <a:endParaRPr/>
          </a:p>
        </p:txBody>
      </p:sp>
      <p:pic>
        <p:nvPicPr>
          <p:cNvPr id="351" name="Google Shape;351;p43"/>
          <p:cNvPicPr preferRelativeResize="0"/>
          <p:nvPr/>
        </p:nvPicPr>
        <p:blipFill rotWithShape="1">
          <a:blip r:embed="rId3">
            <a:alphaModFix/>
          </a:blip>
          <a:srcRect b="0" l="0" r="0" t="0"/>
          <a:stretch/>
        </p:blipFill>
        <p:spPr>
          <a:xfrm>
            <a:off x="1433512" y="1443037"/>
            <a:ext cx="7038975" cy="39719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4"/>
          <p:cNvSpPr txBox="1"/>
          <p:nvPr>
            <p:ph type="title"/>
          </p:nvPr>
        </p:nvSpPr>
        <p:spPr>
          <a:xfrm>
            <a:off x="1225550" y="-26987"/>
            <a:ext cx="8267700" cy="876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3600"/>
              <a:buFont typeface="Times New Roman"/>
              <a:buNone/>
            </a:pPr>
            <a:r>
              <a:rPr b="1" i="0" lang="en-US" sz="3600" u="none">
                <a:solidFill>
                  <a:srgbClr val="FFFF00"/>
                </a:solidFill>
                <a:latin typeface="Times New Roman"/>
                <a:ea typeface="Times New Roman"/>
                <a:cs typeface="Times New Roman"/>
                <a:sym typeface="Times New Roman"/>
              </a:rPr>
              <a:t>Ethics of AI</a:t>
            </a:r>
            <a:endParaRPr/>
          </a:p>
        </p:txBody>
      </p:sp>
      <p:sp>
        <p:nvSpPr>
          <p:cNvPr id="357" name="Google Shape;357;p44"/>
          <p:cNvSpPr txBox="1"/>
          <p:nvPr>
            <p:ph idx="1" type="body"/>
          </p:nvPr>
        </p:nvSpPr>
        <p:spPr>
          <a:xfrm>
            <a:off x="273050" y="990600"/>
            <a:ext cx="9532937" cy="5392737"/>
          </a:xfrm>
          <a:prstGeom prst="rect">
            <a:avLst/>
          </a:prstGeom>
          <a:noFill/>
          <a:ln>
            <a:noFill/>
          </a:ln>
        </p:spPr>
        <p:txBody>
          <a:bodyPr anchorCtr="0" anchor="t" bIns="45700" lIns="91425" spcFirstLastPara="1" rIns="91425" wrap="square" tIns="45700">
            <a:noAutofit/>
          </a:bodyPr>
          <a:lstStyle/>
          <a:p>
            <a:pPr indent="-342900" lvl="2" marL="615950" rtl="0" algn="just">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AI ethics are the study of the </a:t>
            </a:r>
            <a:r>
              <a:rPr b="1" i="0" lang="en-US" sz="2800" u="none">
                <a:solidFill>
                  <a:schemeClr val="accent2"/>
                </a:solidFill>
                <a:latin typeface="Arial"/>
                <a:ea typeface="Arial"/>
                <a:cs typeface="Arial"/>
                <a:sym typeface="Arial"/>
              </a:rPr>
              <a:t>moral and ethical considerations </a:t>
            </a:r>
            <a:r>
              <a:rPr b="0" i="0" lang="en-US" sz="2800" u="none">
                <a:solidFill>
                  <a:schemeClr val="dk1"/>
                </a:solidFill>
                <a:latin typeface="Arial"/>
                <a:ea typeface="Arial"/>
                <a:cs typeface="Arial"/>
                <a:sym typeface="Arial"/>
              </a:rPr>
              <a:t>involved in developing and using AI.</a:t>
            </a:r>
            <a:endParaRPr/>
          </a:p>
          <a:p>
            <a:pPr indent="-342900" lvl="2" marL="615950" rtl="0" algn="just">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This field focuses on:</a:t>
            </a:r>
            <a:endParaRPr/>
          </a:p>
          <a:p>
            <a:pPr indent="-342900" lvl="3" marL="1073150" rtl="0" algn="just">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How can we make sure that autonomous machines act following our values?</a:t>
            </a:r>
            <a:endParaRPr/>
          </a:p>
          <a:p>
            <a:pPr indent="-342900" lvl="3" marL="1073150" rtl="0" algn="just">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How can we ensure that they have less probability of harming humans than other technologies?</a:t>
            </a:r>
            <a:endParaRPr/>
          </a:p>
          <a:p>
            <a:pPr indent="-342900" lvl="3" marL="1073150" rtl="0" algn="just">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What is our responsibility as designers and users of ethical AI systems?</a:t>
            </a:r>
            <a:endParaRPr/>
          </a:p>
          <a:p>
            <a:pPr indent="-342900" lvl="3" marL="1073150" rtl="0" algn="just">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It is also termed as </a:t>
            </a:r>
            <a:r>
              <a:rPr b="1" i="0" lang="en-US" sz="2800" u="none">
                <a:solidFill>
                  <a:srgbClr val="FF0000"/>
                </a:solidFill>
                <a:latin typeface="Arial"/>
                <a:ea typeface="Arial"/>
                <a:cs typeface="Arial"/>
                <a:sym typeface="Arial"/>
              </a:rPr>
              <a:t>machine ethics/computational ethics.</a:t>
            </a:r>
            <a:endParaRPr/>
          </a:p>
          <a:p>
            <a:pPr indent="-190500" lvl="2" marL="615950" rtl="0" algn="just">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190500" lvl="0" marL="342900" rtl="0" algn="l">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5"/>
          <p:cNvSpPr txBox="1"/>
          <p:nvPr>
            <p:ph type="title"/>
          </p:nvPr>
        </p:nvSpPr>
        <p:spPr>
          <a:xfrm>
            <a:off x="1225550" y="-26987"/>
            <a:ext cx="8267700" cy="876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3600"/>
              <a:buFont typeface="Times New Roman"/>
              <a:buNone/>
            </a:pPr>
            <a:r>
              <a:rPr b="1" i="0" lang="en-US" sz="3600" u="none">
                <a:solidFill>
                  <a:srgbClr val="FFFF00"/>
                </a:solidFill>
                <a:latin typeface="Times New Roman"/>
                <a:ea typeface="Times New Roman"/>
                <a:cs typeface="Times New Roman"/>
                <a:sym typeface="Times New Roman"/>
              </a:rPr>
              <a:t>Ethics of AI </a:t>
            </a:r>
            <a:r>
              <a:rPr b="1" i="0" lang="en-US" sz="2000" u="none">
                <a:solidFill>
                  <a:srgbClr val="FFFF00"/>
                </a:solidFill>
                <a:latin typeface="Times New Roman"/>
                <a:ea typeface="Times New Roman"/>
                <a:cs typeface="Times New Roman"/>
                <a:sym typeface="Times New Roman"/>
              </a:rPr>
              <a:t>(Contd.)</a:t>
            </a:r>
            <a:endParaRPr/>
          </a:p>
        </p:txBody>
      </p:sp>
      <p:sp>
        <p:nvSpPr>
          <p:cNvPr id="363" name="Google Shape;363;p45"/>
          <p:cNvSpPr txBox="1"/>
          <p:nvPr>
            <p:ph idx="1" type="body"/>
          </p:nvPr>
        </p:nvSpPr>
        <p:spPr>
          <a:xfrm>
            <a:off x="273050" y="990600"/>
            <a:ext cx="9532937" cy="5392737"/>
          </a:xfrm>
          <a:prstGeom prst="rect">
            <a:avLst/>
          </a:prstGeom>
          <a:noFill/>
          <a:ln>
            <a:noFill/>
          </a:ln>
        </p:spPr>
        <p:txBody>
          <a:bodyPr anchorCtr="0" anchor="t" bIns="45700" lIns="91425" spcFirstLastPara="1" rIns="91425" wrap="square" tIns="45700">
            <a:noAutofit/>
          </a:bodyPr>
          <a:lstStyle/>
          <a:p>
            <a:pPr indent="-342900" lvl="2" marL="61595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AI ethics revolves around four main areas:</a:t>
            </a:r>
            <a:endParaRPr/>
          </a:p>
          <a:p>
            <a:pPr indent="-342900" lvl="3" marL="1073150" rtl="0" algn="just">
              <a:lnSpc>
                <a:spcPct val="100000"/>
              </a:lnSpc>
              <a:spcBef>
                <a:spcPts val="460"/>
              </a:spcBef>
              <a:spcAft>
                <a:spcPts val="0"/>
              </a:spcAft>
              <a:buClr>
                <a:schemeClr val="dk1"/>
              </a:buClr>
              <a:buSzPts val="2300"/>
              <a:buFont typeface="Noto Sans Symbols"/>
              <a:buChar char="▪"/>
            </a:pPr>
            <a:r>
              <a:rPr b="0" i="0" lang="en-US" sz="2300" u="none">
                <a:solidFill>
                  <a:schemeClr val="dk1"/>
                </a:solidFill>
                <a:latin typeface="Arial"/>
                <a:ea typeface="Arial"/>
                <a:cs typeface="Arial"/>
                <a:sym typeface="Arial"/>
              </a:rPr>
              <a:t>Safety: This refers to how well AI can avoid harming humans. (Not causing human harm or using offensive language)</a:t>
            </a:r>
            <a:endParaRPr/>
          </a:p>
          <a:p>
            <a:pPr indent="-342900" lvl="3" marL="1073150" rtl="0" algn="just">
              <a:lnSpc>
                <a:spcPct val="100000"/>
              </a:lnSpc>
              <a:spcBef>
                <a:spcPts val="460"/>
              </a:spcBef>
              <a:spcAft>
                <a:spcPts val="0"/>
              </a:spcAft>
              <a:buClr>
                <a:schemeClr val="dk1"/>
              </a:buClr>
              <a:buSzPts val="2300"/>
              <a:buFont typeface="Noto Sans Symbols"/>
              <a:buChar char="▪"/>
            </a:pPr>
            <a:r>
              <a:rPr b="0" i="0" lang="en-US" sz="2300" u="none">
                <a:solidFill>
                  <a:schemeClr val="dk1"/>
                </a:solidFill>
                <a:latin typeface="Arial"/>
                <a:ea typeface="Arial"/>
                <a:cs typeface="Arial"/>
                <a:sym typeface="Arial"/>
              </a:rPr>
              <a:t>Security: How well AI can prevent other systems from attacking it or taking advantage.</a:t>
            </a:r>
            <a:endParaRPr/>
          </a:p>
          <a:p>
            <a:pPr indent="-342900" lvl="3" marL="1073150" rtl="0" algn="just">
              <a:lnSpc>
                <a:spcPct val="100000"/>
              </a:lnSpc>
              <a:spcBef>
                <a:spcPts val="460"/>
              </a:spcBef>
              <a:spcAft>
                <a:spcPts val="0"/>
              </a:spcAft>
              <a:buClr>
                <a:schemeClr val="dk1"/>
              </a:buClr>
              <a:buSzPts val="2300"/>
              <a:buFont typeface="Noto Sans Symbols"/>
              <a:buChar char="▪"/>
            </a:pPr>
            <a:r>
              <a:rPr b="0" i="0" lang="en-US" sz="2300" u="none">
                <a:solidFill>
                  <a:schemeClr val="dk1"/>
                </a:solidFill>
                <a:latin typeface="Arial"/>
                <a:ea typeface="Arial"/>
                <a:cs typeface="Arial"/>
                <a:sym typeface="Arial"/>
              </a:rPr>
              <a:t>Privacy: How much information an AI knows about you, where it gets data from, how it stores that information.</a:t>
            </a:r>
            <a:endParaRPr/>
          </a:p>
          <a:p>
            <a:pPr indent="-342900" lvl="3" marL="1073150" rtl="0" algn="just">
              <a:lnSpc>
                <a:spcPct val="100000"/>
              </a:lnSpc>
              <a:spcBef>
                <a:spcPts val="460"/>
              </a:spcBef>
              <a:spcAft>
                <a:spcPts val="0"/>
              </a:spcAft>
              <a:buClr>
                <a:schemeClr val="dk1"/>
              </a:buClr>
              <a:buSzPts val="2300"/>
              <a:buFont typeface="Noto Sans Symbols"/>
              <a:buChar char="▪"/>
            </a:pPr>
            <a:r>
              <a:rPr b="0" i="0" lang="en-US" sz="2300" u="none">
                <a:solidFill>
                  <a:schemeClr val="dk1"/>
                </a:solidFill>
                <a:latin typeface="Arial"/>
                <a:ea typeface="Arial"/>
                <a:cs typeface="Arial"/>
                <a:sym typeface="Arial"/>
              </a:rPr>
              <a:t>Fairness: This refers to whether or not your rights as a consumer are being protected when interacting with a company.</a:t>
            </a:r>
            <a:endParaRPr/>
          </a:p>
          <a:p>
            <a:pPr indent="-342900" lvl="3" marL="1073150" rtl="0" algn="just">
              <a:lnSpc>
                <a:spcPct val="100000"/>
              </a:lnSpc>
              <a:spcBef>
                <a:spcPts val="460"/>
              </a:spcBef>
              <a:spcAft>
                <a:spcPts val="0"/>
              </a:spcAft>
              <a:buClr>
                <a:schemeClr val="dk1"/>
              </a:buClr>
              <a:buSzPts val="2300"/>
              <a:buFont typeface="Arial"/>
              <a:buNone/>
            </a:pPr>
            <a:r>
              <a:rPr b="0" i="0" lang="en-US" sz="2300" u="none">
                <a:solidFill>
                  <a:schemeClr val="dk1"/>
                </a:solidFill>
                <a:latin typeface="Arial"/>
                <a:ea typeface="Arial"/>
                <a:cs typeface="Arial"/>
                <a:sym typeface="Arial"/>
              </a:rPr>
              <a:t>As a new field of AI, ethics is still in development phase. </a:t>
            </a:r>
            <a:endParaRPr/>
          </a:p>
          <a:p>
            <a:pPr indent="-342900" lvl="3" marL="1073150" rtl="0" algn="just">
              <a:lnSpc>
                <a:spcPct val="100000"/>
              </a:lnSpc>
              <a:spcBef>
                <a:spcPts val="460"/>
              </a:spcBef>
              <a:spcAft>
                <a:spcPts val="0"/>
              </a:spcAft>
              <a:buClr>
                <a:schemeClr val="dk1"/>
              </a:buClr>
              <a:buSzPts val="2300"/>
              <a:buFont typeface="Arial"/>
              <a:buNone/>
            </a:pPr>
            <a:r>
              <a:rPr b="0" i="0" lang="en-US" sz="2300" u="none">
                <a:solidFill>
                  <a:schemeClr val="dk1"/>
                </a:solidFill>
                <a:latin typeface="Arial"/>
                <a:ea typeface="Arial"/>
                <a:cs typeface="Arial"/>
                <a:sym typeface="Arial"/>
              </a:rPr>
              <a:t>It is a </a:t>
            </a:r>
            <a:r>
              <a:rPr b="1" i="0" lang="en-US" sz="2300" u="none">
                <a:solidFill>
                  <a:srgbClr val="FF0000"/>
                </a:solidFill>
                <a:latin typeface="Arial"/>
                <a:ea typeface="Arial"/>
                <a:cs typeface="Arial"/>
                <a:sym typeface="Arial"/>
              </a:rPr>
              <a:t>challenge in AI </a:t>
            </a:r>
            <a:r>
              <a:rPr b="0" i="0" lang="en-US" sz="2300" u="none">
                <a:solidFill>
                  <a:schemeClr val="dk1"/>
                </a:solidFill>
                <a:latin typeface="Arial"/>
                <a:ea typeface="Arial"/>
                <a:cs typeface="Arial"/>
                <a:sym typeface="Arial"/>
              </a:rPr>
              <a:t>to know whether a developed program is acting ethically or not.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6"/>
          <p:cNvSpPr txBox="1"/>
          <p:nvPr>
            <p:ph type="title"/>
          </p:nvPr>
        </p:nvSpPr>
        <p:spPr>
          <a:xfrm>
            <a:off x="706437" y="0"/>
            <a:ext cx="89154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Times New Roman"/>
              <a:buNone/>
            </a:pPr>
            <a:r>
              <a:rPr b="1" i="0" lang="en-US" sz="4400" u="none">
                <a:solidFill>
                  <a:srgbClr val="FFFF00"/>
                </a:solidFill>
                <a:latin typeface="Times New Roman"/>
                <a:ea typeface="Times New Roman"/>
                <a:cs typeface="Times New Roman"/>
                <a:sym typeface="Times New Roman"/>
              </a:rPr>
              <a:t>Closing Remarks</a:t>
            </a:r>
            <a:endParaRPr/>
          </a:p>
        </p:txBody>
      </p:sp>
      <p:sp>
        <p:nvSpPr>
          <p:cNvPr id="369" name="Google Shape;369;p46"/>
          <p:cNvSpPr txBox="1"/>
          <p:nvPr>
            <p:ph idx="1" type="body"/>
          </p:nvPr>
        </p:nvSpPr>
        <p:spPr>
          <a:xfrm>
            <a:off x="412750" y="1298575"/>
            <a:ext cx="8997950" cy="3724275"/>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800"/>
              <a:buFont typeface="Book Antiqua"/>
              <a:buChar char="•"/>
            </a:pPr>
            <a:r>
              <a:rPr b="0" i="0" lang="en-US" sz="2800" u="none">
                <a:solidFill>
                  <a:schemeClr val="dk1"/>
                </a:solidFill>
                <a:latin typeface="Book Antiqua"/>
                <a:ea typeface="Book Antiqua"/>
                <a:cs typeface="Book Antiqua"/>
                <a:sym typeface="Book Antiqua"/>
              </a:rPr>
              <a:t>General questions you might have</a:t>
            </a:r>
            <a:endParaRPr/>
          </a:p>
          <a:p>
            <a:pPr indent="-285750" lvl="1" marL="742950" rtl="0" algn="just">
              <a:lnSpc>
                <a:spcPct val="100000"/>
              </a:lnSpc>
              <a:spcBef>
                <a:spcPts val="560"/>
              </a:spcBef>
              <a:spcAft>
                <a:spcPts val="0"/>
              </a:spcAft>
              <a:buClr>
                <a:schemeClr val="dk1"/>
              </a:buClr>
              <a:buSzPts val="2800"/>
              <a:buFont typeface="Noto Sans Symbols"/>
              <a:buChar char="▪"/>
            </a:pPr>
            <a:r>
              <a:rPr b="0" i="0" lang="en-US" sz="2800" u="none">
                <a:solidFill>
                  <a:schemeClr val="dk1"/>
                </a:solidFill>
                <a:latin typeface="Book Antiqua"/>
                <a:ea typeface="Book Antiqua"/>
                <a:cs typeface="Book Antiqua"/>
                <a:sym typeface="Book Antiqua"/>
              </a:rPr>
              <a:t>Do we want to build a computer that will be like us?</a:t>
            </a:r>
            <a:endParaRPr/>
          </a:p>
          <a:p>
            <a:pPr indent="-285750" lvl="1" marL="742950" rtl="0" algn="just">
              <a:lnSpc>
                <a:spcPct val="100000"/>
              </a:lnSpc>
              <a:spcBef>
                <a:spcPts val="560"/>
              </a:spcBef>
              <a:spcAft>
                <a:spcPts val="0"/>
              </a:spcAft>
              <a:buClr>
                <a:schemeClr val="dk1"/>
              </a:buClr>
              <a:buSzPts val="2800"/>
              <a:buFont typeface="Noto Sans Symbols"/>
              <a:buChar char="▪"/>
            </a:pPr>
            <a:r>
              <a:rPr b="0" i="0" lang="en-US" sz="2800" u="none">
                <a:solidFill>
                  <a:schemeClr val="dk1"/>
                </a:solidFill>
                <a:latin typeface="Book Antiqua"/>
                <a:ea typeface="Book Antiqua"/>
                <a:cs typeface="Book Antiqua"/>
                <a:sym typeface="Book Antiqua"/>
              </a:rPr>
              <a:t>If so, what do we need them for?</a:t>
            </a:r>
            <a:endParaRPr/>
          </a:p>
          <a:p>
            <a:pPr indent="-285750" lvl="1" marL="742950" rtl="0" algn="just">
              <a:lnSpc>
                <a:spcPct val="100000"/>
              </a:lnSpc>
              <a:spcBef>
                <a:spcPts val="560"/>
              </a:spcBef>
              <a:spcAft>
                <a:spcPts val="0"/>
              </a:spcAft>
              <a:buClr>
                <a:schemeClr val="dk1"/>
              </a:buClr>
              <a:buSzPts val="2800"/>
              <a:buFont typeface="Noto Sans Symbols"/>
              <a:buChar char="▪"/>
            </a:pPr>
            <a:r>
              <a:rPr b="0" i="0" lang="en-US" sz="2800" u="none">
                <a:solidFill>
                  <a:schemeClr val="dk1"/>
                </a:solidFill>
                <a:latin typeface="Book Antiqua"/>
                <a:ea typeface="Book Antiqua"/>
                <a:cs typeface="Book Antiqua"/>
                <a:sym typeface="Book Antiqua"/>
              </a:rPr>
              <a:t>What will the human-computers do for humanity?</a:t>
            </a:r>
            <a:endParaRPr/>
          </a:p>
          <a:p>
            <a:pPr indent="-342900" lvl="0" marL="342900" rtl="0" algn="just">
              <a:lnSpc>
                <a:spcPct val="100000"/>
              </a:lnSpc>
              <a:spcBef>
                <a:spcPts val="560"/>
              </a:spcBef>
              <a:spcAft>
                <a:spcPts val="0"/>
              </a:spcAft>
              <a:buClr>
                <a:schemeClr val="dk1"/>
              </a:buClr>
              <a:buSzPts val="2800"/>
              <a:buFont typeface="Book Antiqua"/>
              <a:buChar char="•"/>
            </a:pPr>
            <a:r>
              <a:rPr b="0" i="0" lang="en-US" sz="2800" u="none">
                <a:solidFill>
                  <a:schemeClr val="dk1"/>
                </a:solidFill>
                <a:latin typeface="Book Antiqua"/>
                <a:ea typeface="Book Antiqua"/>
                <a:cs typeface="Book Antiqua"/>
                <a:sym typeface="Book Antiqua"/>
              </a:rPr>
              <a:t>No answers to these questions…yet research and achievement continues to progress each year - We must wait and see what the future holds</a:t>
            </a:r>
            <a:endParaRPr/>
          </a:p>
          <a:p>
            <a:pPr indent="-165100" lvl="0" marL="342900" rtl="0" algn="l">
              <a:spcBef>
                <a:spcPts val="560"/>
              </a:spcBef>
              <a:spcAft>
                <a:spcPts val="0"/>
              </a:spcAft>
              <a:buClr>
                <a:schemeClr val="dk1"/>
              </a:buClr>
              <a:buSzPts val="2800"/>
              <a:buFont typeface="Arial"/>
              <a:buNone/>
            </a:pPr>
            <a:r>
              <a:t/>
            </a:r>
            <a:endParaRPr b="0" i="0" sz="2800" u="none">
              <a:solidFill>
                <a:schemeClr val="dk1"/>
              </a:solidFill>
              <a:latin typeface="Book Antiqua"/>
              <a:ea typeface="Book Antiqua"/>
              <a:cs typeface="Book Antiqua"/>
              <a:sym typeface="Book Antiqua"/>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7"/>
          <p:cNvSpPr txBox="1"/>
          <p:nvPr>
            <p:ph type="title"/>
          </p:nvPr>
        </p:nvSpPr>
        <p:spPr>
          <a:xfrm>
            <a:off x="706437" y="0"/>
            <a:ext cx="89154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sz="4400">
              <a:solidFill>
                <a:schemeClr val="dk2"/>
              </a:solidFill>
              <a:latin typeface="Times New Roman"/>
              <a:ea typeface="Times New Roman"/>
              <a:cs typeface="Times New Roman"/>
              <a:sym typeface="Times New Roman"/>
            </a:endParaRPr>
          </a:p>
        </p:txBody>
      </p:sp>
      <p:sp>
        <p:nvSpPr>
          <p:cNvPr id="375" name="Google Shape;375;p47"/>
          <p:cNvSpPr txBox="1"/>
          <p:nvPr>
            <p:ph idx="1" type="body"/>
          </p:nvPr>
        </p:nvSpPr>
        <p:spPr>
          <a:xfrm>
            <a:off x="257175" y="1143000"/>
            <a:ext cx="8997950" cy="372427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0" lvl="0" marL="0" rtl="0" algn="ctr">
              <a:lnSpc>
                <a:spcPct val="10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0" lvl="0" marL="0" rtl="0" algn="ctr">
              <a:lnSpc>
                <a:spcPct val="10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0" lvl="0" marL="0" rtl="0" algn="ctr">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Thanks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5"/>
          <p:cNvSpPr txBox="1"/>
          <p:nvPr>
            <p:ph type="title"/>
          </p:nvPr>
        </p:nvSpPr>
        <p:spPr>
          <a:xfrm>
            <a:off x="1225550" y="-26987"/>
            <a:ext cx="8267700" cy="876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Times New Roman"/>
              <a:buNone/>
            </a:pPr>
            <a:r>
              <a:rPr b="1" i="0" lang="en-US" sz="4400" u="none">
                <a:solidFill>
                  <a:srgbClr val="FFFF00"/>
                </a:solidFill>
                <a:latin typeface="Times New Roman"/>
                <a:ea typeface="Times New Roman"/>
                <a:cs typeface="Times New Roman"/>
                <a:sym typeface="Times New Roman"/>
              </a:rPr>
              <a:t>Types of AI</a:t>
            </a:r>
            <a:endParaRPr/>
          </a:p>
        </p:txBody>
      </p:sp>
      <p:sp>
        <p:nvSpPr>
          <p:cNvPr id="107" name="Google Shape;107;p5"/>
          <p:cNvSpPr txBox="1"/>
          <p:nvPr>
            <p:ph idx="1" type="body"/>
          </p:nvPr>
        </p:nvSpPr>
        <p:spPr>
          <a:xfrm>
            <a:off x="273050" y="990600"/>
            <a:ext cx="9532937" cy="5273675"/>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300"/>
              <a:buFont typeface="Arial"/>
              <a:buChar char="•"/>
            </a:pPr>
            <a:r>
              <a:rPr b="0" i="0" lang="en-US" sz="2300" u="none">
                <a:solidFill>
                  <a:schemeClr val="dk1"/>
                </a:solidFill>
                <a:latin typeface="Arial"/>
                <a:ea typeface="Arial"/>
                <a:cs typeface="Arial"/>
                <a:sym typeface="Arial"/>
              </a:rPr>
              <a:t>Based on the </a:t>
            </a:r>
            <a:r>
              <a:rPr b="1" i="0" lang="en-US" sz="2300" u="none">
                <a:solidFill>
                  <a:schemeClr val="accent2"/>
                </a:solidFill>
                <a:latin typeface="Arial"/>
                <a:ea typeface="Arial"/>
                <a:cs typeface="Arial"/>
                <a:sym typeface="Arial"/>
              </a:rPr>
              <a:t>capability and functionality</a:t>
            </a:r>
            <a:r>
              <a:rPr b="0" i="0" lang="en-US" sz="2300" u="none">
                <a:solidFill>
                  <a:schemeClr val="dk1"/>
                </a:solidFill>
                <a:latin typeface="Arial"/>
                <a:ea typeface="Arial"/>
                <a:cs typeface="Arial"/>
                <a:sym typeface="Arial"/>
              </a:rPr>
              <a:t>, there are two types of AI:</a:t>
            </a:r>
            <a:endParaRPr/>
          </a:p>
          <a:p>
            <a:pPr indent="-285750" lvl="1" marL="742950" rtl="0" algn="just">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Type-I</a:t>
            </a:r>
            <a:endParaRPr/>
          </a:p>
          <a:p>
            <a:pPr indent="-285750" lvl="1" marL="742950" rtl="0" algn="just">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Type-II</a:t>
            </a:r>
            <a:endParaRPr/>
          </a:p>
          <a:p>
            <a:pPr indent="-285750" lvl="1" marL="742950" rtl="0" algn="just">
              <a:lnSpc>
                <a:spcPct val="100000"/>
              </a:lnSpc>
              <a:spcBef>
                <a:spcPts val="400"/>
              </a:spcBef>
              <a:spcAft>
                <a:spcPts val="0"/>
              </a:spcAft>
              <a:buSzPts val="2000"/>
              <a:buNone/>
            </a:pPr>
            <a:r>
              <a:t/>
            </a:r>
            <a:endParaRPr b="0" i="0" sz="2000" u="none">
              <a:solidFill>
                <a:schemeClr val="dk1"/>
              </a:solidFill>
              <a:latin typeface="Arial"/>
              <a:ea typeface="Arial"/>
              <a:cs typeface="Arial"/>
              <a:sym typeface="Arial"/>
            </a:endParaRPr>
          </a:p>
          <a:p>
            <a:pPr indent="-215900" lvl="0" marL="342900" rtl="0" algn="l">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p:txBody>
      </p:sp>
      <p:pic>
        <p:nvPicPr>
          <p:cNvPr id="108" name="Google Shape;108;p5"/>
          <p:cNvPicPr preferRelativeResize="0"/>
          <p:nvPr/>
        </p:nvPicPr>
        <p:blipFill rotWithShape="1">
          <a:blip r:embed="rId3">
            <a:alphaModFix/>
          </a:blip>
          <a:srcRect b="0" l="0" r="0" t="0"/>
          <a:stretch/>
        </p:blipFill>
        <p:spPr>
          <a:xfrm>
            <a:off x="1504950" y="2590800"/>
            <a:ext cx="6224587" cy="3041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6"/>
          <p:cNvSpPr txBox="1"/>
          <p:nvPr>
            <p:ph type="title"/>
          </p:nvPr>
        </p:nvSpPr>
        <p:spPr>
          <a:xfrm>
            <a:off x="1225550" y="-26987"/>
            <a:ext cx="8267700" cy="876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3600"/>
              <a:buFont typeface="Times New Roman"/>
              <a:buNone/>
            </a:pPr>
            <a:r>
              <a:rPr b="1" i="0" lang="en-US" sz="3600" u="none">
                <a:solidFill>
                  <a:srgbClr val="FFFF00"/>
                </a:solidFill>
                <a:latin typeface="Times New Roman"/>
                <a:ea typeface="Times New Roman"/>
                <a:cs typeface="Times New Roman"/>
                <a:sym typeface="Times New Roman"/>
              </a:rPr>
              <a:t>Types of AI- Based on Capabilities</a:t>
            </a:r>
            <a:endParaRPr/>
          </a:p>
        </p:txBody>
      </p:sp>
      <p:sp>
        <p:nvSpPr>
          <p:cNvPr id="114" name="Google Shape;114;p6"/>
          <p:cNvSpPr txBox="1"/>
          <p:nvPr>
            <p:ph idx="1" type="body"/>
          </p:nvPr>
        </p:nvSpPr>
        <p:spPr>
          <a:xfrm>
            <a:off x="273050" y="990600"/>
            <a:ext cx="9532937" cy="5273675"/>
          </a:xfrm>
          <a:prstGeom prst="rect">
            <a:avLst/>
          </a:prstGeom>
          <a:noFill/>
          <a:ln>
            <a:noFill/>
          </a:ln>
        </p:spPr>
        <p:txBody>
          <a:bodyPr anchorCtr="0" anchor="t" bIns="45700" lIns="91425" spcFirstLastPara="1" rIns="91425" wrap="square" tIns="45700">
            <a:noAutofit/>
          </a:bodyPr>
          <a:lstStyle/>
          <a:p>
            <a:pPr indent="-285750" lvl="1" marL="74295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Narrow/Weak AI: </a:t>
            </a:r>
            <a:endParaRPr/>
          </a:p>
          <a:p>
            <a:pPr indent="-228600" lvl="2" marL="1143000" rtl="0" algn="just">
              <a:lnSpc>
                <a:spcPct val="100000"/>
              </a:lnSpc>
              <a:spcBef>
                <a:spcPts val="360"/>
              </a:spcBef>
              <a:spcAft>
                <a:spcPts val="0"/>
              </a:spcAft>
              <a:buClr>
                <a:schemeClr val="dk1"/>
              </a:buClr>
              <a:buSzPts val="1800"/>
              <a:buFont typeface="Noto Sans Symbols"/>
              <a:buChar char="▪"/>
            </a:pPr>
            <a:r>
              <a:rPr b="0" i="0" lang="en-US" sz="1800" u="none">
                <a:solidFill>
                  <a:schemeClr val="dk1"/>
                </a:solidFill>
                <a:latin typeface="Arial"/>
                <a:ea typeface="Arial"/>
                <a:cs typeface="Arial"/>
                <a:sym typeface="Arial"/>
              </a:rPr>
              <a:t>Able to perform dedicated task with intelligence.</a:t>
            </a:r>
            <a:endParaRPr/>
          </a:p>
          <a:p>
            <a:pPr indent="-228600" lvl="2" marL="1143000" rtl="0" algn="just">
              <a:lnSpc>
                <a:spcPct val="100000"/>
              </a:lnSpc>
              <a:spcBef>
                <a:spcPts val="360"/>
              </a:spcBef>
              <a:spcAft>
                <a:spcPts val="0"/>
              </a:spcAft>
              <a:buClr>
                <a:schemeClr val="dk1"/>
              </a:buClr>
              <a:buSzPts val="1800"/>
              <a:buFont typeface="Noto Sans Symbols"/>
              <a:buChar char="▪"/>
            </a:pPr>
            <a:r>
              <a:rPr b="0" i="0" lang="en-US" sz="1800" u="none">
                <a:solidFill>
                  <a:schemeClr val="dk1"/>
                </a:solidFill>
                <a:latin typeface="Arial"/>
                <a:ea typeface="Arial"/>
                <a:cs typeface="Arial"/>
                <a:sym typeface="Arial"/>
              </a:rPr>
              <a:t>This is the most common AI.</a:t>
            </a:r>
            <a:endParaRPr/>
          </a:p>
          <a:p>
            <a:pPr indent="-228600" lvl="2" marL="1143000" rtl="0" algn="just">
              <a:lnSpc>
                <a:spcPct val="100000"/>
              </a:lnSpc>
              <a:spcBef>
                <a:spcPts val="360"/>
              </a:spcBef>
              <a:spcAft>
                <a:spcPts val="0"/>
              </a:spcAft>
              <a:buClr>
                <a:schemeClr val="dk1"/>
              </a:buClr>
              <a:buSzPts val="1800"/>
              <a:buFont typeface="Noto Sans Symbols"/>
              <a:buChar char="▪"/>
            </a:pPr>
            <a:r>
              <a:rPr b="0" i="0" lang="en-US" sz="1800" u="none">
                <a:solidFill>
                  <a:schemeClr val="dk1"/>
                </a:solidFill>
                <a:latin typeface="Arial"/>
                <a:ea typeface="Arial"/>
                <a:cs typeface="Arial"/>
                <a:sym typeface="Arial"/>
              </a:rPr>
              <a:t>It is </a:t>
            </a:r>
            <a:r>
              <a:rPr b="1" i="0" lang="en-US" sz="1800" u="none">
                <a:solidFill>
                  <a:schemeClr val="accent2"/>
                </a:solidFill>
                <a:latin typeface="Arial"/>
                <a:ea typeface="Arial"/>
                <a:cs typeface="Arial"/>
                <a:sym typeface="Arial"/>
              </a:rPr>
              <a:t>only trained for one specific task </a:t>
            </a:r>
            <a:r>
              <a:rPr b="0" i="0" lang="en-US" sz="1800" u="none">
                <a:solidFill>
                  <a:schemeClr val="dk1"/>
                </a:solidFill>
                <a:latin typeface="Arial"/>
                <a:ea typeface="Arial"/>
                <a:cs typeface="Arial"/>
                <a:sym typeface="Arial"/>
              </a:rPr>
              <a:t>only.</a:t>
            </a:r>
            <a:endParaRPr/>
          </a:p>
          <a:p>
            <a:pPr indent="-228600" lvl="2" marL="1143000" rtl="0" algn="just">
              <a:lnSpc>
                <a:spcPct val="100000"/>
              </a:lnSpc>
              <a:spcBef>
                <a:spcPts val="360"/>
              </a:spcBef>
              <a:spcAft>
                <a:spcPts val="0"/>
              </a:spcAft>
              <a:buClr>
                <a:schemeClr val="dk1"/>
              </a:buClr>
              <a:buSzPts val="1800"/>
              <a:buFont typeface="Noto Sans Symbols"/>
              <a:buChar char="▪"/>
            </a:pPr>
            <a:r>
              <a:rPr b="0" i="0" lang="en-US" sz="1800" u="none">
                <a:solidFill>
                  <a:schemeClr val="dk1"/>
                </a:solidFill>
                <a:latin typeface="Arial"/>
                <a:ea typeface="Arial"/>
                <a:cs typeface="Arial"/>
                <a:sym typeface="Arial"/>
              </a:rPr>
              <a:t>e.g. Apple Siri, self-driving cars</a:t>
            </a:r>
            <a:endParaRPr/>
          </a:p>
          <a:p>
            <a:pPr indent="-228600" lvl="2" marL="1143000" rtl="0" algn="just">
              <a:lnSpc>
                <a:spcPct val="100000"/>
              </a:lnSpc>
              <a:spcBef>
                <a:spcPts val="360"/>
              </a:spcBef>
              <a:spcAft>
                <a:spcPts val="0"/>
              </a:spcAft>
              <a:buSzPts val="1800"/>
              <a:buNone/>
            </a:pPr>
            <a:r>
              <a:rPr b="0" i="0" lang="en-US" sz="1800" u="none">
                <a:solidFill>
                  <a:schemeClr val="dk1"/>
                </a:solidFill>
                <a:latin typeface="Arial"/>
                <a:ea typeface="Arial"/>
                <a:cs typeface="Arial"/>
                <a:sym typeface="Arial"/>
              </a:rPr>
              <a:t> </a:t>
            </a:r>
            <a:endParaRPr/>
          </a:p>
          <a:p>
            <a:pPr indent="-285750" lvl="1" marL="742950" rtl="0" algn="just">
              <a:lnSpc>
                <a:spcPct val="100000"/>
              </a:lnSpc>
              <a:spcBef>
                <a:spcPts val="4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General AI: </a:t>
            </a:r>
            <a:endParaRPr/>
          </a:p>
          <a:p>
            <a:pPr indent="-228600" lvl="2" marL="1143000" rtl="0" algn="just">
              <a:lnSpc>
                <a:spcPct val="100000"/>
              </a:lnSpc>
              <a:spcBef>
                <a:spcPts val="360"/>
              </a:spcBef>
              <a:spcAft>
                <a:spcPts val="0"/>
              </a:spcAft>
              <a:buClr>
                <a:srgbClr val="000000"/>
              </a:buClr>
              <a:buSzPts val="1800"/>
              <a:buFont typeface="Noto Sans Symbols"/>
              <a:buChar char="▪"/>
            </a:pPr>
            <a:r>
              <a:rPr b="0" i="0" lang="en-US" sz="1800" u="none">
                <a:solidFill>
                  <a:srgbClr val="000000"/>
                </a:solidFill>
                <a:latin typeface="Arial"/>
                <a:ea typeface="Arial"/>
                <a:cs typeface="Arial"/>
                <a:sym typeface="Arial"/>
              </a:rPr>
              <a:t>It can perform any intellectual task with efficiency like a human.</a:t>
            </a:r>
            <a:endParaRPr/>
          </a:p>
          <a:p>
            <a:pPr indent="-228600" lvl="2" marL="1143000" rtl="0" algn="just">
              <a:lnSpc>
                <a:spcPct val="100000"/>
              </a:lnSpc>
              <a:spcBef>
                <a:spcPts val="360"/>
              </a:spcBef>
              <a:spcAft>
                <a:spcPts val="0"/>
              </a:spcAft>
              <a:buClr>
                <a:srgbClr val="000000"/>
              </a:buClr>
              <a:buSzPts val="1800"/>
              <a:buFont typeface="Noto Sans Symbols"/>
              <a:buChar char="▪"/>
            </a:pPr>
            <a:r>
              <a:rPr b="1" i="0" lang="en-US" sz="1800" u="none">
                <a:solidFill>
                  <a:schemeClr val="accent2"/>
                </a:solidFill>
                <a:latin typeface="Arial"/>
                <a:ea typeface="Arial"/>
                <a:cs typeface="Arial"/>
                <a:sym typeface="Arial"/>
              </a:rPr>
              <a:t>No such system exist </a:t>
            </a:r>
            <a:r>
              <a:rPr b="0" i="0" lang="en-US" sz="1800" u="none">
                <a:solidFill>
                  <a:srgbClr val="000000"/>
                </a:solidFill>
                <a:latin typeface="Arial"/>
                <a:ea typeface="Arial"/>
                <a:cs typeface="Arial"/>
                <a:sym typeface="Arial"/>
              </a:rPr>
              <a:t>till now which can be smarter and think like a human by its own.</a:t>
            </a:r>
            <a:endParaRPr/>
          </a:p>
          <a:p>
            <a:pPr indent="-228600" lvl="2" marL="1143000" rtl="0" algn="just">
              <a:lnSpc>
                <a:spcPct val="100000"/>
              </a:lnSpc>
              <a:spcBef>
                <a:spcPts val="360"/>
              </a:spcBef>
              <a:spcAft>
                <a:spcPts val="0"/>
              </a:spcAft>
              <a:buSzPts val="1800"/>
              <a:buNone/>
            </a:pPr>
            <a:r>
              <a:t/>
            </a:r>
            <a:endParaRPr b="0" i="0" sz="1800" u="none">
              <a:solidFill>
                <a:srgbClr val="000000"/>
              </a:solidFill>
              <a:latin typeface="Arial"/>
              <a:ea typeface="Arial"/>
              <a:cs typeface="Arial"/>
              <a:sym typeface="Arial"/>
            </a:endParaRPr>
          </a:p>
          <a:p>
            <a:pPr indent="-285750" lvl="1" marL="742950" rtl="0" algn="just">
              <a:lnSpc>
                <a:spcPct val="100000"/>
              </a:lnSpc>
              <a:spcBef>
                <a:spcPts val="4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Super AI: </a:t>
            </a:r>
            <a:endParaRPr/>
          </a:p>
          <a:p>
            <a:pPr indent="-228600" lvl="2" marL="1143000" rtl="0" algn="just">
              <a:lnSpc>
                <a:spcPct val="100000"/>
              </a:lnSpc>
              <a:spcBef>
                <a:spcPts val="360"/>
              </a:spcBef>
              <a:spcAft>
                <a:spcPts val="0"/>
              </a:spcAft>
              <a:buClr>
                <a:srgbClr val="000000"/>
              </a:buClr>
              <a:buSzPts val="1800"/>
              <a:buFont typeface="Noto Sans Symbols"/>
              <a:buChar char="▪"/>
            </a:pPr>
            <a:r>
              <a:rPr b="0" i="0" lang="en-US" sz="1800" u="none">
                <a:solidFill>
                  <a:srgbClr val="000000"/>
                </a:solidFill>
                <a:latin typeface="Arial"/>
                <a:ea typeface="Arial"/>
                <a:cs typeface="Arial"/>
                <a:sym typeface="Arial"/>
              </a:rPr>
              <a:t>A level of intelligence of a system where the machine could surpass human intelligence and can perform task better than human.</a:t>
            </a:r>
            <a:endParaRPr/>
          </a:p>
          <a:p>
            <a:pPr indent="-228600" lvl="2" marL="1143000" rtl="0" algn="just">
              <a:lnSpc>
                <a:spcPct val="100000"/>
              </a:lnSpc>
              <a:spcBef>
                <a:spcPts val="360"/>
              </a:spcBef>
              <a:spcAft>
                <a:spcPts val="0"/>
              </a:spcAft>
              <a:buClr>
                <a:srgbClr val="000000"/>
              </a:buClr>
              <a:buSzPts val="1800"/>
              <a:buFont typeface="Noto Sans Symbols"/>
              <a:buChar char="▪"/>
            </a:pPr>
            <a:r>
              <a:rPr b="1" i="0" lang="en-US" sz="1800" u="none">
                <a:solidFill>
                  <a:schemeClr val="accent2"/>
                </a:solidFill>
                <a:latin typeface="Arial"/>
                <a:ea typeface="Arial"/>
                <a:cs typeface="Arial"/>
                <a:sym typeface="Arial"/>
              </a:rPr>
              <a:t>It can be outcome of general AI</a:t>
            </a:r>
            <a:r>
              <a:rPr b="0" i="0" lang="en-US" sz="1800" u="none">
                <a:solidFill>
                  <a:srgbClr val="000000"/>
                </a:solidFill>
                <a:latin typeface="Arial"/>
                <a:ea typeface="Arial"/>
                <a:cs typeface="Arial"/>
                <a:sym typeface="Arial"/>
              </a:rPr>
              <a:t>.</a:t>
            </a:r>
            <a:endParaRPr/>
          </a:p>
          <a:p>
            <a:pPr indent="-228600" lvl="2" marL="1143000" rtl="0" algn="just">
              <a:lnSpc>
                <a:spcPct val="100000"/>
              </a:lnSpc>
              <a:spcBef>
                <a:spcPts val="360"/>
              </a:spcBef>
              <a:spcAft>
                <a:spcPts val="0"/>
              </a:spcAft>
              <a:buClr>
                <a:srgbClr val="000000"/>
              </a:buClr>
              <a:buSzPts val="1800"/>
              <a:buFont typeface="Noto Sans Symbols"/>
              <a:buChar char="▪"/>
            </a:pPr>
            <a:r>
              <a:rPr b="0" i="0" lang="en-US" sz="1800" u="none">
                <a:solidFill>
                  <a:srgbClr val="000000"/>
                </a:solidFill>
                <a:latin typeface="Arial"/>
                <a:ea typeface="Arial"/>
                <a:cs typeface="Arial"/>
                <a:sym typeface="Arial"/>
              </a:rPr>
              <a:t>Commute by its own, make judgement, solve the puzzle.</a:t>
            </a:r>
            <a:endParaRPr/>
          </a:p>
          <a:p>
            <a:pPr indent="-114300" lvl="2" marL="1143000" rtl="0" algn="just">
              <a:lnSpc>
                <a:spcPct val="100000"/>
              </a:lnSpc>
              <a:spcBef>
                <a:spcPts val="360"/>
              </a:spcBef>
              <a:spcAft>
                <a:spcPts val="0"/>
              </a:spcAft>
              <a:buClr>
                <a:srgbClr val="000000"/>
              </a:buClr>
              <a:buSzPts val="1800"/>
              <a:buFont typeface="Noto Sans Symbols"/>
              <a:buNone/>
            </a:pPr>
            <a:r>
              <a:t/>
            </a:r>
            <a:endParaRPr b="0" i="0" sz="1800" u="none">
              <a:solidFill>
                <a:srgbClr val="000000"/>
              </a:solidFill>
              <a:latin typeface="Arial"/>
              <a:ea typeface="Arial"/>
              <a:cs typeface="Arial"/>
              <a:sym typeface="Arial"/>
            </a:endParaRPr>
          </a:p>
          <a:p>
            <a:pPr indent="-228600" lvl="0" marL="342900" rtl="0" algn="l">
              <a:spcBef>
                <a:spcPts val="360"/>
              </a:spcBef>
              <a:spcAft>
                <a:spcPts val="0"/>
              </a:spcAft>
              <a:buClr>
                <a:schemeClr val="dk1"/>
              </a:buClr>
              <a:buSzPts val="1800"/>
              <a:buFont typeface="Arial"/>
              <a:buNone/>
            </a:pPr>
            <a:r>
              <a:t/>
            </a:r>
            <a:endParaRPr b="0" i="0" sz="1800" u="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7"/>
          <p:cNvSpPr txBox="1"/>
          <p:nvPr>
            <p:ph type="title"/>
          </p:nvPr>
        </p:nvSpPr>
        <p:spPr>
          <a:xfrm>
            <a:off x="1225550" y="-26987"/>
            <a:ext cx="8267700" cy="876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3600"/>
              <a:buFont typeface="Times New Roman"/>
              <a:buNone/>
            </a:pPr>
            <a:r>
              <a:rPr b="1" i="0" lang="en-US" sz="3600" u="none">
                <a:solidFill>
                  <a:srgbClr val="FFFF00"/>
                </a:solidFill>
                <a:latin typeface="Times New Roman"/>
                <a:ea typeface="Times New Roman"/>
                <a:cs typeface="Times New Roman"/>
                <a:sym typeface="Times New Roman"/>
              </a:rPr>
              <a:t> Types of AI- Based on Capabilities </a:t>
            </a:r>
            <a:r>
              <a:rPr b="1" i="0" lang="en-US" sz="1400" u="none">
                <a:solidFill>
                  <a:srgbClr val="FFFF00"/>
                </a:solidFill>
                <a:latin typeface="Times New Roman"/>
                <a:ea typeface="Times New Roman"/>
                <a:cs typeface="Times New Roman"/>
                <a:sym typeface="Times New Roman"/>
              </a:rPr>
              <a:t>(contd.)</a:t>
            </a:r>
            <a:endParaRPr/>
          </a:p>
        </p:txBody>
      </p:sp>
      <p:sp>
        <p:nvSpPr>
          <p:cNvPr id="120" name="Google Shape;120;p7"/>
          <p:cNvSpPr txBox="1"/>
          <p:nvPr>
            <p:ph idx="1" type="body"/>
          </p:nvPr>
        </p:nvSpPr>
        <p:spPr>
          <a:xfrm>
            <a:off x="273050" y="990600"/>
            <a:ext cx="9532937" cy="5273675"/>
          </a:xfrm>
          <a:prstGeom prst="rect">
            <a:avLst/>
          </a:prstGeom>
          <a:noFill/>
          <a:ln>
            <a:noFill/>
          </a:ln>
        </p:spPr>
        <p:txBody>
          <a:bodyPr anchorCtr="0" anchor="t" bIns="45700" lIns="91425" spcFirstLastPara="1" rIns="91425" wrap="square" tIns="45700">
            <a:noAutofit/>
          </a:bodyPr>
          <a:lstStyle/>
          <a:p>
            <a:pPr indent="0" lvl="1" marL="457200" rtl="0" algn="just">
              <a:lnSpc>
                <a:spcPct val="100000"/>
              </a:lnSpc>
              <a:spcBef>
                <a:spcPts val="0"/>
              </a:spcBef>
              <a:spcAft>
                <a:spcPts val="0"/>
              </a:spcAft>
              <a:buSzPts val="2000"/>
              <a:buNone/>
            </a:pPr>
            <a:r>
              <a:t/>
            </a:r>
            <a:endParaRPr b="0" i="0" sz="2000" u="none">
              <a:solidFill>
                <a:schemeClr val="dk1"/>
              </a:solidFill>
              <a:latin typeface="Arial"/>
              <a:ea typeface="Arial"/>
              <a:cs typeface="Arial"/>
              <a:sym typeface="Arial"/>
            </a:endParaRPr>
          </a:p>
          <a:p>
            <a:pPr indent="0" lvl="1" marL="457200" rtl="0" algn="just">
              <a:lnSpc>
                <a:spcPct val="100000"/>
              </a:lnSpc>
              <a:spcBef>
                <a:spcPts val="400"/>
              </a:spcBef>
              <a:spcAft>
                <a:spcPts val="0"/>
              </a:spcAft>
              <a:buSzPts val="2000"/>
              <a:buNone/>
            </a:pPr>
            <a:r>
              <a:rPr b="0" i="0" lang="en-US" sz="2000" u="none">
                <a:solidFill>
                  <a:schemeClr val="dk1"/>
                </a:solidFill>
                <a:latin typeface="Arial"/>
                <a:ea typeface="Arial"/>
                <a:cs typeface="Arial"/>
                <a:sym typeface="Arial"/>
              </a:rPr>
              <a:t>We are here</a:t>
            </a:r>
            <a:endParaRPr/>
          </a:p>
        </p:txBody>
      </p:sp>
      <p:pic>
        <p:nvPicPr>
          <p:cNvPr id="121" name="Google Shape;121;p7"/>
          <p:cNvPicPr preferRelativeResize="0"/>
          <p:nvPr/>
        </p:nvPicPr>
        <p:blipFill rotWithShape="1">
          <a:blip r:embed="rId3">
            <a:alphaModFix/>
          </a:blip>
          <a:srcRect b="0" l="0" r="0" t="0"/>
          <a:stretch/>
        </p:blipFill>
        <p:spPr>
          <a:xfrm>
            <a:off x="1603375" y="1225550"/>
            <a:ext cx="6662737" cy="4406900"/>
          </a:xfrm>
          <a:prstGeom prst="rect">
            <a:avLst/>
          </a:prstGeom>
          <a:noFill/>
          <a:ln>
            <a:noFill/>
          </a:ln>
        </p:spPr>
      </p:pic>
      <p:cxnSp>
        <p:nvCxnSpPr>
          <p:cNvPr id="122" name="Google Shape;122;p7"/>
          <p:cNvCxnSpPr/>
          <p:nvPr/>
        </p:nvCxnSpPr>
        <p:spPr>
          <a:xfrm>
            <a:off x="712787" y="1890712"/>
            <a:ext cx="938100" cy="606300"/>
          </a:xfrm>
          <a:prstGeom prst="bentConnector3">
            <a:avLst>
              <a:gd fmla="val 50000" name="adj1"/>
            </a:avLst>
          </a:prstGeom>
          <a:noFill/>
          <a:ln cap="flat" cmpd="sng" w="38100">
            <a:solidFill>
              <a:schemeClr val="dk1"/>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
          <p:cNvSpPr txBox="1"/>
          <p:nvPr>
            <p:ph type="title"/>
          </p:nvPr>
        </p:nvSpPr>
        <p:spPr>
          <a:xfrm>
            <a:off x="1225550" y="-26987"/>
            <a:ext cx="8267700" cy="876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3600"/>
              <a:buFont typeface="Times New Roman"/>
              <a:buNone/>
            </a:pPr>
            <a:r>
              <a:rPr b="1" i="0" lang="en-US" sz="3600" u="none">
                <a:solidFill>
                  <a:srgbClr val="FFFF00"/>
                </a:solidFill>
                <a:latin typeface="Times New Roman"/>
                <a:ea typeface="Times New Roman"/>
                <a:cs typeface="Times New Roman"/>
                <a:sym typeface="Times New Roman"/>
              </a:rPr>
              <a:t> Types of AI- Based on Functionality </a:t>
            </a:r>
            <a:endParaRPr/>
          </a:p>
        </p:txBody>
      </p:sp>
      <p:sp>
        <p:nvSpPr>
          <p:cNvPr id="128" name="Google Shape;128;p8"/>
          <p:cNvSpPr txBox="1"/>
          <p:nvPr>
            <p:ph idx="1" type="body"/>
          </p:nvPr>
        </p:nvSpPr>
        <p:spPr>
          <a:xfrm>
            <a:off x="273050" y="990600"/>
            <a:ext cx="9532937" cy="5273675"/>
          </a:xfrm>
          <a:prstGeom prst="rect">
            <a:avLst/>
          </a:prstGeom>
          <a:noFill/>
          <a:ln>
            <a:noFill/>
          </a:ln>
        </p:spPr>
        <p:txBody>
          <a:bodyPr anchorCtr="0" anchor="t" bIns="45700" lIns="91425" spcFirstLastPara="1" rIns="91425" wrap="square" tIns="45700">
            <a:noAutofit/>
          </a:bodyPr>
          <a:lstStyle/>
          <a:p>
            <a:pPr indent="-285750" lvl="1" marL="74295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Reactive Machines</a:t>
            </a:r>
            <a:endParaRPr/>
          </a:p>
          <a:p>
            <a:pPr indent="-228600" lvl="2" marL="1143000" rtl="0" algn="just">
              <a:lnSpc>
                <a:spcPct val="100000"/>
              </a:lnSpc>
              <a:spcBef>
                <a:spcPts val="360"/>
              </a:spcBef>
              <a:spcAft>
                <a:spcPts val="0"/>
              </a:spcAft>
              <a:buClr>
                <a:schemeClr val="dk1"/>
              </a:buClr>
              <a:buSzPts val="1800"/>
              <a:buFont typeface="Noto Sans Symbols"/>
              <a:buChar char="▪"/>
            </a:pPr>
            <a:r>
              <a:rPr b="0" i="0" lang="en-US" sz="1800" u="none">
                <a:solidFill>
                  <a:schemeClr val="dk1"/>
                </a:solidFill>
                <a:latin typeface="Arial"/>
                <a:ea typeface="Arial"/>
                <a:cs typeface="Arial"/>
                <a:sym typeface="Arial"/>
              </a:rPr>
              <a:t>Most basic types of AI</a:t>
            </a:r>
            <a:endParaRPr/>
          </a:p>
          <a:p>
            <a:pPr indent="-228600" lvl="2" marL="1143000" rtl="0" algn="just">
              <a:lnSpc>
                <a:spcPct val="100000"/>
              </a:lnSpc>
              <a:spcBef>
                <a:spcPts val="360"/>
              </a:spcBef>
              <a:spcAft>
                <a:spcPts val="0"/>
              </a:spcAft>
              <a:buClr>
                <a:schemeClr val="dk1"/>
              </a:buClr>
              <a:buSzPts val="1800"/>
              <a:buFont typeface="Noto Sans Symbols"/>
              <a:buChar char="▪"/>
            </a:pPr>
            <a:r>
              <a:rPr b="0" i="0" lang="en-US" sz="1800" u="none">
                <a:solidFill>
                  <a:schemeClr val="dk1"/>
                </a:solidFill>
                <a:latin typeface="Arial"/>
                <a:ea typeface="Arial"/>
                <a:cs typeface="Arial"/>
                <a:sym typeface="Arial"/>
              </a:rPr>
              <a:t>They </a:t>
            </a:r>
            <a:r>
              <a:rPr b="1" i="0" lang="en-US" sz="1800" u="none">
                <a:solidFill>
                  <a:schemeClr val="accent2"/>
                </a:solidFill>
                <a:latin typeface="Arial"/>
                <a:ea typeface="Arial"/>
                <a:cs typeface="Arial"/>
                <a:sym typeface="Arial"/>
              </a:rPr>
              <a:t>do not store memories or past experiences </a:t>
            </a:r>
            <a:r>
              <a:rPr b="0" i="0" lang="en-US" sz="1800" u="none">
                <a:solidFill>
                  <a:schemeClr val="dk1"/>
                </a:solidFill>
                <a:latin typeface="Arial"/>
                <a:ea typeface="Arial"/>
                <a:cs typeface="Arial"/>
                <a:sym typeface="Arial"/>
              </a:rPr>
              <a:t>for future actions.</a:t>
            </a:r>
            <a:endParaRPr/>
          </a:p>
          <a:p>
            <a:pPr indent="-228600" lvl="2" marL="1143000" rtl="0" algn="just">
              <a:lnSpc>
                <a:spcPct val="100000"/>
              </a:lnSpc>
              <a:spcBef>
                <a:spcPts val="360"/>
              </a:spcBef>
              <a:spcAft>
                <a:spcPts val="0"/>
              </a:spcAft>
              <a:buClr>
                <a:schemeClr val="dk1"/>
              </a:buClr>
              <a:buSzPts val="1800"/>
              <a:buFont typeface="Noto Sans Symbols"/>
              <a:buChar char="▪"/>
            </a:pPr>
            <a:r>
              <a:rPr b="0" i="0" lang="en-US" sz="1800" u="none">
                <a:solidFill>
                  <a:schemeClr val="dk1"/>
                </a:solidFill>
                <a:latin typeface="Arial"/>
                <a:ea typeface="Arial"/>
                <a:cs typeface="Arial"/>
                <a:sym typeface="Arial"/>
              </a:rPr>
              <a:t>Only focuses on current scenarios</a:t>
            </a:r>
            <a:endParaRPr/>
          </a:p>
          <a:p>
            <a:pPr indent="-228600" lvl="2" marL="1143000" rtl="0" algn="just">
              <a:lnSpc>
                <a:spcPct val="100000"/>
              </a:lnSpc>
              <a:spcBef>
                <a:spcPts val="360"/>
              </a:spcBef>
              <a:spcAft>
                <a:spcPts val="0"/>
              </a:spcAft>
              <a:buClr>
                <a:schemeClr val="dk1"/>
              </a:buClr>
              <a:buSzPts val="1800"/>
              <a:buFont typeface="Noto Sans Symbols"/>
              <a:buChar char="▪"/>
            </a:pPr>
            <a:r>
              <a:rPr b="0" i="0" lang="en-US" sz="1800" u="none">
                <a:solidFill>
                  <a:schemeClr val="dk1"/>
                </a:solidFill>
                <a:latin typeface="Arial"/>
                <a:ea typeface="Arial"/>
                <a:cs typeface="Arial"/>
                <a:sym typeface="Arial"/>
              </a:rPr>
              <a:t>e.g. IBM Deep Blue (a chess playing super computer)</a:t>
            </a:r>
            <a:endParaRPr/>
          </a:p>
          <a:p>
            <a:pPr indent="-285750" lvl="1" marL="742950" rtl="0" algn="just">
              <a:lnSpc>
                <a:spcPct val="100000"/>
              </a:lnSpc>
              <a:spcBef>
                <a:spcPts val="4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Limited Memory</a:t>
            </a:r>
            <a:endParaRPr/>
          </a:p>
          <a:p>
            <a:pPr indent="-228600" lvl="2" marL="1143000" rtl="0" algn="just">
              <a:lnSpc>
                <a:spcPct val="100000"/>
              </a:lnSpc>
              <a:spcBef>
                <a:spcPts val="360"/>
              </a:spcBef>
              <a:spcAft>
                <a:spcPts val="0"/>
              </a:spcAft>
              <a:buClr>
                <a:srgbClr val="000000"/>
              </a:buClr>
              <a:buSzPts val="1800"/>
              <a:buFont typeface="Noto Sans Symbols"/>
              <a:buChar char="▪"/>
            </a:pPr>
            <a:r>
              <a:rPr b="0" i="0" lang="en-US" sz="1800" u="none">
                <a:solidFill>
                  <a:srgbClr val="000000"/>
                </a:solidFill>
                <a:latin typeface="Arial"/>
                <a:ea typeface="Arial"/>
                <a:cs typeface="Arial"/>
                <a:sym typeface="Arial"/>
              </a:rPr>
              <a:t>This </a:t>
            </a:r>
            <a:r>
              <a:rPr b="1" i="0" lang="en-US" sz="1800" u="none">
                <a:solidFill>
                  <a:schemeClr val="accent2"/>
                </a:solidFill>
                <a:latin typeface="Arial"/>
                <a:ea typeface="Arial"/>
                <a:cs typeface="Arial"/>
                <a:sym typeface="Arial"/>
              </a:rPr>
              <a:t>can store past experience </a:t>
            </a:r>
            <a:r>
              <a:rPr b="0" i="0" lang="en-US" sz="1800" u="none">
                <a:solidFill>
                  <a:srgbClr val="000000"/>
                </a:solidFill>
                <a:latin typeface="Arial"/>
                <a:ea typeface="Arial"/>
                <a:cs typeface="Arial"/>
                <a:sym typeface="Arial"/>
              </a:rPr>
              <a:t>for short period of time.</a:t>
            </a:r>
            <a:endParaRPr/>
          </a:p>
          <a:p>
            <a:pPr indent="-228600" lvl="2" marL="1143000" rtl="0" algn="just">
              <a:lnSpc>
                <a:spcPct val="100000"/>
              </a:lnSpc>
              <a:spcBef>
                <a:spcPts val="360"/>
              </a:spcBef>
              <a:spcAft>
                <a:spcPts val="0"/>
              </a:spcAft>
              <a:buClr>
                <a:srgbClr val="000000"/>
              </a:buClr>
              <a:buSzPts val="1800"/>
              <a:buFont typeface="Noto Sans Symbols"/>
              <a:buChar char="▪"/>
            </a:pPr>
            <a:r>
              <a:rPr b="0" i="0" lang="en-US" sz="1800" u="none">
                <a:solidFill>
                  <a:srgbClr val="000000"/>
                </a:solidFill>
                <a:latin typeface="Arial"/>
                <a:ea typeface="Arial"/>
                <a:cs typeface="Arial"/>
                <a:sym typeface="Arial"/>
              </a:rPr>
              <a:t>e.g. self driving cars🡪 can store speed and distance of nearby cars to navigate the roads.</a:t>
            </a:r>
            <a:endParaRPr b="0" i="0" sz="1800" u="none">
              <a:solidFill>
                <a:srgbClr val="000000"/>
              </a:solidFill>
              <a:latin typeface="Arial"/>
              <a:ea typeface="Arial"/>
              <a:cs typeface="Arial"/>
              <a:sym typeface="Arial"/>
            </a:endParaRPr>
          </a:p>
          <a:p>
            <a:pPr indent="-285750" lvl="1" marL="742950" rtl="0" algn="just">
              <a:lnSpc>
                <a:spcPct val="100000"/>
              </a:lnSpc>
              <a:spcBef>
                <a:spcPts val="4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Theory of mind</a:t>
            </a:r>
            <a:endParaRPr/>
          </a:p>
          <a:p>
            <a:pPr indent="-228600" lvl="2" marL="1143000" rtl="0" algn="just">
              <a:lnSpc>
                <a:spcPct val="100000"/>
              </a:lnSpc>
              <a:spcBef>
                <a:spcPts val="360"/>
              </a:spcBef>
              <a:spcAft>
                <a:spcPts val="0"/>
              </a:spcAft>
              <a:buClr>
                <a:srgbClr val="000000"/>
              </a:buClr>
              <a:buSzPts val="1800"/>
              <a:buFont typeface="Noto Sans Symbols"/>
              <a:buChar char="▪"/>
            </a:pPr>
            <a:r>
              <a:rPr b="0" i="0" lang="en-US" sz="1800" u="none">
                <a:solidFill>
                  <a:srgbClr val="000000"/>
                </a:solidFill>
                <a:latin typeface="Arial"/>
                <a:ea typeface="Arial"/>
                <a:cs typeface="Arial"/>
                <a:sym typeface="Arial"/>
              </a:rPr>
              <a:t>This understand the human emotions, people, beliefs and </a:t>
            </a:r>
            <a:r>
              <a:rPr b="1" i="0" lang="en-US" sz="1800" u="none">
                <a:solidFill>
                  <a:schemeClr val="accent2"/>
                </a:solidFill>
                <a:latin typeface="Arial"/>
                <a:ea typeface="Arial"/>
                <a:cs typeface="Arial"/>
                <a:sym typeface="Arial"/>
              </a:rPr>
              <a:t>able to interact socially like humans</a:t>
            </a:r>
            <a:r>
              <a:rPr b="0" i="0" lang="en-US" sz="1800" u="none">
                <a:solidFill>
                  <a:srgbClr val="000000"/>
                </a:solidFill>
                <a:latin typeface="Arial"/>
                <a:ea typeface="Arial"/>
                <a:cs typeface="Arial"/>
                <a:sym typeface="Arial"/>
              </a:rPr>
              <a:t>. </a:t>
            </a:r>
            <a:endParaRPr/>
          </a:p>
          <a:p>
            <a:pPr indent="-285750" lvl="1" marL="742950" rtl="0" algn="just">
              <a:lnSpc>
                <a:spcPct val="100000"/>
              </a:lnSpc>
              <a:spcBef>
                <a:spcPts val="4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Self-Awareness</a:t>
            </a:r>
            <a:endParaRPr/>
          </a:p>
          <a:p>
            <a:pPr indent="-228600" lvl="2" marL="1143000" rtl="0" algn="just">
              <a:lnSpc>
                <a:spcPct val="100000"/>
              </a:lnSpc>
              <a:spcBef>
                <a:spcPts val="360"/>
              </a:spcBef>
              <a:spcAft>
                <a:spcPts val="0"/>
              </a:spcAft>
              <a:buClr>
                <a:srgbClr val="000000"/>
              </a:buClr>
              <a:buSzPts val="1800"/>
              <a:buFont typeface="Noto Sans Symbols"/>
              <a:buChar char="▪"/>
            </a:pPr>
            <a:r>
              <a:rPr b="1" i="0" lang="en-US" sz="1800" u="none">
                <a:solidFill>
                  <a:schemeClr val="accent2"/>
                </a:solidFill>
                <a:latin typeface="Arial"/>
                <a:ea typeface="Arial"/>
                <a:cs typeface="Arial"/>
                <a:sym typeface="Arial"/>
              </a:rPr>
              <a:t>It is the future of AI</a:t>
            </a:r>
            <a:r>
              <a:rPr b="0" i="0" lang="en-US" sz="1800" u="none">
                <a:solidFill>
                  <a:srgbClr val="000000"/>
                </a:solidFill>
                <a:latin typeface="Arial"/>
                <a:ea typeface="Arial"/>
                <a:cs typeface="Arial"/>
                <a:sym typeface="Arial"/>
              </a:rPr>
              <a:t>.</a:t>
            </a:r>
            <a:endParaRPr/>
          </a:p>
          <a:p>
            <a:pPr indent="-228600" lvl="2" marL="1143000" rtl="0" algn="just">
              <a:lnSpc>
                <a:spcPct val="100000"/>
              </a:lnSpc>
              <a:spcBef>
                <a:spcPts val="360"/>
              </a:spcBef>
              <a:spcAft>
                <a:spcPts val="0"/>
              </a:spcAft>
              <a:buClr>
                <a:srgbClr val="000000"/>
              </a:buClr>
              <a:buSzPts val="1800"/>
              <a:buFont typeface="Noto Sans Symbols"/>
              <a:buChar char="▪"/>
            </a:pPr>
            <a:r>
              <a:rPr b="0" i="0" lang="en-US" sz="1800" u="none">
                <a:solidFill>
                  <a:srgbClr val="000000"/>
                </a:solidFill>
                <a:latin typeface="Arial"/>
                <a:ea typeface="Arial"/>
                <a:cs typeface="Arial"/>
                <a:sym typeface="Arial"/>
              </a:rPr>
              <a:t>These machines will be super intelligent.</a:t>
            </a:r>
            <a:endParaRPr/>
          </a:p>
          <a:p>
            <a:pPr indent="-228600" lvl="2" marL="1143000" rtl="0" algn="just">
              <a:lnSpc>
                <a:spcPct val="100000"/>
              </a:lnSpc>
              <a:spcBef>
                <a:spcPts val="360"/>
              </a:spcBef>
              <a:spcAft>
                <a:spcPts val="0"/>
              </a:spcAft>
              <a:buClr>
                <a:srgbClr val="000000"/>
              </a:buClr>
              <a:buSzPts val="1800"/>
              <a:buFont typeface="Noto Sans Symbols"/>
              <a:buChar char="▪"/>
            </a:pPr>
            <a:r>
              <a:rPr b="0" i="0" lang="en-US" sz="1800" u="none">
                <a:solidFill>
                  <a:srgbClr val="000000"/>
                </a:solidFill>
                <a:latin typeface="Arial"/>
                <a:ea typeface="Arial"/>
                <a:cs typeface="Arial"/>
                <a:sym typeface="Arial"/>
              </a:rPr>
              <a:t>They will have their own sentiments and self awareness.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ph type="title"/>
          </p:nvPr>
        </p:nvSpPr>
        <p:spPr>
          <a:xfrm>
            <a:off x="1225550" y="-26987"/>
            <a:ext cx="8267700" cy="876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00"/>
              </a:buClr>
              <a:buSzPts val="3600"/>
              <a:buFont typeface="Times New Roman"/>
              <a:buNone/>
            </a:pPr>
            <a:r>
              <a:rPr b="1" i="0" lang="en-US" sz="3600" u="none">
                <a:solidFill>
                  <a:srgbClr val="FFFF00"/>
                </a:solidFill>
                <a:latin typeface="Times New Roman"/>
                <a:ea typeface="Times New Roman"/>
                <a:cs typeface="Times New Roman"/>
                <a:sym typeface="Times New Roman"/>
              </a:rPr>
              <a:t> Turing Test</a:t>
            </a:r>
            <a:endParaRPr/>
          </a:p>
        </p:txBody>
      </p:sp>
      <p:sp>
        <p:nvSpPr>
          <p:cNvPr id="134" name="Google Shape;134;p9"/>
          <p:cNvSpPr txBox="1"/>
          <p:nvPr>
            <p:ph idx="1" type="body"/>
          </p:nvPr>
        </p:nvSpPr>
        <p:spPr>
          <a:xfrm>
            <a:off x="273050" y="990600"/>
            <a:ext cx="9532937" cy="2868612"/>
          </a:xfrm>
          <a:prstGeom prst="rect">
            <a:avLst/>
          </a:prstGeom>
          <a:noFill/>
          <a:ln>
            <a:noFill/>
          </a:ln>
        </p:spPr>
        <p:txBody>
          <a:bodyPr anchorCtr="0" anchor="t" bIns="45700" lIns="91425" spcFirstLastPara="1" rIns="91425" wrap="square" tIns="45700">
            <a:noAutofit/>
          </a:bodyPr>
          <a:lstStyle/>
          <a:p>
            <a:pPr indent="-285750" lvl="1" marL="742950" rtl="0" algn="just">
              <a:lnSpc>
                <a:spcPct val="100000"/>
              </a:lnSpc>
              <a:spcBef>
                <a:spcPts val="0"/>
              </a:spcBef>
              <a:spcAft>
                <a:spcPts val="0"/>
              </a:spcAft>
              <a:buClr>
                <a:schemeClr val="dk1"/>
              </a:buClr>
              <a:buSzPts val="1800"/>
              <a:buFont typeface="Arial"/>
              <a:buChar char="•"/>
            </a:pPr>
            <a:r>
              <a:rPr b="0" i="0" lang="en-US" sz="1800" u="none">
                <a:solidFill>
                  <a:srgbClr val="000000"/>
                </a:solidFill>
                <a:latin typeface="Arial"/>
                <a:ea typeface="Arial"/>
                <a:cs typeface="Arial"/>
                <a:sym typeface="Arial"/>
              </a:rPr>
              <a:t>Developed by </a:t>
            </a:r>
            <a:r>
              <a:rPr b="1" i="0" lang="en-US" sz="1800" u="none">
                <a:solidFill>
                  <a:schemeClr val="accent2"/>
                </a:solidFill>
                <a:latin typeface="Arial"/>
                <a:ea typeface="Arial"/>
                <a:cs typeface="Arial"/>
                <a:sym typeface="Arial"/>
              </a:rPr>
              <a:t>Alan Turing </a:t>
            </a:r>
            <a:r>
              <a:rPr b="0" i="0" lang="en-US" sz="1800" u="none">
                <a:solidFill>
                  <a:srgbClr val="000000"/>
                </a:solidFill>
                <a:latin typeface="Arial"/>
                <a:ea typeface="Arial"/>
                <a:cs typeface="Arial"/>
                <a:sym typeface="Arial"/>
              </a:rPr>
              <a:t>in 1950.</a:t>
            </a:r>
            <a:endParaRPr/>
          </a:p>
          <a:p>
            <a:pPr indent="-285750" lvl="1" marL="742950" rtl="0" algn="just">
              <a:lnSpc>
                <a:spcPct val="100000"/>
              </a:lnSpc>
              <a:spcBef>
                <a:spcPts val="360"/>
              </a:spcBef>
              <a:spcAft>
                <a:spcPts val="0"/>
              </a:spcAft>
              <a:buClr>
                <a:schemeClr val="dk1"/>
              </a:buClr>
              <a:buSzPts val="1800"/>
              <a:buFont typeface="Arial"/>
              <a:buChar char="•"/>
            </a:pPr>
            <a:r>
              <a:rPr b="0" i="0" lang="en-US" sz="1800" u="none">
                <a:solidFill>
                  <a:srgbClr val="000000"/>
                </a:solidFill>
                <a:latin typeface="Arial"/>
                <a:ea typeface="Arial"/>
                <a:cs typeface="Arial"/>
                <a:sym typeface="Arial"/>
              </a:rPr>
              <a:t>He proposed that whether or not a computer (machine) can think intelligently like humans?</a:t>
            </a:r>
            <a:endParaRPr/>
          </a:p>
          <a:p>
            <a:pPr indent="-285750" lvl="1" marL="742950" rtl="0" algn="just">
              <a:lnSpc>
                <a:spcPct val="100000"/>
              </a:lnSpc>
              <a:spcBef>
                <a:spcPts val="360"/>
              </a:spcBef>
              <a:spcAft>
                <a:spcPts val="0"/>
              </a:spcAft>
              <a:buClr>
                <a:schemeClr val="dk1"/>
              </a:buClr>
              <a:buSzPts val="1800"/>
              <a:buFont typeface="Arial"/>
              <a:buChar char="•"/>
            </a:pPr>
            <a:r>
              <a:rPr b="0" i="0" lang="en-US" sz="1800" u="none">
                <a:solidFill>
                  <a:srgbClr val="000000"/>
                </a:solidFill>
                <a:latin typeface="Arial"/>
                <a:ea typeface="Arial"/>
                <a:cs typeface="Arial"/>
                <a:sym typeface="Arial"/>
              </a:rPr>
              <a:t>He engages both a human and a machine in a </a:t>
            </a:r>
            <a:r>
              <a:rPr b="1" i="0" lang="en-US" sz="1800" u="none">
                <a:solidFill>
                  <a:schemeClr val="accent2"/>
                </a:solidFill>
                <a:latin typeface="Arial"/>
                <a:ea typeface="Arial"/>
                <a:cs typeface="Arial"/>
                <a:sym typeface="Arial"/>
              </a:rPr>
              <a:t>text based conversation </a:t>
            </a:r>
            <a:r>
              <a:rPr b="0" i="0" lang="en-US" sz="1800" u="none">
                <a:solidFill>
                  <a:srgbClr val="000000"/>
                </a:solidFill>
                <a:latin typeface="Arial"/>
                <a:ea typeface="Arial"/>
                <a:cs typeface="Arial"/>
                <a:sym typeface="Arial"/>
              </a:rPr>
              <a:t>and then decides which of the two they believe to be human.</a:t>
            </a:r>
            <a:endParaRPr/>
          </a:p>
          <a:p>
            <a:pPr indent="-285750" lvl="1" marL="742950" rtl="0" algn="just">
              <a:lnSpc>
                <a:spcPct val="100000"/>
              </a:lnSpc>
              <a:spcBef>
                <a:spcPts val="360"/>
              </a:spcBef>
              <a:spcAft>
                <a:spcPts val="0"/>
              </a:spcAft>
              <a:buClr>
                <a:schemeClr val="dk1"/>
              </a:buClr>
              <a:buSzPts val="1800"/>
              <a:buFont typeface="Arial"/>
              <a:buChar char="•"/>
            </a:pPr>
            <a:r>
              <a:rPr b="0" i="0" lang="en-US" sz="1800" u="none">
                <a:solidFill>
                  <a:srgbClr val="000000"/>
                </a:solidFill>
                <a:latin typeface="Arial"/>
                <a:ea typeface="Arial"/>
                <a:cs typeface="Arial"/>
                <a:sym typeface="Arial"/>
              </a:rPr>
              <a:t>If the judge (human) unable to distinguish between the human and the machines based on the conversation, then the machine is said to have passed the Turing test.</a:t>
            </a:r>
            <a:endParaRPr/>
          </a:p>
          <a:p>
            <a:pPr indent="-285750" lvl="1" marL="742950" rtl="0" algn="just">
              <a:lnSpc>
                <a:spcPct val="100000"/>
              </a:lnSpc>
              <a:spcBef>
                <a:spcPts val="360"/>
              </a:spcBef>
              <a:spcAft>
                <a:spcPts val="0"/>
              </a:spcAft>
              <a:buSzPts val="1800"/>
              <a:buNone/>
            </a:pPr>
            <a:r>
              <a:t/>
            </a:r>
            <a:endParaRPr b="0" i="0" sz="1800" u="none">
              <a:solidFill>
                <a:srgbClr val="000000"/>
              </a:solidFill>
              <a:latin typeface="Arial"/>
              <a:ea typeface="Arial"/>
              <a:cs typeface="Arial"/>
              <a:sym typeface="Arial"/>
            </a:endParaRPr>
          </a:p>
          <a:p>
            <a:pPr indent="-285750" lvl="1" marL="742950" rtl="0" algn="ctr">
              <a:lnSpc>
                <a:spcPct val="100000"/>
              </a:lnSpc>
              <a:spcBef>
                <a:spcPts val="360"/>
              </a:spcBef>
              <a:spcAft>
                <a:spcPts val="0"/>
              </a:spcAft>
              <a:buSzPts val="1800"/>
              <a:buNone/>
            </a:pPr>
            <a:r>
              <a:rPr b="1" i="0" lang="en-US" sz="1800" u="none">
                <a:solidFill>
                  <a:schemeClr val="accent2"/>
                </a:solidFill>
                <a:latin typeface="Arial"/>
                <a:ea typeface="Arial"/>
                <a:cs typeface="Arial"/>
                <a:sym typeface="Arial"/>
              </a:rPr>
              <a:t>This tests evaluate the machine intelligence for over six decades</a:t>
            </a:r>
            <a:r>
              <a:rPr b="0" i="0" lang="en-US" sz="1800" u="none">
                <a:solidFill>
                  <a:srgbClr val="000000"/>
                </a:solidFill>
                <a:latin typeface="Arial"/>
                <a:ea typeface="Arial"/>
                <a:cs typeface="Arial"/>
                <a:sym typeface="Arial"/>
              </a:rPr>
              <a:t>.</a:t>
            </a:r>
            <a:endParaRPr/>
          </a:p>
          <a:p>
            <a:pPr indent="-228600" lvl="0" marL="342900" rtl="0" algn="l">
              <a:spcBef>
                <a:spcPts val="360"/>
              </a:spcBef>
              <a:spcAft>
                <a:spcPts val="0"/>
              </a:spcAft>
              <a:buClr>
                <a:schemeClr val="dk1"/>
              </a:buClr>
              <a:buSzPts val="1800"/>
              <a:buFont typeface="Arial"/>
              <a:buNone/>
            </a:pPr>
            <a:r>
              <a:t/>
            </a:r>
            <a:endParaRPr b="0" i="0" sz="1800" u="none">
              <a:solidFill>
                <a:srgbClr val="000000"/>
              </a:solidFill>
              <a:latin typeface="Arial"/>
              <a:ea typeface="Arial"/>
              <a:cs typeface="Arial"/>
              <a:sym typeface="Arial"/>
            </a:endParaRPr>
          </a:p>
        </p:txBody>
      </p:sp>
      <p:pic>
        <p:nvPicPr>
          <p:cNvPr descr="What is Turing test and it used for? - H2S Media" id="135" name="Google Shape;135;p9"/>
          <p:cNvPicPr preferRelativeResize="0"/>
          <p:nvPr/>
        </p:nvPicPr>
        <p:blipFill rotWithShape="1">
          <a:blip r:embed="rId3">
            <a:alphaModFix/>
          </a:blip>
          <a:srcRect b="0" l="0" r="0" t="0"/>
          <a:stretch/>
        </p:blipFill>
        <p:spPr>
          <a:xfrm>
            <a:off x="3062287" y="3859212"/>
            <a:ext cx="4076700" cy="2555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resentation_MC_HR_141004">
  <a:themeElements>
    <a:clrScheme name="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Presentation_MC_HR_141004">
  <a:themeElements>
    <a:clrScheme name="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2000-01-06T15:07:49Z</dcterms:created>
  <dc:creator>Sunil Goyal</dc:creator>
</cp:coreProperties>
</file>