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54"/>
  </p:notesMasterIdLst>
  <p:handoutMasterIdLst>
    <p:handoutMasterId r:id="rId55"/>
  </p:handoutMasterIdLst>
  <p:sldIdLst>
    <p:sldId id="1391" r:id="rId2"/>
    <p:sldId id="1320" r:id="rId3"/>
    <p:sldId id="1373" r:id="rId4"/>
    <p:sldId id="1374" r:id="rId5"/>
    <p:sldId id="1375" r:id="rId6"/>
    <p:sldId id="1376" r:id="rId7"/>
    <p:sldId id="1377" r:id="rId8"/>
    <p:sldId id="1378" r:id="rId9"/>
    <p:sldId id="1380" r:id="rId10"/>
    <p:sldId id="1384" r:id="rId11"/>
    <p:sldId id="1381" r:id="rId12"/>
    <p:sldId id="1382" r:id="rId13"/>
    <p:sldId id="1383" r:id="rId14"/>
    <p:sldId id="1342" r:id="rId15"/>
    <p:sldId id="1343" r:id="rId16"/>
    <p:sldId id="1344" r:id="rId17"/>
    <p:sldId id="1345" r:id="rId18"/>
    <p:sldId id="1346" r:id="rId19"/>
    <p:sldId id="1347" r:id="rId20"/>
    <p:sldId id="1385" r:id="rId21"/>
    <p:sldId id="1386" r:id="rId22"/>
    <p:sldId id="1387" r:id="rId23"/>
    <p:sldId id="1388" r:id="rId24"/>
    <p:sldId id="1389" r:id="rId25"/>
    <p:sldId id="1390" r:id="rId26"/>
    <p:sldId id="1393" r:id="rId27"/>
    <p:sldId id="1348" r:id="rId28"/>
    <p:sldId id="1349" r:id="rId29"/>
    <p:sldId id="1350" r:id="rId30"/>
    <p:sldId id="1351" r:id="rId31"/>
    <p:sldId id="1352" r:id="rId32"/>
    <p:sldId id="1353" r:id="rId33"/>
    <p:sldId id="1354" r:id="rId34"/>
    <p:sldId id="1355" r:id="rId35"/>
    <p:sldId id="1356" r:id="rId36"/>
    <p:sldId id="1357" r:id="rId37"/>
    <p:sldId id="1358" r:id="rId38"/>
    <p:sldId id="1359" r:id="rId39"/>
    <p:sldId id="1364" r:id="rId40"/>
    <p:sldId id="1360" r:id="rId41"/>
    <p:sldId id="1361" r:id="rId42"/>
    <p:sldId id="1362" r:id="rId43"/>
    <p:sldId id="1363" r:id="rId44"/>
    <p:sldId id="1365" r:id="rId45"/>
    <p:sldId id="1366" r:id="rId46"/>
    <p:sldId id="1367" r:id="rId47"/>
    <p:sldId id="1368" r:id="rId48"/>
    <p:sldId id="1369" r:id="rId49"/>
    <p:sldId id="1370" r:id="rId50"/>
    <p:sldId id="1371" r:id="rId51"/>
    <p:sldId id="1372" r:id="rId52"/>
    <p:sldId id="1394" r:id="rId53"/>
  </p:sldIdLst>
  <p:sldSz cx="9144000" cy="5143500" type="screen16x9"/>
  <p:notesSz cx="7315200" cy="9601200"/>
  <p:defaultTextStyle>
    <a:defPPr>
      <a:defRPr lang="en-US"/>
    </a:defPPr>
    <a:lvl1pPr algn="l" rtl="0" fontAlgn="base">
      <a:spcBef>
        <a:spcPct val="0"/>
      </a:spcBef>
      <a:spcAft>
        <a:spcPct val="0"/>
      </a:spcAft>
      <a:defRPr sz="2000" b="1" kern="1200">
        <a:solidFill>
          <a:schemeClr val="tx1"/>
        </a:solidFill>
        <a:latin typeface="Times New Roman" pitchFamily="18" charset="0"/>
        <a:ea typeface="+mn-ea"/>
        <a:cs typeface="Arial" charset="0"/>
      </a:defRPr>
    </a:lvl1pPr>
    <a:lvl2pPr marL="388273" indent="1353" algn="l" rtl="0" fontAlgn="base">
      <a:spcBef>
        <a:spcPct val="0"/>
      </a:spcBef>
      <a:spcAft>
        <a:spcPct val="0"/>
      </a:spcAft>
      <a:defRPr sz="2000" b="1" kern="1200">
        <a:solidFill>
          <a:schemeClr val="tx1"/>
        </a:solidFill>
        <a:latin typeface="Times New Roman" pitchFamily="18" charset="0"/>
        <a:ea typeface="+mn-ea"/>
        <a:cs typeface="Arial" charset="0"/>
      </a:defRPr>
    </a:lvl2pPr>
    <a:lvl3pPr marL="777899" indent="1353" algn="l" rtl="0" fontAlgn="base">
      <a:spcBef>
        <a:spcPct val="0"/>
      </a:spcBef>
      <a:spcAft>
        <a:spcPct val="0"/>
      </a:spcAft>
      <a:defRPr sz="2000" b="1" kern="1200">
        <a:solidFill>
          <a:schemeClr val="tx1"/>
        </a:solidFill>
        <a:latin typeface="Times New Roman" pitchFamily="18" charset="0"/>
        <a:ea typeface="+mn-ea"/>
        <a:cs typeface="Arial" charset="0"/>
      </a:defRPr>
    </a:lvl3pPr>
    <a:lvl4pPr marL="1167525" indent="1353" algn="l" rtl="0" fontAlgn="base">
      <a:spcBef>
        <a:spcPct val="0"/>
      </a:spcBef>
      <a:spcAft>
        <a:spcPct val="0"/>
      </a:spcAft>
      <a:defRPr sz="2000" b="1" kern="1200">
        <a:solidFill>
          <a:schemeClr val="tx1"/>
        </a:solidFill>
        <a:latin typeface="Times New Roman" pitchFamily="18" charset="0"/>
        <a:ea typeface="+mn-ea"/>
        <a:cs typeface="Arial" charset="0"/>
      </a:defRPr>
    </a:lvl4pPr>
    <a:lvl5pPr marL="1557151" indent="1353" algn="l" rtl="0" fontAlgn="base">
      <a:spcBef>
        <a:spcPct val="0"/>
      </a:spcBef>
      <a:spcAft>
        <a:spcPct val="0"/>
      </a:spcAft>
      <a:defRPr sz="2000" b="1" kern="1200">
        <a:solidFill>
          <a:schemeClr val="tx1"/>
        </a:solidFill>
        <a:latin typeface="Times New Roman" pitchFamily="18" charset="0"/>
        <a:ea typeface="+mn-ea"/>
        <a:cs typeface="Arial" charset="0"/>
      </a:defRPr>
    </a:lvl5pPr>
    <a:lvl6pPr marL="1948129" algn="l" defTabSz="779252" rtl="0" eaLnBrk="1" latinLnBrk="0" hangingPunct="1">
      <a:defRPr sz="2000" b="1" kern="1200">
        <a:solidFill>
          <a:schemeClr val="tx1"/>
        </a:solidFill>
        <a:latin typeface="Times New Roman" pitchFamily="18" charset="0"/>
        <a:ea typeface="+mn-ea"/>
        <a:cs typeface="Arial" charset="0"/>
      </a:defRPr>
    </a:lvl6pPr>
    <a:lvl7pPr marL="2337755" algn="l" defTabSz="779252" rtl="0" eaLnBrk="1" latinLnBrk="0" hangingPunct="1">
      <a:defRPr sz="2000" b="1" kern="1200">
        <a:solidFill>
          <a:schemeClr val="tx1"/>
        </a:solidFill>
        <a:latin typeface="Times New Roman" pitchFamily="18" charset="0"/>
        <a:ea typeface="+mn-ea"/>
        <a:cs typeface="Arial" charset="0"/>
      </a:defRPr>
    </a:lvl7pPr>
    <a:lvl8pPr marL="2727381" algn="l" defTabSz="779252" rtl="0" eaLnBrk="1" latinLnBrk="0" hangingPunct="1">
      <a:defRPr sz="2000" b="1" kern="1200">
        <a:solidFill>
          <a:schemeClr val="tx1"/>
        </a:solidFill>
        <a:latin typeface="Times New Roman" pitchFamily="18" charset="0"/>
        <a:ea typeface="+mn-ea"/>
        <a:cs typeface="Arial" charset="0"/>
      </a:defRPr>
    </a:lvl8pPr>
    <a:lvl9pPr marL="3117007" algn="l" defTabSz="779252" rtl="0" eaLnBrk="1" latinLnBrk="0" hangingPunct="1">
      <a:defRPr sz="2000"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0099"/>
    <a:srgbClr val="DCDBDF"/>
    <a:srgbClr val="666633"/>
    <a:srgbClr val="336600"/>
    <a:srgbClr val="FFFF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662" autoAdjust="0"/>
  </p:normalViewPr>
  <p:slideViewPr>
    <p:cSldViewPr snapToGrid="0">
      <p:cViewPr>
        <p:scale>
          <a:sx n="125" d="100"/>
          <a:sy n="125" d="100"/>
        </p:scale>
        <p:origin x="-1140" y="-3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884" y="-78"/>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Arial" pitchFamily="34" charset="0"/>
              </a:defRPr>
            </a:lvl1pPr>
          </a:lstStyle>
          <a:p>
            <a:pPr>
              <a:defRPr/>
            </a:pPr>
            <a:endParaRPr lang="en-US"/>
          </a:p>
        </p:txBody>
      </p:sp>
      <p:sp>
        <p:nvSpPr>
          <p:cNvPr id="266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latin typeface="Arial" pitchFamily="34" charset="0"/>
                <a:cs typeface="Arial" pitchFamily="34" charset="0"/>
              </a:defRPr>
            </a:lvl1pPr>
          </a:lstStyle>
          <a:p>
            <a:pPr>
              <a:defRPr/>
            </a:pPr>
            <a:r>
              <a:rPr lang="en-US" dirty="0" smtClean="0"/>
              <a:t>Digital Marketing </a:t>
            </a:r>
            <a:r>
              <a:rPr lang="en-US"/>
              <a:t>(</a:t>
            </a:r>
            <a:r>
              <a:rPr lang="en-US" smtClean="0"/>
              <a:t>MCA-128)</a:t>
            </a:r>
            <a:endParaRPr lang="en-US" dirty="0"/>
          </a:p>
        </p:txBody>
      </p:sp>
      <p:sp>
        <p:nvSpPr>
          <p:cNvPr id="26628" name="Rectangle 4"/>
          <p:cNvSpPr>
            <a:spLocks noGrp="1" noChangeArrowheads="1"/>
          </p:cNvSpPr>
          <p:nvPr>
            <p:ph type="ftr" sz="quarter" idx="2"/>
          </p:nvPr>
        </p:nvSpPr>
        <p:spPr bwMode="auto">
          <a:xfrm>
            <a:off x="0" y="8832850"/>
            <a:ext cx="6265863"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0">
                <a:latin typeface="Arial" pitchFamily="34" charset="0"/>
                <a:cs typeface="Arial" pitchFamily="34" charset="0"/>
              </a:defRPr>
            </a:lvl1pPr>
          </a:lstStyle>
          <a:p>
            <a:pPr>
              <a:defRPr/>
            </a:pPr>
            <a:r>
              <a:rPr lang="en-US"/>
              <a:t>© Bharati Vidyapeeth’s Institute of Computer Applications and Management, New Delhi-63, by Dr. Sunil Pratap Singh</a:t>
            </a:r>
          </a:p>
        </p:txBody>
      </p:sp>
      <p:sp>
        <p:nvSpPr>
          <p:cNvPr id="5" name="Slide Number Placeholder 4"/>
          <p:cNvSpPr>
            <a:spLocks noGrp="1"/>
          </p:cNvSpPr>
          <p:nvPr>
            <p:ph type="sldNum" sz="quarter" idx="3"/>
          </p:nvPr>
        </p:nvSpPr>
        <p:spPr>
          <a:xfrm>
            <a:off x="6391275" y="8832850"/>
            <a:ext cx="914400" cy="481013"/>
          </a:xfrm>
          <a:prstGeom prst="rect">
            <a:avLst/>
          </a:prstGeom>
        </p:spPr>
        <p:txBody>
          <a:bodyPr vert="horz" wrap="square" lIns="91440" tIns="45720" rIns="91440" bIns="45720" numCol="1" anchor="b" anchorCtr="0" compatLnSpc="1">
            <a:prstTxWarp prst="textNoShape">
              <a:avLst/>
            </a:prstTxWarp>
          </a:bodyPr>
          <a:lstStyle>
            <a:lvl1pPr algn="r">
              <a:defRPr sz="900" b="0">
                <a:latin typeface="Arial" pitchFamily="34" charset="0"/>
                <a:cs typeface="Arial" pitchFamily="34" charset="0"/>
              </a:defRPr>
            </a:lvl1pPr>
          </a:lstStyle>
          <a:p>
            <a:pPr>
              <a:defRPr/>
            </a:pPr>
            <a:r>
              <a:rPr lang="en-US"/>
              <a:t>U1.</a:t>
            </a:r>
            <a:fld id="{9B33F9C5-F45A-497A-BB3A-D08F23AAE931}" type="slidenum">
              <a:rPr lang="en-US"/>
              <a:pPr>
                <a:defRPr/>
              </a:pPr>
              <a:t>‹#›</a:t>
            </a:fld>
            <a:r>
              <a:rPr lang="en-US"/>
              <a:t> </a:t>
            </a:r>
          </a:p>
        </p:txBody>
      </p:sp>
    </p:spTree>
    <p:extLst>
      <p:ext uri="{BB962C8B-B14F-4D97-AF65-F5344CB8AC3E}">
        <p14:creationId xmlns:p14="http://schemas.microsoft.com/office/powerpoint/2010/main" val="83585790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Arial" pitchFamily="34" charset="0"/>
              </a:defRPr>
            </a:lvl1pPr>
          </a:lstStyle>
          <a:p>
            <a:pPr>
              <a:defRPr/>
            </a:pPr>
            <a:endParaRPr lang="en-US"/>
          </a:p>
        </p:txBody>
      </p:sp>
      <p:sp>
        <p:nvSpPr>
          <p:cNvPr id="35843"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Arial" pitchFamily="34" charset="0"/>
              </a:defRPr>
            </a:lvl1pPr>
          </a:lstStyle>
          <a:p>
            <a:pPr>
              <a:defRPr/>
            </a:pPr>
            <a:r>
              <a:rPr lang="en-US"/>
              <a:t>Enterprise Computing with Java (MCA-305)</a:t>
            </a:r>
          </a:p>
        </p:txBody>
      </p:sp>
      <p:sp>
        <p:nvSpPr>
          <p:cNvPr id="41988" name="Rectangle 4"/>
          <p:cNvSpPr>
            <a:spLocks noGrp="1" noRot="1" noChangeAspect="1" noChangeArrowheads="1" noTextEdit="1"/>
          </p:cNvSpPr>
          <p:nvPr>
            <p:ph type="sldImg" idx="2"/>
          </p:nvPr>
        </p:nvSpPr>
        <p:spPr bwMode="auto">
          <a:xfrm>
            <a:off x="46355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30250" y="4559300"/>
            <a:ext cx="5854700" cy="432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cs typeface="Arial" pitchFamily="34" charset="0"/>
              </a:defRPr>
            </a:lvl1pPr>
          </a:lstStyle>
          <a:p>
            <a:pPr>
              <a:defRPr/>
            </a:pPr>
            <a:r>
              <a:rPr lang="en-US"/>
              <a:t>© Bharati Vidyapeeth’s Institute of Computer Applications and Management, New Delhi-63, by Dr. Sunil Pratap Singh</a:t>
            </a:r>
          </a:p>
        </p:txBody>
      </p:sp>
      <p:sp>
        <p:nvSpPr>
          <p:cNvPr id="35847"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cs typeface="+mn-cs"/>
              </a:defRPr>
            </a:lvl1pPr>
          </a:lstStyle>
          <a:p>
            <a:pPr>
              <a:defRPr/>
            </a:pPr>
            <a:fld id="{BD800C83-4C79-4150-9A26-6D9FADE0EDCF}" type="slidenum">
              <a:rPr lang="en-US"/>
              <a:pPr>
                <a:defRPr/>
              </a:pPr>
              <a:t>‹#›</a:t>
            </a:fld>
            <a:endParaRPr lang="en-US"/>
          </a:p>
        </p:txBody>
      </p:sp>
    </p:spTree>
    <p:extLst>
      <p:ext uri="{BB962C8B-B14F-4D97-AF65-F5344CB8AC3E}">
        <p14:creationId xmlns:p14="http://schemas.microsoft.com/office/powerpoint/2010/main" val="111884241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1pPr>
    <a:lvl2pPr marL="388273"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2pPr>
    <a:lvl3pPr marL="777899"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3pPr>
    <a:lvl4pPr marL="1167525"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4pPr>
    <a:lvl5pPr marL="1557151" algn="l" rtl="0" eaLnBrk="0" fontAlgn="base" hangingPunct="0">
      <a:spcBef>
        <a:spcPct val="30000"/>
      </a:spcBef>
      <a:spcAft>
        <a:spcPct val="0"/>
      </a:spcAft>
      <a:defRPr kumimoji="1" sz="1000" kern="1200">
        <a:solidFill>
          <a:schemeClr val="tx1"/>
        </a:solidFill>
        <a:latin typeface="Times New Roman" pitchFamily="18" charset="0"/>
        <a:ea typeface="+mn-ea"/>
        <a:cs typeface="Arial" pitchFamily="34" charset="0"/>
      </a:defRPr>
    </a:lvl5pPr>
    <a:lvl6pPr marL="1947686" algn="l" defTabSz="779074" rtl="0" eaLnBrk="1" latinLnBrk="0" hangingPunct="1">
      <a:defRPr sz="1000" kern="1200">
        <a:solidFill>
          <a:schemeClr val="tx1"/>
        </a:solidFill>
        <a:latin typeface="+mn-lt"/>
        <a:ea typeface="+mn-ea"/>
        <a:cs typeface="+mn-cs"/>
      </a:defRPr>
    </a:lvl6pPr>
    <a:lvl7pPr marL="2337223" algn="l" defTabSz="779074" rtl="0" eaLnBrk="1" latinLnBrk="0" hangingPunct="1">
      <a:defRPr sz="1000" kern="1200">
        <a:solidFill>
          <a:schemeClr val="tx1"/>
        </a:solidFill>
        <a:latin typeface="+mn-lt"/>
        <a:ea typeface="+mn-ea"/>
        <a:cs typeface="+mn-cs"/>
      </a:defRPr>
    </a:lvl7pPr>
    <a:lvl8pPr marL="2726760" algn="l" defTabSz="779074" rtl="0" eaLnBrk="1" latinLnBrk="0" hangingPunct="1">
      <a:defRPr sz="1000" kern="1200">
        <a:solidFill>
          <a:schemeClr val="tx1"/>
        </a:solidFill>
        <a:latin typeface="+mn-lt"/>
        <a:ea typeface="+mn-ea"/>
        <a:cs typeface="+mn-cs"/>
      </a:defRPr>
    </a:lvl8pPr>
    <a:lvl9pPr marL="3116298" algn="l" defTabSz="779074"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cs typeface="Arial" charset="0"/>
            </a:endParaRPr>
          </a:p>
        </p:txBody>
      </p:sp>
      <p:sp>
        <p:nvSpPr>
          <p:cNvPr id="4" name="Slide Number Placeholder 3"/>
          <p:cNvSpPr txBox="1">
            <a:spLocks noGrp="1"/>
          </p:cNvSpPr>
          <p:nvPr/>
        </p:nvSpPr>
        <p:spPr bwMode="auto">
          <a:xfrm>
            <a:off x="4143375" y="9118600"/>
            <a:ext cx="3170238" cy="481013"/>
          </a:xfrm>
          <a:prstGeom prst="rect">
            <a:avLst/>
          </a:prstGeom>
          <a:noFill/>
          <a:ln>
            <a:miter lim="800000"/>
            <a:headEnd/>
            <a:tailEnd/>
          </a:ln>
        </p:spPr>
        <p:txBody>
          <a:bodyPr anchor="b"/>
          <a:lstStyle/>
          <a:p>
            <a:pPr algn="r" eaLnBrk="0" hangingPunct="0">
              <a:defRPr/>
            </a:pPr>
            <a:fld id="{618A4293-AE71-495D-828F-3934B323B756}" type="slidenum">
              <a:rPr lang="en-US" sz="1200" b="0">
                <a:cs typeface="+mn-cs"/>
              </a:rPr>
              <a:pPr algn="r" eaLnBrk="0" hangingPunct="0">
                <a:defRPr/>
              </a:pPr>
              <a:t>1</a:t>
            </a:fld>
            <a:endParaRPr lang="en-US" sz="1200" b="0" dirty="0">
              <a:cs typeface="+mn-cs"/>
            </a:endParaRPr>
          </a:p>
        </p:txBody>
      </p:sp>
      <p:sp>
        <p:nvSpPr>
          <p:cNvPr id="171013"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r>
              <a:rPr lang="en-US" sz="1200" b="0" smtClean="0"/>
              <a:t>© Bharati Vidyapeeth’s Institute of Computer Applications and Management, New Delhi-63, by Dr. Sunil Pratap Singh</a:t>
            </a:r>
          </a:p>
        </p:txBody>
      </p:sp>
      <p:sp>
        <p:nvSpPr>
          <p:cNvPr id="171014"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endParaRPr lang="en-US" sz="1200" b="0" smtClean="0"/>
          </a:p>
        </p:txBody>
      </p:sp>
      <p:sp>
        <p:nvSpPr>
          <p:cNvPr id="171015" name="Date Placeholder 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r>
              <a:rPr lang="en-US" sz="1200" b="0" smtClean="0"/>
              <a:t>Enterprise Computing with Java (MCA-305)</a:t>
            </a:r>
          </a:p>
        </p:txBody>
      </p:sp>
      <p:sp>
        <p:nvSpPr>
          <p:cNvPr id="2" name="Slide Number Placeholder 1"/>
          <p:cNvSpPr>
            <a:spLocks noGrp="1"/>
          </p:cNvSpPr>
          <p:nvPr>
            <p:ph type="sldNum" sz="quarter" idx="5"/>
          </p:nvPr>
        </p:nvSpPr>
        <p:spPr/>
        <p:txBody>
          <a:bodyPr/>
          <a:lstStyle/>
          <a:p>
            <a:pPr>
              <a:defRPr/>
            </a:pPr>
            <a:fld id="{4ACB34B0-5B92-44DD-B1C3-4F0D69E8AB46}"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cs typeface="Arial" charset="0"/>
            </a:endParaRPr>
          </a:p>
        </p:txBody>
      </p:sp>
      <p:sp>
        <p:nvSpPr>
          <p:cNvPr id="4" name="Slide Number Placeholder 3"/>
          <p:cNvSpPr txBox="1">
            <a:spLocks noGrp="1"/>
          </p:cNvSpPr>
          <p:nvPr/>
        </p:nvSpPr>
        <p:spPr bwMode="auto">
          <a:xfrm>
            <a:off x="4143375" y="9118600"/>
            <a:ext cx="3170238" cy="481013"/>
          </a:xfrm>
          <a:prstGeom prst="rect">
            <a:avLst/>
          </a:prstGeom>
          <a:noFill/>
          <a:ln>
            <a:miter lim="800000"/>
            <a:headEnd/>
            <a:tailEnd/>
          </a:ln>
        </p:spPr>
        <p:txBody>
          <a:bodyPr anchor="b"/>
          <a:lstStyle/>
          <a:p>
            <a:pPr algn="r" eaLnBrk="0" hangingPunct="0">
              <a:defRPr/>
            </a:pPr>
            <a:fld id="{618A4293-AE71-495D-828F-3934B323B756}" type="slidenum">
              <a:rPr lang="en-US" sz="1200" b="0">
                <a:cs typeface="+mn-cs"/>
              </a:rPr>
              <a:pPr algn="r" eaLnBrk="0" hangingPunct="0">
                <a:defRPr/>
              </a:pPr>
              <a:t>52</a:t>
            </a:fld>
            <a:endParaRPr lang="en-US" sz="1200" b="0" dirty="0">
              <a:cs typeface="+mn-cs"/>
            </a:endParaRPr>
          </a:p>
        </p:txBody>
      </p:sp>
      <p:sp>
        <p:nvSpPr>
          <p:cNvPr id="171013"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r>
              <a:rPr lang="en-US" sz="1200" b="0" smtClean="0"/>
              <a:t>© Bharati Vidyapeeth’s Institute of Computer Applications and Management, New Delhi-63, by Dr. Sunil Pratap Singh</a:t>
            </a:r>
          </a:p>
        </p:txBody>
      </p:sp>
      <p:sp>
        <p:nvSpPr>
          <p:cNvPr id="171014" name="Header Placeholder 6"/>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endParaRPr lang="en-US" sz="1200" b="0" smtClean="0"/>
          </a:p>
        </p:txBody>
      </p:sp>
      <p:sp>
        <p:nvSpPr>
          <p:cNvPr id="171015" name="Date Placeholder 9"/>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r>
              <a:rPr lang="en-US" sz="1200" b="0" smtClean="0"/>
              <a:t>Enterprise Computing with Java (MCA-305)</a:t>
            </a:r>
          </a:p>
        </p:txBody>
      </p:sp>
      <p:sp>
        <p:nvSpPr>
          <p:cNvPr id="2" name="Slide Number Placeholder 1"/>
          <p:cNvSpPr>
            <a:spLocks noGrp="1"/>
          </p:cNvSpPr>
          <p:nvPr>
            <p:ph type="sldNum" sz="quarter" idx="5"/>
          </p:nvPr>
        </p:nvSpPr>
        <p:spPr/>
        <p:txBody>
          <a:bodyPr/>
          <a:lstStyle/>
          <a:p>
            <a:pPr>
              <a:defRPr/>
            </a:pPr>
            <a:fld id="{4ACB34B0-5B92-44DD-B1C3-4F0D69E8AB46}" type="slidenum">
              <a:rPr lang="en-US" smtClean="0"/>
              <a:pPr>
                <a:defRPr/>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1"/>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3574009" y="42863"/>
            <a:ext cx="1995982" cy="81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3"/>
          <p:cNvSpPr>
            <a:spLocks noChangeArrowheads="1"/>
          </p:cNvSpPr>
          <p:nvPr userDrawn="1"/>
        </p:nvSpPr>
        <p:spPr bwMode="auto">
          <a:xfrm>
            <a:off x="0" y="4885135"/>
            <a:ext cx="9144000" cy="258365"/>
          </a:xfrm>
          <a:prstGeom prst="rect">
            <a:avLst/>
          </a:prstGeom>
          <a:solidFill>
            <a:srgbClr val="000099"/>
          </a:solidFill>
          <a:ln w="9525">
            <a:solidFill>
              <a:schemeClr val="tx1"/>
            </a:solidFill>
            <a:miter lim="800000"/>
            <a:headEnd/>
            <a:tailEnd/>
          </a:ln>
        </p:spPr>
        <p:txBody>
          <a:bodyPr wrap="none" lIns="77907" tIns="38953" rIns="77907" bIns="38953" anchor="ctr"/>
          <a:lstStyle/>
          <a:p>
            <a:endParaRPr lang="en-US"/>
          </a:p>
        </p:txBody>
      </p:sp>
      <p:sp>
        <p:nvSpPr>
          <p:cNvPr id="5" name="Text Box 25"/>
          <p:cNvSpPr txBox="1">
            <a:spLocks noChangeArrowheads="1"/>
          </p:cNvSpPr>
          <p:nvPr userDrawn="1"/>
        </p:nvSpPr>
        <p:spPr bwMode="auto">
          <a:xfrm>
            <a:off x="79131" y="4899423"/>
            <a:ext cx="9064869" cy="2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r>
              <a:rPr lang="en-US" sz="1000" dirty="0" smtClean="0">
                <a:solidFill>
                  <a:schemeClr val="bg1"/>
                </a:solidFill>
                <a:latin typeface="Arial" charset="0"/>
              </a:rPr>
              <a:t>© </a:t>
            </a:r>
            <a:r>
              <a:rPr lang="en-US" sz="900" dirty="0" err="1" smtClean="0">
                <a:solidFill>
                  <a:schemeClr val="bg1"/>
                </a:solidFill>
                <a:latin typeface="Arial" charset="0"/>
              </a:rPr>
              <a:t>Bharati</a:t>
            </a:r>
            <a:r>
              <a:rPr lang="en-US" sz="900" dirty="0" smtClean="0">
                <a:solidFill>
                  <a:schemeClr val="bg1"/>
                </a:solidFill>
                <a:latin typeface="Arial" charset="0"/>
              </a:rPr>
              <a:t> </a:t>
            </a:r>
            <a:r>
              <a:rPr lang="en-US" sz="900" dirty="0" err="1" smtClean="0">
                <a:solidFill>
                  <a:schemeClr val="bg1"/>
                </a:solidFill>
                <a:latin typeface="Arial" charset="0"/>
              </a:rPr>
              <a:t>Vidyapeeth’s</a:t>
            </a:r>
            <a:r>
              <a:rPr lang="en-US" sz="900" dirty="0" smtClean="0">
                <a:solidFill>
                  <a:schemeClr val="bg1"/>
                </a:solidFill>
                <a:latin typeface="Arial" charset="0"/>
              </a:rPr>
              <a:t> Institute of Computer Applications and Management, New Delhi-63, by Dr. Sunil Pratap Singh                                                                  U1.</a:t>
            </a:r>
            <a:fld id="{8265CB5C-F460-4A57-B031-B57C6591AB3B}" type="slidenum">
              <a:rPr lang="en-US" sz="900" smtClean="0">
                <a:solidFill>
                  <a:schemeClr val="bg1"/>
                </a:solidFill>
                <a:latin typeface="Arial" charset="0"/>
              </a:rPr>
              <a:pPr eaLnBrk="1" hangingPunct="1">
                <a:spcBef>
                  <a:spcPct val="50000"/>
                </a:spcBef>
                <a:defRPr/>
              </a:pPr>
              <a:t>‹#›</a:t>
            </a:fld>
            <a:r>
              <a:rPr lang="en-US" sz="900" dirty="0" smtClean="0">
                <a:solidFill>
                  <a:schemeClr val="bg1"/>
                </a:solidFill>
                <a:latin typeface="Arial" charset="0"/>
              </a:rPr>
              <a:t>  </a:t>
            </a:r>
          </a:p>
        </p:txBody>
      </p:sp>
      <p:grpSp>
        <p:nvGrpSpPr>
          <p:cNvPr id="6" name="Group 36"/>
          <p:cNvGrpSpPr>
            <a:grpSpLocks/>
          </p:cNvGrpSpPr>
          <p:nvPr userDrawn="1"/>
        </p:nvGrpSpPr>
        <p:grpSpPr bwMode="auto">
          <a:xfrm>
            <a:off x="0" y="956073"/>
            <a:ext cx="9144000" cy="153590"/>
            <a:chOff x="0" y="803"/>
            <a:chExt cx="5760" cy="129"/>
          </a:xfrm>
        </p:grpSpPr>
        <p:sp>
          <p:nvSpPr>
            <p:cNvPr id="7" name="Rectangle 31"/>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p:spPr>
          <p:txBody>
            <a:bodyPr wrap="none" anchor="ctr"/>
            <a:lstStyle/>
            <a:p>
              <a:endParaRPr lang="en-US"/>
            </a:p>
          </p:txBody>
        </p:sp>
        <p:sp>
          <p:nvSpPr>
            <p:cNvPr id="8" name="Rectangle 35"/>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p:spPr>
          <p:txBody>
            <a:bodyPr wrap="none" anchor="ctr"/>
            <a:lstStyle/>
            <a:p>
              <a:endParaRPr lang="en-US"/>
            </a:p>
          </p:txBody>
        </p:sp>
      </p:grpSp>
      <p:sp>
        <p:nvSpPr>
          <p:cNvPr id="147459" name="Rectangle 3"/>
          <p:cNvSpPr>
            <a:spLocks noGrp="1" noChangeArrowheads="1"/>
          </p:cNvSpPr>
          <p:nvPr>
            <p:ph type="subTitle" idx="1"/>
          </p:nvPr>
        </p:nvSpPr>
        <p:spPr>
          <a:xfrm>
            <a:off x="1389185" y="2007396"/>
            <a:ext cx="6400800" cy="2037160"/>
          </a:xfrm>
        </p:spPr>
        <p:txBody>
          <a:bodyPr/>
          <a:lstStyle>
            <a:lvl1pPr marL="0" indent="0" algn="ctr">
              <a:defRPr>
                <a:latin typeface="+mn-lt"/>
              </a:defRPr>
            </a:lvl1pPr>
          </a:lstStyle>
          <a:p>
            <a:r>
              <a:rPr lang="en-US" dirty="0"/>
              <a:t>Click to edit Master subtitle style</a:t>
            </a:r>
          </a:p>
        </p:txBody>
      </p:sp>
    </p:spTree>
    <p:extLst>
      <p:ext uri="{BB962C8B-B14F-4D97-AF65-F5344CB8AC3E}">
        <p14:creationId xmlns:p14="http://schemas.microsoft.com/office/powerpoint/2010/main" val="120849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946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938" y="205982"/>
            <a:ext cx="2176097" cy="4473178"/>
          </a:xfrm>
          <a:prstGeom prst="rect">
            <a:avLst/>
          </a:prstGeom>
        </p:spPr>
        <p:txBody>
          <a:bodyPr vert="eaVert" lIns="77907" tIns="38953" rIns="77907" bIns="38953"/>
          <a:lstStyle/>
          <a:p>
            <a:r>
              <a:rPr lang="en-US" smtClean="0"/>
              <a:t>Click to edit Master title style</a:t>
            </a:r>
            <a:endParaRPr lang="en-US"/>
          </a:p>
        </p:txBody>
      </p:sp>
      <p:sp>
        <p:nvSpPr>
          <p:cNvPr id="3" name="Vertical Text Placeholder 2"/>
          <p:cNvSpPr>
            <a:spLocks noGrp="1"/>
          </p:cNvSpPr>
          <p:nvPr>
            <p:ph type="body" orient="vert" idx="1"/>
          </p:nvPr>
        </p:nvSpPr>
        <p:spPr>
          <a:xfrm>
            <a:off x="243254" y="205982"/>
            <a:ext cx="6392008" cy="44731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0301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smtClean="0"/>
              <a:t>Click to edit Master title style</a:t>
            </a:r>
            <a:endParaRPr lang="en-US"/>
          </a:p>
        </p:txBody>
      </p:sp>
      <p:sp>
        <p:nvSpPr>
          <p:cNvPr id="3" name="Text Placeholder 2"/>
          <p:cNvSpPr>
            <a:spLocks noGrp="1"/>
          </p:cNvSpPr>
          <p:nvPr>
            <p:ph type="body" sz="half" idx="1"/>
          </p:nvPr>
        </p:nvSpPr>
        <p:spPr>
          <a:xfrm>
            <a:off x="243254" y="760814"/>
            <a:ext cx="4283320" cy="39183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67250" y="760814"/>
            <a:ext cx="4284785" cy="3918347"/>
          </a:xfrm>
        </p:spPr>
        <p:txBody>
          <a:bodyPr/>
          <a:lstStyle/>
          <a:p>
            <a:pPr lvl="0"/>
            <a:endParaRPr lang="en-US" noProof="0" smtClean="0"/>
          </a:p>
        </p:txBody>
      </p:sp>
    </p:spTree>
    <p:extLst>
      <p:ext uri="{BB962C8B-B14F-4D97-AF65-F5344CB8AC3E}">
        <p14:creationId xmlns:p14="http://schemas.microsoft.com/office/powerpoint/2010/main" val="26452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smtClean="0"/>
              <a:t>Click to edit Master title style</a:t>
            </a:r>
            <a:endParaRPr lang="en-US"/>
          </a:p>
        </p:txBody>
      </p:sp>
      <p:sp>
        <p:nvSpPr>
          <p:cNvPr id="3" name="Text Placeholder 2"/>
          <p:cNvSpPr>
            <a:spLocks noGrp="1"/>
          </p:cNvSpPr>
          <p:nvPr>
            <p:ph type="body" sz="half" idx="1"/>
          </p:nvPr>
        </p:nvSpPr>
        <p:spPr>
          <a:xfrm>
            <a:off x="243254" y="760814"/>
            <a:ext cx="4283320" cy="39183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760814"/>
            <a:ext cx="4284785" cy="39183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827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smtClean="0"/>
              <a:t>Click to edit Master title style</a:t>
            </a:r>
            <a:endParaRPr lang="en-US"/>
          </a:p>
        </p:txBody>
      </p:sp>
      <p:sp>
        <p:nvSpPr>
          <p:cNvPr id="3" name="Text Placeholder 2"/>
          <p:cNvSpPr>
            <a:spLocks noGrp="1"/>
          </p:cNvSpPr>
          <p:nvPr>
            <p:ph type="body" sz="half" idx="1"/>
          </p:nvPr>
        </p:nvSpPr>
        <p:spPr>
          <a:xfrm>
            <a:off x="243254" y="760814"/>
            <a:ext cx="4283320" cy="39183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7250" y="760812"/>
            <a:ext cx="4284785" cy="19014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7250" y="2776542"/>
            <a:ext cx="4284785" cy="19026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919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0" y="4885135"/>
            <a:ext cx="9144000" cy="258365"/>
          </a:xfrm>
          <a:prstGeom prst="rect">
            <a:avLst/>
          </a:prstGeom>
          <a:solidFill>
            <a:srgbClr val="000099"/>
          </a:solidFill>
          <a:ln w="9525">
            <a:solidFill>
              <a:schemeClr val="tx1"/>
            </a:solidFill>
            <a:miter lim="800000"/>
            <a:headEnd/>
            <a:tailEnd/>
          </a:ln>
        </p:spPr>
        <p:txBody>
          <a:bodyPr wrap="none" lIns="77907" tIns="38953" rIns="77907" bIns="38953" anchor="ctr"/>
          <a:lstStyle/>
          <a:p>
            <a:endParaRPr lang="en-US"/>
          </a:p>
        </p:txBody>
      </p:sp>
      <p:sp>
        <p:nvSpPr>
          <p:cNvPr id="5" name="Text Box 25"/>
          <p:cNvSpPr txBox="1">
            <a:spLocks noChangeArrowheads="1"/>
          </p:cNvSpPr>
          <p:nvPr userDrawn="1"/>
        </p:nvSpPr>
        <p:spPr bwMode="auto">
          <a:xfrm>
            <a:off x="79131" y="4899423"/>
            <a:ext cx="7904285" cy="2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r>
              <a:rPr lang="en-US" sz="1000" dirty="0" smtClean="0">
                <a:solidFill>
                  <a:schemeClr val="bg1"/>
                </a:solidFill>
                <a:latin typeface="Arial" charset="0"/>
              </a:rPr>
              <a:t>© </a:t>
            </a:r>
            <a:r>
              <a:rPr lang="en-US" sz="900" dirty="0" smtClean="0">
                <a:solidFill>
                  <a:schemeClr val="bg1"/>
                </a:solidFill>
                <a:latin typeface="Arial" charset="0"/>
              </a:rPr>
              <a:t>Bharati Vidyapeeth’s Institute of Computer Applications and Management, New Delhi-63, by Dr. Sunil Pratap Singh</a:t>
            </a:r>
          </a:p>
        </p:txBody>
      </p:sp>
      <p:sp>
        <p:nvSpPr>
          <p:cNvPr id="6" name="Text Box 8"/>
          <p:cNvSpPr txBox="1">
            <a:spLocks noChangeArrowheads="1"/>
          </p:cNvSpPr>
          <p:nvPr userDrawn="1"/>
        </p:nvSpPr>
        <p:spPr bwMode="auto">
          <a:xfrm>
            <a:off x="7536474" y="4894660"/>
            <a:ext cx="145805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nchor="ct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algn="r">
              <a:spcBef>
                <a:spcPct val="50000"/>
              </a:spcBef>
              <a:defRPr/>
            </a:pPr>
            <a:r>
              <a:rPr lang="en-US" sz="900" dirty="0" smtClean="0">
                <a:solidFill>
                  <a:schemeClr val="bg1"/>
                </a:solidFill>
                <a:latin typeface="Arial" charset="0"/>
              </a:rPr>
              <a:t>U1.</a:t>
            </a:r>
            <a:fld id="{FA6B1CB2-903B-4B35-95DC-58CD022C002B}" type="slidenum">
              <a:rPr lang="en-US" sz="900" smtClean="0">
                <a:solidFill>
                  <a:schemeClr val="bg1"/>
                </a:solidFill>
                <a:latin typeface="Arial" charset="0"/>
              </a:rPr>
              <a:pPr algn="r">
                <a:spcBef>
                  <a:spcPct val="50000"/>
                </a:spcBef>
                <a:defRPr/>
              </a:pPr>
              <a:t>‹#›</a:t>
            </a:fld>
            <a:endParaRPr lang="en-US" sz="900" dirty="0" smtClean="0">
              <a:solidFill>
                <a:schemeClr val="bg1"/>
              </a:solidFill>
              <a:latin typeface="Arial" charset="0"/>
            </a:endParaRPr>
          </a:p>
        </p:txBody>
      </p:sp>
      <p:sp>
        <p:nvSpPr>
          <p:cNvPr id="2" name="Title 1"/>
          <p:cNvSpPr>
            <a:spLocks noGrp="1"/>
          </p:cNvSpPr>
          <p:nvPr>
            <p:ph type="title"/>
          </p:nvPr>
        </p:nvSpPr>
        <p:spPr>
          <a:xfrm>
            <a:off x="1500554" y="17159"/>
            <a:ext cx="7643446" cy="498872"/>
          </a:xfrm>
          <a:prstGeom prst="rect">
            <a:avLst/>
          </a:prstGeom>
        </p:spPr>
        <p:txBody>
          <a:bodyPr lIns="77907" tIns="38953" rIns="77907" bIns="38953"/>
          <a:lstStyle>
            <a:lvl1pPr>
              <a:defRPr sz="3100">
                <a:solidFill>
                  <a:srgbClr val="FFFF00"/>
                </a:solidFill>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atin typeface="Calibri" pitchFamily="34" charset="0"/>
                <a:cs typeface="Calibri" pitchFamily="34" charset="0"/>
              </a:defRPr>
            </a:lvl1pPr>
            <a:lvl2pPr>
              <a:defRPr>
                <a:latin typeface="Calibri" pitchFamily="34" charset="0"/>
                <a:cs typeface="Calibri" pitchFamily="34" charset="0"/>
              </a:defRPr>
            </a:lvl2pPr>
            <a:lvl3pPr>
              <a:defRPr sz="1700">
                <a:latin typeface="Calibri" pitchFamily="34" charset="0"/>
                <a:cs typeface="Calibri" pitchFamily="34" charset="0"/>
              </a:defRPr>
            </a:lvl3pPr>
            <a:lvl4pPr>
              <a:defRPr sz="1700">
                <a:latin typeface="Calibri" pitchFamily="34" charset="0"/>
                <a:cs typeface="Calibri" pitchFamily="34" charset="0"/>
              </a:defRPr>
            </a:lvl4pPr>
            <a:lvl5pPr>
              <a:defRPr sz="20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244172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3305179"/>
            <a:ext cx="7772400" cy="1021556"/>
          </a:xfrm>
          <a:prstGeom prst="rect">
            <a:avLst/>
          </a:prstGeom>
        </p:spPr>
        <p:txBody>
          <a:bodyPr lIns="77907" tIns="38953" rIns="77907" bIns="38953"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722435" y="2180035"/>
            <a:ext cx="7772400" cy="1125140"/>
          </a:xfrm>
        </p:spPr>
        <p:txBody>
          <a:bodyPr anchor="b"/>
          <a:lstStyle>
            <a:lvl1pPr marL="0" indent="0">
              <a:buNone/>
              <a:defRPr sz="1700"/>
            </a:lvl1pPr>
            <a:lvl2pPr marL="389538" indent="0">
              <a:buNone/>
              <a:defRPr sz="1500"/>
            </a:lvl2pPr>
            <a:lvl3pPr marL="779074" indent="0">
              <a:buNone/>
              <a:defRPr sz="1400"/>
            </a:lvl3pPr>
            <a:lvl4pPr marL="1168612" indent="0">
              <a:buNone/>
              <a:defRPr sz="1200"/>
            </a:lvl4pPr>
            <a:lvl5pPr marL="1558149" indent="0">
              <a:buNone/>
              <a:defRPr sz="1200"/>
            </a:lvl5pPr>
            <a:lvl6pPr marL="1947686" indent="0">
              <a:buNone/>
              <a:defRPr sz="1200"/>
            </a:lvl6pPr>
            <a:lvl7pPr marL="2337223" indent="0">
              <a:buNone/>
              <a:defRPr sz="1200"/>
            </a:lvl7pPr>
            <a:lvl8pPr marL="2726760" indent="0">
              <a:buNone/>
              <a:defRPr sz="1200"/>
            </a:lvl8pPr>
            <a:lvl9pPr marL="3116298" indent="0">
              <a:buNone/>
              <a:defRPr sz="1200"/>
            </a:lvl9pPr>
          </a:lstStyle>
          <a:p>
            <a:pPr lvl="0"/>
            <a:r>
              <a:rPr lang="en-US" smtClean="0"/>
              <a:t>Click to edit Master text styles</a:t>
            </a:r>
          </a:p>
        </p:txBody>
      </p:sp>
    </p:spTree>
    <p:extLst>
      <p:ext uri="{BB962C8B-B14F-4D97-AF65-F5344CB8AC3E}">
        <p14:creationId xmlns:p14="http://schemas.microsoft.com/office/powerpoint/2010/main" val="239997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dirty="0" smtClean="0"/>
              <a:t>Click to edit Master title style</a:t>
            </a:r>
            <a:endParaRPr lang="en-US" dirty="0"/>
          </a:p>
        </p:txBody>
      </p:sp>
      <p:sp>
        <p:nvSpPr>
          <p:cNvPr id="3" name="Content Placeholder 2"/>
          <p:cNvSpPr>
            <a:spLocks noGrp="1"/>
          </p:cNvSpPr>
          <p:nvPr>
            <p:ph sz="half" idx="1"/>
          </p:nvPr>
        </p:nvSpPr>
        <p:spPr>
          <a:xfrm>
            <a:off x="243254" y="760814"/>
            <a:ext cx="4283320" cy="391834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760814"/>
            <a:ext cx="4284785" cy="3918347"/>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497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8"/>
            <a:ext cx="4040066" cy="479822"/>
          </a:xfrm>
        </p:spPr>
        <p:txBody>
          <a:bodyPr anchor="b"/>
          <a:lstStyle>
            <a:lvl1pPr marL="0" indent="0">
              <a:buNone/>
              <a:defRPr sz="2000" b="1"/>
            </a:lvl1pPr>
            <a:lvl2pPr marL="389538" indent="0">
              <a:buNone/>
              <a:defRPr sz="1700" b="1"/>
            </a:lvl2pPr>
            <a:lvl3pPr marL="779074" indent="0">
              <a:buNone/>
              <a:defRPr sz="1500" b="1"/>
            </a:lvl3pPr>
            <a:lvl4pPr marL="1168612" indent="0">
              <a:buNone/>
              <a:defRPr sz="1400" b="1"/>
            </a:lvl4pPr>
            <a:lvl5pPr marL="1558149" indent="0">
              <a:buNone/>
              <a:defRPr sz="1400" b="1"/>
            </a:lvl5pPr>
            <a:lvl6pPr marL="1947686" indent="0">
              <a:buNone/>
              <a:defRPr sz="1400" b="1"/>
            </a:lvl6pPr>
            <a:lvl7pPr marL="2337223" indent="0">
              <a:buNone/>
              <a:defRPr sz="1400" b="1"/>
            </a:lvl7pPr>
            <a:lvl8pPr marL="2726760" indent="0">
              <a:buNone/>
              <a:defRPr sz="1400" b="1"/>
            </a:lvl8pPr>
            <a:lvl9pPr marL="3116298"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066" cy="2963466"/>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73" y="1151338"/>
            <a:ext cx="4041531" cy="479822"/>
          </a:xfrm>
        </p:spPr>
        <p:txBody>
          <a:bodyPr anchor="b"/>
          <a:lstStyle>
            <a:lvl1pPr marL="0" indent="0">
              <a:buNone/>
              <a:defRPr sz="2000" b="1"/>
            </a:lvl1pPr>
            <a:lvl2pPr marL="389538" indent="0">
              <a:buNone/>
              <a:defRPr sz="1700" b="1"/>
            </a:lvl2pPr>
            <a:lvl3pPr marL="779074" indent="0">
              <a:buNone/>
              <a:defRPr sz="1500" b="1"/>
            </a:lvl3pPr>
            <a:lvl4pPr marL="1168612" indent="0">
              <a:buNone/>
              <a:defRPr sz="1400" b="1"/>
            </a:lvl4pPr>
            <a:lvl5pPr marL="1558149" indent="0">
              <a:buNone/>
              <a:defRPr sz="1400" b="1"/>
            </a:lvl5pPr>
            <a:lvl6pPr marL="1947686" indent="0">
              <a:buNone/>
              <a:defRPr sz="1400" b="1"/>
            </a:lvl6pPr>
            <a:lvl7pPr marL="2337223" indent="0">
              <a:buNone/>
              <a:defRPr sz="1400" b="1"/>
            </a:lvl7pPr>
            <a:lvl8pPr marL="2726760" indent="0">
              <a:buNone/>
              <a:defRPr sz="1400" b="1"/>
            </a:lvl8pPr>
            <a:lvl9pPr marL="3116298"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5273" y="1631156"/>
            <a:ext cx="4041531" cy="2963466"/>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18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77907" tIns="38953" rIns="77907" bIns="38953"/>
          <a:lstStyle/>
          <a:p>
            <a:r>
              <a:rPr lang="en-US" smtClean="0"/>
              <a:t>Click to edit Master title style</a:t>
            </a:r>
            <a:endParaRPr lang="en-US"/>
          </a:p>
        </p:txBody>
      </p:sp>
    </p:spTree>
    <p:extLst>
      <p:ext uri="{BB962C8B-B14F-4D97-AF65-F5344CB8AC3E}">
        <p14:creationId xmlns:p14="http://schemas.microsoft.com/office/powerpoint/2010/main" val="317126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590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90"/>
            <a:ext cx="3008435" cy="871538"/>
          </a:xfrm>
          <a:prstGeom prst="rect">
            <a:avLst/>
          </a:prstGeom>
        </p:spPr>
        <p:txBody>
          <a:bodyPr lIns="77907" tIns="38953" rIns="77907" bIns="38953"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3575538" y="204792"/>
            <a:ext cx="5111262"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435" cy="3518297"/>
          </a:xfrm>
        </p:spPr>
        <p:txBody>
          <a:bodyPr/>
          <a:lstStyle>
            <a:lvl1pPr marL="0" indent="0">
              <a:buNone/>
              <a:defRPr sz="1200"/>
            </a:lvl1pPr>
            <a:lvl2pPr marL="389538" indent="0">
              <a:buNone/>
              <a:defRPr sz="1000"/>
            </a:lvl2pPr>
            <a:lvl3pPr marL="779074" indent="0">
              <a:buNone/>
              <a:defRPr sz="900"/>
            </a:lvl3pPr>
            <a:lvl4pPr marL="1168612" indent="0">
              <a:buNone/>
              <a:defRPr sz="800"/>
            </a:lvl4pPr>
            <a:lvl5pPr marL="1558149" indent="0">
              <a:buNone/>
              <a:defRPr sz="800"/>
            </a:lvl5pPr>
            <a:lvl6pPr marL="1947686" indent="0">
              <a:buNone/>
              <a:defRPr sz="800"/>
            </a:lvl6pPr>
            <a:lvl7pPr marL="2337223" indent="0">
              <a:buNone/>
              <a:defRPr sz="800"/>
            </a:lvl7pPr>
            <a:lvl8pPr marL="2726760" indent="0">
              <a:buNone/>
              <a:defRPr sz="800"/>
            </a:lvl8pPr>
            <a:lvl9pPr marL="3116298" indent="0">
              <a:buNone/>
              <a:defRPr sz="800"/>
            </a:lvl9pPr>
          </a:lstStyle>
          <a:p>
            <a:pPr lvl="0"/>
            <a:r>
              <a:rPr lang="en-US" smtClean="0"/>
              <a:t>Click to edit Master text styles</a:t>
            </a:r>
          </a:p>
        </p:txBody>
      </p:sp>
    </p:spTree>
    <p:extLst>
      <p:ext uri="{BB962C8B-B14F-4D97-AF65-F5344CB8AC3E}">
        <p14:creationId xmlns:p14="http://schemas.microsoft.com/office/powerpoint/2010/main" val="414198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3600453"/>
            <a:ext cx="5486400" cy="425054"/>
          </a:xfrm>
          <a:prstGeom prst="rect">
            <a:avLst/>
          </a:prstGeom>
        </p:spPr>
        <p:txBody>
          <a:bodyPr lIns="77907" tIns="38953" rIns="77907" bIns="38953"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1792166" y="459581"/>
            <a:ext cx="5486400" cy="3086100"/>
          </a:xfrm>
        </p:spPr>
        <p:txBody>
          <a:bodyPr/>
          <a:lstStyle>
            <a:lvl1pPr marL="0" indent="0">
              <a:buNone/>
              <a:defRPr sz="2700"/>
            </a:lvl1pPr>
            <a:lvl2pPr marL="389538" indent="0">
              <a:buNone/>
              <a:defRPr sz="2400"/>
            </a:lvl2pPr>
            <a:lvl3pPr marL="779074" indent="0">
              <a:buNone/>
              <a:defRPr sz="2000"/>
            </a:lvl3pPr>
            <a:lvl4pPr marL="1168612" indent="0">
              <a:buNone/>
              <a:defRPr sz="1700"/>
            </a:lvl4pPr>
            <a:lvl5pPr marL="1558149" indent="0">
              <a:buNone/>
              <a:defRPr sz="1700"/>
            </a:lvl5pPr>
            <a:lvl6pPr marL="1947686" indent="0">
              <a:buNone/>
              <a:defRPr sz="1700"/>
            </a:lvl6pPr>
            <a:lvl7pPr marL="2337223" indent="0">
              <a:buNone/>
              <a:defRPr sz="1700"/>
            </a:lvl7pPr>
            <a:lvl8pPr marL="2726760" indent="0">
              <a:buNone/>
              <a:defRPr sz="1700"/>
            </a:lvl8pPr>
            <a:lvl9pPr marL="3116298" indent="0">
              <a:buNone/>
              <a:defRPr sz="1700"/>
            </a:lvl9pPr>
          </a:lstStyle>
          <a:p>
            <a:pPr lvl="0"/>
            <a:endParaRPr lang="en-US" noProof="0" smtClean="0"/>
          </a:p>
        </p:txBody>
      </p:sp>
      <p:sp>
        <p:nvSpPr>
          <p:cNvPr id="4" name="Text Placeholder 3"/>
          <p:cNvSpPr>
            <a:spLocks noGrp="1"/>
          </p:cNvSpPr>
          <p:nvPr>
            <p:ph type="body" sz="half" idx="2"/>
          </p:nvPr>
        </p:nvSpPr>
        <p:spPr>
          <a:xfrm>
            <a:off x="1792166" y="4025507"/>
            <a:ext cx="5486400" cy="603647"/>
          </a:xfrm>
        </p:spPr>
        <p:txBody>
          <a:bodyPr/>
          <a:lstStyle>
            <a:lvl1pPr marL="0" indent="0">
              <a:buNone/>
              <a:defRPr sz="1200"/>
            </a:lvl1pPr>
            <a:lvl2pPr marL="389538" indent="0">
              <a:buNone/>
              <a:defRPr sz="1000"/>
            </a:lvl2pPr>
            <a:lvl3pPr marL="779074" indent="0">
              <a:buNone/>
              <a:defRPr sz="900"/>
            </a:lvl3pPr>
            <a:lvl4pPr marL="1168612" indent="0">
              <a:buNone/>
              <a:defRPr sz="800"/>
            </a:lvl4pPr>
            <a:lvl5pPr marL="1558149" indent="0">
              <a:buNone/>
              <a:defRPr sz="800"/>
            </a:lvl5pPr>
            <a:lvl6pPr marL="1947686" indent="0">
              <a:buNone/>
              <a:defRPr sz="800"/>
            </a:lvl6pPr>
            <a:lvl7pPr marL="2337223" indent="0">
              <a:buNone/>
              <a:defRPr sz="800"/>
            </a:lvl7pPr>
            <a:lvl8pPr marL="2726760" indent="0">
              <a:buNone/>
              <a:defRPr sz="800"/>
            </a:lvl8pPr>
            <a:lvl9pPr marL="3116298" indent="0">
              <a:buNone/>
              <a:defRPr sz="800"/>
            </a:lvl9pPr>
          </a:lstStyle>
          <a:p>
            <a:pPr lvl="0"/>
            <a:r>
              <a:rPr lang="en-US" smtClean="0"/>
              <a:t>Click to edit Master text styles</a:t>
            </a:r>
          </a:p>
        </p:txBody>
      </p:sp>
    </p:spTree>
    <p:extLst>
      <p:ext uri="{BB962C8B-B14F-4D97-AF65-F5344CB8AC3E}">
        <p14:creationId xmlns:p14="http://schemas.microsoft.com/office/powerpoint/2010/main" val="250735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3254" y="760810"/>
            <a:ext cx="8708781" cy="3918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907" tIns="38953" rIns="77907" bIns="3895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34"/>
          <p:cNvSpPr>
            <a:spLocks noChangeArrowheads="1"/>
          </p:cNvSpPr>
          <p:nvPr userDrawn="1"/>
        </p:nvSpPr>
        <p:spPr bwMode="auto">
          <a:xfrm>
            <a:off x="0" y="4885135"/>
            <a:ext cx="9144000" cy="258365"/>
          </a:xfrm>
          <a:prstGeom prst="rect">
            <a:avLst/>
          </a:prstGeom>
          <a:solidFill>
            <a:srgbClr val="000099"/>
          </a:solidFill>
          <a:ln w="9525">
            <a:solidFill>
              <a:schemeClr val="tx1"/>
            </a:solidFill>
            <a:miter lim="800000"/>
            <a:headEnd/>
            <a:tailEnd/>
          </a:ln>
        </p:spPr>
        <p:txBody>
          <a:bodyPr wrap="none" lIns="77907" tIns="38953" rIns="77907" bIns="38953" anchor="ctr"/>
          <a:lstStyle/>
          <a:p>
            <a:endParaRPr lang="en-US"/>
          </a:p>
        </p:txBody>
      </p:sp>
      <p:sp>
        <p:nvSpPr>
          <p:cNvPr id="1029" name="Text Box 35"/>
          <p:cNvSpPr txBox="1">
            <a:spLocks noChangeArrowheads="1"/>
          </p:cNvSpPr>
          <p:nvPr userDrawn="1"/>
        </p:nvSpPr>
        <p:spPr bwMode="auto">
          <a:xfrm>
            <a:off x="79131" y="4899423"/>
            <a:ext cx="8398120" cy="21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r>
              <a:rPr lang="en-US" sz="900" smtClean="0">
                <a:solidFill>
                  <a:schemeClr val="bg1"/>
                </a:solidFill>
                <a:latin typeface="Arial" charset="0"/>
              </a:rPr>
              <a:t>© Bharati Vidyapeeth’s Institute of Computer Applications and Management, New Delhi-63, by Dr. Sunil Pratap Singh</a:t>
            </a:r>
          </a:p>
        </p:txBody>
      </p:sp>
      <p:sp>
        <p:nvSpPr>
          <p:cNvPr id="1030" name="Text Box 36"/>
          <p:cNvSpPr txBox="1">
            <a:spLocks noChangeArrowheads="1"/>
          </p:cNvSpPr>
          <p:nvPr userDrawn="1"/>
        </p:nvSpPr>
        <p:spPr bwMode="auto">
          <a:xfrm>
            <a:off x="8355623" y="4898231"/>
            <a:ext cx="756138" cy="21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nchor="ct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algn="ctr">
              <a:spcBef>
                <a:spcPct val="50000"/>
              </a:spcBef>
              <a:defRPr/>
            </a:pPr>
            <a:r>
              <a:rPr lang="en-US" sz="900" dirty="0" smtClean="0">
                <a:solidFill>
                  <a:schemeClr val="bg1"/>
                </a:solidFill>
                <a:latin typeface="Arial" charset="0"/>
              </a:rPr>
              <a:t>U1.</a:t>
            </a:r>
            <a:fld id="{7BC114B6-CE80-4BD5-993F-F40388ADC9E8}" type="slidenum">
              <a:rPr lang="en-US" sz="900" smtClean="0">
                <a:solidFill>
                  <a:schemeClr val="bg1"/>
                </a:solidFill>
                <a:latin typeface="Arial" charset="0"/>
              </a:rPr>
              <a:pPr algn="ctr">
                <a:spcBef>
                  <a:spcPct val="50000"/>
                </a:spcBef>
                <a:defRPr/>
              </a:pPr>
              <a:t>‹#›</a:t>
            </a:fld>
            <a:endParaRPr lang="en-US" sz="900" dirty="0" smtClean="0">
              <a:solidFill>
                <a:schemeClr val="bg1"/>
              </a:solidFill>
              <a:latin typeface="Arial" charset="0"/>
            </a:endParaRPr>
          </a:p>
        </p:txBody>
      </p:sp>
      <p:sp>
        <p:nvSpPr>
          <p:cNvPr id="1031" name="Text Box 37"/>
          <p:cNvSpPr txBox="1">
            <a:spLocks noChangeArrowheads="1"/>
          </p:cNvSpPr>
          <p:nvPr userDrawn="1"/>
        </p:nvSpPr>
        <p:spPr bwMode="auto">
          <a:xfrm>
            <a:off x="1613388" y="840582"/>
            <a:ext cx="7413381" cy="44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07" tIns="38953" rIns="77907" bIns="38953">
            <a:spAutoFit/>
          </a:bodyPr>
          <a:lstStyle>
            <a:lvl1pPr eaLnBrk="0" hangingPunct="0">
              <a:defRPr sz="2400" b="1">
                <a:solidFill>
                  <a:schemeClr val="tx1"/>
                </a:solidFill>
                <a:latin typeface="Times New Roman" pitchFamily="18" charset="0"/>
                <a:cs typeface="Arial" charset="0"/>
              </a:defRPr>
            </a:lvl1pPr>
            <a:lvl2pPr marL="742950" indent="-285750" eaLnBrk="0" hangingPunct="0">
              <a:defRPr sz="2400" b="1">
                <a:solidFill>
                  <a:schemeClr val="tx1"/>
                </a:solidFill>
                <a:latin typeface="Times New Roman" pitchFamily="18" charset="0"/>
                <a:cs typeface="Arial" charset="0"/>
              </a:defRPr>
            </a:lvl2pPr>
            <a:lvl3pPr marL="1143000" indent="-228600" eaLnBrk="0" hangingPunct="0">
              <a:defRPr sz="2400" b="1">
                <a:solidFill>
                  <a:schemeClr val="tx1"/>
                </a:solidFill>
                <a:latin typeface="Times New Roman" pitchFamily="18" charset="0"/>
                <a:cs typeface="Arial" charset="0"/>
              </a:defRPr>
            </a:lvl3pPr>
            <a:lvl4pPr marL="1600200" indent="-228600" eaLnBrk="0" hangingPunct="0">
              <a:defRPr sz="2400" b="1">
                <a:solidFill>
                  <a:schemeClr val="tx1"/>
                </a:solidFill>
                <a:latin typeface="Times New Roman" pitchFamily="18" charset="0"/>
                <a:cs typeface="Arial" charset="0"/>
              </a:defRPr>
            </a:lvl4pPr>
            <a:lvl5pPr marL="2057400" indent="-228600" eaLnBrk="0" hangingPunct="0">
              <a:defRPr sz="2400" b="1">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1">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1">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1">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1">
                <a:solidFill>
                  <a:schemeClr val="tx1"/>
                </a:solidFill>
                <a:latin typeface="Times New Roman" pitchFamily="18" charset="0"/>
                <a:cs typeface="Arial" charset="0"/>
              </a:defRPr>
            </a:lvl9pPr>
          </a:lstStyle>
          <a:p>
            <a:pPr eaLnBrk="1" hangingPunct="1">
              <a:spcBef>
                <a:spcPct val="50000"/>
              </a:spcBef>
              <a:defRPr/>
            </a:pPr>
            <a:endParaRPr lang="en-IN" b="0" smtClean="0"/>
          </a:p>
        </p:txBody>
      </p:sp>
      <p:sp>
        <p:nvSpPr>
          <p:cNvPr id="1032" name="Rectangle 40"/>
          <p:cNvSpPr>
            <a:spLocks noChangeArrowheads="1"/>
          </p:cNvSpPr>
          <p:nvPr userDrawn="1"/>
        </p:nvSpPr>
        <p:spPr bwMode="auto">
          <a:xfrm>
            <a:off x="0" y="520303"/>
            <a:ext cx="9144000" cy="108347"/>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sp>
        <p:nvSpPr>
          <p:cNvPr id="1033" name="Rectangle 41"/>
          <p:cNvSpPr>
            <a:spLocks noChangeArrowheads="1"/>
          </p:cNvSpPr>
          <p:nvPr userDrawn="1"/>
        </p:nvSpPr>
        <p:spPr bwMode="auto">
          <a:xfrm>
            <a:off x="0" y="631032"/>
            <a:ext cx="9144000" cy="3214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sp>
        <p:nvSpPr>
          <p:cNvPr id="1034" name="Rectangle 43"/>
          <p:cNvSpPr>
            <a:spLocks noChangeArrowheads="1"/>
          </p:cNvSpPr>
          <p:nvPr userDrawn="1"/>
        </p:nvSpPr>
        <p:spPr bwMode="auto">
          <a:xfrm>
            <a:off x="1496158" y="0"/>
            <a:ext cx="7647842" cy="52268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pPr algn="ctr"/>
            <a:endParaRPr lang="en-IN" b="0">
              <a:solidFill>
                <a:srgbClr val="FEF800"/>
              </a:solidFill>
            </a:endParaRPr>
          </a:p>
        </p:txBody>
      </p:sp>
      <p:sp>
        <p:nvSpPr>
          <p:cNvPr id="1036" name="Rectangle 45"/>
          <p:cNvSpPr>
            <a:spLocks noChangeArrowheads="1"/>
          </p:cNvSpPr>
          <p:nvPr userDrawn="1"/>
        </p:nvSpPr>
        <p:spPr bwMode="auto">
          <a:xfrm>
            <a:off x="1333500" y="0"/>
            <a:ext cx="7810500" cy="52268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pPr algn="ctr"/>
            <a:endParaRPr lang="en-IN" b="0">
              <a:solidFill>
                <a:srgbClr val="FEF800"/>
              </a:solidFill>
            </a:endParaRPr>
          </a:p>
        </p:txBody>
      </p:sp>
      <p:sp>
        <p:nvSpPr>
          <p:cNvPr id="1037" name="Rectangle 46"/>
          <p:cNvSpPr>
            <a:spLocks noChangeArrowheads="1"/>
          </p:cNvSpPr>
          <p:nvPr userDrawn="1"/>
        </p:nvSpPr>
        <p:spPr bwMode="auto">
          <a:xfrm>
            <a:off x="0" y="520303"/>
            <a:ext cx="9144000" cy="108347"/>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sp>
        <p:nvSpPr>
          <p:cNvPr id="1039" name="Rectangle 48"/>
          <p:cNvSpPr>
            <a:spLocks noChangeArrowheads="1"/>
          </p:cNvSpPr>
          <p:nvPr userDrawn="1"/>
        </p:nvSpPr>
        <p:spPr bwMode="auto">
          <a:xfrm>
            <a:off x="0" y="574476"/>
            <a:ext cx="9144000" cy="54174"/>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7907" tIns="38953" rIns="77907" bIns="38953" anchor="ctr"/>
          <a:lstStyle/>
          <a:p>
            <a:endParaRPr lang="en-US"/>
          </a:p>
        </p:txBody>
      </p:sp>
      <p:pic>
        <p:nvPicPr>
          <p:cNvPr id="1042" name="Picture 51"/>
          <p:cNvPicPr>
            <a:picLocks noChangeAspect="1" noChangeArrowheads="1"/>
          </p:cNvPicPr>
          <p:nvPr userDrawn="1"/>
        </p:nvPicPr>
        <p:blipFill>
          <a:blip r:embed="rId16" cstate="print">
            <a:extLst>
              <a:ext uri="{28A0092B-C50C-407E-A947-70E740481C1C}">
                <a14:useLocalDpi xmlns:a14="http://schemas.microsoft.com/office/drawing/2010/main"/>
              </a:ext>
            </a:extLst>
          </a:blip>
          <a:stretch>
            <a:fillRect/>
          </a:stretch>
        </p:blipFill>
        <p:spPr bwMode="auto">
          <a:xfrm>
            <a:off x="75970" y="10217"/>
            <a:ext cx="1190855" cy="4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3" r:id="rId1"/>
    <p:sldLayoutId id="2147484694" r:id="rId2"/>
    <p:sldLayoutId id="2147484681" r:id="rId3"/>
    <p:sldLayoutId id="2147484682" r:id="rId4"/>
    <p:sldLayoutId id="2147484683" r:id="rId5"/>
    <p:sldLayoutId id="2147484684" r:id="rId6"/>
    <p:sldLayoutId id="2147484685" r:id="rId7"/>
    <p:sldLayoutId id="2147484686" r:id="rId8"/>
    <p:sldLayoutId id="2147484687" r:id="rId9"/>
    <p:sldLayoutId id="2147484688" r:id="rId10"/>
    <p:sldLayoutId id="2147484689" r:id="rId11"/>
    <p:sldLayoutId id="2147484690" r:id="rId12"/>
    <p:sldLayoutId id="2147484691" r:id="rId13"/>
    <p:sldLayoutId id="2147484692"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3700">
          <a:solidFill>
            <a:schemeClr val="tx2"/>
          </a:solidFill>
          <a:latin typeface="+mj-lt"/>
          <a:ea typeface="+mj-ea"/>
          <a:cs typeface="+mj-cs"/>
        </a:defRPr>
      </a:lvl1pPr>
      <a:lvl2pPr algn="ctr" rtl="0" eaLnBrk="0" fontAlgn="base" hangingPunct="0">
        <a:spcBef>
          <a:spcPct val="0"/>
        </a:spcBef>
        <a:spcAft>
          <a:spcPct val="0"/>
        </a:spcAft>
        <a:defRPr sz="3700">
          <a:solidFill>
            <a:schemeClr val="tx2"/>
          </a:solidFill>
          <a:latin typeface="Times New Roman" pitchFamily="18" charset="0"/>
        </a:defRPr>
      </a:lvl2pPr>
      <a:lvl3pPr algn="ctr" rtl="0" eaLnBrk="0" fontAlgn="base" hangingPunct="0">
        <a:spcBef>
          <a:spcPct val="0"/>
        </a:spcBef>
        <a:spcAft>
          <a:spcPct val="0"/>
        </a:spcAft>
        <a:defRPr sz="3700">
          <a:solidFill>
            <a:schemeClr val="tx2"/>
          </a:solidFill>
          <a:latin typeface="Times New Roman" pitchFamily="18" charset="0"/>
        </a:defRPr>
      </a:lvl3pPr>
      <a:lvl4pPr algn="ctr" rtl="0" eaLnBrk="0" fontAlgn="base" hangingPunct="0">
        <a:spcBef>
          <a:spcPct val="0"/>
        </a:spcBef>
        <a:spcAft>
          <a:spcPct val="0"/>
        </a:spcAft>
        <a:defRPr sz="3700">
          <a:solidFill>
            <a:schemeClr val="tx2"/>
          </a:solidFill>
          <a:latin typeface="Times New Roman" pitchFamily="18" charset="0"/>
        </a:defRPr>
      </a:lvl4pPr>
      <a:lvl5pPr algn="ctr" rtl="0" eaLnBrk="0" fontAlgn="base" hangingPunct="0">
        <a:spcBef>
          <a:spcPct val="0"/>
        </a:spcBef>
        <a:spcAft>
          <a:spcPct val="0"/>
        </a:spcAft>
        <a:defRPr sz="3700">
          <a:solidFill>
            <a:schemeClr val="tx2"/>
          </a:solidFill>
          <a:latin typeface="Times New Roman" pitchFamily="18" charset="0"/>
        </a:defRPr>
      </a:lvl5pPr>
      <a:lvl6pPr marL="389538" algn="ctr" rtl="0" fontAlgn="base">
        <a:spcBef>
          <a:spcPct val="0"/>
        </a:spcBef>
        <a:spcAft>
          <a:spcPct val="0"/>
        </a:spcAft>
        <a:defRPr sz="3700">
          <a:solidFill>
            <a:schemeClr val="tx2"/>
          </a:solidFill>
          <a:latin typeface="Times New Roman" pitchFamily="18" charset="0"/>
        </a:defRPr>
      </a:lvl6pPr>
      <a:lvl7pPr marL="779074" algn="ctr" rtl="0" fontAlgn="base">
        <a:spcBef>
          <a:spcPct val="0"/>
        </a:spcBef>
        <a:spcAft>
          <a:spcPct val="0"/>
        </a:spcAft>
        <a:defRPr sz="3700">
          <a:solidFill>
            <a:schemeClr val="tx2"/>
          </a:solidFill>
          <a:latin typeface="Times New Roman" pitchFamily="18" charset="0"/>
        </a:defRPr>
      </a:lvl7pPr>
      <a:lvl8pPr marL="1168612" algn="ctr" rtl="0" fontAlgn="base">
        <a:spcBef>
          <a:spcPct val="0"/>
        </a:spcBef>
        <a:spcAft>
          <a:spcPct val="0"/>
        </a:spcAft>
        <a:defRPr sz="3700">
          <a:solidFill>
            <a:schemeClr val="tx2"/>
          </a:solidFill>
          <a:latin typeface="Times New Roman" pitchFamily="18" charset="0"/>
        </a:defRPr>
      </a:lvl8pPr>
      <a:lvl9pPr marL="1558149" algn="ctr" rtl="0" fontAlgn="base">
        <a:spcBef>
          <a:spcPct val="0"/>
        </a:spcBef>
        <a:spcAft>
          <a:spcPct val="0"/>
        </a:spcAft>
        <a:defRPr sz="3700">
          <a:solidFill>
            <a:schemeClr val="tx2"/>
          </a:solidFill>
          <a:latin typeface="Times New Roman" pitchFamily="18" charset="0"/>
        </a:defRPr>
      </a:lvl9pPr>
    </p:titleStyle>
    <p:bodyStyle>
      <a:lvl1pPr marL="290867" indent="-290867" algn="l" rtl="0" eaLnBrk="0" fontAlgn="base" hangingPunct="0">
        <a:spcBef>
          <a:spcPct val="20000"/>
        </a:spcBef>
        <a:spcAft>
          <a:spcPct val="0"/>
        </a:spcAft>
        <a:buChar char="•"/>
        <a:defRPr sz="2400">
          <a:solidFill>
            <a:schemeClr val="tx1"/>
          </a:solidFill>
          <a:latin typeface="+mn-lt"/>
          <a:ea typeface="+mn-ea"/>
          <a:cs typeface="+mn-cs"/>
        </a:defRPr>
      </a:lvl1pPr>
      <a:lvl2pPr marL="631790" indent="-242164" algn="l" rtl="0" eaLnBrk="0" fontAlgn="base" hangingPunct="0">
        <a:spcBef>
          <a:spcPct val="20000"/>
        </a:spcBef>
        <a:spcAft>
          <a:spcPct val="0"/>
        </a:spcAft>
        <a:buClr>
          <a:schemeClr val="tx1"/>
        </a:buClr>
        <a:buFont typeface="Wingdings" pitchFamily="2" charset="2"/>
        <a:buChar char="§"/>
        <a:defRPr sz="2000">
          <a:solidFill>
            <a:schemeClr val="tx1"/>
          </a:solidFill>
          <a:latin typeface="+mn-lt"/>
          <a:cs typeface="+mn-cs"/>
        </a:defRPr>
      </a:lvl2pPr>
      <a:lvl3pPr marL="972712" indent="-193460" algn="l" rtl="0" eaLnBrk="0" fontAlgn="base" hangingPunct="0">
        <a:spcBef>
          <a:spcPct val="20000"/>
        </a:spcBef>
        <a:spcAft>
          <a:spcPct val="0"/>
        </a:spcAft>
        <a:buClr>
          <a:schemeClr val="tx1"/>
        </a:buClr>
        <a:buFont typeface="Wingdings" pitchFamily="2" charset="2"/>
        <a:buChar char="ü"/>
        <a:defRPr sz="1900">
          <a:solidFill>
            <a:srgbClr val="993300"/>
          </a:solidFill>
          <a:latin typeface="+mn-lt"/>
          <a:cs typeface="+mn-cs"/>
        </a:defRPr>
      </a:lvl3pPr>
      <a:lvl4pPr marL="1362338" indent="-193460" algn="l" rtl="0" eaLnBrk="0" fontAlgn="base" hangingPunct="0">
        <a:spcBef>
          <a:spcPct val="20000"/>
        </a:spcBef>
        <a:spcAft>
          <a:spcPct val="0"/>
        </a:spcAft>
        <a:buBlip>
          <a:blip r:embed="rId17"/>
        </a:buBlip>
        <a:defRPr sz="1800">
          <a:solidFill>
            <a:srgbClr val="000099"/>
          </a:solidFill>
          <a:latin typeface="+mn-lt"/>
          <a:cs typeface="+mn-cs"/>
        </a:defRPr>
      </a:lvl4pPr>
      <a:lvl5pPr marL="1751964" indent="-193460" algn="l" rtl="0" eaLnBrk="0" fontAlgn="base" hangingPunct="0">
        <a:spcBef>
          <a:spcPct val="20000"/>
        </a:spcBef>
        <a:spcAft>
          <a:spcPct val="0"/>
        </a:spcAft>
        <a:buBlip>
          <a:blip r:embed="rId18"/>
        </a:buBlip>
        <a:defRPr sz="1400">
          <a:solidFill>
            <a:schemeClr val="tx1"/>
          </a:solidFill>
          <a:latin typeface="+mn-lt"/>
          <a:cs typeface="+mn-cs"/>
        </a:defRPr>
      </a:lvl5pPr>
      <a:lvl6pPr marL="2142455" indent="-194769" algn="l" rtl="0" fontAlgn="base">
        <a:spcBef>
          <a:spcPct val="20000"/>
        </a:spcBef>
        <a:spcAft>
          <a:spcPct val="0"/>
        </a:spcAft>
        <a:buBlip>
          <a:blip r:embed="rId18"/>
        </a:buBlip>
        <a:defRPr sz="1400">
          <a:solidFill>
            <a:schemeClr val="tx1"/>
          </a:solidFill>
          <a:latin typeface="+mn-lt"/>
          <a:cs typeface="+mn-cs"/>
        </a:defRPr>
      </a:lvl6pPr>
      <a:lvl7pPr marL="2531992" indent="-194769" algn="l" rtl="0" fontAlgn="base">
        <a:spcBef>
          <a:spcPct val="20000"/>
        </a:spcBef>
        <a:spcAft>
          <a:spcPct val="0"/>
        </a:spcAft>
        <a:buBlip>
          <a:blip r:embed="rId18"/>
        </a:buBlip>
        <a:defRPr sz="1400">
          <a:solidFill>
            <a:schemeClr val="tx1"/>
          </a:solidFill>
          <a:latin typeface="+mn-lt"/>
          <a:cs typeface="+mn-cs"/>
        </a:defRPr>
      </a:lvl7pPr>
      <a:lvl8pPr marL="2921529" indent="-194769" algn="l" rtl="0" fontAlgn="base">
        <a:spcBef>
          <a:spcPct val="20000"/>
        </a:spcBef>
        <a:spcAft>
          <a:spcPct val="0"/>
        </a:spcAft>
        <a:buBlip>
          <a:blip r:embed="rId18"/>
        </a:buBlip>
        <a:defRPr sz="1400">
          <a:solidFill>
            <a:schemeClr val="tx1"/>
          </a:solidFill>
          <a:latin typeface="+mn-lt"/>
          <a:cs typeface="+mn-cs"/>
        </a:defRPr>
      </a:lvl8pPr>
      <a:lvl9pPr marL="3311066" indent="-194769" algn="l" rtl="0" fontAlgn="base">
        <a:spcBef>
          <a:spcPct val="20000"/>
        </a:spcBef>
        <a:spcAft>
          <a:spcPct val="0"/>
        </a:spcAft>
        <a:buBlip>
          <a:blip r:embed="rId18"/>
        </a:buBlip>
        <a:defRPr sz="1400">
          <a:solidFill>
            <a:schemeClr val="tx1"/>
          </a:solidFill>
          <a:latin typeface="+mn-lt"/>
          <a:cs typeface="+mn-cs"/>
        </a:defRPr>
      </a:lvl9pPr>
    </p:bodyStyle>
    <p:otherStyle>
      <a:defPPr>
        <a:defRPr lang="en-US"/>
      </a:defPPr>
      <a:lvl1pPr marL="0" algn="l" defTabSz="779074" rtl="0" eaLnBrk="1" latinLnBrk="0" hangingPunct="1">
        <a:defRPr sz="1500" kern="1200">
          <a:solidFill>
            <a:schemeClr val="tx1"/>
          </a:solidFill>
          <a:latin typeface="+mn-lt"/>
          <a:ea typeface="+mn-ea"/>
          <a:cs typeface="+mn-cs"/>
        </a:defRPr>
      </a:lvl1pPr>
      <a:lvl2pPr marL="389538" algn="l" defTabSz="779074" rtl="0" eaLnBrk="1" latinLnBrk="0" hangingPunct="1">
        <a:defRPr sz="1500" kern="1200">
          <a:solidFill>
            <a:schemeClr val="tx1"/>
          </a:solidFill>
          <a:latin typeface="+mn-lt"/>
          <a:ea typeface="+mn-ea"/>
          <a:cs typeface="+mn-cs"/>
        </a:defRPr>
      </a:lvl2pPr>
      <a:lvl3pPr marL="779074" algn="l" defTabSz="779074" rtl="0" eaLnBrk="1" latinLnBrk="0" hangingPunct="1">
        <a:defRPr sz="1500" kern="1200">
          <a:solidFill>
            <a:schemeClr val="tx1"/>
          </a:solidFill>
          <a:latin typeface="+mn-lt"/>
          <a:ea typeface="+mn-ea"/>
          <a:cs typeface="+mn-cs"/>
        </a:defRPr>
      </a:lvl3pPr>
      <a:lvl4pPr marL="1168612" algn="l" defTabSz="779074" rtl="0" eaLnBrk="1" latinLnBrk="0" hangingPunct="1">
        <a:defRPr sz="1500" kern="1200">
          <a:solidFill>
            <a:schemeClr val="tx1"/>
          </a:solidFill>
          <a:latin typeface="+mn-lt"/>
          <a:ea typeface="+mn-ea"/>
          <a:cs typeface="+mn-cs"/>
        </a:defRPr>
      </a:lvl4pPr>
      <a:lvl5pPr marL="1558149" algn="l" defTabSz="779074" rtl="0" eaLnBrk="1" latinLnBrk="0" hangingPunct="1">
        <a:defRPr sz="1500" kern="1200">
          <a:solidFill>
            <a:schemeClr val="tx1"/>
          </a:solidFill>
          <a:latin typeface="+mn-lt"/>
          <a:ea typeface="+mn-ea"/>
          <a:cs typeface="+mn-cs"/>
        </a:defRPr>
      </a:lvl5pPr>
      <a:lvl6pPr marL="1947686" algn="l" defTabSz="779074" rtl="0" eaLnBrk="1" latinLnBrk="0" hangingPunct="1">
        <a:defRPr sz="1500" kern="1200">
          <a:solidFill>
            <a:schemeClr val="tx1"/>
          </a:solidFill>
          <a:latin typeface="+mn-lt"/>
          <a:ea typeface="+mn-ea"/>
          <a:cs typeface="+mn-cs"/>
        </a:defRPr>
      </a:lvl6pPr>
      <a:lvl7pPr marL="2337223" algn="l" defTabSz="779074" rtl="0" eaLnBrk="1" latinLnBrk="0" hangingPunct="1">
        <a:defRPr sz="1500" kern="1200">
          <a:solidFill>
            <a:schemeClr val="tx1"/>
          </a:solidFill>
          <a:latin typeface="+mn-lt"/>
          <a:ea typeface="+mn-ea"/>
          <a:cs typeface="+mn-cs"/>
        </a:defRPr>
      </a:lvl7pPr>
      <a:lvl8pPr marL="2726760" algn="l" defTabSz="779074" rtl="0" eaLnBrk="1" latinLnBrk="0" hangingPunct="1">
        <a:defRPr sz="1500" kern="1200">
          <a:solidFill>
            <a:schemeClr val="tx1"/>
          </a:solidFill>
          <a:latin typeface="+mn-lt"/>
          <a:ea typeface="+mn-ea"/>
          <a:cs typeface="+mn-cs"/>
        </a:defRPr>
      </a:lvl8pPr>
      <a:lvl9pPr marL="3116298" algn="l" defTabSz="779074"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381000" y="1087483"/>
            <a:ext cx="8323385" cy="379765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77925" tIns="38963" rIns="77925" bIns="38963"/>
          <a:lstStyle/>
          <a:p>
            <a:pPr eaLnBrk="1" hangingPunct="1">
              <a:lnSpc>
                <a:spcPct val="150000"/>
              </a:lnSpc>
              <a:defRPr/>
            </a:pPr>
            <a:r>
              <a:rPr lang="en-US" sz="4400" b="1" dirty="0" smtClean="0">
                <a:solidFill>
                  <a:srgbClr val="0000CC"/>
                </a:solidFill>
                <a:latin typeface="+mn-lt"/>
                <a:cs typeface="Arial" charset="0"/>
              </a:rPr>
              <a:t>Digital Marketing</a:t>
            </a:r>
            <a:r>
              <a:rPr lang="en-US" sz="3100" b="1" dirty="0">
                <a:solidFill>
                  <a:schemeClr val="tx1"/>
                </a:solidFill>
                <a:latin typeface="+mn-lt"/>
                <a:cs typeface="Arial" charset="0"/>
              </a:rPr>
              <a:t/>
            </a:r>
            <a:br>
              <a:rPr lang="en-US" sz="3100" b="1" dirty="0">
                <a:solidFill>
                  <a:schemeClr val="tx1"/>
                </a:solidFill>
                <a:latin typeface="+mn-lt"/>
                <a:cs typeface="Arial" charset="0"/>
              </a:rPr>
            </a:br>
            <a:r>
              <a:rPr lang="en-US" sz="2400" b="1" dirty="0" smtClean="0">
                <a:solidFill>
                  <a:schemeClr val="tx1">
                    <a:lumMod val="50000"/>
                    <a:lumOff val="50000"/>
                  </a:schemeClr>
                </a:solidFill>
                <a:latin typeface="+mn-lt"/>
                <a:cs typeface="Arial" charset="0"/>
              </a:rPr>
              <a:t>(Unit </a:t>
            </a:r>
            <a:r>
              <a:rPr lang="en-US" sz="2400" b="1" dirty="0">
                <a:solidFill>
                  <a:schemeClr val="tx1">
                    <a:lumMod val="50000"/>
                    <a:lumOff val="50000"/>
                  </a:schemeClr>
                </a:solidFill>
                <a:latin typeface="+mn-lt"/>
                <a:cs typeface="Arial" charset="0"/>
              </a:rPr>
              <a:t>– </a:t>
            </a:r>
            <a:r>
              <a:rPr lang="en-US" sz="2400" b="1" dirty="0" smtClean="0">
                <a:solidFill>
                  <a:schemeClr val="tx1">
                    <a:lumMod val="50000"/>
                    <a:lumOff val="50000"/>
                  </a:schemeClr>
                </a:solidFill>
                <a:latin typeface="+mn-lt"/>
                <a:cs typeface="Arial" charset="0"/>
              </a:rPr>
              <a:t>1)</a:t>
            </a:r>
            <a:endParaRPr lang="en-US" b="1" i="1" dirty="0" smtClean="0">
              <a:solidFill>
                <a:schemeClr val="tx1"/>
              </a:solidFill>
              <a:latin typeface="+mn-lt"/>
              <a:cs typeface="Arial" charset="0"/>
            </a:endParaRPr>
          </a:p>
        </p:txBody>
      </p:sp>
      <p:sp>
        <p:nvSpPr>
          <p:cNvPr id="4099" name="Rectangle 1"/>
          <p:cNvSpPr>
            <a:spLocks noChangeArrowheads="1"/>
          </p:cNvSpPr>
          <p:nvPr/>
        </p:nvSpPr>
        <p:spPr bwMode="auto">
          <a:xfrm>
            <a:off x="1594339" y="3550947"/>
            <a:ext cx="6015404" cy="1140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p>
            <a:pPr algn="ctr"/>
            <a:r>
              <a:rPr lang="en-US" sz="2400" dirty="0">
                <a:solidFill>
                  <a:srgbClr val="C00000"/>
                </a:solidFill>
                <a:latin typeface="Arial" charset="0"/>
              </a:rPr>
              <a:t>Dr. Sunil Pratap Singh</a:t>
            </a:r>
            <a:r>
              <a:rPr lang="en-US" sz="2400" dirty="0">
                <a:solidFill>
                  <a:srgbClr val="000099"/>
                </a:solidFill>
                <a:latin typeface="Arial" charset="0"/>
              </a:rPr>
              <a:t/>
            </a:r>
            <a:br>
              <a:rPr lang="en-US" sz="2400" dirty="0">
                <a:solidFill>
                  <a:srgbClr val="000099"/>
                </a:solidFill>
                <a:latin typeface="Arial" charset="0"/>
              </a:rPr>
            </a:br>
            <a:r>
              <a:rPr lang="en-US" dirty="0">
                <a:solidFill>
                  <a:srgbClr val="000099"/>
                </a:solidFill>
                <a:latin typeface="Arial" charset="0"/>
              </a:rPr>
              <a:t>(Assistant Professor, BVICAM, New Delhi)</a:t>
            </a:r>
            <a:br>
              <a:rPr lang="en-US" dirty="0">
                <a:solidFill>
                  <a:srgbClr val="000099"/>
                </a:solidFill>
                <a:latin typeface="Arial" charset="0"/>
              </a:rPr>
            </a:br>
            <a:r>
              <a:rPr lang="en-US" sz="900" dirty="0">
                <a:solidFill>
                  <a:srgbClr val="000099"/>
                </a:solidFill>
                <a:latin typeface="Arial" charset="0"/>
              </a:rPr>
              <a:t> </a:t>
            </a:r>
            <a:r>
              <a:rPr lang="en-US" dirty="0">
                <a:solidFill>
                  <a:srgbClr val="000099"/>
                </a:solidFill>
                <a:latin typeface="Arial" charset="0"/>
              </a:rPr>
              <a:t/>
            </a:r>
            <a:br>
              <a:rPr lang="en-US" dirty="0">
                <a:solidFill>
                  <a:srgbClr val="000099"/>
                </a:solidFill>
                <a:latin typeface="Arial" charset="0"/>
              </a:rPr>
            </a:br>
            <a:r>
              <a:rPr lang="en-US" sz="1600" dirty="0" smtClean="0">
                <a:solidFill>
                  <a:srgbClr val="006600"/>
                </a:solidFill>
                <a:latin typeface="Arial" charset="0"/>
              </a:rPr>
              <a:t>21</a:t>
            </a:r>
            <a:r>
              <a:rPr lang="en-US" sz="1600" baseline="30000" dirty="0" smtClean="0">
                <a:solidFill>
                  <a:srgbClr val="006600"/>
                </a:solidFill>
                <a:latin typeface="Arial" charset="0"/>
              </a:rPr>
              <a:t>th</a:t>
            </a:r>
            <a:r>
              <a:rPr lang="en-US" sz="1600" dirty="0" smtClean="0">
                <a:solidFill>
                  <a:srgbClr val="006600"/>
                </a:solidFill>
                <a:latin typeface="Arial" charset="0"/>
              </a:rPr>
              <a:t> March </a:t>
            </a:r>
            <a:r>
              <a:rPr lang="en-US" sz="1600" dirty="0" smtClean="0">
                <a:solidFill>
                  <a:srgbClr val="006600"/>
                </a:solidFill>
                <a:latin typeface="Arial" charset="0"/>
              </a:rPr>
              <a:t>2022</a:t>
            </a:r>
            <a:endParaRPr lang="en-US" sz="1600" dirty="0">
              <a:solidFill>
                <a:srgbClr val="006600"/>
              </a:solidFill>
              <a:latin typeface="Arial" charset="0"/>
            </a:endParaRPr>
          </a:p>
        </p:txBody>
      </p:sp>
      <p:sp>
        <p:nvSpPr>
          <p:cNvPr id="2" name="Rectangle 1"/>
          <p:cNvSpPr/>
          <p:nvPr/>
        </p:nvSpPr>
        <p:spPr>
          <a:xfrm>
            <a:off x="4344213" y="2992197"/>
            <a:ext cx="455574" cy="400110"/>
          </a:xfrm>
          <a:prstGeom prst="rect">
            <a:avLst/>
          </a:prstGeom>
        </p:spPr>
        <p:txBody>
          <a:bodyPr wrap="none">
            <a:spAutoFit/>
          </a:bodyPr>
          <a:lstStyle/>
          <a:p>
            <a:r>
              <a:rPr lang="en-US" dirty="0"/>
              <a:t>by</a:t>
            </a:r>
            <a:endParaRPr lang="en-IN" dirty="0"/>
          </a:p>
        </p:txBody>
      </p:sp>
    </p:spTree>
    <p:extLst>
      <p:ext uri="{BB962C8B-B14F-4D97-AF65-F5344CB8AC3E}">
        <p14:creationId xmlns:p14="http://schemas.microsoft.com/office/powerpoint/2010/main" val="31249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Rise of the </a:t>
            </a:r>
            <a:r>
              <a:rPr lang="en-US" sz="1900" dirty="0" smtClean="0">
                <a:solidFill>
                  <a:srgbClr val="FF0000"/>
                </a:solidFill>
              </a:rPr>
              <a:t>Internet: (</a:t>
            </a:r>
            <a:r>
              <a:rPr lang="en-US" sz="1900" dirty="0" err="1" smtClean="0">
                <a:solidFill>
                  <a:srgbClr val="FF0000"/>
                </a:solidFill>
              </a:rPr>
              <a:t>contd</a:t>
            </a:r>
            <a:r>
              <a:rPr lang="en-US" sz="1900" dirty="0" smtClean="0">
                <a:solidFill>
                  <a:srgbClr val="FF0000"/>
                </a:solidFill>
              </a:rPr>
              <a:t>…) </a:t>
            </a:r>
          </a:p>
          <a:p>
            <a:pPr lvl="1" algn="just">
              <a:lnSpc>
                <a:spcPct val="125000"/>
              </a:lnSpc>
              <a:spcBef>
                <a:spcPts val="1200"/>
              </a:spcBef>
              <a:defRPr/>
            </a:pPr>
            <a:r>
              <a:rPr lang="en-US" sz="1800" dirty="0" smtClean="0">
                <a:solidFill>
                  <a:srgbClr val="0000CC"/>
                </a:solidFill>
              </a:rPr>
              <a:t>Emergence </a:t>
            </a:r>
            <a:r>
              <a:rPr lang="en-US" sz="1800" dirty="0">
                <a:solidFill>
                  <a:srgbClr val="0000CC"/>
                </a:solidFill>
              </a:rPr>
              <a:t>of Websites and the Concept of URL </a:t>
            </a:r>
          </a:p>
          <a:p>
            <a:pPr lvl="2" algn="just">
              <a:lnSpc>
                <a:spcPct val="125000"/>
              </a:lnSpc>
              <a:spcBef>
                <a:spcPts val="1800"/>
              </a:spcBef>
              <a:buFont typeface="Courier New" pitchFamily="49" charset="0"/>
              <a:buChar char="o"/>
              <a:defRPr/>
            </a:pPr>
            <a:r>
              <a:rPr lang="en-US" sz="1600" dirty="0" smtClean="0">
                <a:solidFill>
                  <a:schemeClr val="tx1"/>
                </a:solidFill>
              </a:rPr>
              <a:t>WWW started </a:t>
            </a:r>
            <a:r>
              <a:rPr lang="en-US" sz="1600" dirty="0">
                <a:solidFill>
                  <a:schemeClr val="tx1"/>
                </a:solidFill>
              </a:rPr>
              <a:t>facilitating the display of text and images through </a:t>
            </a:r>
            <a:r>
              <a:rPr lang="en-US" sz="1600" dirty="0" smtClean="0">
                <a:solidFill>
                  <a:schemeClr val="tx1"/>
                </a:solidFill>
              </a:rPr>
              <a:t>websites (</a:t>
            </a:r>
            <a:r>
              <a:rPr lang="en-IN" sz="1600" dirty="0">
                <a:solidFill>
                  <a:schemeClr val="tx1"/>
                </a:solidFill>
              </a:rPr>
              <a:t>web </a:t>
            </a:r>
            <a:r>
              <a:rPr lang="en-IN" sz="1600" dirty="0" smtClean="0">
                <a:solidFill>
                  <a:schemeClr val="tx1"/>
                </a:solidFill>
              </a:rPr>
              <a:t>pages)</a:t>
            </a:r>
            <a:r>
              <a:rPr lang="en-US" sz="1600" dirty="0" smtClean="0">
                <a:solidFill>
                  <a:schemeClr val="tx1"/>
                </a:solidFill>
              </a:rPr>
              <a:t>.</a:t>
            </a:r>
          </a:p>
          <a:p>
            <a:pPr lvl="2" algn="just">
              <a:lnSpc>
                <a:spcPct val="125000"/>
              </a:lnSpc>
              <a:spcBef>
                <a:spcPts val="1800"/>
              </a:spcBef>
              <a:buFont typeface="Courier New" pitchFamily="49" charset="0"/>
              <a:buChar char="o"/>
              <a:defRPr/>
            </a:pPr>
            <a:r>
              <a:rPr lang="en-US" sz="1600" dirty="0">
                <a:solidFill>
                  <a:schemeClr val="tx1"/>
                </a:solidFill>
              </a:rPr>
              <a:t>A website </a:t>
            </a:r>
            <a:r>
              <a:rPr lang="en-US" sz="1600" dirty="0" smtClean="0">
                <a:solidFill>
                  <a:schemeClr val="tx1"/>
                </a:solidFill>
              </a:rPr>
              <a:t>is typically </a:t>
            </a:r>
            <a:r>
              <a:rPr lang="en-US" sz="1600" dirty="0">
                <a:solidFill>
                  <a:schemeClr val="tx1"/>
                </a:solidFill>
              </a:rPr>
              <a:t>hosted on at least one web server and is accessible through an </a:t>
            </a:r>
            <a:r>
              <a:rPr lang="en-US" sz="1600" dirty="0" smtClean="0">
                <a:solidFill>
                  <a:schemeClr val="tx1"/>
                </a:solidFill>
              </a:rPr>
              <a:t>Internet </a:t>
            </a:r>
            <a:r>
              <a:rPr lang="en-US" sz="1600" dirty="0">
                <a:solidFill>
                  <a:schemeClr val="tx1"/>
                </a:solidFill>
              </a:rPr>
              <a:t>address </a:t>
            </a:r>
            <a:r>
              <a:rPr lang="en-US" sz="1600" dirty="0" smtClean="0">
                <a:solidFill>
                  <a:schemeClr val="tx1"/>
                </a:solidFill>
              </a:rPr>
              <a:t>known as </a:t>
            </a:r>
            <a:r>
              <a:rPr lang="en-US" sz="1600" dirty="0">
                <a:solidFill>
                  <a:schemeClr val="tx1"/>
                </a:solidFill>
              </a:rPr>
              <a:t>the </a:t>
            </a:r>
            <a:r>
              <a:rPr lang="en-US" sz="1600" dirty="0" smtClean="0">
                <a:solidFill>
                  <a:schemeClr val="tx1"/>
                </a:solidFill>
              </a:rPr>
              <a:t>URL</a:t>
            </a:r>
            <a:r>
              <a:rPr lang="en-US" sz="1600" dirty="0">
                <a:solidFill>
                  <a:schemeClr val="tx1"/>
                </a:solidFill>
              </a:rPr>
              <a:t>.</a:t>
            </a:r>
            <a:endParaRPr lang="en-US" sz="1600" dirty="0" smtClean="0">
              <a:solidFill>
                <a:schemeClr val="tx1"/>
              </a:solidFill>
            </a:endParaRPr>
          </a:p>
        </p:txBody>
      </p:sp>
    </p:spTree>
    <p:extLst>
      <p:ext uri="{BB962C8B-B14F-4D97-AF65-F5344CB8AC3E}">
        <p14:creationId xmlns:p14="http://schemas.microsoft.com/office/powerpoint/2010/main" val="2208033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Rise of the </a:t>
            </a:r>
            <a:r>
              <a:rPr lang="en-US" sz="1900" dirty="0" smtClean="0">
                <a:solidFill>
                  <a:srgbClr val="FF0000"/>
                </a:solidFill>
              </a:rPr>
              <a:t>Internet: (</a:t>
            </a:r>
            <a:r>
              <a:rPr lang="en-US" sz="1900" dirty="0" err="1" smtClean="0">
                <a:solidFill>
                  <a:srgbClr val="FF0000"/>
                </a:solidFill>
              </a:rPr>
              <a:t>contd</a:t>
            </a:r>
            <a:r>
              <a:rPr lang="en-US" sz="1900" dirty="0" smtClean="0">
                <a:solidFill>
                  <a:srgbClr val="FF0000"/>
                </a:solidFill>
              </a:rPr>
              <a:t>…) </a:t>
            </a:r>
          </a:p>
          <a:p>
            <a:pPr lvl="1" algn="just">
              <a:lnSpc>
                <a:spcPct val="125000"/>
              </a:lnSpc>
              <a:spcBef>
                <a:spcPts val="600"/>
              </a:spcBef>
              <a:defRPr/>
            </a:pPr>
            <a:r>
              <a:rPr lang="en-US" sz="1800" dirty="0" smtClean="0">
                <a:solidFill>
                  <a:srgbClr val="0000CC"/>
                </a:solidFill>
              </a:rPr>
              <a:t>Dotcom (.com) Era and the Phenomenon of Modern Marketing </a:t>
            </a:r>
          </a:p>
          <a:p>
            <a:pPr lvl="2" algn="just">
              <a:lnSpc>
                <a:spcPct val="125000"/>
              </a:lnSpc>
              <a:spcBef>
                <a:spcPts val="1200"/>
              </a:spcBef>
              <a:buFont typeface="Courier New" pitchFamily="49" charset="0"/>
              <a:buChar char="o"/>
              <a:defRPr/>
            </a:pPr>
            <a:r>
              <a:rPr lang="en-US" sz="1600" dirty="0" smtClean="0">
                <a:solidFill>
                  <a:schemeClr val="tx1"/>
                </a:solidFill>
              </a:rPr>
              <a:t>Modern </a:t>
            </a:r>
            <a:r>
              <a:rPr lang="en-US" sz="1600" dirty="0">
                <a:solidFill>
                  <a:schemeClr val="tx1"/>
                </a:solidFill>
              </a:rPr>
              <a:t>marketing began to create and use web pages to build virtual information centers </a:t>
            </a:r>
            <a:r>
              <a:rPr lang="en-US" sz="1600" dirty="0" smtClean="0">
                <a:solidFill>
                  <a:schemeClr val="tx1"/>
                </a:solidFill>
              </a:rPr>
              <a:t>for their </a:t>
            </a:r>
            <a:r>
              <a:rPr lang="en-US" sz="1600" dirty="0">
                <a:solidFill>
                  <a:schemeClr val="tx1"/>
                </a:solidFill>
              </a:rPr>
              <a:t>products and </a:t>
            </a:r>
            <a:r>
              <a:rPr lang="en-US" sz="1600" dirty="0" smtClean="0">
                <a:solidFill>
                  <a:schemeClr val="tx1"/>
                </a:solidFill>
              </a:rPr>
              <a:t>brands, </a:t>
            </a:r>
            <a:r>
              <a:rPr lang="en-US" sz="1600" dirty="0">
                <a:solidFill>
                  <a:srgbClr val="00B050"/>
                </a:solidFill>
              </a:rPr>
              <a:t>primarily for information dissemination</a:t>
            </a:r>
            <a:r>
              <a:rPr lang="en-US" sz="1600" dirty="0">
                <a:solidFill>
                  <a:schemeClr val="tx1"/>
                </a:solidFill>
              </a:rPr>
              <a:t> and also </a:t>
            </a:r>
            <a:r>
              <a:rPr lang="en-US" sz="1600" dirty="0">
                <a:solidFill>
                  <a:schemeClr val="accent6">
                    <a:lumMod val="75000"/>
                  </a:schemeClr>
                </a:solidFill>
              </a:rPr>
              <a:t>to become the </a:t>
            </a:r>
            <a:r>
              <a:rPr lang="en-US" sz="1600" dirty="0" smtClean="0">
                <a:solidFill>
                  <a:schemeClr val="accent6">
                    <a:lumMod val="75000"/>
                  </a:schemeClr>
                </a:solidFill>
              </a:rPr>
              <a:t>first movers </a:t>
            </a:r>
            <a:r>
              <a:rPr lang="en-US" sz="1600" dirty="0">
                <a:solidFill>
                  <a:schemeClr val="accent6">
                    <a:lumMod val="75000"/>
                  </a:schemeClr>
                </a:solidFill>
              </a:rPr>
              <a:t>to adapt technology as a part of their marketing </a:t>
            </a:r>
            <a:r>
              <a:rPr lang="en-US" sz="1600" dirty="0" smtClean="0">
                <a:solidFill>
                  <a:schemeClr val="accent6">
                    <a:lumMod val="75000"/>
                  </a:schemeClr>
                </a:solidFill>
              </a:rPr>
              <a:t>activities</a:t>
            </a:r>
            <a:r>
              <a:rPr lang="en-US" sz="1600" dirty="0" smtClean="0">
                <a:solidFill>
                  <a:schemeClr val="tx1"/>
                </a:solidFill>
              </a:rPr>
              <a:t>.</a:t>
            </a:r>
          </a:p>
          <a:p>
            <a:pPr lvl="2" algn="just">
              <a:lnSpc>
                <a:spcPct val="125000"/>
              </a:lnSpc>
              <a:spcBef>
                <a:spcPts val="1200"/>
              </a:spcBef>
              <a:buFont typeface="Courier New" pitchFamily="49" charset="0"/>
              <a:buChar char="o"/>
              <a:defRPr/>
            </a:pPr>
            <a:r>
              <a:rPr lang="en-US" sz="1600" dirty="0">
                <a:solidFill>
                  <a:schemeClr val="tx1"/>
                </a:solidFill>
              </a:rPr>
              <a:t>With websites started to be developed at a rapid scale, each individual/firm would need </a:t>
            </a:r>
            <a:r>
              <a:rPr lang="en-US" sz="1600" dirty="0" smtClean="0">
                <a:solidFill>
                  <a:schemeClr val="tx1"/>
                </a:solidFill>
              </a:rPr>
              <a:t>to create </a:t>
            </a:r>
            <a:r>
              <a:rPr lang="en-US" sz="1600" dirty="0">
                <a:solidFill>
                  <a:schemeClr val="tx1"/>
                </a:solidFill>
              </a:rPr>
              <a:t>a unique name or URL which would become the address for its online </a:t>
            </a:r>
            <a:r>
              <a:rPr lang="en-US" sz="1600" dirty="0" smtClean="0">
                <a:solidFill>
                  <a:schemeClr val="tx1"/>
                </a:solidFill>
              </a:rPr>
              <a:t>venture.</a:t>
            </a:r>
          </a:p>
          <a:p>
            <a:pPr lvl="2" algn="just">
              <a:lnSpc>
                <a:spcPct val="125000"/>
              </a:lnSpc>
              <a:spcBef>
                <a:spcPts val="1200"/>
              </a:spcBef>
              <a:buFont typeface="Courier New" pitchFamily="49" charset="0"/>
              <a:buChar char="o"/>
              <a:defRPr/>
            </a:pPr>
            <a:r>
              <a:rPr lang="en-US" sz="1600" dirty="0" smtClean="0">
                <a:solidFill>
                  <a:schemeClr val="tx1"/>
                </a:solidFill>
              </a:rPr>
              <a:t>Several companies started </a:t>
            </a:r>
            <a:r>
              <a:rPr lang="en-US" sz="1600" dirty="0">
                <a:solidFill>
                  <a:schemeClr val="tx1"/>
                </a:solidFill>
              </a:rPr>
              <a:t>setting up virtual shops </a:t>
            </a:r>
            <a:r>
              <a:rPr lang="en-US" sz="1600" dirty="0" smtClean="0">
                <a:solidFill>
                  <a:schemeClr val="tx1"/>
                </a:solidFill>
              </a:rPr>
              <a:t>in </a:t>
            </a:r>
            <a:r>
              <a:rPr lang="en-US" sz="1600" dirty="0">
                <a:solidFill>
                  <a:schemeClr val="tx1"/>
                </a:solidFill>
              </a:rPr>
              <a:t>the hope that a large part of their business would </a:t>
            </a:r>
            <a:r>
              <a:rPr lang="en-US" sz="1600" dirty="0" smtClean="0">
                <a:solidFill>
                  <a:schemeClr val="tx1"/>
                </a:solidFill>
              </a:rPr>
              <a:t>start functioning </a:t>
            </a:r>
            <a:r>
              <a:rPr lang="en-US" sz="1600" dirty="0">
                <a:solidFill>
                  <a:schemeClr val="tx1"/>
                </a:solidFill>
              </a:rPr>
              <a:t>online through these websites</a:t>
            </a:r>
            <a:r>
              <a:rPr lang="en-US" sz="1600" dirty="0" smtClean="0">
                <a:solidFill>
                  <a:schemeClr val="tx1"/>
                </a:solidFill>
              </a:rPr>
              <a:t>.</a:t>
            </a:r>
          </a:p>
          <a:p>
            <a:pPr lvl="2" algn="just">
              <a:lnSpc>
                <a:spcPct val="125000"/>
              </a:lnSpc>
              <a:spcBef>
                <a:spcPts val="1200"/>
              </a:spcBef>
              <a:buFont typeface="Courier New" pitchFamily="49" charset="0"/>
              <a:buChar char="o"/>
              <a:defRPr/>
            </a:pPr>
            <a:r>
              <a:rPr lang="en-US" sz="1600" dirty="0">
                <a:solidFill>
                  <a:schemeClr val="tx1"/>
                </a:solidFill>
              </a:rPr>
              <a:t>Throughout this mayhem, </a:t>
            </a:r>
            <a:r>
              <a:rPr lang="en-US" sz="1600" b="1" dirty="0">
                <a:solidFill>
                  <a:srgbClr val="0000CC"/>
                </a:solidFill>
              </a:rPr>
              <a:t>the biggest positive takeaway was that digital </a:t>
            </a:r>
            <a:r>
              <a:rPr lang="en-US" sz="1600" b="1" dirty="0" smtClean="0">
                <a:solidFill>
                  <a:srgbClr val="0000CC"/>
                </a:solidFill>
              </a:rPr>
              <a:t>marketing, </a:t>
            </a:r>
            <a:r>
              <a:rPr lang="en-US" sz="1600" b="1" dirty="0">
                <a:solidFill>
                  <a:srgbClr val="0000CC"/>
                </a:solidFill>
              </a:rPr>
              <a:t>as it </a:t>
            </a:r>
            <a:r>
              <a:rPr lang="en-US" sz="1600" b="1" dirty="0" smtClean="0">
                <a:solidFill>
                  <a:srgbClr val="0000CC"/>
                </a:solidFill>
              </a:rPr>
              <a:t>is known </a:t>
            </a:r>
            <a:r>
              <a:rPr lang="en-US" sz="1600" b="1" dirty="0">
                <a:solidFill>
                  <a:srgbClr val="0000CC"/>
                </a:solidFill>
              </a:rPr>
              <a:t>to be </a:t>
            </a:r>
            <a:r>
              <a:rPr lang="en-US" sz="1600" b="1" dirty="0" smtClean="0">
                <a:solidFill>
                  <a:srgbClr val="0000CC"/>
                </a:solidFill>
              </a:rPr>
              <a:t>today, </a:t>
            </a:r>
            <a:r>
              <a:rPr lang="en-US" sz="1600" b="1" dirty="0">
                <a:solidFill>
                  <a:srgbClr val="0000CC"/>
                </a:solidFill>
              </a:rPr>
              <a:t>got defined and </a:t>
            </a:r>
            <a:r>
              <a:rPr lang="en-US" sz="1600" b="1" dirty="0" smtClean="0">
                <a:solidFill>
                  <a:srgbClr val="0000CC"/>
                </a:solidFill>
              </a:rPr>
              <a:t>established</a:t>
            </a:r>
            <a:r>
              <a:rPr lang="en-US" sz="1600" dirty="0">
                <a:solidFill>
                  <a:schemeClr val="tx1"/>
                </a:solidFill>
              </a:rPr>
              <a:t>.</a:t>
            </a:r>
            <a:endParaRPr lang="en-US" sz="1600" dirty="0" smtClean="0">
              <a:solidFill>
                <a:schemeClr val="tx1"/>
              </a:solidFill>
            </a:endParaRPr>
          </a:p>
        </p:txBody>
      </p:sp>
    </p:spTree>
    <p:extLst>
      <p:ext uri="{BB962C8B-B14F-4D97-AF65-F5344CB8AC3E}">
        <p14:creationId xmlns:p14="http://schemas.microsoft.com/office/powerpoint/2010/main" val="1111835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Rise of the </a:t>
            </a:r>
            <a:r>
              <a:rPr lang="en-US" sz="1900" dirty="0" smtClean="0">
                <a:solidFill>
                  <a:srgbClr val="FF0000"/>
                </a:solidFill>
              </a:rPr>
              <a:t>Internet: (</a:t>
            </a:r>
            <a:r>
              <a:rPr lang="en-US" sz="1900" dirty="0" err="1" smtClean="0">
                <a:solidFill>
                  <a:srgbClr val="FF0000"/>
                </a:solidFill>
              </a:rPr>
              <a:t>contd</a:t>
            </a:r>
            <a:r>
              <a:rPr lang="en-US" sz="1900" dirty="0" smtClean="0">
                <a:solidFill>
                  <a:srgbClr val="FF0000"/>
                </a:solidFill>
              </a:rPr>
              <a:t>…) </a:t>
            </a:r>
          </a:p>
          <a:p>
            <a:pPr lvl="1" algn="just">
              <a:lnSpc>
                <a:spcPct val="125000"/>
              </a:lnSpc>
              <a:spcBef>
                <a:spcPts val="600"/>
              </a:spcBef>
              <a:defRPr/>
            </a:pPr>
            <a:r>
              <a:rPr lang="en-US" sz="1800" dirty="0">
                <a:solidFill>
                  <a:srgbClr val="0000CC"/>
                </a:solidFill>
              </a:rPr>
              <a:t>Post Dotcom: Creation of Internet Business Models </a:t>
            </a:r>
            <a:endParaRPr lang="en-US" sz="1800" dirty="0" smtClean="0">
              <a:solidFill>
                <a:srgbClr val="0000CC"/>
              </a:solidFill>
            </a:endParaRPr>
          </a:p>
          <a:p>
            <a:pPr marL="892175" lvl="2" indent="-260350" algn="just">
              <a:lnSpc>
                <a:spcPct val="125000"/>
              </a:lnSpc>
              <a:spcBef>
                <a:spcPts val="1200"/>
              </a:spcBef>
              <a:buFont typeface="Courier New" pitchFamily="49" charset="0"/>
              <a:buChar char="o"/>
              <a:defRPr/>
            </a:pPr>
            <a:r>
              <a:rPr lang="en-US" sz="1600" dirty="0">
                <a:solidFill>
                  <a:schemeClr val="accent6">
                    <a:lumMod val="75000"/>
                  </a:schemeClr>
                </a:solidFill>
              </a:rPr>
              <a:t>During </a:t>
            </a:r>
            <a:r>
              <a:rPr lang="en-US" sz="1600" dirty="0" smtClean="0">
                <a:solidFill>
                  <a:schemeClr val="accent6">
                    <a:lumMod val="75000"/>
                  </a:schemeClr>
                </a:solidFill>
              </a:rPr>
              <a:t>Dotcom Era</a:t>
            </a:r>
            <a:r>
              <a:rPr lang="en-US" sz="1600" dirty="0" smtClean="0">
                <a:solidFill>
                  <a:schemeClr val="tx1"/>
                </a:solidFill>
              </a:rPr>
              <a:t>, </a:t>
            </a:r>
            <a:r>
              <a:rPr lang="en-US" sz="1600" dirty="0" smtClean="0">
                <a:solidFill>
                  <a:srgbClr val="00B050"/>
                </a:solidFill>
              </a:rPr>
              <a:t>a </a:t>
            </a:r>
            <a:r>
              <a:rPr lang="en-US" sz="1600" dirty="0">
                <a:solidFill>
                  <a:srgbClr val="00B050"/>
                </a:solidFill>
              </a:rPr>
              <a:t>lot of companies understood that digital </a:t>
            </a:r>
            <a:r>
              <a:rPr lang="en-US" sz="1600" dirty="0" smtClean="0">
                <a:solidFill>
                  <a:srgbClr val="00B050"/>
                </a:solidFill>
              </a:rPr>
              <a:t>plays </a:t>
            </a:r>
            <a:r>
              <a:rPr lang="en-US" sz="1600" dirty="0">
                <a:solidFill>
                  <a:srgbClr val="00B050"/>
                </a:solidFill>
              </a:rPr>
              <a:t>a supportive role </a:t>
            </a:r>
            <a:r>
              <a:rPr lang="en-US" sz="1600" dirty="0" smtClean="0">
                <a:solidFill>
                  <a:srgbClr val="00B050"/>
                </a:solidFill>
              </a:rPr>
              <a:t>in marketing</a:t>
            </a:r>
            <a:r>
              <a:rPr lang="en-US" sz="1600" dirty="0" smtClean="0">
                <a:solidFill>
                  <a:schemeClr val="tx1"/>
                </a:solidFill>
              </a:rPr>
              <a:t> </a:t>
            </a:r>
            <a:r>
              <a:rPr lang="en-US" sz="1600" dirty="0">
                <a:solidFill>
                  <a:schemeClr val="tx1"/>
                </a:solidFill>
              </a:rPr>
              <a:t>and sales would primarily be driven through physical models, a thought that </a:t>
            </a:r>
            <a:r>
              <a:rPr lang="en-US" sz="1600" dirty="0" smtClean="0">
                <a:solidFill>
                  <a:schemeClr val="tx1"/>
                </a:solidFill>
              </a:rPr>
              <a:t>would eventually </a:t>
            </a:r>
            <a:r>
              <a:rPr lang="en-US" sz="1600" dirty="0">
                <a:solidFill>
                  <a:schemeClr val="tx1"/>
                </a:solidFill>
              </a:rPr>
              <a:t>change in the subsequent </a:t>
            </a:r>
            <a:r>
              <a:rPr lang="en-US" sz="1600" dirty="0" smtClean="0">
                <a:solidFill>
                  <a:schemeClr val="tx1"/>
                </a:solidFill>
              </a:rPr>
              <a:t>decade.</a:t>
            </a:r>
          </a:p>
          <a:p>
            <a:pPr marL="892175" lvl="2" indent="-260350" algn="just">
              <a:lnSpc>
                <a:spcPct val="125000"/>
              </a:lnSpc>
              <a:spcBef>
                <a:spcPts val="1200"/>
              </a:spcBef>
              <a:buFont typeface="Courier New" pitchFamily="49" charset="0"/>
              <a:buChar char="o"/>
              <a:defRPr/>
            </a:pPr>
            <a:r>
              <a:rPr lang="en-US" sz="1600" dirty="0" smtClean="0">
                <a:solidFill>
                  <a:schemeClr val="tx1"/>
                </a:solidFill>
              </a:rPr>
              <a:t>A </a:t>
            </a:r>
            <a:r>
              <a:rPr lang="en-US" sz="1600" dirty="0">
                <a:solidFill>
                  <a:schemeClr val="tx1"/>
                </a:solidFill>
              </a:rPr>
              <a:t>lot of positives were being registered on the </a:t>
            </a:r>
            <a:r>
              <a:rPr lang="en-US" sz="1600" dirty="0" smtClean="0">
                <a:solidFill>
                  <a:schemeClr val="tx1"/>
                </a:solidFill>
              </a:rPr>
              <a:t>Internet timeline.</a:t>
            </a:r>
          </a:p>
          <a:p>
            <a:pPr marL="892175" lvl="3" indent="0" algn="just">
              <a:lnSpc>
                <a:spcPct val="125000"/>
              </a:lnSpc>
              <a:spcBef>
                <a:spcPts val="600"/>
              </a:spcBef>
              <a:buNone/>
              <a:defRPr/>
            </a:pPr>
            <a:r>
              <a:rPr lang="en-US" sz="1500" dirty="0" smtClean="0">
                <a:solidFill>
                  <a:schemeClr val="tx1"/>
                </a:solidFill>
              </a:rPr>
              <a:t>For ex., In </a:t>
            </a:r>
            <a:r>
              <a:rPr lang="en-US" sz="1500" dirty="0">
                <a:solidFill>
                  <a:schemeClr val="tx1"/>
                </a:solidFill>
              </a:rPr>
              <a:t>1995, </a:t>
            </a:r>
            <a:r>
              <a:rPr lang="en-US" sz="1500" dirty="0" smtClean="0">
                <a:solidFill>
                  <a:schemeClr val="tx1"/>
                </a:solidFill>
              </a:rPr>
              <a:t>Amazon.com bookstore </a:t>
            </a:r>
            <a:r>
              <a:rPr lang="en-US" sz="1500" dirty="0">
                <a:solidFill>
                  <a:schemeClr val="tx1"/>
                </a:solidFill>
              </a:rPr>
              <a:t>had </a:t>
            </a:r>
            <a:r>
              <a:rPr lang="en-US" sz="1500" dirty="0" smtClean="0">
                <a:solidFill>
                  <a:schemeClr val="tx1"/>
                </a:solidFill>
              </a:rPr>
              <a:t>appeared. Sergey </a:t>
            </a:r>
            <a:r>
              <a:rPr lang="en-US" sz="1500" dirty="0" err="1">
                <a:solidFill>
                  <a:schemeClr val="tx1"/>
                </a:solidFill>
              </a:rPr>
              <a:t>Brin</a:t>
            </a:r>
            <a:r>
              <a:rPr lang="en-US" sz="1500" dirty="0">
                <a:solidFill>
                  <a:schemeClr val="tx1"/>
                </a:solidFill>
              </a:rPr>
              <a:t> and Larry Page </a:t>
            </a:r>
            <a:r>
              <a:rPr lang="en-US" sz="1500" dirty="0" smtClean="0">
                <a:solidFill>
                  <a:schemeClr val="tx1"/>
                </a:solidFill>
              </a:rPr>
              <a:t>were planning </a:t>
            </a:r>
            <a:r>
              <a:rPr lang="en-US" sz="1500" dirty="0">
                <a:solidFill>
                  <a:schemeClr val="tx1"/>
                </a:solidFill>
              </a:rPr>
              <a:t>the future </a:t>
            </a:r>
            <a:r>
              <a:rPr lang="en-US" sz="1500" dirty="0" smtClean="0">
                <a:solidFill>
                  <a:schemeClr val="tx1"/>
                </a:solidFill>
              </a:rPr>
              <a:t>Google. Microsoft </a:t>
            </a:r>
            <a:r>
              <a:rPr lang="en-US" sz="1500" dirty="0">
                <a:solidFill>
                  <a:schemeClr val="tx1"/>
                </a:solidFill>
              </a:rPr>
              <a:t>Internet Explorer appeared in 1996 and Hotmail </a:t>
            </a:r>
            <a:r>
              <a:rPr lang="en-US" sz="1500" dirty="0" smtClean="0">
                <a:solidFill>
                  <a:schemeClr val="tx1"/>
                </a:solidFill>
              </a:rPr>
              <a:t>came up for e-mail.</a:t>
            </a:r>
          </a:p>
          <a:p>
            <a:pPr marL="788299" lvl="2" indent="-285750" algn="just">
              <a:lnSpc>
                <a:spcPct val="125000"/>
              </a:lnSpc>
              <a:spcBef>
                <a:spcPts val="1200"/>
              </a:spcBef>
              <a:buFont typeface="Courier New" pitchFamily="49" charset="0"/>
              <a:buChar char="o"/>
              <a:defRPr/>
            </a:pPr>
            <a:r>
              <a:rPr lang="en-US" sz="1600" dirty="0" smtClean="0">
                <a:solidFill>
                  <a:schemeClr val="tx1"/>
                </a:solidFill>
              </a:rPr>
              <a:t>Internet </a:t>
            </a:r>
            <a:r>
              <a:rPr lang="en-US" sz="1600" dirty="0">
                <a:solidFill>
                  <a:schemeClr val="tx1"/>
                </a:solidFill>
              </a:rPr>
              <a:t>started to impact the daily lives of its </a:t>
            </a:r>
            <a:r>
              <a:rPr lang="en-US" sz="1600" dirty="0" smtClean="0">
                <a:solidFill>
                  <a:schemeClr val="tx1"/>
                </a:solidFill>
              </a:rPr>
              <a:t>consumers laying </a:t>
            </a:r>
            <a:r>
              <a:rPr lang="en-US" sz="1600" dirty="0">
                <a:solidFill>
                  <a:schemeClr val="tx1"/>
                </a:solidFill>
              </a:rPr>
              <a:t>the foundation of business to consumer (B2C) as a prominent online </a:t>
            </a:r>
            <a:r>
              <a:rPr lang="en-US" sz="1600" dirty="0" smtClean="0">
                <a:solidFill>
                  <a:schemeClr val="tx1"/>
                </a:solidFill>
              </a:rPr>
              <a:t>business model.</a:t>
            </a:r>
          </a:p>
          <a:p>
            <a:pPr marL="788299" lvl="2" indent="-285750" algn="just">
              <a:lnSpc>
                <a:spcPct val="125000"/>
              </a:lnSpc>
              <a:spcBef>
                <a:spcPts val="1200"/>
              </a:spcBef>
              <a:buFont typeface="Courier New" pitchFamily="49" charset="0"/>
              <a:buChar char="o"/>
              <a:defRPr/>
            </a:pPr>
            <a:r>
              <a:rPr lang="en-US" sz="1600" b="1" dirty="0">
                <a:solidFill>
                  <a:srgbClr val="0000CC"/>
                </a:solidFill>
              </a:rPr>
              <a:t>The biggest impact </a:t>
            </a:r>
            <a:r>
              <a:rPr lang="en-US" sz="1600" b="1" dirty="0" smtClean="0">
                <a:solidFill>
                  <a:srgbClr val="0000CC"/>
                </a:solidFill>
              </a:rPr>
              <a:t>at this </a:t>
            </a:r>
            <a:r>
              <a:rPr lang="en-US" sz="1600" b="1" dirty="0">
                <a:solidFill>
                  <a:srgbClr val="0000CC"/>
                </a:solidFill>
              </a:rPr>
              <a:t>point of time was the emergence of </a:t>
            </a:r>
            <a:r>
              <a:rPr lang="en-US" sz="1600" b="1" dirty="0" smtClean="0">
                <a:solidFill>
                  <a:srgbClr val="0000CC"/>
                </a:solidFill>
              </a:rPr>
              <a:t>search.</a:t>
            </a:r>
            <a:endParaRPr lang="en-US" sz="1600" dirty="0">
              <a:solidFill>
                <a:schemeClr val="tx1"/>
              </a:solidFill>
            </a:endParaRPr>
          </a:p>
        </p:txBody>
      </p:sp>
    </p:spTree>
    <p:extLst>
      <p:ext uri="{BB962C8B-B14F-4D97-AF65-F5344CB8AC3E}">
        <p14:creationId xmlns:p14="http://schemas.microsoft.com/office/powerpoint/2010/main" val="2762994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Rise of the </a:t>
            </a:r>
            <a:r>
              <a:rPr lang="en-US" sz="1900" dirty="0" smtClean="0">
                <a:solidFill>
                  <a:srgbClr val="FF0000"/>
                </a:solidFill>
              </a:rPr>
              <a:t>Internet: (</a:t>
            </a:r>
            <a:r>
              <a:rPr lang="en-US" sz="1900" dirty="0" err="1" smtClean="0">
                <a:solidFill>
                  <a:srgbClr val="FF0000"/>
                </a:solidFill>
              </a:rPr>
              <a:t>contd</a:t>
            </a:r>
            <a:r>
              <a:rPr lang="en-US" sz="1900" dirty="0" smtClean="0">
                <a:solidFill>
                  <a:srgbClr val="FF0000"/>
                </a:solidFill>
              </a:rPr>
              <a:t>…) </a:t>
            </a:r>
          </a:p>
          <a:p>
            <a:pPr lvl="1" algn="just">
              <a:lnSpc>
                <a:spcPct val="125000"/>
              </a:lnSpc>
              <a:spcBef>
                <a:spcPts val="600"/>
              </a:spcBef>
              <a:defRPr/>
            </a:pPr>
            <a:r>
              <a:rPr lang="en-US" sz="1800" dirty="0">
                <a:solidFill>
                  <a:srgbClr val="0000CC"/>
                </a:solidFill>
              </a:rPr>
              <a:t>Growth and Impact of Search Technologies </a:t>
            </a:r>
            <a:endParaRPr lang="en-US" sz="1800" dirty="0" smtClean="0">
              <a:solidFill>
                <a:srgbClr val="0000CC"/>
              </a:solidFill>
            </a:endParaRPr>
          </a:p>
          <a:p>
            <a:pPr marL="892175" lvl="2" indent="-260350" algn="just">
              <a:lnSpc>
                <a:spcPct val="125000"/>
              </a:lnSpc>
              <a:spcBef>
                <a:spcPts val="900"/>
              </a:spcBef>
              <a:buFont typeface="Courier New" pitchFamily="49" charset="0"/>
              <a:buChar char="o"/>
              <a:defRPr/>
            </a:pPr>
            <a:r>
              <a:rPr lang="en-US" sz="1600" dirty="0" smtClean="0">
                <a:solidFill>
                  <a:srgbClr val="00B050"/>
                </a:solidFill>
              </a:rPr>
              <a:t>The </a:t>
            </a:r>
            <a:r>
              <a:rPr lang="en-US" sz="1600" dirty="0">
                <a:solidFill>
                  <a:srgbClr val="00B050"/>
                </a:solidFill>
              </a:rPr>
              <a:t>biggest impact which </a:t>
            </a:r>
            <a:r>
              <a:rPr lang="en-US" sz="1600" dirty="0" smtClean="0">
                <a:solidFill>
                  <a:srgbClr val="00B050"/>
                </a:solidFill>
              </a:rPr>
              <a:t>Internet </a:t>
            </a:r>
            <a:r>
              <a:rPr lang="en-US" sz="1600" dirty="0">
                <a:solidFill>
                  <a:srgbClr val="00B050"/>
                </a:solidFill>
              </a:rPr>
              <a:t>had on marketing can be </a:t>
            </a:r>
            <a:r>
              <a:rPr lang="en-US" sz="1600" dirty="0" smtClean="0">
                <a:solidFill>
                  <a:srgbClr val="00B050"/>
                </a:solidFill>
              </a:rPr>
              <a:t>attributed </a:t>
            </a:r>
            <a:r>
              <a:rPr lang="en-US" sz="1600" dirty="0">
                <a:solidFill>
                  <a:srgbClr val="00B050"/>
                </a:solidFill>
              </a:rPr>
              <a:t>to the rise of </a:t>
            </a:r>
            <a:r>
              <a:rPr lang="en-US" sz="1600" dirty="0" smtClean="0">
                <a:solidFill>
                  <a:srgbClr val="00B050"/>
                </a:solidFill>
              </a:rPr>
              <a:t>search technologies</a:t>
            </a:r>
            <a:r>
              <a:rPr lang="en-US" sz="1600" dirty="0">
                <a:solidFill>
                  <a:srgbClr val="00B050"/>
                </a:solidFill>
              </a:rPr>
              <a:t>. </a:t>
            </a:r>
            <a:endParaRPr lang="en-US" sz="1600" dirty="0" smtClean="0">
              <a:solidFill>
                <a:srgbClr val="00B050"/>
              </a:solidFill>
            </a:endParaRPr>
          </a:p>
          <a:p>
            <a:pPr marL="892175" lvl="2" indent="-260350" algn="just">
              <a:lnSpc>
                <a:spcPct val="125000"/>
              </a:lnSpc>
              <a:spcBef>
                <a:spcPts val="900"/>
              </a:spcBef>
              <a:buFont typeface="Courier New" pitchFamily="49" charset="0"/>
              <a:buChar char="o"/>
              <a:defRPr/>
            </a:pPr>
            <a:r>
              <a:rPr lang="en-US" sz="1600" dirty="0" smtClean="0">
                <a:solidFill>
                  <a:schemeClr val="tx1"/>
                </a:solidFill>
              </a:rPr>
              <a:t>Research </a:t>
            </a:r>
            <a:r>
              <a:rPr lang="en-US" sz="1600" dirty="0">
                <a:solidFill>
                  <a:schemeClr val="tx1"/>
                </a:solidFill>
              </a:rPr>
              <a:t>on search computing </a:t>
            </a:r>
            <a:r>
              <a:rPr lang="en-US" sz="1600" dirty="0" smtClean="0">
                <a:solidFill>
                  <a:schemeClr val="tx1"/>
                </a:solidFill>
              </a:rPr>
              <a:t>had begun </a:t>
            </a:r>
            <a:r>
              <a:rPr lang="en-US" sz="1600" dirty="0">
                <a:solidFill>
                  <a:schemeClr val="tx1"/>
                </a:solidFill>
              </a:rPr>
              <a:t>as early as 1990 with the launch of </a:t>
            </a:r>
            <a:r>
              <a:rPr lang="en-US" sz="1600" dirty="0">
                <a:solidFill>
                  <a:schemeClr val="accent6">
                    <a:lumMod val="75000"/>
                  </a:schemeClr>
                </a:solidFill>
              </a:rPr>
              <a:t>WebCrawler</a:t>
            </a:r>
            <a:r>
              <a:rPr lang="en-US" sz="1600" dirty="0">
                <a:solidFill>
                  <a:schemeClr val="tx1"/>
                </a:solidFill>
              </a:rPr>
              <a:t>, the first full-text web search engine, </a:t>
            </a:r>
            <a:r>
              <a:rPr lang="en-US" sz="1600" dirty="0" smtClean="0">
                <a:solidFill>
                  <a:schemeClr val="tx1"/>
                </a:solidFill>
              </a:rPr>
              <a:t>in </a:t>
            </a:r>
            <a:r>
              <a:rPr lang="en-US" sz="1600" dirty="0">
                <a:solidFill>
                  <a:schemeClr val="tx1"/>
                </a:solidFill>
              </a:rPr>
              <a:t>1994. </a:t>
            </a:r>
            <a:endParaRPr lang="en-US" sz="1600" dirty="0" smtClean="0">
              <a:solidFill>
                <a:schemeClr val="tx1"/>
              </a:solidFill>
            </a:endParaRPr>
          </a:p>
          <a:p>
            <a:pPr marL="892175" lvl="2" indent="-260350" algn="just">
              <a:lnSpc>
                <a:spcPct val="125000"/>
              </a:lnSpc>
              <a:spcBef>
                <a:spcPts val="900"/>
              </a:spcBef>
              <a:buFont typeface="Courier New" pitchFamily="49" charset="0"/>
              <a:buChar char="o"/>
              <a:defRPr/>
            </a:pPr>
            <a:r>
              <a:rPr lang="en-US" sz="1600" dirty="0">
                <a:solidFill>
                  <a:schemeClr val="tx1"/>
                </a:solidFill>
              </a:rPr>
              <a:t>The following years saw the emergence of a lot of competing search engines including </a:t>
            </a:r>
            <a:r>
              <a:rPr lang="en-US" sz="1600" dirty="0" smtClean="0">
                <a:solidFill>
                  <a:schemeClr val="tx1"/>
                </a:solidFill>
              </a:rPr>
              <a:t>Excite, </a:t>
            </a:r>
            <a:r>
              <a:rPr lang="en-US" sz="1600" dirty="0" err="1" smtClean="0">
                <a:solidFill>
                  <a:schemeClr val="tx1"/>
                </a:solidFill>
              </a:rPr>
              <a:t>Infoseek</a:t>
            </a:r>
            <a:r>
              <a:rPr lang="en-US" sz="1600" dirty="0">
                <a:solidFill>
                  <a:schemeClr val="tx1"/>
                </a:solidFill>
              </a:rPr>
              <a:t>, </a:t>
            </a:r>
            <a:r>
              <a:rPr lang="en-US" sz="1600" dirty="0" err="1">
                <a:solidFill>
                  <a:schemeClr val="tx1"/>
                </a:solidFill>
              </a:rPr>
              <a:t>Inktomi</a:t>
            </a:r>
            <a:r>
              <a:rPr lang="en-US" sz="1600" dirty="0">
                <a:solidFill>
                  <a:schemeClr val="tx1"/>
                </a:solidFill>
              </a:rPr>
              <a:t>, </a:t>
            </a:r>
            <a:r>
              <a:rPr lang="en-US" sz="1600" dirty="0" err="1">
                <a:solidFill>
                  <a:schemeClr val="tx1"/>
                </a:solidFill>
              </a:rPr>
              <a:t>Altavista</a:t>
            </a:r>
            <a:r>
              <a:rPr lang="en-US" sz="1600" dirty="0">
                <a:solidFill>
                  <a:schemeClr val="tx1"/>
                </a:solidFill>
              </a:rPr>
              <a:t>, </a:t>
            </a:r>
            <a:r>
              <a:rPr lang="en-US" sz="1600" dirty="0" smtClean="0">
                <a:solidFill>
                  <a:schemeClr val="tx1"/>
                </a:solidFill>
              </a:rPr>
              <a:t>Yahoo, Google.</a:t>
            </a:r>
          </a:p>
          <a:p>
            <a:pPr marL="892175" lvl="2" indent="-260350" algn="just">
              <a:lnSpc>
                <a:spcPct val="125000"/>
              </a:lnSpc>
              <a:spcBef>
                <a:spcPts val="900"/>
              </a:spcBef>
              <a:buFont typeface="Courier New" pitchFamily="49" charset="0"/>
              <a:buChar char="o"/>
              <a:defRPr/>
            </a:pPr>
            <a:r>
              <a:rPr lang="en-US" sz="1600" dirty="0">
                <a:solidFill>
                  <a:schemeClr val="tx1"/>
                </a:solidFill>
              </a:rPr>
              <a:t>Google’s Page </a:t>
            </a:r>
            <a:r>
              <a:rPr lang="en-US" sz="1600" dirty="0" smtClean="0">
                <a:solidFill>
                  <a:schemeClr val="tx1"/>
                </a:solidFill>
              </a:rPr>
              <a:t>Rank patent </a:t>
            </a:r>
            <a:r>
              <a:rPr lang="en-US" sz="1600" dirty="0">
                <a:solidFill>
                  <a:schemeClr val="tx1"/>
                </a:solidFill>
              </a:rPr>
              <a:t>was </a:t>
            </a:r>
            <a:r>
              <a:rPr lang="en-US" sz="1600" dirty="0" smtClean="0">
                <a:solidFill>
                  <a:schemeClr val="tx1"/>
                </a:solidFill>
              </a:rPr>
              <a:t>a technological </a:t>
            </a:r>
            <a:r>
              <a:rPr lang="en-US" sz="1600" dirty="0">
                <a:solidFill>
                  <a:schemeClr val="tx1"/>
                </a:solidFill>
              </a:rPr>
              <a:t>revolution </a:t>
            </a:r>
            <a:r>
              <a:rPr lang="en-US" sz="1600" dirty="0" smtClean="0">
                <a:solidFill>
                  <a:schemeClr val="tx1"/>
                </a:solidFill>
              </a:rPr>
              <a:t>(also </a:t>
            </a:r>
            <a:r>
              <a:rPr lang="en-US" sz="1600" dirty="0">
                <a:solidFill>
                  <a:schemeClr val="tx1"/>
                </a:solidFill>
              </a:rPr>
              <a:t>a business </a:t>
            </a:r>
            <a:r>
              <a:rPr lang="en-US" sz="1600" dirty="0" smtClean="0">
                <a:solidFill>
                  <a:schemeClr val="tx1"/>
                </a:solidFill>
              </a:rPr>
              <a:t>innovation) </a:t>
            </a:r>
            <a:r>
              <a:rPr lang="en-US" sz="1600" dirty="0">
                <a:solidFill>
                  <a:schemeClr val="tx1"/>
                </a:solidFill>
              </a:rPr>
              <a:t>which changed </a:t>
            </a:r>
            <a:r>
              <a:rPr lang="en-US" sz="1600" dirty="0" smtClean="0">
                <a:solidFill>
                  <a:schemeClr val="tx1"/>
                </a:solidFill>
              </a:rPr>
              <a:t>the way </a:t>
            </a:r>
            <a:r>
              <a:rPr lang="en-US" sz="1600" dirty="0">
                <a:solidFill>
                  <a:schemeClr val="tx1"/>
                </a:solidFill>
              </a:rPr>
              <a:t>marketing could be approached </a:t>
            </a:r>
            <a:r>
              <a:rPr lang="en-US" sz="1600" dirty="0" smtClean="0">
                <a:solidFill>
                  <a:schemeClr val="tx1"/>
                </a:solidFill>
              </a:rPr>
              <a:t>on </a:t>
            </a:r>
            <a:r>
              <a:rPr lang="en-US" sz="1600" dirty="0">
                <a:solidFill>
                  <a:schemeClr val="tx1"/>
                </a:solidFill>
              </a:rPr>
              <a:t>the </a:t>
            </a:r>
            <a:r>
              <a:rPr lang="en-US" sz="1600" dirty="0" smtClean="0">
                <a:solidFill>
                  <a:schemeClr val="tx1"/>
                </a:solidFill>
              </a:rPr>
              <a:t>Internet.</a:t>
            </a:r>
          </a:p>
          <a:p>
            <a:pPr marL="892175" lvl="2" indent="-260350" algn="just">
              <a:lnSpc>
                <a:spcPct val="125000"/>
              </a:lnSpc>
              <a:spcBef>
                <a:spcPts val="900"/>
              </a:spcBef>
              <a:buFont typeface="Courier New" pitchFamily="49" charset="0"/>
              <a:buChar char="o"/>
              <a:defRPr/>
            </a:pPr>
            <a:r>
              <a:rPr lang="en-US" sz="1600" b="1" dirty="0">
                <a:solidFill>
                  <a:srgbClr val="0000CC"/>
                </a:solidFill>
              </a:rPr>
              <a:t>The impact of search technology is pivotal to digital </a:t>
            </a:r>
            <a:r>
              <a:rPr lang="en-US" sz="1600" b="1" dirty="0" smtClean="0">
                <a:solidFill>
                  <a:srgbClr val="0000CC"/>
                </a:solidFill>
              </a:rPr>
              <a:t>marketing.</a:t>
            </a:r>
            <a:endParaRPr lang="en-US" sz="1600" b="1" dirty="0">
              <a:solidFill>
                <a:srgbClr val="0000CC"/>
              </a:solidFill>
            </a:endParaRPr>
          </a:p>
        </p:txBody>
      </p:sp>
    </p:spTree>
    <p:extLst>
      <p:ext uri="{BB962C8B-B14F-4D97-AF65-F5344CB8AC3E}">
        <p14:creationId xmlns:p14="http://schemas.microsoft.com/office/powerpoint/2010/main" val="3968855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Origin of Digital Marketing</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t>In </a:t>
            </a:r>
            <a:r>
              <a:rPr lang="en-US" sz="1900" dirty="0" smtClean="0">
                <a:solidFill>
                  <a:srgbClr val="C00000"/>
                </a:solidFill>
              </a:rPr>
              <a:t>1994</a:t>
            </a:r>
            <a:r>
              <a:rPr lang="en-US" sz="1900" dirty="0" smtClean="0"/>
              <a:t>, the first banner ad was appeared on the first commercial web magazine, </a:t>
            </a:r>
            <a:r>
              <a:rPr lang="en-US" sz="1900" dirty="0" err="1" smtClean="0">
                <a:solidFill>
                  <a:srgbClr val="000099"/>
                </a:solidFill>
              </a:rPr>
              <a:t>HotWired</a:t>
            </a:r>
            <a:r>
              <a:rPr lang="en-US" sz="1900" dirty="0" smtClean="0"/>
              <a:t> (now Wired.com).</a:t>
            </a:r>
          </a:p>
          <a:p>
            <a:pPr algn="just">
              <a:lnSpc>
                <a:spcPct val="125000"/>
              </a:lnSpc>
              <a:spcBef>
                <a:spcPts val="1800"/>
              </a:spcBef>
              <a:defRPr/>
            </a:pPr>
            <a:endParaRPr lang="en-US" sz="1900" dirty="0"/>
          </a:p>
          <a:p>
            <a:pPr algn="just">
              <a:lnSpc>
                <a:spcPct val="125000"/>
              </a:lnSpc>
              <a:spcBef>
                <a:spcPts val="1800"/>
              </a:spcBef>
              <a:defRPr/>
            </a:pPr>
            <a:endParaRPr lang="en-US" sz="1900" dirty="0" smtClean="0"/>
          </a:p>
          <a:p>
            <a:pPr algn="just">
              <a:lnSpc>
                <a:spcPct val="125000"/>
              </a:lnSpc>
              <a:spcBef>
                <a:spcPts val="1800"/>
              </a:spcBef>
              <a:defRPr/>
            </a:pPr>
            <a:r>
              <a:rPr lang="en-US" sz="1900" dirty="0" smtClean="0"/>
              <a:t>Since then, the digital advertising market has evolved.</a:t>
            </a:r>
          </a:p>
          <a:p>
            <a:pPr algn="just">
              <a:lnSpc>
                <a:spcPct val="125000"/>
              </a:lnSpc>
              <a:spcBef>
                <a:spcPts val="1800"/>
              </a:spcBef>
              <a:defRPr/>
            </a:pPr>
            <a:r>
              <a:rPr lang="en-US" sz="1900" dirty="0" smtClean="0"/>
              <a:t>In </a:t>
            </a:r>
            <a:r>
              <a:rPr lang="en-US" sz="1900" dirty="0" smtClean="0">
                <a:solidFill>
                  <a:srgbClr val="0000CC"/>
                </a:solidFill>
              </a:rPr>
              <a:t>1996</a:t>
            </a:r>
            <a:r>
              <a:rPr lang="en-US" sz="1900" dirty="0" smtClean="0"/>
              <a:t>, the United States’ digital advertising market was worth </a:t>
            </a:r>
            <a:r>
              <a:rPr lang="en-US" sz="1900" dirty="0" smtClean="0">
                <a:solidFill>
                  <a:srgbClr val="C00000"/>
                </a:solidFill>
              </a:rPr>
              <a:t>$301 million</a:t>
            </a:r>
            <a:r>
              <a:rPr lang="en-US" sz="1900" dirty="0" smtClean="0"/>
              <a:t>.</a:t>
            </a:r>
          </a:p>
          <a:p>
            <a:pPr algn="just">
              <a:lnSpc>
                <a:spcPct val="125000"/>
              </a:lnSpc>
              <a:spcBef>
                <a:spcPts val="1800"/>
              </a:spcBef>
              <a:defRPr/>
            </a:pPr>
            <a:r>
              <a:rPr lang="en-US" sz="1900" dirty="0" smtClean="0"/>
              <a:t>In </a:t>
            </a:r>
            <a:r>
              <a:rPr lang="en-US" sz="1900" dirty="0" smtClean="0">
                <a:solidFill>
                  <a:srgbClr val="0000CC"/>
                </a:solidFill>
              </a:rPr>
              <a:t>1997</a:t>
            </a:r>
            <a:r>
              <a:rPr lang="en-US" sz="1900" dirty="0" smtClean="0"/>
              <a:t>, the market experienced phenomenal growth touching the figure of </a:t>
            </a:r>
            <a:r>
              <a:rPr lang="en-US" sz="1900" dirty="0" smtClean="0">
                <a:solidFill>
                  <a:srgbClr val="C00000"/>
                </a:solidFill>
              </a:rPr>
              <a:t>$1 billion</a:t>
            </a:r>
            <a:r>
              <a:rPr lang="en-US" sz="1900" dirty="0" smtClean="0"/>
              <a:t>.</a:t>
            </a:r>
            <a:endParaRPr lang="en-US" sz="19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550" y="1710870"/>
            <a:ext cx="574548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488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Origin of Digital Marketing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500"/>
              </a:spcBef>
              <a:defRPr/>
            </a:pPr>
            <a:r>
              <a:rPr lang="en-US" sz="1900" dirty="0" smtClean="0"/>
              <a:t>Around </a:t>
            </a:r>
            <a:r>
              <a:rPr lang="en-US" sz="1900" dirty="0" smtClean="0">
                <a:solidFill>
                  <a:srgbClr val="C00000"/>
                </a:solidFill>
              </a:rPr>
              <a:t>1997</a:t>
            </a:r>
            <a:r>
              <a:rPr lang="en-US" sz="1900" dirty="0" smtClean="0"/>
              <a:t>, companies began thinking about placing advertisements on related websites and linking their pages to the banners.</a:t>
            </a:r>
          </a:p>
          <a:p>
            <a:pPr algn="just">
              <a:lnSpc>
                <a:spcPct val="125000"/>
              </a:lnSpc>
              <a:spcBef>
                <a:spcPts val="1500"/>
              </a:spcBef>
              <a:defRPr/>
            </a:pPr>
            <a:r>
              <a:rPr lang="en-US" sz="1900" dirty="0" smtClean="0"/>
              <a:t>In </a:t>
            </a:r>
            <a:r>
              <a:rPr lang="en-US" sz="1900" dirty="0" smtClean="0">
                <a:solidFill>
                  <a:srgbClr val="C00000"/>
                </a:solidFill>
              </a:rPr>
              <a:t>1998</a:t>
            </a:r>
            <a:r>
              <a:rPr lang="en-US" sz="1900" dirty="0" smtClean="0"/>
              <a:t>, </a:t>
            </a:r>
            <a:r>
              <a:rPr lang="en-US" sz="1900" dirty="0" err="1" smtClean="0">
                <a:solidFill>
                  <a:srgbClr val="0000CC"/>
                </a:solidFill>
              </a:rPr>
              <a:t>HotWired</a:t>
            </a:r>
            <a:r>
              <a:rPr lang="en-US" sz="1900" dirty="0" smtClean="0">
                <a:solidFill>
                  <a:srgbClr val="0000CC"/>
                </a:solidFill>
              </a:rPr>
              <a:t> </a:t>
            </a:r>
            <a:r>
              <a:rPr lang="en-US" sz="1900" dirty="0" smtClean="0"/>
              <a:t>started selling banner advertising space to companies and achieved a sensational 30</a:t>
            </a:r>
            <a:r>
              <a:rPr lang="en-US" sz="1900" dirty="0"/>
              <a:t>% Click-Through </a:t>
            </a:r>
            <a:r>
              <a:rPr lang="en-US" sz="1900" dirty="0" smtClean="0"/>
              <a:t>Rate (CTR).</a:t>
            </a:r>
          </a:p>
          <a:p>
            <a:pPr lvl="1" algn="just">
              <a:lnSpc>
                <a:spcPct val="125000"/>
              </a:lnSpc>
              <a:spcBef>
                <a:spcPts val="1500"/>
              </a:spcBef>
              <a:defRPr/>
            </a:pPr>
            <a:r>
              <a:rPr lang="en-US" sz="1700" dirty="0" smtClean="0">
                <a:solidFill>
                  <a:schemeClr val="accent6">
                    <a:lumMod val="75000"/>
                  </a:schemeClr>
                </a:solidFill>
              </a:rPr>
              <a:t>Click-Through Rate = (Total </a:t>
            </a:r>
            <a:r>
              <a:rPr lang="en-US" sz="1700" dirty="0">
                <a:solidFill>
                  <a:schemeClr val="accent6">
                    <a:lumMod val="75000"/>
                  </a:schemeClr>
                </a:solidFill>
              </a:rPr>
              <a:t>Clicks on Ad) / (Total Impressions</a:t>
            </a:r>
            <a:r>
              <a:rPr lang="en-US" sz="1700" dirty="0" smtClean="0">
                <a:solidFill>
                  <a:schemeClr val="accent6">
                    <a:lumMod val="75000"/>
                  </a:schemeClr>
                </a:solidFill>
              </a:rPr>
              <a:t>) * 100</a:t>
            </a:r>
          </a:p>
          <a:p>
            <a:pPr algn="just">
              <a:lnSpc>
                <a:spcPct val="125000"/>
              </a:lnSpc>
              <a:spcBef>
                <a:spcPts val="1500"/>
              </a:spcBef>
              <a:defRPr/>
            </a:pPr>
            <a:r>
              <a:rPr lang="en-US" sz="1900" dirty="0" smtClean="0"/>
              <a:t>Search engine, </a:t>
            </a:r>
            <a:r>
              <a:rPr lang="en-US" sz="1900" dirty="0" smtClean="0">
                <a:solidFill>
                  <a:srgbClr val="0000CC"/>
                </a:solidFill>
              </a:rPr>
              <a:t>Yahoo!</a:t>
            </a:r>
            <a:r>
              <a:rPr lang="en-US" sz="1900" dirty="0" smtClean="0"/>
              <a:t>, adopted this idea by offering advertising space on its homepage. </a:t>
            </a:r>
          </a:p>
          <a:p>
            <a:pPr algn="just">
              <a:lnSpc>
                <a:spcPct val="125000"/>
              </a:lnSpc>
              <a:spcBef>
                <a:spcPts val="1500"/>
              </a:spcBef>
              <a:defRPr/>
            </a:pPr>
            <a:r>
              <a:rPr lang="en-US" sz="1900" dirty="0" smtClean="0">
                <a:solidFill>
                  <a:srgbClr val="0000CC"/>
                </a:solidFill>
              </a:rPr>
              <a:t>Google</a:t>
            </a:r>
            <a:r>
              <a:rPr lang="en-US" sz="1900" dirty="0" smtClean="0"/>
              <a:t> launched its advertising platform called </a:t>
            </a:r>
            <a:r>
              <a:rPr lang="en-US" sz="1900" dirty="0" smtClean="0">
                <a:solidFill>
                  <a:srgbClr val="0000CC"/>
                </a:solidFill>
              </a:rPr>
              <a:t>AdWords </a:t>
            </a:r>
            <a:r>
              <a:rPr lang="en-US" sz="1900" dirty="0" smtClean="0"/>
              <a:t>in the year </a:t>
            </a:r>
            <a:r>
              <a:rPr lang="en-US" sz="1900" dirty="0" smtClean="0">
                <a:solidFill>
                  <a:srgbClr val="C00000"/>
                </a:solidFill>
              </a:rPr>
              <a:t>2000</a:t>
            </a:r>
            <a:r>
              <a:rPr lang="en-US" sz="1900" dirty="0" smtClean="0"/>
              <a:t> to provide advertisers a sponsored link of their websites.</a:t>
            </a:r>
            <a:endParaRPr lang="en-US" sz="1900" dirty="0"/>
          </a:p>
        </p:txBody>
      </p:sp>
    </p:spTree>
    <p:extLst>
      <p:ext uri="{BB962C8B-B14F-4D97-AF65-F5344CB8AC3E}">
        <p14:creationId xmlns:p14="http://schemas.microsoft.com/office/powerpoint/2010/main" val="295390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Origin of Digital Marketing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200"/>
              </a:spcBef>
              <a:defRPr/>
            </a:pPr>
            <a:r>
              <a:rPr lang="en-US" sz="1900" dirty="0" smtClean="0">
                <a:solidFill>
                  <a:srgbClr val="0000CC"/>
                </a:solidFill>
              </a:rPr>
              <a:t>LinkedIn</a:t>
            </a:r>
            <a:r>
              <a:rPr lang="en-US" sz="1900" dirty="0" smtClean="0"/>
              <a:t> launched in </a:t>
            </a:r>
            <a:r>
              <a:rPr lang="en-US" sz="1900" dirty="0" smtClean="0">
                <a:solidFill>
                  <a:srgbClr val="C00000"/>
                </a:solidFill>
              </a:rPr>
              <a:t>2002, </a:t>
            </a:r>
            <a:r>
              <a:rPr lang="en-US" sz="1900" dirty="0" smtClean="0">
                <a:solidFill>
                  <a:srgbClr val="0000CC"/>
                </a:solidFill>
              </a:rPr>
              <a:t>Facebook</a:t>
            </a:r>
            <a:r>
              <a:rPr lang="en-US" sz="1900" dirty="0" smtClean="0"/>
              <a:t> launched in </a:t>
            </a:r>
            <a:r>
              <a:rPr lang="en-US" sz="1900" dirty="0" smtClean="0">
                <a:solidFill>
                  <a:srgbClr val="C00000"/>
                </a:solidFill>
              </a:rPr>
              <a:t>2004, </a:t>
            </a:r>
            <a:r>
              <a:rPr lang="en-US" sz="1900" dirty="0" smtClean="0">
                <a:solidFill>
                  <a:srgbClr val="0000CC"/>
                </a:solidFill>
              </a:rPr>
              <a:t>Twitter</a:t>
            </a:r>
            <a:r>
              <a:rPr lang="en-US" sz="1900" dirty="0" smtClean="0"/>
              <a:t> launched in </a:t>
            </a:r>
            <a:r>
              <a:rPr lang="en-US" sz="1900" dirty="0" smtClean="0">
                <a:solidFill>
                  <a:srgbClr val="C00000"/>
                </a:solidFill>
              </a:rPr>
              <a:t>2006. </a:t>
            </a:r>
            <a:r>
              <a:rPr lang="en-US" sz="1900" dirty="0" smtClean="0"/>
              <a:t>The social media attained penetration worldwide.</a:t>
            </a:r>
          </a:p>
          <a:p>
            <a:pPr algn="just">
              <a:lnSpc>
                <a:spcPct val="125000"/>
              </a:lnSpc>
              <a:spcBef>
                <a:spcPts val="1200"/>
              </a:spcBef>
              <a:defRPr/>
            </a:pPr>
            <a:r>
              <a:rPr lang="en-US" sz="1900" dirty="0" smtClean="0"/>
              <a:t>Alongside, revolution was happening in </a:t>
            </a:r>
            <a:r>
              <a:rPr lang="en-US" sz="1900" dirty="0" smtClean="0">
                <a:solidFill>
                  <a:srgbClr val="0000CC"/>
                </a:solidFill>
              </a:rPr>
              <a:t>mobile </a:t>
            </a:r>
            <a:r>
              <a:rPr lang="en-US" sz="1900" dirty="0" smtClean="0"/>
              <a:t>with </a:t>
            </a:r>
            <a:r>
              <a:rPr lang="en-US" sz="1900" dirty="0" smtClean="0">
                <a:solidFill>
                  <a:srgbClr val="0000CC"/>
                </a:solidFill>
              </a:rPr>
              <a:t>smartphone prices</a:t>
            </a:r>
            <a:r>
              <a:rPr lang="en-US" sz="1900" dirty="0" smtClean="0"/>
              <a:t> dropping sharply, enabling greater penetration among masses. </a:t>
            </a:r>
            <a:r>
              <a:rPr lang="en-US" sz="1900" dirty="0" smtClean="0">
                <a:solidFill>
                  <a:schemeClr val="accent6">
                    <a:lumMod val="75000"/>
                  </a:schemeClr>
                </a:solidFill>
              </a:rPr>
              <a:t>The penetration of Internet also increased during the period.</a:t>
            </a:r>
          </a:p>
          <a:p>
            <a:pPr algn="just">
              <a:lnSpc>
                <a:spcPct val="125000"/>
              </a:lnSpc>
              <a:spcBef>
                <a:spcPts val="1200"/>
              </a:spcBef>
              <a:defRPr/>
            </a:pPr>
            <a:r>
              <a:rPr lang="en-US" sz="1900" dirty="0" smtClean="0"/>
              <a:t>Hence, </a:t>
            </a:r>
          </a:p>
          <a:p>
            <a:pPr lvl="1" algn="just">
              <a:lnSpc>
                <a:spcPct val="125000"/>
              </a:lnSpc>
              <a:spcBef>
                <a:spcPts val="600"/>
              </a:spcBef>
              <a:defRPr/>
            </a:pPr>
            <a:r>
              <a:rPr lang="en-US" sz="1700" dirty="0" smtClean="0"/>
              <a:t>The decade of 1990s was fueled by </a:t>
            </a:r>
            <a:r>
              <a:rPr lang="en-US" sz="1700" dirty="0" smtClean="0">
                <a:solidFill>
                  <a:srgbClr val="FF0000"/>
                </a:solidFill>
              </a:rPr>
              <a:t>display advertising</a:t>
            </a:r>
            <a:r>
              <a:rPr lang="en-US" sz="1700" dirty="0" smtClean="0"/>
              <a:t>.</a:t>
            </a:r>
          </a:p>
          <a:p>
            <a:pPr lvl="1" algn="just">
              <a:lnSpc>
                <a:spcPct val="125000"/>
              </a:lnSpc>
              <a:spcBef>
                <a:spcPts val="600"/>
              </a:spcBef>
              <a:defRPr/>
            </a:pPr>
            <a:r>
              <a:rPr lang="en-US" sz="1700" dirty="0" smtClean="0"/>
              <a:t>The early part of decade 2000 was fueled by </a:t>
            </a:r>
            <a:r>
              <a:rPr lang="en-US" sz="1700" dirty="0" smtClean="0">
                <a:solidFill>
                  <a:srgbClr val="FF0000"/>
                </a:solidFill>
              </a:rPr>
              <a:t>search advertising </a:t>
            </a:r>
            <a:r>
              <a:rPr lang="en-US" sz="1700" dirty="0" smtClean="0"/>
              <a:t>and later part by </a:t>
            </a:r>
            <a:r>
              <a:rPr lang="en-US" sz="1700" dirty="0" smtClean="0">
                <a:solidFill>
                  <a:srgbClr val="FF0000"/>
                </a:solidFill>
              </a:rPr>
              <a:t>social media</a:t>
            </a:r>
            <a:r>
              <a:rPr lang="en-US" sz="1700" dirty="0" smtClean="0"/>
              <a:t>.</a:t>
            </a:r>
          </a:p>
          <a:p>
            <a:pPr lvl="1" algn="just">
              <a:lnSpc>
                <a:spcPct val="125000"/>
              </a:lnSpc>
              <a:spcBef>
                <a:spcPts val="600"/>
              </a:spcBef>
              <a:defRPr/>
            </a:pPr>
            <a:r>
              <a:rPr lang="en-US" sz="1700" dirty="0" smtClean="0"/>
              <a:t>The decade 2010 was fueled by </a:t>
            </a:r>
            <a:r>
              <a:rPr lang="en-US" sz="1700" dirty="0" smtClean="0">
                <a:solidFill>
                  <a:srgbClr val="FF0000"/>
                </a:solidFill>
              </a:rPr>
              <a:t>mobile</a:t>
            </a:r>
            <a:r>
              <a:rPr lang="en-US" sz="1700" dirty="0" smtClean="0"/>
              <a:t>.</a:t>
            </a:r>
            <a:endParaRPr lang="en-US" sz="1700" dirty="0"/>
          </a:p>
        </p:txBody>
      </p:sp>
    </p:spTree>
    <p:extLst>
      <p:ext uri="{BB962C8B-B14F-4D97-AF65-F5344CB8AC3E}">
        <p14:creationId xmlns:p14="http://schemas.microsoft.com/office/powerpoint/2010/main" val="2210557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Traditional versus Digital Marketing</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t>Traditional marketing is </a:t>
            </a:r>
            <a:r>
              <a:rPr lang="en-US" sz="1900" dirty="0" smtClean="0">
                <a:solidFill>
                  <a:srgbClr val="0000CC"/>
                </a:solidFill>
              </a:rPr>
              <a:t>spray and pray</a:t>
            </a:r>
            <a:r>
              <a:rPr lang="en-US" sz="1900" dirty="0" smtClean="0"/>
              <a:t>, wherein a marketer spreads the message among many audiences and hopes that some will be in the market to buy the product.</a:t>
            </a:r>
          </a:p>
          <a:p>
            <a:pPr algn="just">
              <a:lnSpc>
                <a:spcPct val="125000"/>
              </a:lnSpc>
              <a:spcBef>
                <a:spcPts val="1800"/>
              </a:spcBef>
              <a:defRPr/>
            </a:pPr>
            <a:r>
              <a:rPr lang="en-US" sz="1900" dirty="0" smtClean="0"/>
              <a:t>Digital marketing can be targeted to specific audiences who </a:t>
            </a:r>
            <a:r>
              <a:rPr lang="en-US" sz="1900" dirty="0"/>
              <a:t>have interest in the </a:t>
            </a:r>
            <a:r>
              <a:rPr lang="en-US" sz="1900" dirty="0" smtClean="0"/>
              <a:t>product, and, hence, are already in the market to buy those products.</a:t>
            </a:r>
          </a:p>
          <a:p>
            <a:pPr algn="just">
              <a:lnSpc>
                <a:spcPct val="125000"/>
              </a:lnSpc>
              <a:spcBef>
                <a:spcPts val="1800"/>
              </a:spcBef>
              <a:defRPr/>
            </a:pPr>
            <a:r>
              <a:rPr lang="en-US" sz="1900" dirty="0" smtClean="0"/>
              <a:t>There is a saying in mass media “</a:t>
            </a:r>
            <a:r>
              <a:rPr lang="en-US" sz="1900" i="1" dirty="0" smtClean="0">
                <a:solidFill>
                  <a:srgbClr val="0000CC"/>
                </a:solidFill>
              </a:rPr>
              <a:t>Half of advertising is waste. But, I don’t know which half.</a:t>
            </a:r>
            <a:r>
              <a:rPr lang="en-US" sz="1900" dirty="0" smtClean="0"/>
              <a:t>”</a:t>
            </a:r>
          </a:p>
          <a:p>
            <a:pPr algn="just">
              <a:lnSpc>
                <a:spcPct val="125000"/>
              </a:lnSpc>
              <a:spcBef>
                <a:spcPts val="1800"/>
              </a:spcBef>
              <a:defRPr/>
            </a:pPr>
            <a:r>
              <a:rPr lang="en-US" sz="1900" dirty="0" smtClean="0">
                <a:solidFill>
                  <a:schemeClr val="accent6">
                    <a:lumMod val="75000"/>
                  </a:schemeClr>
                </a:solidFill>
              </a:rPr>
              <a:t>Digital marketing overcomes this limitation of mass media </a:t>
            </a:r>
            <a:r>
              <a:rPr lang="en-US" sz="1900" smtClean="0">
                <a:solidFill>
                  <a:schemeClr val="accent6">
                    <a:lumMod val="75000"/>
                  </a:schemeClr>
                </a:solidFill>
              </a:rPr>
              <a:t>as it </a:t>
            </a:r>
            <a:r>
              <a:rPr lang="en-US" sz="1900" dirty="0" smtClean="0">
                <a:solidFill>
                  <a:schemeClr val="accent6">
                    <a:lumMod val="75000"/>
                  </a:schemeClr>
                </a:solidFill>
              </a:rPr>
              <a:t>eliminates wastage.</a:t>
            </a:r>
          </a:p>
        </p:txBody>
      </p:sp>
    </p:spTree>
    <p:extLst>
      <p:ext uri="{BB962C8B-B14F-4D97-AF65-F5344CB8AC3E}">
        <p14:creationId xmlns:p14="http://schemas.microsoft.com/office/powerpoint/2010/main" val="2328914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Traditional versus Digital Marketing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7358593"/>
              </p:ext>
            </p:extLst>
          </p:nvPr>
        </p:nvGraphicFramePr>
        <p:xfrm>
          <a:off x="242888" y="700316"/>
          <a:ext cx="8709025" cy="3987800"/>
        </p:xfrm>
        <a:graphic>
          <a:graphicData uri="http://schemas.openxmlformats.org/drawingml/2006/table">
            <a:tbl>
              <a:tblPr firstRow="1" bandRow="1">
                <a:tableStyleId>{5C22544A-7EE6-4342-B048-85BDC9FD1C3A}</a:tableStyleId>
              </a:tblPr>
              <a:tblGrid>
                <a:gridCol w="1531483"/>
                <a:gridCol w="3388179"/>
                <a:gridCol w="3789363"/>
              </a:tblGrid>
              <a:tr h="370840">
                <a:tc>
                  <a:txBody>
                    <a:bodyPr/>
                    <a:lstStyle/>
                    <a:p>
                      <a:pPr algn="ctr"/>
                      <a:r>
                        <a:rPr lang="en-US" dirty="0" smtClean="0"/>
                        <a:t>Parameter</a:t>
                      </a:r>
                      <a:endParaRPr lang="en-IN" dirty="0"/>
                    </a:p>
                  </a:txBody>
                  <a:tcPr/>
                </a:tc>
                <a:tc>
                  <a:txBody>
                    <a:bodyPr/>
                    <a:lstStyle/>
                    <a:p>
                      <a:pPr algn="ctr"/>
                      <a:r>
                        <a:rPr lang="en-US" dirty="0" smtClean="0"/>
                        <a:t>Traditional Marketing</a:t>
                      </a:r>
                      <a:endParaRPr lang="en-IN" dirty="0"/>
                    </a:p>
                  </a:txBody>
                  <a:tcPr/>
                </a:tc>
                <a:tc>
                  <a:txBody>
                    <a:bodyPr/>
                    <a:lstStyle/>
                    <a:p>
                      <a:pPr algn="ctr"/>
                      <a:r>
                        <a:rPr lang="en-US" dirty="0" smtClean="0"/>
                        <a:t>Digital Marketing</a:t>
                      </a:r>
                      <a:endParaRPr lang="en-IN" dirty="0"/>
                    </a:p>
                  </a:txBody>
                  <a:tcPr/>
                </a:tc>
              </a:tr>
              <a:tr h="370840">
                <a:tc>
                  <a:txBody>
                    <a:bodyPr/>
                    <a:lstStyle/>
                    <a:p>
                      <a:r>
                        <a:rPr lang="en-US" dirty="0" smtClean="0"/>
                        <a:t>Direction of Communication</a:t>
                      </a:r>
                      <a:endParaRPr lang="en-IN" dirty="0"/>
                    </a:p>
                  </a:txBody>
                  <a:tcPr/>
                </a:tc>
                <a:tc>
                  <a:txBody>
                    <a:bodyPr/>
                    <a:lstStyle/>
                    <a:p>
                      <a:pPr marL="285750" indent="-285750">
                        <a:buFont typeface="Arial" pitchFamily="34" charset="0"/>
                        <a:buChar char="•"/>
                      </a:pPr>
                      <a:r>
                        <a:rPr lang="en-US" dirty="0" smtClean="0"/>
                        <a:t>Unidirectional (one to many)</a:t>
                      </a:r>
                    </a:p>
                    <a:p>
                      <a:pPr marL="285750" indent="-285750">
                        <a:buFont typeface="Arial" pitchFamily="34" charset="0"/>
                        <a:buChar char="•"/>
                      </a:pPr>
                      <a:r>
                        <a:rPr lang="en-US" dirty="0" smtClean="0"/>
                        <a:t>Information</a:t>
                      </a:r>
                      <a:r>
                        <a:rPr lang="en-US" baseline="0" dirty="0" smtClean="0"/>
                        <a:t> spread by company (active)</a:t>
                      </a:r>
                    </a:p>
                    <a:p>
                      <a:pPr marL="285750" indent="-285750">
                        <a:buFont typeface="Arial" pitchFamily="34" charset="0"/>
                        <a:buChar char="•"/>
                      </a:pPr>
                      <a:r>
                        <a:rPr lang="en-US" baseline="0" dirty="0" smtClean="0"/>
                        <a:t>Consumers only listen (passive)</a:t>
                      </a:r>
                      <a:endParaRPr lang="en-IN" dirty="0"/>
                    </a:p>
                  </a:txBody>
                  <a:tcPr/>
                </a:tc>
                <a:tc>
                  <a:txBody>
                    <a:bodyPr/>
                    <a:lstStyle/>
                    <a:p>
                      <a:pPr marL="285750" indent="-285750">
                        <a:buFont typeface="Arial" pitchFamily="34" charset="0"/>
                        <a:buChar char="•"/>
                      </a:pPr>
                      <a:r>
                        <a:rPr lang="en-US" dirty="0" smtClean="0"/>
                        <a:t>Multidirectional (many to many)</a:t>
                      </a:r>
                    </a:p>
                    <a:p>
                      <a:pPr marL="285750" indent="-285750">
                        <a:buFont typeface="Arial" pitchFamily="34" charset="0"/>
                        <a:buChar char="•"/>
                      </a:pPr>
                      <a:r>
                        <a:rPr lang="en-US" dirty="0" smtClean="0"/>
                        <a:t>Both,</a:t>
                      </a:r>
                      <a:r>
                        <a:rPr lang="en-US" baseline="0" dirty="0" smtClean="0"/>
                        <a:t> company and consumers talk and listen (both active)</a:t>
                      </a:r>
                    </a:p>
                    <a:p>
                      <a:pPr marL="285750" indent="-285750">
                        <a:buFont typeface="Arial" pitchFamily="34" charset="0"/>
                        <a:buChar char="•"/>
                      </a:pPr>
                      <a:r>
                        <a:rPr lang="en-US" baseline="0" dirty="0" smtClean="0"/>
                        <a:t>Consumers can also create content, like or post.</a:t>
                      </a:r>
                    </a:p>
                  </a:txBody>
                  <a:tcPr/>
                </a:tc>
              </a:tr>
              <a:tr h="370840">
                <a:tc>
                  <a:txBody>
                    <a:bodyPr/>
                    <a:lstStyle/>
                    <a:p>
                      <a:r>
                        <a:rPr lang="en-US" dirty="0" smtClean="0"/>
                        <a:t>Scheduling</a:t>
                      </a:r>
                      <a:endParaRPr lang="en-IN" dirty="0"/>
                    </a:p>
                  </a:txBody>
                  <a:tcPr/>
                </a:tc>
                <a:tc>
                  <a:txBody>
                    <a:bodyPr/>
                    <a:lstStyle/>
                    <a:p>
                      <a:pPr marL="285750" indent="-285750">
                        <a:buFont typeface="Arial" pitchFamily="34" charset="0"/>
                        <a:buChar char="•"/>
                      </a:pPr>
                      <a:r>
                        <a:rPr lang="en-US" dirty="0" smtClean="0"/>
                        <a:t>Long-term</a:t>
                      </a:r>
                      <a:r>
                        <a:rPr lang="en-US" baseline="0" dirty="0" smtClean="0"/>
                        <a:t> (Ad campaigns are planned for a long period of time)</a:t>
                      </a:r>
                      <a:endParaRPr lang="en-IN" dirty="0"/>
                    </a:p>
                  </a:txBody>
                  <a:tcPr/>
                </a:tc>
                <a:tc>
                  <a:txBody>
                    <a:bodyPr/>
                    <a:lstStyle/>
                    <a:p>
                      <a:pPr marL="285750" indent="-285750">
                        <a:buFont typeface="Arial" pitchFamily="34" charset="0"/>
                        <a:buChar char="•"/>
                      </a:pPr>
                      <a:r>
                        <a:rPr lang="en-US" dirty="0" smtClean="0"/>
                        <a:t>Short-term</a:t>
                      </a:r>
                      <a:r>
                        <a:rPr lang="en-US" baseline="0" dirty="0" smtClean="0"/>
                        <a:t> (Ad campaigns are not planned in detail but reactions to comments and requests are given)</a:t>
                      </a:r>
                      <a:endParaRPr lang="en-IN" dirty="0"/>
                    </a:p>
                  </a:txBody>
                  <a:tcPr/>
                </a:tc>
              </a:tr>
              <a:tr h="370840">
                <a:tc>
                  <a:txBody>
                    <a:bodyPr/>
                    <a:lstStyle/>
                    <a:p>
                      <a:r>
                        <a:rPr lang="en-US" dirty="0" smtClean="0"/>
                        <a:t>Availability</a:t>
                      </a:r>
                      <a:endParaRPr lang="en-IN" dirty="0"/>
                    </a:p>
                  </a:txBody>
                  <a:tcPr/>
                </a:tc>
                <a:tc>
                  <a:txBody>
                    <a:bodyPr/>
                    <a:lstStyle/>
                    <a:p>
                      <a:pPr marL="285750" indent="-285750">
                        <a:buFont typeface="Arial" pitchFamily="34" charset="0"/>
                        <a:buChar char="•"/>
                      </a:pPr>
                      <a:r>
                        <a:rPr lang="en-US" dirty="0" smtClean="0"/>
                        <a:t>During working hours</a:t>
                      </a:r>
                      <a:endParaRPr lang="en-IN" dirty="0"/>
                    </a:p>
                  </a:txBody>
                  <a:tcPr/>
                </a:tc>
                <a:tc>
                  <a:txBody>
                    <a:bodyPr/>
                    <a:lstStyle/>
                    <a:p>
                      <a:pPr marL="285750" indent="-285750">
                        <a:buFont typeface="Arial" pitchFamily="34" charset="0"/>
                        <a:buChar char="•"/>
                      </a:pPr>
                      <a:r>
                        <a:rPr lang="en-US" dirty="0" smtClean="0"/>
                        <a:t>All</a:t>
                      </a:r>
                      <a:r>
                        <a:rPr lang="en-US" baseline="0" dirty="0" smtClean="0"/>
                        <a:t> the time (24 x 7)</a:t>
                      </a:r>
                      <a:endParaRPr lang="en-IN" dirty="0"/>
                    </a:p>
                  </a:txBody>
                  <a:tcPr/>
                </a:tc>
              </a:tr>
              <a:tr h="370840">
                <a:tc>
                  <a:txBody>
                    <a:bodyPr/>
                    <a:lstStyle/>
                    <a:p>
                      <a:r>
                        <a:rPr lang="en-US" dirty="0" smtClean="0"/>
                        <a:t>Response Time</a:t>
                      </a:r>
                      <a:endParaRPr lang="en-IN" dirty="0"/>
                    </a:p>
                  </a:txBody>
                  <a:tcPr/>
                </a:tc>
                <a:tc>
                  <a:txBody>
                    <a:bodyPr/>
                    <a:lstStyle/>
                    <a:p>
                      <a:pPr marL="285750" indent="-285750">
                        <a:buFont typeface="Arial" pitchFamily="34" charset="0"/>
                        <a:buChar char="•"/>
                      </a:pPr>
                      <a:r>
                        <a:rPr lang="en-US" dirty="0" smtClean="0"/>
                        <a:t>Longer; even if somebody</a:t>
                      </a:r>
                      <a:r>
                        <a:rPr lang="en-US" baseline="0" dirty="0" smtClean="0"/>
                        <a:t> is interested after seeing an ad in print or on TV, he/she cannot see additional information at that instant</a:t>
                      </a:r>
                      <a:endParaRPr lang="en-IN" dirty="0"/>
                    </a:p>
                  </a:txBody>
                  <a:tcPr/>
                </a:tc>
                <a:tc>
                  <a:txBody>
                    <a:bodyPr/>
                    <a:lstStyle/>
                    <a:p>
                      <a:pPr marL="285750" indent="-285750">
                        <a:buFont typeface="Arial" pitchFamily="34" charset="0"/>
                        <a:buChar char="•"/>
                      </a:pPr>
                      <a:r>
                        <a:rPr lang="en-US" dirty="0" smtClean="0"/>
                        <a:t>Quickly; as soon as the anybody see the ad, he/she</a:t>
                      </a:r>
                      <a:r>
                        <a:rPr lang="en-US" baseline="0" dirty="0" smtClean="0"/>
                        <a:t> can click the link and get more information instantly</a:t>
                      </a:r>
                      <a:endParaRPr lang="en-IN" dirty="0"/>
                    </a:p>
                  </a:txBody>
                  <a:tcPr/>
                </a:tc>
              </a:tr>
            </a:tbl>
          </a:graphicData>
        </a:graphic>
      </p:graphicFrame>
    </p:spTree>
    <p:extLst>
      <p:ext uri="{BB962C8B-B14F-4D97-AF65-F5344CB8AC3E}">
        <p14:creationId xmlns:p14="http://schemas.microsoft.com/office/powerpoint/2010/main" val="1353044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Characteristics of Digital Marketing</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500"/>
              </a:spcBef>
              <a:defRPr/>
            </a:pPr>
            <a:r>
              <a:rPr lang="en-US" sz="1800" dirty="0" smtClean="0"/>
              <a:t>Digital marketing creates a level playing field for all the marketers as it does not distinguish between small and large businesses.</a:t>
            </a:r>
          </a:p>
          <a:p>
            <a:pPr algn="just">
              <a:lnSpc>
                <a:spcPct val="125000"/>
              </a:lnSpc>
              <a:spcBef>
                <a:spcPts val="1500"/>
              </a:spcBef>
              <a:defRPr/>
            </a:pPr>
            <a:r>
              <a:rPr lang="en-US" sz="1800" dirty="0" smtClean="0"/>
              <a:t>The cost of failure is low in digital marketing. Even if the campaign does not work, we will know immediately and can take corrective action.</a:t>
            </a:r>
          </a:p>
          <a:p>
            <a:pPr algn="just">
              <a:lnSpc>
                <a:spcPct val="125000"/>
              </a:lnSpc>
              <a:spcBef>
                <a:spcPts val="1500"/>
              </a:spcBef>
              <a:defRPr/>
            </a:pPr>
            <a:r>
              <a:rPr lang="en-US" sz="1800" dirty="0" smtClean="0"/>
              <a:t>It is a smart strategy to be bit edgy and try new ideas and different mediums of digital marketing to check out what works and what does not.</a:t>
            </a:r>
          </a:p>
          <a:p>
            <a:pPr algn="just">
              <a:lnSpc>
                <a:spcPct val="125000"/>
              </a:lnSpc>
              <a:spcBef>
                <a:spcPts val="1500"/>
              </a:spcBef>
              <a:defRPr/>
            </a:pPr>
            <a:r>
              <a:rPr lang="en-US" sz="1800" dirty="0" smtClean="0"/>
              <a:t>Digital marketing is like walking in the fog. Visibility is there only for the first 10 meters. If we want more visibility, we must walk the first 10 meters to be able to see next 10 meters. Hence, </a:t>
            </a:r>
            <a:r>
              <a:rPr lang="en-US" sz="1800" dirty="0" smtClean="0">
                <a:solidFill>
                  <a:srgbClr val="0000CC"/>
                </a:solidFill>
              </a:rPr>
              <a:t>instead of waiting for the perfect blueprint, we can start digital marketing and learn on the go</a:t>
            </a:r>
            <a:r>
              <a:rPr lang="en-US" sz="1800" dirty="0" smtClean="0"/>
              <a:t>.</a:t>
            </a:r>
          </a:p>
        </p:txBody>
      </p:sp>
    </p:spTree>
    <p:extLst>
      <p:ext uri="{BB962C8B-B14F-4D97-AF65-F5344CB8AC3E}">
        <p14:creationId xmlns:p14="http://schemas.microsoft.com/office/powerpoint/2010/main" val="1978940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smtClean="0">
                <a:cs typeface="Times New Roman" pitchFamily="18" charset="0"/>
              </a:rPr>
              <a:t>Digital Marketing: Definition</a:t>
            </a:r>
            <a:endParaRPr lang="en-US"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800"/>
              </a:spcBef>
              <a:defRPr/>
            </a:pPr>
            <a:r>
              <a:rPr lang="en-US" sz="1900" dirty="0" smtClean="0"/>
              <a:t>Digital Marketing (also called ‘</a:t>
            </a:r>
            <a:r>
              <a:rPr lang="en-US" sz="1900" dirty="0" smtClean="0">
                <a:solidFill>
                  <a:srgbClr val="C00000"/>
                </a:solidFill>
              </a:rPr>
              <a:t>Internet Marketing</a:t>
            </a:r>
            <a:r>
              <a:rPr lang="en-US" sz="1900" dirty="0" smtClean="0"/>
              <a:t>’, ‘</a:t>
            </a:r>
            <a:r>
              <a:rPr lang="en-US" sz="1900" dirty="0" smtClean="0">
                <a:solidFill>
                  <a:srgbClr val="00B050"/>
                </a:solidFill>
              </a:rPr>
              <a:t>Web Marketing</a:t>
            </a:r>
            <a:r>
              <a:rPr lang="en-US" sz="1900" dirty="0" smtClean="0"/>
              <a:t>’, ‘</a:t>
            </a:r>
            <a:r>
              <a:rPr lang="en-US" sz="1900" dirty="0" smtClean="0">
                <a:solidFill>
                  <a:srgbClr val="FFC000"/>
                </a:solidFill>
              </a:rPr>
              <a:t>Online Marketing</a:t>
            </a:r>
            <a:r>
              <a:rPr lang="en-US" sz="1900" dirty="0" smtClean="0"/>
              <a:t>’) is defined as the </a:t>
            </a:r>
            <a:r>
              <a:rPr lang="en-US" sz="1900" dirty="0" smtClean="0">
                <a:solidFill>
                  <a:srgbClr val="0000CC"/>
                </a:solidFill>
              </a:rPr>
              <a:t>promotion of brands or products through different forms of electronic media</a:t>
            </a:r>
            <a:r>
              <a:rPr lang="en-US" sz="1900" dirty="0" smtClean="0"/>
              <a:t>.</a:t>
            </a:r>
          </a:p>
          <a:p>
            <a:pPr algn="just">
              <a:lnSpc>
                <a:spcPct val="125000"/>
              </a:lnSpc>
              <a:spcBef>
                <a:spcPts val="1800"/>
              </a:spcBef>
              <a:defRPr/>
            </a:pPr>
            <a:r>
              <a:rPr lang="en-US" sz="1900" dirty="0" smtClean="0"/>
              <a:t>These forms could be:</a:t>
            </a:r>
          </a:p>
          <a:p>
            <a:pPr lvl="1" algn="just">
              <a:lnSpc>
                <a:spcPct val="125000"/>
              </a:lnSpc>
              <a:spcBef>
                <a:spcPts val="900"/>
              </a:spcBef>
              <a:defRPr/>
            </a:pPr>
            <a:r>
              <a:rPr lang="en-US" sz="1700" dirty="0" smtClean="0"/>
              <a:t>Website</a:t>
            </a:r>
          </a:p>
          <a:p>
            <a:pPr lvl="1" algn="just">
              <a:lnSpc>
                <a:spcPct val="125000"/>
              </a:lnSpc>
              <a:spcBef>
                <a:spcPts val="900"/>
              </a:spcBef>
              <a:defRPr/>
            </a:pPr>
            <a:r>
              <a:rPr lang="en-US" sz="1700" dirty="0" smtClean="0"/>
              <a:t>Blogs</a:t>
            </a:r>
          </a:p>
          <a:p>
            <a:pPr lvl="1" algn="just">
              <a:lnSpc>
                <a:spcPct val="125000"/>
              </a:lnSpc>
              <a:spcBef>
                <a:spcPts val="900"/>
              </a:spcBef>
              <a:defRPr/>
            </a:pPr>
            <a:r>
              <a:rPr lang="en-US" sz="1700" dirty="0" smtClean="0"/>
              <a:t>Social Media</a:t>
            </a:r>
          </a:p>
          <a:p>
            <a:pPr lvl="1" algn="just">
              <a:lnSpc>
                <a:spcPct val="125000"/>
              </a:lnSpc>
              <a:spcBef>
                <a:spcPts val="900"/>
              </a:spcBef>
              <a:defRPr/>
            </a:pPr>
            <a:r>
              <a:rPr lang="en-US" sz="1700" dirty="0" smtClean="0"/>
              <a:t>Mobile Applications</a:t>
            </a:r>
          </a:p>
          <a:p>
            <a:pPr lvl="1" algn="just">
              <a:lnSpc>
                <a:spcPct val="125000"/>
              </a:lnSpc>
              <a:spcBef>
                <a:spcPts val="900"/>
              </a:spcBef>
              <a:defRPr/>
            </a:pPr>
            <a:r>
              <a:rPr lang="en-US" sz="1700" dirty="0" smtClean="0"/>
              <a:t>etc.</a:t>
            </a:r>
            <a:endParaRPr lang="en-US" sz="1700" dirty="0"/>
          </a:p>
        </p:txBody>
      </p:sp>
    </p:spTree>
    <p:extLst>
      <p:ext uri="{BB962C8B-B14F-4D97-AF65-F5344CB8AC3E}">
        <p14:creationId xmlns:p14="http://schemas.microsoft.com/office/powerpoint/2010/main" val="2855867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39800"/>
            <a:ext cx="7643446" cy="498872"/>
          </a:xfrm>
        </p:spPr>
        <p:txBody>
          <a:bodyPr/>
          <a:lstStyle/>
          <a:p>
            <a:pPr>
              <a:defRPr/>
            </a:pPr>
            <a:r>
              <a:rPr lang="en-US" sz="2600" dirty="0">
                <a:cs typeface="Times New Roman" pitchFamily="18" charset="0"/>
              </a:rPr>
              <a:t>Emergence of Digital Marketing as a Tool</a:t>
            </a:r>
            <a:endParaRPr lang="en-US" sz="2600"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t>The </a:t>
            </a:r>
            <a:r>
              <a:rPr lang="en-US" sz="1900" dirty="0"/>
              <a:t>marketing function has changed over </a:t>
            </a:r>
            <a:r>
              <a:rPr lang="en-US" sz="1900" dirty="0" smtClean="0"/>
              <a:t>the years </a:t>
            </a:r>
            <a:r>
              <a:rPr lang="en-US" sz="1900" dirty="0"/>
              <a:t>in terms of the most important </a:t>
            </a:r>
            <a:r>
              <a:rPr lang="en-US" sz="1900" dirty="0" smtClean="0"/>
              <a:t>parameter — </a:t>
            </a:r>
            <a:r>
              <a:rPr lang="en-US" sz="1900" dirty="0" smtClean="0">
                <a:solidFill>
                  <a:srgbClr val="0000CC"/>
                </a:solidFill>
              </a:rPr>
              <a:t>customer interaction</a:t>
            </a:r>
            <a:r>
              <a:rPr lang="en-US" sz="1900" dirty="0" smtClean="0"/>
              <a:t>.</a:t>
            </a:r>
          </a:p>
          <a:p>
            <a:pPr lvl="1" algn="just">
              <a:lnSpc>
                <a:spcPct val="125000"/>
              </a:lnSpc>
              <a:spcBef>
                <a:spcPts val="1800"/>
              </a:spcBef>
              <a:defRPr/>
            </a:pPr>
            <a:r>
              <a:rPr lang="en-US" sz="1700" dirty="0" smtClean="0"/>
              <a:t>Customer interaction can be defined as the manner in </a:t>
            </a:r>
            <a:r>
              <a:rPr lang="en-US" sz="1700" dirty="0"/>
              <a:t>which any </a:t>
            </a:r>
            <a:r>
              <a:rPr lang="en-US" sz="1700" dirty="0" smtClean="0"/>
              <a:t>customer gets to </a:t>
            </a:r>
            <a:r>
              <a:rPr lang="en-US" sz="1700" dirty="0"/>
              <a:t>know or interacts with any product or service with the intention of gaining information or </a:t>
            </a:r>
            <a:r>
              <a:rPr lang="en-US" sz="1700" dirty="0" smtClean="0"/>
              <a:t>to respond </a:t>
            </a:r>
            <a:r>
              <a:rPr lang="en-US" sz="1700" dirty="0"/>
              <a:t>to the marketer’s goal of considering him/her as a consumer and finally convincing </a:t>
            </a:r>
            <a:r>
              <a:rPr lang="en-US" sz="1700" dirty="0" smtClean="0"/>
              <a:t>to </a:t>
            </a:r>
            <a:r>
              <a:rPr lang="en-US" sz="1700" dirty="0"/>
              <a:t>buy </a:t>
            </a:r>
            <a:r>
              <a:rPr lang="en-US" sz="1700" dirty="0" smtClean="0"/>
              <a:t>the products</a:t>
            </a:r>
            <a:r>
              <a:rPr lang="en-US" sz="1700" dirty="0"/>
              <a:t>. </a:t>
            </a:r>
            <a:endParaRPr lang="en-US" sz="1700" dirty="0" smtClean="0"/>
          </a:p>
          <a:p>
            <a:pPr lvl="1" algn="just">
              <a:lnSpc>
                <a:spcPct val="125000"/>
              </a:lnSpc>
              <a:spcBef>
                <a:spcPts val="1800"/>
              </a:spcBef>
              <a:defRPr/>
            </a:pPr>
            <a:r>
              <a:rPr lang="en-US" sz="1700" dirty="0" smtClean="0"/>
              <a:t>Any </a:t>
            </a:r>
            <a:r>
              <a:rPr lang="en-US" sz="1700" dirty="0"/>
              <a:t>consumer, in a reactive or proactive mode, </a:t>
            </a:r>
            <a:r>
              <a:rPr lang="en-US" sz="1700" dirty="0" smtClean="0"/>
              <a:t>typically looks </a:t>
            </a:r>
            <a:r>
              <a:rPr lang="en-US" sz="1700" dirty="0"/>
              <a:t>to obtain </a:t>
            </a:r>
            <a:r>
              <a:rPr lang="en-US" sz="1700" dirty="0" smtClean="0">
                <a:solidFill>
                  <a:schemeClr val="accent6">
                    <a:lumMod val="75000"/>
                  </a:schemeClr>
                </a:solidFill>
              </a:rPr>
              <a:t>information </a:t>
            </a:r>
            <a:r>
              <a:rPr lang="en-US" sz="1700" dirty="0" smtClean="0"/>
              <a:t>on </a:t>
            </a:r>
            <a:r>
              <a:rPr lang="en-US" sz="1700" dirty="0"/>
              <a:t>any specific area of interest. </a:t>
            </a:r>
            <a:endParaRPr lang="en-US" sz="1700" dirty="0" smtClean="0"/>
          </a:p>
          <a:p>
            <a:pPr lvl="1" algn="just">
              <a:lnSpc>
                <a:spcPct val="125000"/>
              </a:lnSpc>
              <a:spcBef>
                <a:spcPts val="1800"/>
              </a:spcBef>
              <a:defRPr/>
            </a:pPr>
            <a:r>
              <a:rPr lang="en-US" sz="1700" dirty="0" smtClean="0">
                <a:solidFill>
                  <a:schemeClr val="accent6">
                    <a:lumMod val="75000"/>
                  </a:schemeClr>
                </a:solidFill>
              </a:rPr>
              <a:t>He/she </a:t>
            </a:r>
            <a:r>
              <a:rPr lang="en-US" sz="1700" dirty="0">
                <a:solidFill>
                  <a:schemeClr val="accent6">
                    <a:lumMod val="75000"/>
                  </a:schemeClr>
                </a:solidFill>
              </a:rPr>
              <a:t>might not be looking at a product or a service itself </a:t>
            </a:r>
            <a:r>
              <a:rPr lang="en-US" sz="1700" dirty="0" smtClean="0">
                <a:solidFill>
                  <a:schemeClr val="accent6">
                    <a:lumMod val="75000"/>
                  </a:schemeClr>
                </a:solidFill>
              </a:rPr>
              <a:t>but information </a:t>
            </a:r>
            <a:r>
              <a:rPr lang="en-US" sz="1700" dirty="0">
                <a:solidFill>
                  <a:schemeClr val="accent6">
                    <a:lumMod val="75000"/>
                  </a:schemeClr>
                </a:solidFill>
              </a:rPr>
              <a:t>which would solve any one of the problems at hand</a:t>
            </a:r>
            <a:r>
              <a:rPr lang="en-US" sz="1700" dirty="0" smtClean="0">
                <a:solidFill>
                  <a:schemeClr val="accent6">
                    <a:lumMod val="75000"/>
                  </a:schemeClr>
                </a:solidFill>
              </a:rPr>
              <a:t>.</a:t>
            </a:r>
          </a:p>
        </p:txBody>
      </p:sp>
    </p:spTree>
    <p:extLst>
      <p:ext uri="{BB962C8B-B14F-4D97-AF65-F5344CB8AC3E}">
        <p14:creationId xmlns:p14="http://schemas.microsoft.com/office/powerpoint/2010/main" val="2606796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54" y="635000"/>
            <a:ext cx="8708781" cy="4252686"/>
          </a:xfrm>
        </p:spPr>
        <p:txBody>
          <a:bodyPr/>
          <a:lstStyle/>
          <a:p>
            <a:pPr lvl="1" algn="just">
              <a:lnSpc>
                <a:spcPct val="125000"/>
              </a:lnSpc>
              <a:spcBef>
                <a:spcPts val="1200"/>
              </a:spcBef>
              <a:defRPr/>
            </a:pPr>
            <a:r>
              <a:rPr lang="en-US" sz="1800" dirty="0" smtClean="0"/>
              <a:t>In </a:t>
            </a:r>
            <a:r>
              <a:rPr lang="en-US" sz="1800" dirty="0"/>
              <a:t>the </a:t>
            </a:r>
            <a:r>
              <a:rPr lang="en-US" sz="1800" dirty="0">
                <a:solidFill>
                  <a:srgbClr val="0000CC"/>
                </a:solidFill>
              </a:rPr>
              <a:t>traditional form of marketing</a:t>
            </a:r>
            <a:r>
              <a:rPr lang="en-US" sz="1800" dirty="0"/>
              <a:t>, the information to be delivered to consumers </a:t>
            </a:r>
            <a:r>
              <a:rPr lang="en-US" sz="1800" dirty="0" smtClean="0"/>
              <a:t>is decided</a:t>
            </a:r>
            <a:r>
              <a:rPr lang="en-US" sz="1800" dirty="0"/>
              <a:t>, selected, or created by a group </a:t>
            </a:r>
            <a:r>
              <a:rPr lang="en-US" sz="1800" dirty="0" smtClean="0"/>
              <a:t>of experts </a:t>
            </a:r>
            <a:r>
              <a:rPr lang="en-US" sz="1800" dirty="0"/>
              <a:t>who took the decision </a:t>
            </a:r>
            <a:r>
              <a:rPr lang="en-US" sz="1800" dirty="0" smtClean="0"/>
              <a:t>of:</a:t>
            </a:r>
          </a:p>
          <a:p>
            <a:pPr lvl="2" algn="just">
              <a:lnSpc>
                <a:spcPct val="125000"/>
              </a:lnSpc>
              <a:spcBef>
                <a:spcPts val="1000"/>
              </a:spcBef>
              <a:buFont typeface="Courier New" pitchFamily="49" charset="0"/>
              <a:buChar char="o"/>
              <a:defRPr/>
            </a:pPr>
            <a:r>
              <a:rPr lang="en-US" sz="1600" dirty="0"/>
              <a:t>w</a:t>
            </a:r>
            <a:r>
              <a:rPr lang="en-US" sz="1600" dirty="0" smtClean="0"/>
              <a:t>hat knowledge would </a:t>
            </a:r>
            <a:r>
              <a:rPr lang="en-US" sz="1600" dirty="0"/>
              <a:t>be circulated, printed, or broadcasted (in the relevant examples of newspaper, magazines</a:t>
            </a:r>
            <a:r>
              <a:rPr lang="en-US" sz="1600" dirty="0" smtClean="0"/>
              <a:t>, radio</a:t>
            </a:r>
            <a:r>
              <a:rPr lang="en-US" sz="1600" dirty="0"/>
              <a:t>, and </a:t>
            </a:r>
            <a:r>
              <a:rPr lang="en-US" sz="1600" dirty="0" smtClean="0"/>
              <a:t>TV),</a:t>
            </a:r>
          </a:p>
          <a:p>
            <a:pPr lvl="2" algn="just">
              <a:lnSpc>
                <a:spcPct val="125000"/>
              </a:lnSpc>
              <a:spcBef>
                <a:spcPts val="1000"/>
              </a:spcBef>
              <a:buFont typeface="Courier New" pitchFamily="49" charset="0"/>
              <a:buChar char="o"/>
              <a:defRPr/>
            </a:pPr>
            <a:r>
              <a:rPr lang="en-US" sz="1600" dirty="0" smtClean="0"/>
              <a:t>which </a:t>
            </a:r>
            <a:r>
              <a:rPr lang="en-US" sz="1600" dirty="0"/>
              <a:t>format it would be </a:t>
            </a:r>
            <a:r>
              <a:rPr lang="en-US" sz="1600" dirty="0" smtClean="0"/>
              <a:t>shared, and</a:t>
            </a:r>
          </a:p>
          <a:p>
            <a:pPr lvl="2" algn="just">
              <a:lnSpc>
                <a:spcPct val="125000"/>
              </a:lnSpc>
              <a:spcBef>
                <a:spcPts val="1000"/>
              </a:spcBef>
              <a:buFont typeface="Courier New" pitchFamily="49" charset="0"/>
              <a:buChar char="o"/>
              <a:defRPr/>
            </a:pPr>
            <a:r>
              <a:rPr lang="en-US" sz="1600" dirty="0" smtClean="0"/>
              <a:t>at </a:t>
            </a:r>
            <a:r>
              <a:rPr lang="en-US" sz="1600" dirty="0"/>
              <a:t>what price would it be </a:t>
            </a:r>
            <a:r>
              <a:rPr lang="en-US" sz="1600" dirty="0" smtClean="0"/>
              <a:t>delivered?</a:t>
            </a:r>
            <a:endParaRPr lang="en-US" sz="1600" dirty="0"/>
          </a:p>
          <a:p>
            <a:pPr lvl="1" algn="just">
              <a:lnSpc>
                <a:spcPct val="125000"/>
              </a:lnSpc>
              <a:spcBef>
                <a:spcPts val="1200"/>
              </a:spcBef>
              <a:buFont typeface="Arial" pitchFamily="34" charset="0"/>
              <a:buChar char="•"/>
              <a:defRPr/>
            </a:pPr>
            <a:r>
              <a:rPr lang="en-US" sz="1800" dirty="0">
                <a:solidFill>
                  <a:srgbClr val="0000CC"/>
                </a:solidFill>
              </a:rPr>
              <a:t>The consumer </a:t>
            </a:r>
            <a:r>
              <a:rPr lang="en-US" sz="1800" dirty="0" smtClean="0">
                <a:solidFill>
                  <a:srgbClr val="0000CC"/>
                </a:solidFill>
              </a:rPr>
              <a:t>is more </a:t>
            </a:r>
            <a:r>
              <a:rPr lang="en-US" sz="1800" dirty="0">
                <a:solidFill>
                  <a:srgbClr val="0000CC"/>
                </a:solidFill>
              </a:rPr>
              <a:t>of a passive receptor of information</a:t>
            </a:r>
            <a:r>
              <a:rPr lang="en-US" sz="1800" dirty="0">
                <a:solidFill>
                  <a:schemeClr val="tx1"/>
                </a:solidFill>
              </a:rPr>
              <a:t> (</a:t>
            </a:r>
            <a:r>
              <a:rPr lang="en-US" sz="1800" dirty="0" smtClean="0">
                <a:solidFill>
                  <a:schemeClr val="tx1"/>
                </a:solidFill>
              </a:rPr>
              <a:t>in </a:t>
            </a:r>
            <a:r>
              <a:rPr lang="en-US" sz="1800" dirty="0">
                <a:solidFill>
                  <a:schemeClr val="tx1"/>
                </a:solidFill>
              </a:rPr>
              <a:t>certain feedback </a:t>
            </a:r>
            <a:r>
              <a:rPr lang="en-US" sz="1800" dirty="0" smtClean="0">
                <a:solidFill>
                  <a:schemeClr val="tx1"/>
                </a:solidFill>
              </a:rPr>
              <a:t>columns or </a:t>
            </a:r>
            <a:r>
              <a:rPr lang="en-US" sz="1800" dirty="0">
                <a:solidFill>
                  <a:schemeClr val="tx1"/>
                </a:solidFill>
              </a:rPr>
              <a:t>radio </a:t>
            </a:r>
            <a:r>
              <a:rPr lang="en-US" sz="1800" dirty="0" smtClean="0">
                <a:solidFill>
                  <a:schemeClr val="tx1"/>
                </a:solidFill>
              </a:rPr>
              <a:t>programs, the consumer could </a:t>
            </a:r>
            <a:r>
              <a:rPr lang="en-US" sz="1800" dirty="0">
                <a:solidFill>
                  <a:schemeClr val="tx1"/>
                </a:solidFill>
              </a:rPr>
              <a:t>raise some </a:t>
            </a:r>
            <a:r>
              <a:rPr lang="en-US" sz="1800" dirty="0" smtClean="0">
                <a:solidFill>
                  <a:schemeClr val="tx1"/>
                </a:solidFill>
              </a:rPr>
              <a:t>questions). </a:t>
            </a:r>
          </a:p>
          <a:p>
            <a:pPr lvl="2" algn="just">
              <a:lnSpc>
                <a:spcPct val="125000"/>
              </a:lnSpc>
              <a:spcBef>
                <a:spcPts val="1000"/>
              </a:spcBef>
              <a:buFont typeface="Arial" pitchFamily="34" charset="0"/>
              <a:buChar char="•"/>
              <a:defRPr/>
            </a:pPr>
            <a:r>
              <a:rPr lang="en-US" sz="1600" dirty="0" smtClean="0">
                <a:solidFill>
                  <a:schemeClr val="tx1"/>
                </a:solidFill>
              </a:rPr>
              <a:t>The consumer gains information and </a:t>
            </a:r>
            <a:r>
              <a:rPr lang="en-US" sz="1600" dirty="0">
                <a:solidFill>
                  <a:schemeClr val="tx1"/>
                </a:solidFill>
              </a:rPr>
              <a:t>knowledge </a:t>
            </a:r>
            <a:r>
              <a:rPr lang="en-US" sz="1600" dirty="0" smtClean="0">
                <a:solidFill>
                  <a:schemeClr val="tx1"/>
                </a:solidFill>
              </a:rPr>
              <a:t>pre-curated for </a:t>
            </a:r>
            <a:r>
              <a:rPr lang="en-US" sz="1600" dirty="0">
                <a:solidFill>
                  <a:schemeClr val="tx1"/>
                </a:solidFill>
              </a:rPr>
              <a:t>him and packaged with advertisements and promotions </a:t>
            </a:r>
            <a:r>
              <a:rPr lang="en-US" sz="1600" dirty="0" smtClean="0">
                <a:solidFill>
                  <a:schemeClr val="tx1"/>
                </a:solidFill>
              </a:rPr>
              <a:t>which he </a:t>
            </a:r>
            <a:r>
              <a:rPr lang="en-US" sz="1600" dirty="0">
                <a:solidFill>
                  <a:schemeClr val="tx1"/>
                </a:solidFill>
              </a:rPr>
              <a:t>had no control over and maybe not much interested either.</a:t>
            </a:r>
            <a:endParaRPr lang="en-US" sz="1600" dirty="0" smtClean="0">
              <a:solidFill>
                <a:schemeClr val="tx1"/>
              </a:solidFill>
            </a:endParaRPr>
          </a:p>
        </p:txBody>
      </p:sp>
      <p:sp>
        <p:nvSpPr>
          <p:cNvPr id="5" name="Title 1"/>
          <p:cNvSpPr>
            <a:spLocks noGrp="1"/>
          </p:cNvSpPr>
          <p:nvPr>
            <p:ph type="title"/>
          </p:nvPr>
        </p:nvSpPr>
        <p:spPr>
          <a:xfrm>
            <a:off x="1273629" y="39800"/>
            <a:ext cx="7870371" cy="498872"/>
          </a:xfrm>
        </p:spPr>
        <p:txBody>
          <a:bodyPr/>
          <a:lstStyle/>
          <a:p>
            <a:pPr>
              <a:defRPr/>
            </a:pPr>
            <a:r>
              <a:rPr lang="en-US" sz="2600" dirty="0">
                <a:cs typeface="Times New Roman" pitchFamily="18" charset="0"/>
              </a:rPr>
              <a:t>Emergence of Digital Marketing as a </a:t>
            </a:r>
            <a:r>
              <a:rPr lang="en-US" sz="2600" dirty="0" smtClean="0">
                <a:cs typeface="Times New Roman" pitchFamily="18" charset="0"/>
              </a:rPr>
              <a:t>Tool (</a:t>
            </a:r>
            <a:r>
              <a:rPr lang="en-US" sz="2600" dirty="0" err="1" smtClean="0">
                <a:cs typeface="Times New Roman" pitchFamily="18" charset="0"/>
              </a:rPr>
              <a:t>contd</a:t>
            </a:r>
            <a:r>
              <a:rPr lang="en-US" sz="2600" dirty="0" smtClean="0">
                <a:cs typeface="Times New Roman" pitchFamily="18" charset="0"/>
              </a:rPr>
              <a:t>…)</a:t>
            </a:r>
            <a:endParaRPr lang="en-US" sz="2600" dirty="0"/>
          </a:p>
        </p:txBody>
      </p:sp>
    </p:spTree>
    <p:extLst>
      <p:ext uri="{BB962C8B-B14F-4D97-AF65-F5344CB8AC3E}">
        <p14:creationId xmlns:p14="http://schemas.microsoft.com/office/powerpoint/2010/main" val="225423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629" y="18028"/>
            <a:ext cx="7870371" cy="498872"/>
          </a:xfrm>
        </p:spPr>
        <p:txBody>
          <a:bodyPr/>
          <a:lstStyle/>
          <a:p>
            <a:pPr>
              <a:defRPr/>
            </a:pPr>
            <a:r>
              <a:rPr lang="en-US" sz="2600" dirty="0">
                <a:cs typeface="Times New Roman" pitchFamily="18" charset="0"/>
              </a:rPr>
              <a:t>Emergence of Digital Marketing as a </a:t>
            </a:r>
            <a:r>
              <a:rPr lang="en-US" sz="2600" dirty="0" smtClean="0">
                <a:cs typeface="Times New Roman" pitchFamily="18" charset="0"/>
              </a:rPr>
              <a:t>Tool (</a:t>
            </a:r>
            <a:r>
              <a:rPr lang="en-US" sz="2600" dirty="0" err="1" smtClean="0">
                <a:cs typeface="Times New Roman" pitchFamily="18" charset="0"/>
              </a:rPr>
              <a:t>contd</a:t>
            </a:r>
            <a:r>
              <a:rPr lang="en-US" sz="2600" dirty="0" smtClean="0">
                <a:cs typeface="Times New Roman" pitchFamily="18" charset="0"/>
              </a:rPr>
              <a:t>…)</a:t>
            </a:r>
            <a:endParaRPr lang="en-US" sz="2600" dirty="0"/>
          </a:p>
        </p:txBody>
      </p:sp>
      <p:sp>
        <p:nvSpPr>
          <p:cNvPr id="3" name="Content Placeholder 2"/>
          <p:cNvSpPr>
            <a:spLocks noGrp="1"/>
          </p:cNvSpPr>
          <p:nvPr>
            <p:ph idx="1"/>
          </p:nvPr>
        </p:nvSpPr>
        <p:spPr>
          <a:xfrm>
            <a:off x="243254" y="635000"/>
            <a:ext cx="8708781" cy="4252686"/>
          </a:xfrm>
        </p:spPr>
        <p:txBody>
          <a:bodyPr/>
          <a:lstStyle/>
          <a:p>
            <a:pPr lvl="1" algn="just">
              <a:lnSpc>
                <a:spcPct val="125000"/>
              </a:lnSpc>
              <a:spcBef>
                <a:spcPts val="1200"/>
              </a:spcBef>
              <a:defRPr/>
            </a:pPr>
            <a:r>
              <a:rPr lang="en-US" sz="1800" dirty="0" smtClean="0"/>
              <a:t>The </a:t>
            </a:r>
            <a:r>
              <a:rPr lang="en-US" sz="1800" dirty="0" smtClean="0">
                <a:solidFill>
                  <a:srgbClr val="00B050"/>
                </a:solidFill>
              </a:rPr>
              <a:t>successive </a:t>
            </a:r>
            <a:r>
              <a:rPr lang="en-US" sz="1800" dirty="0">
                <a:solidFill>
                  <a:srgbClr val="00B050"/>
                </a:solidFill>
              </a:rPr>
              <a:t>marketing concepts</a:t>
            </a:r>
            <a:r>
              <a:rPr lang="en-US" sz="1800" dirty="0"/>
              <a:t> </a:t>
            </a:r>
            <a:r>
              <a:rPr lang="en-US" sz="1800" dirty="0" smtClean="0"/>
              <a:t>till </a:t>
            </a:r>
            <a:r>
              <a:rPr lang="en-US" sz="1800" dirty="0"/>
              <a:t>the present </a:t>
            </a:r>
            <a:r>
              <a:rPr lang="en-US" sz="1800" dirty="0" smtClean="0"/>
              <a:t>digital marketing era relate most to the manner in which </a:t>
            </a:r>
            <a:r>
              <a:rPr lang="en-US" sz="1800" dirty="0" smtClean="0">
                <a:solidFill>
                  <a:srgbClr val="FF0000"/>
                </a:solidFill>
              </a:rPr>
              <a:t>the power of consumer choice has shifted from </a:t>
            </a:r>
            <a:r>
              <a:rPr lang="en-US" sz="1800" dirty="0">
                <a:solidFill>
                  <a:srgbClr val="FF0000"/>
                </a:solidFill>
              </a:rPr>
              <a:t>being a tame receptor to an active seeker of information</a:t>
            </a:r>
            <a:r>
              <a:rPr lang="en-US" sz="1800" dirty="0" smtClean="0"/>
              <a:t>.</a:t>
            </a:r>
          </a:p>
          <a:p>
            <a:pPr lvl="1" algn="just">
              <a:lnSpc>
                <a:spcPct val="125000"/>
              </a:lnSpc>
              <a:spcBef>
                <a:spcPts val="1800"/>
              </a:spcBef>
              <a:defRPr/>
            </a:pPr>
            <a:r>
              <a:rPr lang="en-US" sz="1800" b="1" dirty="0" smtClean="0">
                <a:solidFill>
                  <a:srgbClr val="0000CC"/>
                </a:solidFill>
              </a:rPr>
              <a:t>The heart of digital marketing lies in </a:t>
            </a:r>
            <a:r>
              <a:rPr lang="en-US" sz="1800" b="1" dirty="0">
                <a:solidFill>
                  <a:srgbClr val="0000CC"/>
                </a:solidFill>
              </a:rPr>
              <a:t>this active seeking </a:t>
            </a:r>
            <a:r>
              <a:rPr lang="en-US" sz="1800" b="1" dirty="0" smtClean="0">
                <a:solidFill>
                  <a:srgbClr val="0000CC"/>
                </a:solidFill>
              </a:rPr>
              <a:t>of information process.</a:t>
            </a:r>
          </a:p>
          <a:p>
            <a:pPr lvl="1" algn="just">
              <a:lnSpc>
                <a:spcPct val="125000"/>
              </a:lnSpc>
              <a:spcBef>
                <a:spcPts val="1800"/>
              </a:spcBef>
              <a:defRPr/>
            </a:pPr>
            <a:r>
              <a:rPr lang="en-US" sz="1800" dirty="0"/>
              <a:t>Any type of customer interaction with any digital media can be </a:t>
            </a:r>
            <a:r>
              <a:rPr lang="en-US" sz="1800" dirty="0" smtClean="0"/>
              <a:t>divided </a:t>
            </a:r>
            <a:r>
              <a:rPr lang="en-US" sz="1800" dirty="0"/>
              <a:t>into </a:t>
            </a:r>
            <a:r>
              <a:rPr lang="en-US" sz="1800" dirty="0" smtClean="0"/>
              <a:t>two types:</a:t>
            </a:r>
          </a:p>
          <a:p>
            <a:pPr lvl="2" algn="just">
              <a:lnSpc>
                <a:spcPct val="125000"/>
              </a:lnSpc>
              <a:spcBef>
                <a:spcPts val="1800"/>
              </a:spcBef>
              <a:buFont typeface="Courier New" pitchFamily="49" charset="0"/>
              <a:buChar char="o"/>
              <a:defRPr/>
            </a:pPr>
            <a:r>
              <a:rPr lang="en-US" sz="1600" dirty="0" smtClean="0">
                <a:solidFill>
                  <a:srgbClr val="FF0000"/>
                </a:solidFill>
              </a:rPr>
              <a:t>Medium-initiated Contact </a:t>
            </a:r>
            <a:r>
              <a:rPr lang="en-US" sz="1600" dirty="0">
                <a:solidFill>
                  <a:srgbClr val="FF0000"/>
                </a:solidFill>
              </a:rPr>
              <a:t>(Push </a:t>
            </a:r>
            <a:r>
              <a:rPr lang="en-US" sz="1600" dirty="0" smtClean="0">
                <a:solidFill>
                  <a:srgbClr val="FF0000"/>
                </a:solidFill>
              </a:rPr>
              <a:t>Marketing)</a:t>
            </a:r>
          </a:p>
          <a:p>
            <a:pPr lvl="2" algn="just">
              <a:lnSpc>
                <a:spcPct val="125000"/>
              </a:lnSpc>
              <a:spcBef>
                <a:spcPts val="1800"/>
              </a:spcBef>
              <a:buFont typeface="Courier New" pitchFamily="49" charset="0"/>
              <a:buChar char="o"/>
              <a:defRPr/>
            </a:pPr>
            <a:r>
              <a:rPr lang="en-US" sz="1600" dirty="0" smtClean="0">
                <a:solidFill>
                  <a:srgbClr val="FF0000"/>
                </a:solidFill>
              </a:rPr>
              <a:t>Consumer-initiated Contact </a:t>
            </a:r>
            <a:r>
              <a:rPr lang="en-US" sz="1600" dirty="0">
                <a:solidFill>
                  <a:srgbClr val="FF0000"/>
                </a:solidFill>
              </a:rPr>
              <a:t>(Pull </a:t>
            </a:r>
            <a:r>
              <a:rPr lang="en-US" sz="1600" dirty="0" smtClean="0">
                <a:solidFill>
                  <a:srgbClr val="FF0000"/>
                </a:solidFill>
              </a:rPr>
              <a:t>Marketing)</a:t>
            </a:r>
            <a:endParaRPr lang="en-US" sz="1500" dirty="0" smtClean="0"/>
          </a:p>
          <a:p>
            <a:pPr lvl="1" algn="just">
              <a:lnSpc>
                <a:spcPct val="125000"/>
              </a:lnSpc>
              <a:spcBef>
                <a:spcPts val="1200"/>
              </a:spcBef>
              <a:defRPr/>
            </a:pPr>
            <a:endParaRPr lang="en-US" sz="1800" dirty="0" smtClean="0"/>
          </a:p>
        </p:txBody>
      </p:sp>
    </p:spTree>
    <p:extLst>
      <p:ext uri="{BB962C8B-B14F-4D97-AF65-F5344CB8AC3E}">
        <p14:creationId xmlns:p14="http://schemas.microsoft.com/office/powerpoint/2010/main" val="3497606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629" y="28914"/>
            <a:ext cx="7870371" cy="498872"/>
          </a:xfrm>
        </p:spPr>
        <p:txBody>
          <a:bodyPr/>
          <a:lstStyle/>
          <a:p>
            <a:pPr>
              <a:defRPr/>
            </a:pPr>
            <a:r>
              <a:rPr lang="en-US" sz="2600" dirty="0">
                <a:cs typeface="Times New Roman" pitchFamily="18" charset="0"/>
              </a:rPr>
              <a:t>Emergence of Digital Marketing as a </a:t>
            </a:r>
            <a:r>
              <a:rPr lang="en-US" sz="2600" dirty="0" smtClean="0">
                <a:cs typeface="Times New Roman" pitchFamily="18" charset="0"/>
              </a:rPr>
              <a:t>Tool (</a:t>
            </a:r>
            <a:r>
              <a:rPr lang="en-US" sz="2600" dirty="0" err="1" smtClean="0">
                <a:cs typeface="Times New Roman" pitchFamily="18" charset="0"/>
              </a:rPr>
              <a:t>contd</a:t>
            </a:r>
            <a:r>
              <a:rPr lang="en-US" sz="2600" dirty="0" smtClean="0">
                <a:cs typeface="Times New Roman" pitchFamily="18" charset="0"/>
              </a:rPr>
              <a:t>…)</a:t>
            </a:r>
            <a:endParaRPr lang="en-US" sz="2600"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200"/>
              </a:spcBef>
              <a:defRPr/>
            </a:pPr>
            <a:r>
              <a:rPr lang="en-US" sz="1900" b="1" dirty="0" smtClean="0">
                <a:solidFill>
                  <a:srgbClr val="FF0000"/>
                </a:solidFill>
              </a:rPr>
              <a:t>Medium-initiated Contact (Push Marketing)</a:t>
            </a:r>
            <a:endParaRPr lang="en-US" sz="1900" b="1" dirty="0" smtClean="0"/>
          </a:p>
          <a:p>
            <a:pPr lvl="1" algn="just">
              <a:lnSpc>
                <a:spcPct val="125000"/>
              </a:lnSpc>
              <a:spcBef>
                <a:spcPts val="1800"/>
              </a:spcBef>
              <a:defRPr/>
            </a:pPr>
            <a:r>
              <a:rPr lang="en-US" sz="1800" dirty="0">
                <a:solidFill>
                  <a:srgbClr val="0000CC"/>
                </a:solidFill>
              </a:rPr>
              <a:t>This is the traditional type of </a:t>
            </a:r>
            <a:r>
              <a:rPr lang="en-US" sz="1800" dirty="0" smtClean="0">
                <a:solidFill>
                  <a:srgbClr val="0000CC"/>
                </a:solidFill>
              </a:rPr>
              <a:t>marketing where </a:t>
            </a:r>
            <a:r>
              <a:rPr lang="en-US" sz="1800" dirty="0">
                <a:solidFill>
                  <a:srgbClr val="0000CC"/>
                </a:solidFill>
              </a:rPr>
              <a:t>marketing messages are packaged with information pre-configured for a </a:t>
            </a:r>
            <a:r>
              <a:rPr lang="en-US" sz="1800" dirty="0" smtClean="0">
                <a:solidFill>
                  <a:srgbClr val="0000CC"/>
                </a:solidFill>
              </a:rPr>
              <a:t>particular set </a:t>
            </a:r>
            <a:r>
              <a:rPr lang="en-US" sz="1800" dirty="0">
                <a:solidFill>
                  <a:srgbClr val="0000CC"/>
                </a:solidFill>
              </a:rPr>
              <a:t>of users</a:t>
            </a:r>
            <a:r>
              <a:rPr lang="en-US" sz="1800" dirty="0" smtClean="0">
                <a:solidFill>
                  <a:srgbClr val="0000CC"/>
                </a:solidFill>
              </a:rPr>
              <a:t>.</a:t>
            </a:r>
          </a:p>
          <a:p>
            <a:pPr lvl="1" algn="just">
              <a:lnSpc>
                <a:spcPct val="125000"/>
              </a:lnSpc>
              <a:spcBef>
                <a:spcPts val="1800"/>
              </a:spcBef>
              <a:defRPr/>
            </a:pPr>
            <a:r>
              <a:rPr lang="en-US" sz="1800" dirty="0" smtClean="0"/>
              <a:t>Example: </a:t>
            </a:r>
            <a:r>
              <a:rPr lang="en-US" sz="1800" dirty="0" smtClean="0">
                <a:solidFill>
                  <a:srgbClr val="00B050"/>
                </a:solidFill>
              </a:rPr>
              <a:t>Newspaper </a:t>
            </a:r>
            <a:r>
              <a:rPr lang="en-US" sz="1800" dirty="0" smtClean="0"/>
              <a:t>- typically provides current </a:t>
            </a:r>
            <a:r>
              <a:rPr lang="en-US" sz="1800" dirty="0"/>
              <a:t>information </a:t>
            </a:r>
            <a:r>
              <a:rPr lang="en-US" sz="1800" dirty="0" smtClean="0"/>
              <a:t>packaged across </a:t>
            </a:r>
            <a:r>
              <a:rPr lang="en-US" sz="1800" dirty="0"/>
              <a:t>different verticals like politics, economics, sports, etc., </a:t>
            </a:r>
            <a:r>
              <a:rPr lang="en-US" sz="1800" dirty="0" smtClean="0"/>
              <a:t>along with </a:t>
            </a:r>
            <a:r>
              <a:rPr lang="en-US" sz="1800" dirty="0"/>
              <a:t>large ad columns which bring in the revenue (along with the classifieds</a:t>
            </a:r>
            <a:r>
              <a:rPr lang="en-US" sz="1800" dirty="0" smtClean="0"/>
              <a:t>).</a:t>
            </a:r>
          </a:p>
        </p:txBody>
      </p:sp>
    </p:spTree>
    <p:extLst>
      <p:ext uri="{BB962C8B-B14F-4D97-AF65-F5344CB8AC3E}">
        <p14:creationId xmlns:p14="http://schemas.microsoft.com/office/powerpoint/2010/main" val="61567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629" y="39800"/>
            <a:ext cx="7870371" cy="498872"/>
          </a:xfrm>
        </p:spPr>
        <p:txBody>
          <a:bodyPr/>
          <a:lstStyle/>
          <a:p>
            <a:pPr>
              <a:defRPr/>
            </a:pPr>
            <a:r>
              <a:rPr lang="en-US" sz="2600" dirty="0">
                <a:cs typeface="Times New Roman" pitchFamily="18" charset="0"/>
              </a:rPr>
              <a:t>Emergence of Digital Marketing as a </a:t>
            </a:r>
            <a:r>
              <a:rPr lang="en-US" sz="2600" dirty="0" smtClean="0">
                <a:cs typeface="Times New Roman" pitchFamily="18" charset="0"/>
              </a:rPr>
              <a:t>Tool (</a:t>
            </a:r>
            <a:r>
              <a:rPr lang="en-US" sz="2600" dirty="0" err="1" smtClean="0">
                <a:cs typeface="Times New Roman" pitchFamily="18" charset="0"/>
              </a:rPr>
              <a:t>contd</a:t>
            </a:r>
            <a:r>
              <a:rPr lang="en-US" sz="2600" dirty="0" smtClean="0">
                <a:cs typeface="Times New Roman" pitchFamily="18" charset="0"/>
              </a:rPr>
              <a:t>…)</a:t>
            </a:r>
            <a:endParaRPr lang="en-US" sz="2600"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200"/>
              </a:spcBef>
              <a:defRPr/>
            </a:pPr>
            <a:r>
              <a:rPr lang="en-US" sz="1900" b="1" dirty="0">
                <a:solidFill>
                  <a:srgbClr val="FF0000"/>
                </a:solidFill>
              </a:rPr>
              <a:t>Consumer-initiated Contact (Pull Marketing)</a:t>
            </a:r>
            <a:endParaRPr lang="en-US" sz="1900" b="1" dirty="0" smtClean="0"/>
          </a:p>
          <a:p>
            <a:pPr lvl="1" algn="just">
              <a:lnSpc>
                <a:spcPct val="125000"/>
              </a:lnSpc>
              <a:spcBef>
                <a:spcPts val="1800"/>
              </a:spcBef>
              <a:defRPr/>
            </a:pPr>
            <a:r>
              <a:rPr lang="en-US" sz="1800" dirty="0" smtClean="0">
                <a:solidFill>
                  <a:srgbClr val="0000CC"/>
                </a:solidFill>
              </a:rPr>
              <a:t>In this approach, the consumer places his </a:t>
            </a:r>
            <a:r>
              <a:rPr lang="en-US" sz="1800" dirty="0">
                <a:solidFill>
                  <a:srgbClr val="0000CC"/>
                </a:solidFill>
              </a:rPr>
              <a:t>intent and specific interest for a particular type of </a:t>
            </a:r>
            <a:r>
              <a:rPr lang="en-US" sz="1800" dirty="0" smtClean="0">
                <a:solidFill>
                  <a:srgbClr val="0000CC"/>
                </a:solidFill>
              </a:rPr>
              <a:t>information, </a:t>
            </a:r>
            <a:r>
              <a:rPr lang="en-US" sz="1800" dirty="0">
                <a:solidFill>
                  <a:srgbClr val="0000CC"/>
                </a:solidFill>
              </a:rPr>
              <a:t>and being </a:t>
            </a:r>
            <a:r>
              <a:rPr lang="en-US" sz="1800" dirty="0" smtClean="0">
                <a:solidFill>
                  <a:srgbClr val="0000CC"/>
                </a:solidFill>
              </a:rPr>
              <a:t>offered that </a:t>
            </a:r>
            <a:r>
              <a:rPr lang="en-US" sz="1800" dirty="0">
                <a:solidFill>
                  <a:srgbClr val="0000CC"/>
                </a:solidFill>
              </a:rPr>
              <a:t>information along with relevant marketing messages suited to his intent, query, </a:t>
            </a:r>
            <a:r>
              <a:rPr lang="en-US" sz="1800" dirty="0" smtClean="0">
                <a:solidFill>
                  <a:srgbClr val="0000CC"/>
                </a:solidFill>
              </a:rPr>
              <a:t>or profile-based </a:t>
            </a:r>
            <a:r>
              <a:rPr lang="en-US" sz="1800" dirty="0">
                <a:solidFill>
                  <a:srgbClr val="0000CC"/>
                </a:solidFill>
              </a:rPr>
              <a:t>interests. </a:t>
            </a:r>
            <a:endParaRPr lang="en-US" sz="1800" dirty="0" smtClean="0">
              <a:solidFill>
                <a:srgbClr val="0000CC"/>
              </a:solidFill>
            </a:endParaRPr>
          </a:p>
          <a:p>
            <a:pPr lvl="1" algn="just">
              <a:lnSpc>
                <a:spcPct val="125000"/>
              </a:lnSpc>
              <a:spcBef>
                <a:spcPts val="1800"/>
              </a:spcBef>
              <a:defRPr/>
            </a:pPr>
            <a:r>
              <a:rPr lang="en-US" sz="1800" dirty="0" smtClean="0"/>
              <a:t>Example: </a:t>
            </a:r>
            <a:r>
              <a:rPr lang="en-US" sz="1800" dirty="0" smtClean="0">
                <a:solidFill>
                  <a:srgbClr val="00B050"/>
                </a:solidFill>
              </a:rPr>
              <a:t>Online Newspaper</a:t>
            </a:r>
            <a:r>
              <a:rPr lang="en-US" sz="1800" dirty="0" smtClean="0"/>
              <a:t> </a:t>
            </a:r>
            <a:r>
              <a:rPr lang="en-US" sz="1800" dirty="0" smtClean="0">
                <a:solidFill>
                  <a:srgbClr val="00B050"/>
                </a:solidFill>
              </a:rPr>
              <a:t>Portal</a:t>
            </a:r>
            <a:r>
              <a:rPr lang="en-US" sz="1800" dirty="0" smtClean="0"/>
              <a:t> - Each </a:t>
            </a:r>
            <a:r>
              <a:rPr lang="en-US" sz="1800" dirty="0"/>
              <a:t>article of the newspaper </a:t>
            </a:r>
            <a:r>
              <a:rPr lang="en-US" sz="1800" dirty="0" smtClean="0"/>
              <a:t>is tagged </a:t>
            </a:r>
            <a:r>
              <a:rPr lang="en-US" sz="1800" dirty="0"/>
              <a:t>and categorized based on multiple criteria to be searched upon a digital platform</a:t>
            </a:r>
            <a:r>
              <a:rPr lang="en-US" sz="1800" dirty="0" smtClean="0"/>
              <a:t>. </a:t>
            </a:r>
          </a:p>
          <a:p>
            <a:pPr lvl="2" algn="just">
              <a:lnSpc>
                <a:spcPct val="125000"/>
              </a:lnSpc>
              <a:spcBef>
                <a:spcPts val="1800"/>
              </a:spcBef>
              <a:buFont typeface="Courier New" pitchFamily="49" charset="0"/>
              <a:buChar char="o"/>
              <a:defRPr/>
            </a:pPr>
            <a:r>
              <a:rPr lang="en-US" sz="1600" dirty="0" smtClean="0">
                <a:solidFill>
                  <a:schemeClr val="tx1"/>
                </a:solidFill>
              </a:rPr>
              <a:t>When </a:t>
            </a:r>
            <a:r>
              <a:rPr lang="en-US" sz="1600" dirty="0">
                <a:solidFill>
                  <a:schemeClr val="tx1"/>
                </a:solidFill>
              </a:rPr>
              <a:t>a consumer makes a specific search for a piece of content and </a:t>
            </a:r>
            <a:r>
              <a:rPr lang="en-US" sz="1600" dirty="0" smtClean="0">
                <a:solidFill>
                  <a:schemeClr val="tx1"/>
                </a:solidFill>
              </a:rPr>
              <a:t>chooses matching news</a:t>
            </a:r>
            <a:r>
              <a:rPr lang="en-US" sz="1600" dirty="0">
                <a:solidFill>
                  <a:schemeClr val="tx1"/>
                </a:solidFill>
              </a:rPr>
              <a:t>, </a:t>
            </a:r>
            <a:r>
              <a:rPr lang="en-US" sz="1600" dirty="0"/>
              <a:t>promotions are sent based on his profile preferences, </a:t>
            </a:r>
            <a:r>
              <a:rPr lang="en-US" sz="1600" dirty="0" smtClean="0"/>
              <a:t>real-time location</a:t>
            </a:r>
            <a:r>
              <a:rPr lang="en-US" sz="1600" dirty="0"/>
              <a:t>, and the topic of the article he found interested in reading. </a:t>
            </a:r>
            <a:endParaRPr lang="en-US" sz="1600" dirty="0" smtClean="0"/>
          </a:p>
        </p:txBody>
      </p:sp>
    </p:spTree>
    <p:extLst>
      <p:ext uri="{BB962C8B-B14F-4D97-AF65-F5344CB8AC3E}">
        <p14:creationId xmlns:p14="http://schemas.microsoft.com/office/powerpoint/2010/main" val="22916649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629" y="18028"/>
            <a:ext cx="7870371" cy="498872"/>
          </a:xfrm>
        </p:spPr>
        <p:txBody>
          <a:bodyPr/>
          <a:lstStyle/>
          <a:p>
            <a:pPr>
              <a:defRPr/>
            </a:pPr>
            <a:r>
              <a:rPr lang="en-US" sz="2600" dirty="0">
                <a:cs typeface="Times New Roman" pitchFamily="18" charset="0"/>
              </a:rPr>
              <a:t>Emergence of Digital Marketing as a </a:t>
            </a:r>
            <a:r>
              <a:rPr lang="en-US" sz="2600" dirty="0" smtClean="0">
                <a:cs typeface="Times New Roman" pitchFamily="18" charset="0"/>
              </a:rPr>
              <a:t>Tool (</a:t>
            </a:r>
            <a:r>
              <a:rPr lang="en-US" sz="2600" dirty="0" err="1" smtClean="0">
                <a:cs typeface="Times New Roman" pitchFamily="18" charset="0"/>
              </a:rPr>
              <a:t>contd</a:t>
            </a:r>
            <a:r>
              <a:rPr lang="en-US" sz="2600" dirty="0" smtClean="0">
                <a:cs typeface="Times New Roman" pitchFamily="18" charset="0"/>
              </a:rPr>
              <a:t>…)</a:t>
            </a:r>
            <a:endParaRPr lang="en-US" sz="2600"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200"/>
              </a:spcBef>
              <a:defRPr/>
            </a:pPr>
            <a:r>
              <a:rPr lang="en-US" sz="1900" b="1" dirty="0" smtClean="0">
                <a:solidFill>
                  <a:srgbClr val="FF0000"/>
                </a:solidFill>
              </a:rPr>
              <a:t>Push and Pull Marketing in Digital Marketing</a:t>
            </a:r>
            <a:endParaRPr lang="en-US" sz="1900" b="1" dirty="0" smtClean="0"/>
          </a:p>
          <a:p>
            <a:pPr lvl="1" algn="just">
              <a:lnSpc>
                <a:spcPct val="125000"/>
              </a:lnSpc>
              <a:spcBef>
                <a:spcPts val="900"/>
              </a:spcBef>
              <a:defRPr/>
            </a:pPr>
            <a:r>
              <a:rPr lang="en-US" sz="1800" dirty="0" smtClean="0">
                <a:solidFill>
                  <a:srgbClr val="0000CC"/>
                </a:solidFill>
              </a:rPr>
              <a:t>Digital </a:t>
            </a:r>
            <a:r>
              <a:rPr lang="en-US" sz="1800" dirty="0">
                <a:solidFill>
                  <a:srgbClr val="0000CC"/>
                </a:solidFill>
              </a:rPr>
              <a:t>marketing includes all those techniques and </a:t>
            </a:r>
            <a:r>
              <a:rPr lang="en-US" sz="1800" dirty="0" smtClean="0">
                <a:solidFill>
                  <a:srgbClr val="0000CC"/>
                </a:solidFill>
              </a:rPr>
              <a:t>concepts that </a:t>
            </a:r>
            <a:r>
              <a:rPr lang="en-US" sz="1800" dirty="0">
                <a:solidFill>
                  <a:srgbClr val="0000CC"/>
                </a:solidFill>
              </a:rPr>
              <a:t>utilize the intent (pull-based) action of the consumer to market products and services (in a </a:t>
            </a:r>
            <a:r>
              <a:rPr lang="en-US" sz="1800" dirty="0" smtClean="0">
                <a:solidFill>
                  <a:srgbClr val="0000CC"/>
                </a:solidFill>
              </a:rPr>
              <a:t>push-based manner</a:t>
            </a:r>
            <a:r>
              <a:rPr lang="en-US" sz="1800" dirty="0">
                <a:solidFill>
                  <a:srgbClr val="0000CC"/>
                </a:solidFill>
              </a:rPr>
              <a:t>) which would be most needed, relevant, and of interest to him/her</a:t>
            </a:r>
            <a:r>
              <a:rPr lang="en-US" sz="1800" dirty="0" smtClean="0">
                <a:solidFill>
                  <a:srgbClr val="0000CC"/>
                </a:solidFill>
              </a:rPr>
              <a:t>.</a:t>
            </a:r>
          </a:p>
          <a:p>
            <a:pPr lvl="1" algn="just">
              <a:lnSpc>
                <a:spcPct val="125000"/>
              </a:lnSpc>
              <a:spcBef>
                <a:spcPts val="900"/>
              </a:spcBef>
              <a:defRPr/>
            </a:pPr>
            <a:r>
              <a:rPr lang="en-US" sz="1800" b="1" dirty="0" smtClean="0">
                <a:solidFill>
                  <a:srgbClr val="00B050"/>
                </a:solidFill>
              </a:rPr>
              <a:t>Digital Technologies with </a:t>
            </a:r>
            <a:r>
              <a:rPr lang="en-US" sz="1800" b="1" dirty="0">
                <a:solidFill>
                  <a:srgbClr val="00B050"/>
                </a:solidFill>
              </a:rPr>
              <a:t>the Combination of </a:t>
            </a:r>
            <a:r>
              <a:rPr lang="en-US" sz="1800" b="1" dirty="0" smtClean="0">
                <a:solidFill>
                  <a:srgbClr val="00B050"/>
                </a:solidFill>
              </a:rPr>
              <a:t>Pull–Push Marketing Concepts:</a:t>
            </a:r>
          </a:p>
          <a:p>
            <a:pPr lvl="2" algn="just">
              <a:lnSpc>
                <a:spcPct val="125000"/>
              </a:lnSpc>
              <a:spcBef>
                <a:spcPts val="900"/>
              </a:spcBef>
              <a:buFont typeface="Courier New" pitchFamily="49" charset="0"/>
              <a:buChar char="o"/>
              <a:defRPr/>
            </a:pPr>
            <a:r>
              <a:rPr lang="en-US" sz="1600" b="1" dirty="0" smtClean="0">
                <a:solidFill>
                  <a:schemeClr val="accent6">
                    <a:lumMod val="75000"/>
                  </a:schemeClr>
                </a:solidFill>
              </a:rPr>
              <a:t>Search Marketing</a:t>
            </a:r>
            <a:r>
              <a:rPr lang="en-US" sz="1600" b="1" dirty="0">
                <a:solidFill>
                  <a:schemeClr val="accent6">
                    <a:lumMod val="75000"/>
                  </a:schemeClr>
                </a:solidFill>
              </a:rPr>
              <a:t>: </a:t>
            </a:r>
            <a:r>
              <a:rPr lang="en-US" sz="1600" dirty="0">
                <a:solidFill>
                  <a:schemeClr val="tx1"/>
                </a:solidFill>
              </a:rPr>
              <a:t>Consumers </a:t>
            </a:r>
            <a:r>
              <a:rPr lang="en-US" sz="1600" dirty="0" smtClean="0">
                <a:solidFill>
                  <a:schemeClr val="tx1"/>
                </a:solidFill>
              </a:rPr>
              <a:t>express their </a:t>
            </a:r>
            <a:r>
              <a:rPr lang="en-US" sz="1600" dirty="0">
                <a:solidFill>
                  <a:schemeClr val="tx1"/>
                </a:solidFill>
              </a:rPr>
              <a:t>intent </a:t>
            </a:r>
            <a:r>
              <a:rPr lang="en-US" sz="1600" dirty="0" smtClean="0">
                <a:solidFill>
                  <a:schemeClr val="tx1"/>
                </a:solidFill>
              </a:rPr>
              <a:t>towards finding </a:t>
            </a:r>
            <a:r>
              <a:rPr lang="en-US" sz="1600" dirty="0">
                <a:solidFill>
                  <a:schemeClr val="tx1"/>
                </a:solidFill>
              </a:rPr>
              <a:t>a particular piece of information and building a push </a:t>
            </a:r>
            <a:r>
              <a:rPr lang="en-US" sz="1600" dirty="0" smtClean="0">
                <a:solidFill>
                  <a:schemeClr val="tx1"/>
                </a:solidFill>
              </a:rPr>
              <a:t>marketing-based </a:t>
            </a:r>
            <a:r>
              <a:rPr lang="en-US" sz="1600" dirty="0">
                <a:solidFill>
                  <a:schemeClr val="tx1"/>
                </a:solidFill>
              </a:rPr>
              <a:t>business around that search.</a:t>
            </a:r>
            <a:endParaRPr lang="en-US" sz="1500" dirty="0" smtClean="0">
              <a:solidFill>
                <a:schemeClr val="tx1"/>
              </a:solidFill>
            </a:endParaRPr>
          </a:p>
          <a:p>
            <a:pPr lvl="2" algn="just">
              <a:lnSpc>
                <a:spcPct val="125000"/>
              </a:lnSpc>
              <a:spcBef>
                <a:spcPts val="900"/>
              </a:spcBef>
              <a:buFont typeface="Courier New" pitchFamily="49" charset="0"/>
              <a:buChar char="o"/>
              <a:defRPr/>
            </a:pPr>
            <a:r>
              <a:rPr lang="en-US" sz="1600" b="1" dirty="0" smtClean="0">
                <a:solidFill>
                  <a:schemeClr val="accent6">
                    <a:lumMod val="75000"/>
                  </a:schemeClr>
                </a:solidFill>
              </a:rPr>
              <a:t>Display </a:t>
            </a:r>
            <a:r>
              <a:rPr lang="en-US" sz="1600" b="1" dirty="0">
                <a:solidFill>
                  <a:schemeClr val="accent6">
                    <a:lumMod val="75000"/>
                  </a:schemeClr>
                </a:solidFill>
              </a:rPr>
              <a:t>Advertising:</a:t>
            </a:r>
            <a:r>
              <a:rPr lang="en-US" sz="1600" b="1" dirty="0">
                <a:solidFill>
                  <a:srgbClr val="00B050"/>
                </a:solidFill>
              </a:rPr>
              <a:t> </a:t>
            </a:r>
            <a:r>
              <a:rPr lang="en-US" sz="1600" dirty="0" smtClean="0">
                <a:solidFill>
                  <a:schemeClr val="tx1"/>
                </a:solidFill>
              </a:rPr>
              <a:t>Display </a:t>
            </a:r>
            <a:r>
              <a:rPr lang="en-US" sz="1600" dirty="0">
                <a:solidFill>
                  <a:schemeClr val="tx1"/>
                </a:solidFill>
              </a:rPr>
              <a:t>advertising </a:t>
            </a:r>
            <a:r>
              <a:rPr lang="en-US" sz="1600" dirty="0" smtClean="0">
                <a:solidFill>
                  <a:schemeClr val="tx1"/>
                </a:solidFill>
              </a:rPr>
              <a:t>is </a:t>
            </a:r>
            <a:r>
              <a:rPr lang="en-US" sz="1600" dirty="0">
                <a:solidFill>
                  <a:schemeClr val="tx1"/>
                </a:solidFill>
              </a:rPr>
              <a:t>built on </a:t>
            </a:r>
            <a:r>
              <a:rPr lang="en-US" sz="1600" dirty="0" smtClean="0">
                <a:solidFill>
                  <a:schemeClr val="tx1"/>
                </a:solidFill>
              </a:rPr>
              <a:t>pulling data </a:t>
            </a:r>
            <a:r>
              <a:rPr lang="en-US" sz="1600" dirty="0">
                <a:solidFill>
                  <a:schemeClr val="tx1"/>
                </a:solidFill>
              </a:rPr>
              <a:t>from consumers’ readership interests on </a:t>
            </a:r>
            <a:r>
              <a:rPr lang="en-US" sz="1600" dirty="0" smtClean="0">
                <a:solidFill>
                  <a:schemeClr val="tx1"/>
                </a:solidFill>
              </a:rPr>
              <a:t>website </a:t>
            </a:r>
            <a:r>
              <a:rPr lang="en-US" sz="1600" dirty="0">
                <a:solidFill>
                  <a:schemeClr val="tx1"/>
                </a:solidFill>
              </a:rPr>
              <a:t>wherein </a:t>
            </a:r>
            <a:r>
              <a:rPr lang="en-US" sz="1600" dirty="0" smtClean="0">
                <a:solidFill>
                  <a:schemeClr val="tx1"/>
                </a:solidFill>
              </a:rPr>
              <a:t>display ads </a:t>
            </a:r>
            <a:r>
              <a:rPr lang="en-US" sz="1600" dirty="0">
                <a:solidFill>
                  <a:schemeClr val="tx1"/>
                </a:solidFill>
              </a:rPr>
              <a:t>were pushed next to the content being </a:t>
            </a:r>
            <a:r>
              <a:rPr lang="en-US" sz="1600" dirty="0" smtClean="0">
                <a:solidFill>
                  <a:schemeClr val="tx1"/>
                </a:solidFill>
              </a:rPr>
              <a:t>read.</a:t>
            </a:r>
          </a:p>
          <a:p>
            <a:pPr lvl="2" algn="just">
              <a:lnSpc>
                <a:spcPct val="125000"/>
              </a:lnSpc>
              <a:spcBef>
                <a:spcPts val="900"/>
              </a:spcBef>
              <a:buFont typeface="Courier New" pitchFamily="49" charset="0"/>
              <a:buChar char="o"/>
              <a:defRPr/>
            </a:pPr>
            <a:r>
              <a:rPr lang="en-US" sz="1600" b="1" dirty="0" smtClean="0">
                <a:solidFill>
                  <a:schemeClr val="accent6">
                    <a:lumMod val="75000"/>
                  </a:schemeClr>
                </a:solidFill>
              </a:rPr>
              <a:t>Social </a:t>
            </a:r>
            <a:r>
              <a:rPr lang="en-US" sz="1600" b="1" dirty="0">
                <a:solidFill>
                  <a:schemeClr val="accent6">
                    <a:lumMod val="75000"/>
                  </a:schemeClr>
                </a:solidFill>
              </a:rPr>
              <a:t>Media Marketing:</a:t>
            </a:r>
            <a:r>
              <a:rPr lang="en-US" sz="1600" dirty="0">
                <a:solidFill>
                  <a:schemeClr val="tx1"/>
                </a:solidFill>
              </a:rPr>
              <a:t> </a:t>
            </a:r>
            <a:r>
              <a:rPr lang="en-US" sz="1600" dirty="0" smtClean="0">
                <a:solidFill>
                  <a:schemeClr val="tx1"/>
                </a:solidFill>
              </a:rPr>
              <a:t>The intent of </a:t>
            </a:r>
            <a:r>
              <a:rPr lang="en-US" sz="1600" dirty="0">
                <a:solidFill>
                  <a:schemeClr val="tx1"/>
                </a:solidFill>
              </a:rPr>
              <a:t>customer and </a:t>
            </a:r>
            <a:r>
              <a:rPr lang="en-US" sz="1600" dirty="0" smtClean="0">
                <a:solidFill>
                  <a:schemeClr val="tx1"/>
                </a:solidFill>
              </a:rPr>
              <a:t>his/her </a:t>
            </a:r>
            <a:r>
              <a:rPr lang="en-US" sz="1600" dirty="0">
                <a:solidFill>
                  <a:schemeClr val="tx1"/>
                </a:solidFill>
              </a:rPr>
              <a:t>social </a:t>
            </a:r>
            <a:r>
              <a:rPr lang="en-US" sz="1600" dirty="0" smtClean="0">
                <a:solidFill>
                  <a:schemeClr val="tx1"/>
                </a:solidFill>
              </a:rPr>
              <a:t>networks  are marketed back in the form </a:t>
            </a:r>
            <a:r>
              <a:rPr lang="en-US" sz="1600" dirty="0">
                <a:solidFill>
                  <a:schemeClr val="tx1"/>
                </a:solidFill>
              </a:rPr>
              <a:t>of sponsored and native </a:t>
            </a:r>
            <a:r>
              <a:rPr lang="en-US" sz="1600" dirty="0" smtClean="0">
                <a:solidFill>
                  <a:schemeClr val="tx1"/>
                </a:solidFill>
              </a:rPr>
              <a:t>advertisements.</a:t>
            </a:r>
          </a:p>
        </p:txBody>
      </p:sp>
    </p:spTree>
    <p:extLst>
      <p:ext uri="{BB962C8B-B14F-4D97-AF65-F5344CB8AC3E}">
        <p14:creationId xmlns:p14="http://schemas.microsoft.com/office/powerpoint/2010/main" val="2391825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sz="2700" dirty="0">
                <a:cs typeface="Times New Roman" pitchFamily="18" charset="0"/>
              </a:rPr>
              <a:t>Drivers </a:t>
            </a:r>
            <a:r>
              <a:rPr lang="en-US" sz="2700" dirty="0" smtClean="0">
                <a:cs typeface="Times New Roman" pitchFamily="18" charset="0"/>
              </a:rPr>
              <a:t>of </a:t>
            </a:r>
            <a:r>
              <a:rPr lang="en-US" sz="2700" dirty="0">
                <a:cs typeface="Times New Roman" pitchFamily="18" charset="0"/>
              </a:rPr>
              <a:t>New Marketing </a:t>
            </a:r>
            <a:r>
              <a:rPr lang="en-US" sz="2700" dirty="0" smtClean="0">
                <a:cs typeface="Times New Roman" pitchFamily="18" charset="0"/>
              </a:rPr>
              <a:t>Environment (</a:t>
            </a:r>
            <a:r>
              <a:rPr lang="en-US" sz="2700" dirty="0" err="1" smtClean="0">
                <a:cs typeface="Times New Roman" pitchFamily="18" charset="0"/>
              </a:rPr>
              <a:t>contd</a:t>
            </a:r>
            <a:r>
              <a:rPr lang="en-US" sz="2700" dirty="0" smtClean="0">
                <a:cs typeface="Times New Roman" pitchFamily="18" charset="0"/>
              </a:rPr>
              <a:t>…)</a:t>
            </a:r>
            <a:endParaRPr lang="en-US" sz="2700" dirty="0"/>
          </a:p>
        </p:txBody>
      </p:sp>
      <p:sp>
        <p:nvSpPr>
          <p:cNvPr id="3" name="Content Placeholder 2"/>
          <p:cNvSpPr>
            <a:spLocks noGrp="1"/>
          </p:cNvSpPr>
          <p:nvPr>
            <p:ph idx="1"/>
          </p:nvPr>
        </p:nvSpPr>
        <p:spPr>
          <a:xfrm>
            <a:off x="117987" y="635000"/>
            <a:ext cx="8898193" cy="4252686"/>
          </a:xfrm>
        </p:spPr>
        <p:txBody>
          <a:bodyPr/>
          <a:lstStyle/>
          <a:p>
            <a:pPr algn="just">
              <a:lnSpc>
                <a:spcPct val="125000"/>
              </a:lnSpc>
              <a:spcBef>
                <a:spcPts val="1200"/>
              </a:spcBef>
              <a:defRPr/>
            </a:pPr>
            <a:r>
              <a:rPr lang="en-US" sz="1800" dirty="0">
                <a:solidFill>
                  <a:srgbClr val="0000CC"/>
                </a:solidFill>
              </a:rPr>
              <a:t>Emergence of </a:t>
            </a:r>
            <a:r>
              <a:rPr lang="en-US" sz="1800" dirty="0" smtClean="0">
                <a:solidFill>
                  <a:srgbClr val="0000CC"/>
                </a:solidFill>
              </a:rPr>
              <a:t>Internet</a:t>
            </a:r>
          </a:p>
          <a:p>
            <a:pPr lvl="1" algn="just">
              <a:lnSpc>
                <a:spcPct val="125000"/>
              </a:lnSpc>
              <a:spcBef>
                <a:spcPts val="300"/>
              </a:spcBef>
              <a:defRPr/>
            </a:pPr>
            <a:r>
              <a:rPr lang="en-US" sz="1400" dirty="0" smtClean="0"/>
              <a:t>With </a:t>
            </a:r>
            <a:r>
              <a:rPr lang="en-US" sz="1400" dirty="0"/>
              <a:t>growing availability of the </a:t>
            </a:r>
            <a:r>
              <a:rPr lang="en-US" sz="1400" dirty="0" smtClean="0"/>
              <a:t>Internet</a:t>
            </a:r>
            <a:r>
              <a:rPr lang="en-US" sz="1400" dirty="0"/>
              <a:t>, it </a:t>
            </a:r>
            <a:r>
              <a:rPr lang="en-US" sz="1400" dirty="0" smtClean="0"/>
              <a:t>became possible </a:t>
            </a:r>
            <a:r>
              <a:rPr lang="en-US" sz="1400" dirty="0"/>
              <a:t>to access </a:t>
            </a:r>
            <a:r>
              <a:rPr lang="en-US" sz="1400" dirty="0" smtClean="0"/>
              <a:t>information </a:t>
            </a:r>
            <a:r>
              <a:rPr lang="en-US" sz="1400" dirty="0"/>
              <a:t>as and when required</a:t>
            </a:r>
            <a:r>
              <a:rPr lang="en-US" sz="1400" dirty="0" smtClean="0"/>
              <a:t>.</a:t>
            </a:r>
          </a:p>
          <a:p>
            <a:pPr algn="just">
              <a:lnSpc>
                <a:spcPct val="125000"/>
              </a:lnSpc>
              <a:spcBef>
                <a:spcPts val="300"/>
              </a:spcBef>
              <a:defRPr/>
            </a:pPr>
            <a:r>
              <a:rPr lang="en-US" sz="1800" dirty="0">
                <a:solidFill>
                  <a:srgbClr val="0000CC"/>
                </a:solidFill>
              </a:rPr>
              <a:t>Rise of Millennial Generation (Generation Y) </a:t>
            </a:r>
            <a:endParaRPr lang="en-US" sz="1800" dirty="0" smtClean="0">
              <a:solidFill>
                <a:srgbClr val="0000CC"/>
              </a:solidFill>
            </a:endParaRPr>
          </a:p>
          <a:p>
            <a:pPr lvl="1" algn="just">
              <a:lnSpc>
                <a:spcPct val="125000"/>
              </a:lnSpc>
              <a:spcBef>
                <a:spcPts val="300"/>
              </a:spcBef>
              <a:defRPr/>
            </a:pPr>
            <a:r>
              <a:rPr lang="en-US" sz="1400" dirty="0" smtClean="0"/>
              <a:t>People </a:t>
            </a:r>
            <a:r>
              <a:rPr lang="en-US" sz="1400" dirty="0"/>
              <a:t>born </a:t>
            </a:r>
            <a:r>
              <a:rPr lang="en-US" sz="1400" dirty="0" smtClean="0"/>
              <a:t>during 1990 (having </a:t>
            </a:r>
            <a:r>
              <a:rPr lang="en-US" sz="1400" dirty="0"/>
              <a:t>differing attitudes </a:t>
            </a:r>
            <a:r>
              <a:rPr lang="en-US" sz="1400" dirty="0" smtClean="0"/>
              <a:t>and aspirations) consider </a:t>
            </a:r>
            <a:r>
              <a:rPr lang="en-US" sz="1400" dirty="0"/>
              <a:t>digital as a </a:t>
            </a:r>
            <a:r>
              <a:rPr lang="en-US" sz="1400" dirty="0" smtClean="0"/>
              <a:t>major buying </a:t>
            </a:r>
            <a:r>
              <a:rPr lang="en-US" sz="1400" dirty="0"/>
              <a:t>platform.</a:t>
            </a:r>
          </a:p>
          <a:p>
            <a:pPr algn="just">
              <a:lnSpc>
                <a:spcPct val="125000"/>
              </a:lnSpc>
              <a:spcBef>
                <a:spcPts val="300"/>
              </a:spcBef>
              <a:defRPr/>
            </a:pPr>
            <a:r>
              <a:rPr lang="en-US" sz="1800" dirty="0">
                <a:solidFill>
                  <a:srgbClr val="0000CC"/>
                </a:solidFill>
              </a:rPr>
              <a:t>Technology </a:t>
            </a:r>
            <a:r>
              <a:rPr lang="en-US" sz="1800" dirty="0" smtClean="0">
                <a:solidFill>
                  <a:srgbClr val="0000CC"/>
                </a:solidFill>
              </a:rPr>
              <a:t>Advancements </a:t>
            </a:r>
            <a:r>
              <a:rPr lang="en-US" sz="1800" dirty="0">
                <a:solidFill>
                  <a:srgbClr val="0000CC"/>
                </a:solidFill>
              </a:rPr>
              <a:t>in </a:t>
            </a:r>
            <a:r>
              <a:rPr lang="en-US" sz="1800" dirty="0" smtClean="0">
                <a:solidFill>
                  <a:srgbClr val="0000CC"/>
                </a:solidFill>
              </a:rPr>
              <a:t>Devices</a:t>
            </a:r>
          </a:p>
          <a:p>
            <a:pPr lvl="1" algn="just">
              <a:lnSpc>
                <a:spcPct val="125000"/>
              </a:lnSpc>
              <a:spcBef>
                <a:spcPts val="300"/>
              </a:spcBef>
              <a:defRPr/>
            </a:pPr>
            <a:r>
              <a:rPr lang="en-US" sz="1400" dirty="0"/>
              <a:t>Technology advancements in devices </a:t>
            </a:r>
            <a:r>
              <a:rPr lang="en-US" sz="1400" dirty="0" smtClean="0"/>
              <a:t>have </a:t>
            </a:r>
            <a:r>
              <a:rPr lang="en-US" sz="1400" dirty="0"/>
              <a:t>brought </a:t>
            </a:r>
            <a:r>
              <a:rPr lang="en-US" sz="1400" dirty="0" smtClean="0"/>
              <a:t>convenient </a:t>
            </a:r>
            <a:r>
              <a:rPr lang="en-US" sz="1400" dirty="0"/>
              <a:t>and feature-rich </a:t>
            </a:r>
            <a:r>
              <a:rPr lang="en-US" sz="1400" dirty="0" smtClean="0"/>
              <a:t>platforms like </a:t>
            </a:r>
            <a:r>
              <a:rPr lang="en-US" sz="1400" dirty="0"/>
              <a:t>mobile, PDAs, tablets, </a:t>
            </a:r>
            <a:r>
              <a:rPr lang="en-US" sz="1400" dirty="0" smtClean="0"/>
              <a:t>which have made </a:t>
            </a:r>
            <a:r>
              <a:rPr lang="en-US" sz="1400" dirty="0"/>
              <a:t>it possible to execute research, personal interactions, and commerce, all on the go</a:t>
            </a:r>
            <a:r>
              <a:rPr lang="en-US" sz="1400" dirty="0" smtClean="0"/>
              <a:t>.</a:t>
            </a:r>
          </a:p>
          <a:p>
            <a:pPr algn="just">
              <a:lnSpc>
                <a:spcPct val="125000"/>
              </a:lnSpc>
              <a:spcBef>
                <a:spcPts val="300"/>
              </a:spcBef>
              <a:defRPr/>
            </a:pPr>
            <a:r>
              <a:rPr lang="en-US" sz="1800" dirty="0">
                <a:solidFill>
                  <a:srgbClr val="0000CC"/>
                </a:solidFill>
              </a:rPr>
              <a:t>Advancements in </a:t>
            </a:r>
            <a:r>
              <a:rPr lang="en-US" sz="1800" dirty="0" smtClean="0">
                <a:solidFill>
                  <a:srgbClr val="0000CC"/>
                </a:solidFill>
              </a:rPr>
              <a:t>Design/UI</a:t>
            </a:r>
            <a:endParaRPr lang="en-US" sz="1800" dirty="0">
              <a:solidFill>
                <a:srgbClr val="0000CC"/>
              </a:solidFill>
            </a:endParaRPr>
          </a:p>
          <a:p>
            <a:pPr algn="just">
              <a:lnSpc>
                <a:spcPct val="125000"/>
              </a:lnSpc>
              <a:spcBef>
                <a:spcPts val="300"/>
              </a:spcBef>
              <a:defRPr/>
            </a:pPr>
            <a:r>
              <a:rPr lang="en-US" sz="1800" dirty="0" smtClean="0">
                <a:solidFill>
                  <a:srgbClr val="0000CC"/>
                </a:solidFill>
              </a:rPr>
              <a:t>Rising Global Economies</a:t>
            </a:r>
            <a:endParaRPr lang="en-US" sz="1800" dirty="0">
              <a:solidFill>
                <a:srgbClr val="0000CC"/>
              </a:solidFill>
            </a:endParaRPr>
          </a:p>
          <a:p>
            <a:pPr lvl="1" algn="just">
              <a:lnSpc>
                <a:spcPct val="125000"/>
              </a:lnSpc>
              <a:spcBef>
                <a:spcPts val="300"/>
              </a:spcBef>
              <a:defRPr/>
            </a:pPr>
            <a:r>
              <a:rPr lang="en-US" sz="1400" dirty="0" smtClean="0"/>
              <a:t>With rising </a:t>
            </a:r>
            <a:r>
              <a:rPr lang="en-US" sz="1400" dirty="0"/>
              <a:t>global economies, it </a:t>
            </a:r>
            <a:r>
              <a:rPr lang="en-US" sz="1400" dirty="0" smtClean="0"/>
              <a:t>has become </a:t>
            </a:r>
            <a:r>
              <a:rPr lang="en-US" sz="1400" dirty="0"/>
              <a:t>easier for a large middle-class population to consume smartphones and tablets </a:t>
            </a:r>
            <a:r>
              <a:rPr lang="en-US" sz="1400" dirty="0" smtClean="0"/>
              <a:t>at prices </a:t>
            </a:r>
            <a:r>
              <a:rPr lang="en-US" sz="1400" dirty="0"/>
              <a:t>never thought </a:t>
            </a:r>
            <a:r>
              <a:rPr lang="en-US" sz="1400" dirty="0" smtClean="0"/>
              <a:t>before.</a:t>
            </a:r>
          </a:p>
          <a:p>
            <a:pPr lvl="1" algn="just">
              <a:lnSpc>
                <a:spcPct val="125000"/>
              </a:lnSpc>
              <a:spcBef>
                <a:spcPts val="300"/>
              </a:spcBef>
              <a:defRPr/>
            </a:pPr>
            <a:r>
              <a:rPr lang="en-US" sz="1400" dirty="0"/>
              <a:t>Also, with the rise in education levels and increasing accessibility</a:t>
            </a:r>
            <a:r>
              <a:rPr lang="en-US" sz="1400" dirty="0" smtClean="0"/>
              <a:t>, the </a:t>
            </a:r>
            <a:r>
              <a:rPr lang="en-US" sz="1400" dirty="0"/>
              <a:t>effect of digital is reaching far and wide to even smaller towns and cities, </a:t>
            </a:r>
            <a:r>
              <a:rPr lang="en-US" sz="1400" dirty="0" smtClean="0"/>
              <a:t>thus increasing </a:t>
            </a:r>
            <a:r>
              <a:rPr lang="en-US" sz="1400" dirty="0"/>
              <a:t>the consumer net rapidly.</a:t>
            </a:r>
          </a:p>
        </p:txBody>
      </p:sp>
    </p:spTree>
    <p:extLst>
      <p:ext uri="{BB962C8B-B14F-4D97-AF65-F5344CB8AC3E}">
        <p14:creationId xmlns:p14="http://schemas.microsoft.com/office/powerpoint/2010/main" val="38214749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Strategy</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2200" dirty="0" smtClean="0">
                <a:solidFill>
                  <a:schemeClr val="accent6">
                    <a:lumMod val="75000"/>
                  </a:schemeClr>
                </a:solidFill>
                <a:latin typeface="+mn-lt"/>
              </a:rPr>
              <a:t>Consumer Decision Journey</a:t>
            </a:r>
          </a:p>
          <a:p>
            <a:pPr lvl="1" algn="just">
              <a:lnSpc>
                <a:spcPct val="125000"/>
              </a:lnSpc>
              <a:spcBef>
                <a:spcPts val="1200"/>
              </a:spcBef>
              <a:defRPr/>
            </a:pPr>
            <a:r>
              <a:rPr lang="en-US" sz="1800" dirty="0" smtClean="0"/>
              <a:t>The consumers, even after the purchase, remain engaged and promote the purchased product amongst their friends, family or colleagues if they are satisfied with the product.</a:t>
            </a:r>
          </a:p>
          <a:p>
            <a:pPr lvl="1" algn="just">
              <a:lnSpc>
                <a:spcPct val="125000"/>
              </a:lnSpc>
              <a:spcBef>
                <a:spcPts val="1800"/>
              </a:spcBef>
              <a:defRPr/>
            </a:pPr>
            <a:r>
              <a:rPr lang="en-US" sz="1800" dirty="0" smtClean="0"/>
              <a:t>The basic </a:t>
            </a:r>
            <a:r>
              <a:rPr lang="en-US" sz="1800" b="1" dirty="0" smtClean="0">
                <a:solidFill>
                  <a:srgbClr val="FF0000"/>
                </a:solidFill>
              </a:rPr>
              <a:t>AIDA (Awareness, Interest, Desire, Action)</a:t>
            </a:r>
            <a:r>
              <a:rPr lang="en-US" sz="1800" dirty="0" smtClean="0"/>
              <a:t> model of marketing applies to digital marketing also, for consumer decision process.</a:t>
            </a:r>
          </a:p>
          <a:p>
            <a:pPr lvl="1" algn="just">
              <a:lnSpc>
                <a:spcPct val="125000"/>
              </a:lnSpc>
              <a:spcBef>
                <a:spcPts val="1800"/>
              </a:spcBef>
              <a:defRPr/>
            </a:pPr>
            <a:r>
              <a:rPr lang="en-US" sz="1800" dirty="0" smtClean="0"/>
              <a:t>The consumer moves through successive stages in the buying process.</a:t>
            </a:r>
          </a:p>
        </p:txBody>
      </p:sp>
    </p:spTree>
    <p:extLst>
      <p:ext uri="{BB962C8B-B14F-4D97-AF65-F5344CB8AC3E}">
        <p14:creationId xmlns:p14="http://schemas.microsoft.com/office/powerpoint/2010/main" val="3093764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solidFill>
                  <a:srgbClr val="FF0000"/>
                </a:solidFill>
                <a:latin typeface="+mn-lt"/>
              </a:rPr>
              <a:t>Awareness</a:t>
            </a:r>
          </a:p>
          <a:p>
            <a:pPr lvl="1" algn="just">
              <a:lnSpc>
                <a:spcPct val="125000"/>
              </a:lnSpc>
              <a:spcBef>
                <a:spcPts val="600"/>
              </a:spcBef>
              <a:defRPr/>
            </a:pPr>
            <a:r>
              <a:rPr lang="en-US" sz="1800" dirty="0" smtClean="0"/>
              <a:t>Awareness is the first step and most important step in the buying process.</a:t>
            </a:r>
          </a:p>
          <a:p>
            <a:pPr lvl="1" algn="just">
              <a:lnSpc>
                <a:spcPct val="125000"/>
              </a:lnSpc>
              <a:spcBef>
                <a:spcPts val="1800"/>
              </a:spcBef>
              <a:defRPr/>
            </a:pPr>
            <a:r>
              <a:rPr lang="en-US" sz="1800" dirty="0" smtClean="0"/>
              <a:t>Without Awareness, the consumer will not consider the brand for purchase.</a:t>
            </a:r>
          </a:p>
          <a:p>
            <a:pPr lvl="1" algn="just">
              <a:lnSpc>
                <a:spcPct val="125000"/>
              </a:lnSpc>
              <a:spcBef>
                <a:spcPts val="1800"/>
              </a:spcBef>
              <a:defRPr/>
            </a:pPr>
            <a:r>
              <a:rPr lang="en-US" sz="1800" dirty="0" smtClean="0">
                <a:solidFill>
                  <a:srgbClr val="00B050"/>
                </a:solidFill>
              </a:rPr>
              <a:t>Digital marketing can play an important role in creating awareness.</a:t>
            </a:r>
          </a:p>
          <a:p>
            <a:pPr lvl="1" algn="just">
              <a:lnSpc>
                <a:spcPct val="125000"/>
              </a:lnSpc>
              <a:spcBef>
                <a:spcPts val="1800"/>
              </a:spcBef>
              <a:defRPr/>
            </a:pPr>
            <a:r>
              <a:rPr lang="en-US" sz="1800" dirty="0" smtClean="0">
                <a:solidFill>
                  <a:srgbClr val="0000CC"/>
                </a:solidFill>
              </a:rPr>
              <a:t>To create awareness among consumers, advertisements can be displayed on websites and social media platforms.</a:t>
            </a:r>
          </a:p>
        </p:txBody>
      </p:sp>
    </p:spTree>
    <p:extLst>
      <p:ext uri="{BB962C8B-B14F-4D97-AF65-F5344CB8AC3E}">
        <p14:creationId xmlns:p14="http://schemas.microsoft.com/office/powerpoint/2010/main" val="3707452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solidFill>
                  <a:srgbClr val="FF0000"/>
                </a:solidFill>
                <a:latin typeface="+mn-lt"/>
              </a:rPr>
              <a:t>Interest</a:t>
            </a:r>
          </a:p>
          <a:p>
            <a:pPr lvl="1" algn="just">
              <a:lnSpc>
                <a:spcPct val="125000"/>
              </a:lnSpc>
              <a:spcBef>
                <a:spcPts val="600"/>
              </a:spcBef>
              <a:defRPr/>
            </a:pPr>
            <a:r>
              <a:rPr lang="en-US" sz="1800" dirty="0" smtClean="0"/>
              <a:t>It is not enough for a marketer that a consumer is aware of the brand.</a:t>
            </a:r>
          </a:p>
          <a:p>
            <a:pPr lvl="1" algn="just">
              <a:lnSpc>
                <a:spcPct val="125000"/>
              </a:lnSpc>
              <a:spcBef>
                <a:spcPts val="1800"/>
              </a:spcBef>
              <a:defRPr/>
            </a:pPr>
            <a:r>
              <a:rPr lang="en-US" sz="1800" dirty="0" smtClean="0"/>
              <a:t>Consumer must be interested in the brand. They must want to know more about the brand. This is only known as ‘</a:t>
            </a:r>
            <a:r>
              <a:rPr lang="en-US" sz="1800" dirty="0" smtClean="0">
                <a:solidFill>
                  <a:srgbClr val="0000CC"/>
                </a:solidFill>
              </a:rPr>
              <a:t>consideration stage</a:t>
            </a:r>
            <a:r>
              <a:rPr lang="en-US" sz="1800" dirty="0" smtClean="0"/>
              <a:t>’.</a:t>
            </a:r>
          </a:p>
          <a:p>
            <a:pPr lvl="2" algn="just">
              <a:lnSpc>
                <a:spcPct val="125000"/>
              </a:lnSpc>
              <a:spcBef>
                <a:spcPts val="1200"/>
              </a:spcBef>
              <a:buFont typeface="Courier New" pitchFamily="49" charset="0"/>
              <a:buChar char="o"/>
              <a:defRPr/>
            </a:pPr>
            <a:r>
              <a:rPr lang="en-US" sz="1600" dirty="0" smtClean="0">
                <a:solidFill>
                  <a:srgbClr val="00B050"/>
                </a:solidFill>
              </a:rPr>
              <a:t>The consumers must consider the brand for purchase and it must be included in their consideration set. The consumers consider the brands that they have heard about or have seen their friends using it. </a:t>
            </a:r>
          </a:p>
          <a:p>
            <a:pPr lvl="1" algn="just">
              <a:lnSpc>
                <a:spcPct val="125000"/>
              </a:lnSpc>
              <a:spcBef>
                <a:spcPts val="1800"/>
              </a:spcBef>
              <a:defRPr/>
            </a:pPr>
            <a:r>
              <a:rPr lang="en-US" sz="1800" dirty="0" smtClean="0">
                <a:solidFill>
                  <a:srgbClr val="0000CC"/>
                </a:solidFill>
              </a:rPr>
              <a:t>Interest can be sparked by running highly creative campaigns, interesting posts highlighting the unique benefits of the brand, and highly emotional messaging.</a:t>
            </a:r>
          </a:p>
        </p:txBody>
      </p:sp>
    </p:spTree>
    <p:extLst>
      <p:ext uri="{BB962C8B-B14F-4D97-AF65-F5344CB8AC3E}">
        <p14:creationId xmlns:p14="http://schemas.microsoft.com/office/powerpoint/2010/main" val="300948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smtClean="0"/>
              <a:t>Since </a:t>
            </a:r>
            <a:r>
              <a:rPr lang="en-US" sz="1900" dirty="0">
                <a:solidFill>
                  <a:srgbClr val="0000CC"/>
                </a:solidFill>
              </a:rPr>
              <a:t>1450</a:t>
            </a:r>
            <a:r>
              <a:rPr lang="en-US" sz="1900" dirty="0" smtClean="0"/>
              <a:t>, when </a:t>
            </a:r>
            <a:r>
              <a:rPr lang="en-US" sz="1900" dirty="0" smtClean="0">
                <a:solidFill>
                  <a:srgbClr val="FF0000"/>
                </a:solidFill>
              </a:rPr>
              <a:t>Gutenberg’s</a:t>
            </a:r>
            <a:r>
              <a:rPr lang="en-US" sz="1900" dirty="0" smtClean="0"/>
              <a:t> </a:t>
            </a:r>
            <a:r>
              <a:rPr lang="en-US" sz="1900" dirty="0" smtClean="0">
                <a:solidFill>
                  <a:srgbClr val="0000CC"/>
                </a:solidFill>
              </a:rPr>
              <a:t>(German) </a:t>
            </a:r>
            <a:r>
              <a:rPr lang="en-US" sz="1900" dirty="0" smtClean="0"/>
              <a:t>printing </a:t>
            </a:r>
            <a:r>
              <a:rPr lang="en-US" sz="1900" dirty="0"/>
              <a:t>press began its operation</a:t>
            </a:r>
            <a:r>
              <a:rPr lang="en-US" sz="1900" dirty="0" smtClean="0"/>
              <a:t>, </a:t>
            </a:r>
            <a:r>
              <a:rPr lang="en-US" sz="1900" dirty="0"/>
              <a:t>till the present time when automated posting of online advertisements has </a:t>
            </a:r>
            <a:r>
              <a:rPr lang="en-US" sz="1900" dirty="0" smtClean="0"/>
              <a:t>become very </a:t>
            </a:r>
            <a:r>
              <a:rPr lang="en-US" sz="1900" dirty="0"/>
              <a:t>common, marketing has kept up incredibly well with changing technology.</a:t>
            </a:r>
            <a:endParaRPr lang="en-US" sz="1900" dirty="0" smtClean="0"/>
          </a:p>
          <a:p>
            <a:pPr algn="just">
              <a:lnSpc>
                <a:spcPct val="125000"/>
              </a:lnSpc>
              <a:spcBef>
                <a:spcPts val="1200"/>
              </a:spcBef>
              <a:defRPr/>
            </a:pPr>
            <a:r>
              <a:rPr lang="en-US" sz="1900" dirty="0" smtClean="0"/>
              <a:t>The </a:t>
            </a:r>
            <a:r>
              <a:rPr lang="en-US" sz="1900" dirty="0"/>
              <a:t>original marketing concept and its orientations have </a:t>
            </a:r>
            <a:r>
              <a:rPr lang="en-US" sz="1900" dirty="0" smtClean="0"/>
              <a:t>shifted through various </a:t>
            </a:r>
            <a:r>
              <a:rPr lang="en-US" sz="1900" dirty="0"/>
              <a:t>stages of evolution termed as ‘</a:t>
            </a:r>
            <a:r>
              <a:rPr lang="en-US" sz="1900" dirty="0">
                <a:solidFill>
                  <a:srgbClr val="FF0000"/>
                </a:solidFill>
              </a:rPr>
              <a:t>Marketing Eras</a:t>
            </a:r>
            <a:r>
              <a:rPr lang="en-US" sz="1900" dirty="0" smtClean="0"/>
              <a:t>’ – </a:t>
            </a:r>
          </a:p>
          <a:p>
            <a:pPr lvl="1" algn="just">
              <a:lnSpc>
                <a:spcPct val="125000"/>
              </a:lnSpc>
              <a:spcBef>
                <a:spcPts val="1200"/>
              </a:spcBef>
              <a:defRPr/>
            </a:pPr>
            <a:r>
              <a:rPr lang="en-US" sz="1800" dirty="0">
                <a:solidFill>
                  <a:srgbClr val="0000CC"/>
                </a:solidFill>
              </a:rPr>
              <a:t>Trade </a:t>
            </a:r>
            <a:r>
              <a:rPr lang="en-US" sz="1800" dirty="0" smtClean="0">
                <a:solidFill>
                  <a:srgbClr val="0000CC"/>
                </a:solidFill>
              </a:rPr>
              <a:t>Era</a:t>
            </a:r>
            <a:r>
              <a:rPr lang="en-US" sz="1800" dirty="0"/>
              <a:t>: </a:t>
            </a:r>
            <a:r>
              <a:rPr lang="en-US" sz="1800" dirty="0" smtClean="0"/>
              <a:t>Products </a:t>
            </a:r>
            <a:r>
              <a:rPr lang="en-US" sz="1800" dirty="0"/>
              <a:t>were </a:t>
            </a:r>
            <a:r>
              <a:rPr lang="en-US" sz="1800" dirty="0">
                <a:solidFill>
                  <a:srgbClr val="00B050"/>
                </a:solidFill>
              </a:rPr>
              <a:t>handmade</a:t>
            </a:r>
            <a:r>
              <a:rPr lang="en-US" sz="1800" dirty="0"/>
              <a:t>; hence, supply was </a:t>
            </a:r>
            <a:r>
              <a:rPr lang="en-US" sz="1800" dirty="0" smtClean="0"/>
              <a:t>limited.</a:t>
            </a:r>
          </a:p>
          <a:p>
            <a:pPr lvl="1" algn="just">
              <a:lnSpc>
                <a:spcPct val="125000"/>
              </a:lnSpc>
              <a:spcBef>
                <a:spcPts val="1200"/>
              </a:spcBef>
              <a:defRPr/>
            </a:pPr>
            <a:r>
              <a:rPr lang="en-US" sz="1800" dirty="0">
                <a:solidFill>
                  <a:srgbClr val="0000CC"/>
                </a:solidFill>
              </a:rPr>
              <a:t>Production </a:t>
            </a:r>
            <a:r>
              <a:rPr lang="en-US" sz="1800" dirty="0" smtClean="0">
                <a:solidFill>
                  <a:srgbClr val="0000CC"/>
                </a:solidFill>
              </a:rPr>
              <a:t>Era</a:t>
            </a:r>
            <a:r>
              <a:rPr lang="en-US" sz="1800" dirty="0"/>
              <a:t>: </a:t>
            </a:r>
            <a:r>
              <a:rPr lang="en-US" sz="1800" dirty="0" smtClean="0"/>
              <a:t>Products </a:t>
            </a:r>
            <a:r>
              <a:rPr lang="en-US" sz="1800" dirty="0"/>
              <a:t>were </a:t>
            </a:r>
            <a:r>
              <a:rPr lang="en-US" sz="1800" dirty="0">
                <a:solidFill>
                  <a:srgbClr val="00B050"/>
                </a:solidFill>
              </a:rPr>
              <a:t>mass produced </a:t>
            </a:r>
            <a:r>
              <a:rPr lang="en-US" sz="1800" dirty="0"/>
              <a:t>and consumers focused on features like </a:t>
            </a:r>
            <a:r>
              <a:rPr lang="en-US" sz="1800" dirty="0" smtClean="0">
                <a:solidFill>
                  <a:srgbClr val="00B050"/>
                </a:solidFill>
              </a:rPr>
              <a:t>low cost </a:t>
            </a:r>
            <a:r>
              <a:rPr lang="en-US" sz="1800" dirty="0">
                <a:solidFill>
                  <a:srgbClr val="00B050"/>
                </a:solidFill>
              </a:rPr>
              <a:t>and </a:t>
            </a:r>
            <a:r>
              <a:rPr lang="en-US" sz="1800" dirty="0" smtClean="0">
                <a:solidFill>
                  <a:srgbClr val="00B050"/>
                </a:solidFill>
              </a:rPr>
              <a:t>availability</a:t>
            </a:r>
            <a:r>
              <a:rPr lang="en-US" sz="1800" dirty="0" smtClean="0"/>
              <a:t>.</a:t>
            </a:r>
          </a:p>
          <a:p>
            <a:pPr lvl="1" algn="just">
              <a:lnSpc>
                <a:spcPct val="125000"/>
              </a:lnSpc>
              <a:spcBef>
                <a:spcPts val="1200"/>
              </a:spcBef>
              <a:defRPr/>
            </a:pPr>
            <a:r>
              <a:rPr lang="en-US" sz="1800" dirty="0">
                <a:solidFill>
                  <a:srgbClr val="0000CC"/>
                </a:solidFill>
              </a:rPr>
              <a:t>Product </a:t>
            </a:r>
            <a:r>
              <a:rPr lang="en-US" sz="1800" dirty="0" smtClean="0">
                <a:solidFill>
                  <a:srgbClr val="0000CC"/>
                </a:solidFill>
              </a:rPr>
              <a:t>Era</a:t>
            </a:r>
            <a:r>
              <a:rPr lang="en-US" sz="1800" dirty="0"/>
              <a:t>: </a:t>
            </a:r>
            <a:r>
              <a:rPr lang="en-US" sz="1800" dirty="0" smtClean="0"/>
              <a:t>Focus </a:t>
            </a:r>
            <a:r>
              <a:rPr lang="en-US" sz="1800" dirty="0"/>
              <a:t>moved from quantity to </a:t>
            </a:r>
            <a:r>
              <a:rPr lang="en-US" sz="1800" dirty="0">
                <a:solidFill>
                  <a:srgbClr val="00B050"/>
                </a:solidFill>
              </a:rPr>
              <a:t>quality</a:t>
            </a:r>
            <a:r>
              <a:rPr lang="en-US" sz="1800" dirty="0"/>
              <a:t> and consumers laid more emphasis </a:t>
            </a:r>
            <a:r>
              <a:rPr lang="en-US" sz="1800" dirty="0" smtClean="0"/>
              <a:t>on </a:t>
            </a:r>
            <a:r>
              <a:rPr lang="en-US" sz="1800" dirty="0" smtClean="0">
                <a:solidFill>
                  <a:srgbClr val="00B050"/>
                </a:solidFill>
              </a:rPr>
              <a:t>quality</a:t>
            </a:r>
            <a:r>
              <a:rPr lang="en-US" sz="1800" dirty="0">
                <a:solidFill>
                  <a:srgbClr val="00B050"/>
                </a:solidFill>
              </a:rPr>
              <a:t>, performance, </a:t>
            </a:r>
            <a:r>
              <a:rPr lang="en-US" sz="1800" dirty="0"/>
              <a:t>and</a:t>
            </a:r>
            <a:r>
              <a:rPr lang="en-US" sz="1800" dirty="0">
                <a:solidFill>
                  <a:srgbClr val="00B050"/>
                </a:solidFill>
              </a:rPr>
              <a:t> innovative </a:t>
            </a:r>
            <a:r>
              <a:rPr lang="en-US" sz="1800" dirty="0" smtClean="0">
                <a:solidFill>
                  <a:srgbClr val="00B050"/>
                </a:solidFill>
              </a:rPr>
              <a:t>features</a:t>
            </a:r>
            <a:r>
              <a:rPr lang="en-US" sz="1800" dirty="0" smtClean="0"/>
              <a:t>.</a:t>
            </a:r>
            <a:endParaRPr lang="en-US" sz="1800" dirty="0"/>
          </a:p>
        </p:txBody>
      </p:sp>
    </p:spTree>
    <p:extLst>
      <p:ext uri="{BB962C8B-B14F-4D97-AF65-F5344CB8AC3E}">
        <p14:creationId xmlns:p14="http://schemas.microsoft.com/office/powerpoint/2010/main" val="4224472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solidFill>
                  <a:srgbClr val="FF0000"/>
                </a:solidFill>
                <a:latin typeface="+mn-lt"/>
              </a:rPr>
              <a:t>Desire</a:t>
            </a:r>
          </a:p>
          <a:p>
            <a:pPr lvl="1" algn="just">
              <a:lnSpc>
                <a:spcPct val="125000"/>
              </a:lnSpc>
              <a:spcBef>
                <a:spcPts val="600"/>
              </a:spcBef>
              <a:defRPr/>
            </a:pPr>
            <a:r>
              <a:rPr lang="en-US" sz="1800" dirty="0" smtClean="0"/>
              <a:t>Smart marketers assist consumers in the evaluation process by providing comparative analysis, economic value calculations, collecting feedback, reviews and ratings, and guiding consumers which can help them in making choices.</a:t>
            </a:r>
          </a:p>
          <a:p>
            <a:pPr lvl="2" algn="just">
              <a:lnSpc>
                <a:spcPct val="125000"/>
              </a:lnSpc>
              <a:spcBef>
                <a:spcPts val="1200"/>
              </a:spcBef>
              <a:buFont typeface="Courier New" pitchFamily="49" charset="0"/>
              <a:buChar char="o"/>
              <a:defRPr/>
            </a:pPr>
            <a:r>
              <a:rPr lang="en-US" sz="1600" dirty="0" smtClean="0">
                <a:solidFill>
                  <a:srgbClr val="00B050"/>
                </a:solidFill>
              </a:rPr>
              <a:t>For example, De Beers educates consumers about what criteria to look for while selecting diamond. It emphasizes on four Cs -  Carat, Colour, Clarity and Cut.</a:t>
            </a:r>
          </a:p>
          <a:p>
            <a:pPr lvl="1" algn="just">
              <a:lnSpc>
                <a:spcPct val="125000"/>
              </a:lnSpc>
              <a:spcBef>
                <a:spcPts val="1800"/>
              </a:spcBef>
              <a:defRPr/>
            </a:pPr>
            <a:r>
              <a:rPr lang="en-US" sz="1800" dirty="0" smtClean="0">
                <a:solidFill>
                  <a:srgbClr val="0000CC"/>
                </a:solidFill>
              </a:rPr>
              <a:t>Some appropriate digital channels for this stage are community forums, blogs and review rating sites.</a:t>
            </a:r>
          </a:p>
          <a:p>
            <a:pPr lvl="1" algn="just">
              <a:lnSpc>
                <a:spcPct val="125000"/>
              </a:lnSpc>
              <a:spcBef>
                <a:spcPts val="1800"/>
              </a:spcBef>
              <a:defRPr/>
            </a:pPr>
            <a:r>
              <a:rPr lang="en-US" sz="1800" dirty="0" smtClean="0">
                <a:solidFill>
                  <a:srgbClr val="C00000"/>
                </a:solidFill>
              </a:rPr>
              <a:t>Based on evaluation of different brands, the consumers develop preferences for certain brands and such brands become part of the choice set.</a:t>
            </a:r>
          </a:p>
        </p:txBody>
      </p:sp>
    </p:spTree>
    <p:extLst>
      <p:ext uri="{BB962C8B-B14F-4D97-AF65-F5344CB8AC3E}">
        <p14:creationId xmlns:p14="http://schemas.microsoft.com/office/powerpoint/2010/main" val="4195873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solidFill>
                  <a:srgbClr val="FF0000"/>
                </a:solidFill>
                <a:latin typeface="+mn-lt"/>
              </a:rPr>
              <a:t>Action</a:t>
            </a:r>
          </a:p>
          <a:p>
            <a:pPr lvl="1" algn="just">
              <a:lnSpc>
                <a:spcPct val="125000"/>
              </a:lnSpc>
              <a:spcBef>
                <a:spcPts val="1200"/>
              </a:spcBef>
              <a:defRPr/>
            </a:pPr>
            <a:r>
              <a:rPr lang="en-US" sz="1800" dirty="0" smtClean="0"/>
              <a:t>In this stage, the consumers purchase the product they desire and prefer. </a:t>
            </a:r>
          </a:p>
          <a:p>
            <a:pPr lvl="1" algn="just">
              <a:lnSpc>
                <a:spcPct val="125000"/>
              </a:lnSpc>
              <a:spcBef>
                <a:spcPts val="1800"/>
              </a:spcBef>
              <a:defRPr/>
            </a:pPr>
            <a:r>
              <a:rPr lang="en-US" sz="1800" dirty="0" smtClean="0">
                <a:solidFill>
                  <a:srgbClr val="0000CC"/>
                </a:solidFill>
              </a:rPr>
              <a:t>Having conveniently located retail outlets or online purchase facility will help the consumers in making the purchase.</a:t>
            </a:r>
          </a:p>
          <a:p>
            <a:pPr lvl="1" algn="just">
              <a:lnSpc>
                <a:spcPct val="125000"/>
              </a:lnSpc>
              <a:spcBef>
                <a:spcPts val="1800"/>
              </a:spcBef>
              <a:defRPr/>
            </a:pPr>
            <a:r>
              <a:rPr lang="en-US" sz="1800" dirty="0" smtClean="0"/>
              <a:t>The website should have smooth navigation so that consumers can easily find products that they are looking for.</a:t>
            </a:r>
          </a:p>
          <a:p>
            <a:pPr lvl="2" algn="just">
              <a:lnSpc>
                <a:spcPct val="125000"/>
              </a:lnSpc>
              <a:spcBef>
                <a:spcPts val="600"/>
              </a:spcBef>
              <a:buFont typeface="Courier New" pitchFamily="49" charset="0"/>
              <a:buChar char="o"/>
              <a:defRPr/>
            </a:pPr>
            <a:r>
              <a:rPr lang="en-US" sz="1600" dirty="0" smtClean="0">
                <a:solidFill>
                  <a:srgbClr val="C00000"/>
                </a:solidFill>
              </a:rPr>
              <a:t>Consumers may drop off at any stage as they may not like the design of the site or it may be slow to load or they may not find the right variant of the product or may be seeking discount or payment may not go through.</a:t>
            </a:r>
          </a:p>
          <a:p>
            <a:pPr lvl="2" algn="just">
              <a:lnSpc>
                <a:spcPct val="125000"/>
              </a:lnSpc>
              <a:spcBef>
                <a:spcPts val="1200"/>
              </a:spcBef>
              <a:buFont typeface="Courier New" pitchFamily="49" charset="0"/>
              <a:buChar char="o"/>
              <a:defRPr/>
            </a:pPr>
            <a:r>
              <a:rPr lang="en-US" sz="1600" dirty="0" smtClean="0">
                <a:solidFill>
                  <a:srgbClr val="FFC000"/>
                </a:solidFill>
              </a:rPr>
              <a:t>Marketers must ensure that all the hurdles are removed.</a:t>
            </a:r>
          </a:p>
        </p:txBody>
      </p:sp>
    </p:spTree>
    <p:extLst>
      <p:ext uri="{BB962C8B-B14F-4D97-AF65-F5344CB8AC3E}">
        <p14:creationId xmlns:p14="http://schemas.microsoft.com/office/powerpoint/2010/main" val="16724038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600"/>
              </a:spcBef>
              <a:defRPr/>
            </a:pPr>
            <a:r>
              <a:rPr lang="en-US" sz="1900" dirty="0" smtClean="0"/>
              <a:t>Traditional AIDA model has only four stages as marketers have not given importance to post purchase.</a:t>
            </a:r>
          </a:p>
          <a:p>
            <a:pPr algn="just">
              <a:lnSpc>
                <a:spcPct val="125000"/>
              </a:lnSpc>
              <a:spcBef>
                <a:spcPts val="1800"/>
              </a:spcBef>
              <a:defRPr/>
            </a:pPr>
            <a:r>
              <a:rPr lang="en-US" sz="1900" dirty="0" smtClean="0"/>
              <a:t>With the advent of digital marketing, </a:t>
            </a:r>
            <a:r>
              <a:rPr lang="en-US" sz="1900" dirty="0" smtClean="0">
                <a:solidFill>
                  <a:srgbClr val="FF0000"/>
                </a:solidFill>
              </a:rPr>
              <a:t>‘Advocacy’</a:t>
            </a:r>
            <a:r>
              <a:rPr lang="en-US" sz="1900" dirty="0" smtClean="0"/>
              <a:t> stage has become important in influencing other consumers and building loyalty. </a:t>
            </a:r>
          </a:p>
          <a:p>
            <a:pPr algn="just">
              <a:lnSpc>
                <a:spcPct val="125000"/>
              </a:lnSpc>
              <a:spcBef>
                <a:spcPts val="1800"/>
              </a:spcBef>
              <a:defRPr/>
            </a:pPr>
            <a:r>
              <a:rPr lang="en-US" sz="1900" dirty="0" smtClean="0">
                <a:solidFill>
                  <a:srgbClr val="FF0000"/>
                </a:solidFill>
                <a:latin typeface="+mn-lt"/>
              </a:rPr>
              <a:t>Advocacy</a:t>
            </a:r>
          </a:p>
          <a:p>
            <a:pPr lvl="1" algn="just">
              <a:lnSpc>
                <a:spcPct val="125000"/>
              </a:lnSpc>
              <a:spcBef>
                <a:spcPts val="600"/>
              </a:spcBef>
              <a:defRPr/>
            </a:pPr>
            <a:r>
              <a:rPr lang="en-US" sz="1700" dirty="0" smtClean="0"/>
              <a:t>Consumers experience satisfaction or dissatisfaction after purchase. They may share their experience on social media and spread word of mouth.</a:t>
            </a:r>
          </a:p>
          <a:p>
            <a:pPr lvl="1" algn="just">
              <a:lnSpc>
                <a:spcPct val="125000"/>
              </a:lnSpc>
              <a:spcBef>
                <a:spcPts val="1200"/>
              </a:spcBef>
              <a:defRPr/>
            </a:pPr>
            <a:r>
              <a:rPr lang="en-US" sz="1700" dirty="0" smtClean="0">
                <a:solidFill>
                  <a:srgbClr val="0000CC"/>
                </a:solidFill>
              </a:rPr>
              <a:t>Social media is most appropriate for advocacy and word of mouth post purchase.</a:t>
            </a:r>
          </a:p>
        </p:txBody>
      </p:sp>
    </p:spTree>
    <p:extLst>
      <p:ext uri="{BB962C8B-B14F-4D97-AF65-F5344CB8AC3E}">
        <p14:creationId xmlns:p14="http://schemas.microsoft.com/office/powerpoint/2010/main" val="154103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2200" dirty="0" smtClean="0">
                <a:solidFill>
                  <a:schemeClr val="accent6">
                    <a:lumMod val="75000"/>
                  </a:schemeClr>
                </a:solidFill>
                <a:latin typeface="+mn-lt"/>
              </a:rPr>
              <a:t>P-O-E-M Framework</a:t>
            </a:r>
          </a:p>
          <a:p>
            <a:pPr lvl="1" algn="just">
              <a:lnSpc>
                <a:spcPct val="125000"/>
              </a:lnSpc>
              <a:spcBef>
                <a:spcPts val="1200"/>
              </a:spcBef>
              <a:defRPr/>
            </a:pPr>
            <a:r>
              <a:rPr lang="en-US" sz="1700" dirty="0" smtClean="0">
                <a:solidFill>
                  <a:srgbClr val="00B050"/>
                </a:solidFill>
              </a:rPr>
              <a:t>P-O-E-M (Paid, Owned, and Earned Media)</a:t>
            </a:r>
            <a:r>
              <a:rPr lang="en-US" sz="1700" dirty="0" smtClean="0"/>
              <a:t> framework helps us in organizing our digital marketing strategy.</a:t>
            </a:r>
          </a:p>
          <a:p>
            <a:pPr algn="just">
              <a:lnSpc>
                <a:spcPct val="125000"/>
              </a:lnSpc>
              <a:spcBef>
                <a:spcPts val="2400"/>
              </a:spcBef>
              <a:defRPr/>
            </a:pPr>
            <a:r>
              <a:rPr lang="en-US" sz="1900" dirty="0" smtClean="0">
                <a:solidFill>
                  <a:srgbClr val="FF0000"/>
                </a:solidFill>
                <a:latin typeface="+mn-lt"/>
              </a:rPr>
              <a:t>Paid Media</a:t>
            </a:r>
          </a:p>
          <a:p>
            <a:pPr lvl="1" algn="just">
              <a:lnSpc>
                <a:spcPct val="125000"/>
              </a:lnSpc>
              <a:spcBef>
                <a:spcPts val="1200"/>
              </a:spcBef>
              <a:defRPr/>
            </a:pPr>
            <a:r>
              <a:rPr lang="en-US" sz="1700" dirty="0" smtClean="0">
                <a:solidFill>
                  <a:srgbClr val="0000CC"/>
                </a:solidFill>
              </a:rPr>
              <a:t>It includes sponsored advertisements in different channels of digital marketing such as search engines, websites, Facebook, LinkedIn and Twitter.</a:t>
            </a:r>
          </a:p>
          <a:p>
            <a:pPr lvl="1" algn="just">
              <a:lnSpc>
                <a:spcPct val="125000"/>
              </a:lnSpc>
              <a:spcBef>
                <a:spcPts val="1800"/>
              </a:spcBef>
              <a:defRPr/>
            </a:pPr>
            <a:r>
              <a:rPr lang="en-US" sz="1700" dirty="0" smtClean="0">
                <a:solidFill>
                  <a:schemeClr val="tx1"/>
                </a:solidFill>
              </a:rPr>
              <a:t>Campaigns are run through different platforms such as </a:t>
            </a:r>
            <a:r>
              <a:rPr lang="en-US" sz="1700" dirty="0" smtClean="0">
                <a:solidFill>
                  <a:srgbClr val="FFC000"/>
                </a:solidFill>
              </a:rPr>
              <a:t>Google AdWords</a:t>
            </a:r>
            <a:r>
              <a:rPr lang="en-US" sz="1700" dirty="0">
                <a:solidFill>
                  <a:srgbClr val="FFC000"/>
                </a:solidFill>
              </a:rPr>
              <a:t> </a:t>
            </a:r>
            <a:r>
              <a:rPr lang="en-US" sz="1700" dirty="0" smtClean="0">
                <a:solidFill>
                  <a:srgbClr val="FFC000"/>
                </a:solidFill>
              </a:rPr>
              <a:t>and Campaign Manager of Facebook, LinkedIn and Twitter</a:t>
            </a:r>
            <a:r>
              <a:rPr lang="en-US" sz="1700" dirty="0" smtClean="0">
                <a:solidFill>
                  <a:schemeClr val="tx1"/>
                </a:solidFill>
              </a:rPr>
              <a:t>.</a:t>
            </a:r>
          </a:p>
        </p:txBody>
      </p:sp>
    </p:spTree>
    <p:extLst>
      <p:ext uri="{BB962C8B-B14F-4D97-AF65-F5344CB8AC3E}">
        <p14:creationId xmlns:p14="http://schemas.microsoft.com/office/powerpoint/2010/main" val="3602594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solidFill>
                  <a:srgbClr val="FF0000"/>
                </a:solidFill>
                <a:latin typeface="+mn-lt"/>
              </a:rPr>
              <a:t>Owned Media</a:t>
            </a:r>
          </a:p>
          <a:p>
            <a:pPr lvl="1" algn="just">
              <a:lnSpc>
                <a:spcPct val="125000"/>
              </a:lnSpc>
              <a:spcBef>
                <a:spcPts val="1200"/>
              </a:spcBef>
              <a:defRPr/>
            </a:pPr>
            <a:r>
              <a:rPr lang="en-US" sz="1700" dirty="0" smtClean="0"/>
              <a:t>It is an asset of the company i.e., the company has the ownership of media.</a:t>
            </a:r>
          </a:p>
          <a:p>
            <a:pPr lvl="1" algn="just">
              <a:lnSpc>
                <a:spcPct val="125000"/>
              </a:lnSpc>
              <a:spcBef>
                <a:spcPts val="1800"/>
              </a:spcBef>
              <a:defRPr/>
            </a:pPr>
            <a:r>
              <a:rPr lang="en-US" sz="1700" dirty="0" smtClean="0">
                <a:solidFill>
                  <a:srgbClr val="0000CC"/>
                </a:solidFill>
              </a:rPr>
              <a:t>It includes company’s official website, microsite, and social media pages such as Facebook page, LinkedIn page, YouTube channel and Twitter handle.</a:t>
            </a:r>
          </a:p>
          <a:p>
            <a:pPr lvl="1" algn="just">
              <a:lnSpc>
                <a:spcPct val="125000"/>
              </a:lnSpc>
              <a:spcBef>
                <a:spcPts val="1800"/>
              </a:spcBef>
              <a:defRPr/>
            </a:pPr>
            <a:r>
              <a:rPr lang="en-US" sz="1700" dirty="0" smtClean="0">
                <a:solidFill>
                  <a:srgbClr val="0000CC"/>
                </a:solidFill>
              </a:rPr>
              <a:t>It also includes mobile apps or blogs.</a:t>
            </a:r>
          </a:p>
        </p:txBody>
      </p:sp>
    </p:spTree>
    <p:extLst>
      <p:ext uri="{BB962C8B-B14F-4D97-AF65-F5344CB8AC3E}">
        <p14:creationId xmlns:p14="http://schemas.microsoft.com/office/powerpoint/2010/main" val="1449394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243254" y="635000"/>
            <a:ext cx="8708781" cy="4252686"/>
          </a:xfrm>
        </p:spPr>
        <p:txBody>
          <a:bodyPr/>
          <a:lstStyle/>
          <a:p>
            <a:pPr algn="just">
              <a:lnSpc>
                <a:spcPct val="125000"/>
              </a:lnSpc>
              <a:spcBef>
                <a:spcPts val="1800"/>
              </a:spcBef>
              <a:defRPr/>
            </a:pPr>
            <a:r>
              <a:rPr lang="en-US" sz="1900" dirty="0" smtClean="0">
                <a:solidFill>
                  <a:srgbClr val="FF0000"/>
                </a:solidFill>
                <a:latin typeface="+mn-lt"/>
              </a:rPr>
              <a:t>Earned Media</a:t>
            </a:r>
          </a:p>
          <a:p>
            <a:pPr lvl="1" algn="just">
              <a:lnSpc>
                <a:spcPct val="125000"/>
              </a:lnSpc>
              <a:spcBef>
                <a:spcPts val="1200"/>
              </a:spcBef>
              <a:defRPr/>
            </a:pPr>
            <a:r>
              <a:rPr lang="en-US" sz="1700" dirty="0" smtClean="0">
                <a:solidFill>
                  <a:srgbClr val="0000CC"/>
                </a:solidFill>
              </a:rPr>
              <a:t>It includes publicity that is generated through recommendations and word of mouth.</a:t>
            </a:r>
          </a:p>
          <a:p>
            <a:pPr lvl="1" algn="just">
              <a:lnSpc>
                <a:spcPct val="125000"/>
              </a:lnSpc>
              <a:spcBef>
                <a:spcPts val="1800"/>
              </a:spcBef>
              <a:defRPr/>
            </a:pPr>
            <a:r>
              <a:rPr lang="en-US" sz="1700" dirty="0" smtClean="0"/>
              <a:t>It also includes social media engagements such as likes, shares, comments, replies, retweets, favourites, etc.</a:t>
            </a:r>
          </a:p>
          <a:p>
            <a:pPr lvl="1" algn="just">
              <a:lnSpc>
                <a:spcPct val="125000"/>
              </a:lnSpc>
              <a:spcBef>
                <a:spcPts val="1800"/>
              </a:spcBef>
              <a:defRPr/>
            </a:pPr>
            <a:r>
              <a:rPr lang="en-US" sz="1700" dirty="0" smtClean="0"/>
              <a:t>Each media is generated by the users and hence is more credible and has the power to give exponential reach to the marketer.</a:t>
            </a:r>
          </a:p>
          <a:p>
            <a:pPr algn="just">
              <a:lnSpc>
                <a:spcPct val="125000"/>
              </a:lnSpc>
              <a:spcBef>
                <a:spcPts val="1800"/>
              </a:spcBef>
              <a:defRPr/>
            </a:pPr>
            <a:r>
              <a:rPr lang="en-US" sz="1900" dirty="0" smtClean="0">
                <a:solidFill>
                  <a:srgbClr val="00B050"/>
                </a:solidFill>
                <a:latin typeface="+mn-lt"/>
              </a:rPr>
              <a:t>The combination of ‘</a:t>
            </a:r>
            <a:r>
              <a:rPr lang="en-US" sz="1900" dirty="0" smtClean="0">
                <a:solidFill>
                  <a:srgbClr val="FF0000"/>
                </a:solidFill>
                <a:latin typeface="+mn-lt"/>
              </a:rPr>
              <a:t>paid, owned, earned media</a:t>
            </a:r>
            <a:r>
              <a:rPr lang="en-US" sz="1900" dirty="0" smtClean="0">
                <a:solidFill>
                  <a:srgbClr val="00B050"/>
                </a:solidFill>
                <a:latin typeface="+mn-lt"/>
              </a:rPr>
              <a:t>’ is regarded as one of the best practices in digital marketing.</a:t>
            </a:r>
          </a:p>
        </p:txBody>
      </p:sp>
    </p:spTree>
    <p:extLst>
      <p:ext uri="{BB962C8B-B14F-4D97-AF65-F5344CB8AC3E}">
        <p14:creationId xmlns:p14="http://schemas.microsoft.com/office/powerpoint/2010/main" val="2162973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74172" y="635000"/>
            <a:ext cx="8777864" cy="4252686"/>
          </a:xfrm>
        </p:spPr>
        <p:txBody>
          <a:bodyPr/>
          <a:lstStyle/>
          <a:p>
            <a:pPr algn="just">
              <a:lnSpc>
                <a:spcPct val="125000"/>
              </a:lnSpc>
              <a:spcBef>
                <a:spcPts val="1200"/>
              </a:spcBef>
              <a:defRPr/>
            </a:pPr>
            <a:r>
              <a:rPr lang="en-US" sz="1900" dirty="0" smtClean="0"/>
              <a:t>There should be </a:t>
            </a:r>
            <a:r>
              <a:rPr lang="en-US" sz="1900" dirty="0" smtClean="0">
                <a:solidFill>
                  <a:srgbClr val="0000CC"/>
                </a:solidFill>
              </a:rPr>
              <a:t>balance among all the media</a:t>
            </a:r>
            <a:r>
              <a:rPr lang="en-US" sz="1900" dirty="0" smtClean="0"/>
              <a:t> and there </a:t>
            </a:r>
            <a:r>
              <a:rPr lang="en-US" sz="1900" dirty="0" smtClean="0">
                <a:solidFill>
                  <a:srgbClr val="FF0000"/>
                </a:solidFill>
              </a:rPr>
              <a:t>should not be lopsided towards one</a:t>
            </a:r>
            <a:r>
              <a:rPr lang="en-US" sz="1900" dirty="0" smtClean="0"/>
              <a:t>.</a:t>
            </a:r>
          </a:p>
          <a:p>
            <a:pPr algn="just">
              <a:lnSpc>
                <a:spcPct val="125000"/>
              </a:lnSpc>
              <a:spcBef>
                <a:spcPts val="1200"/>
              </a:spcBef>
              <a:defRPr/>
            </a:pPr>
            <a:r>
              <a:rPr lang="en-US" sz="1900" dirty="0" smtClean="0"/>
              <a:t>A simple thumb rule is to divide the budget between paid and owned/earned media.</a:t>
            </a:r>
          </a:p>
          <a:p>
            <a:pPr lvl="1" algn="just">
              <a:lnSpc>
                <a:spcPct val="125000"/>
              </a:lnSpc>
              <a:spcBef>
                <a:spcPts val="1200"/>
              </a:spcBef>
              <a:defRPr/>
            </a:pPr>
            <a:r>
              <a:rPr lang="en-US" sz="1700" dirty="0" smtClean="0"/>
              <a:t>Allocate </a:t>
            </a:r>
            <a:r>
              <a:rPr lang="en-US" sz="1700" dirty="0" smtClean="0">
                <a:solidFill>
                  <a:srgbClr val="0000CC"/>
                </a:solidFill>
              </a:rPr>
              <a:t>50% of digital marketing budget to create contents for digital assets </a:t>
            </a:r>
            <a:r>
              <a:rPr lang="en-US" sz="1700" dirty="0" smtClean="0"/>
              <a:t>and getting engagement, and remaining </a:t>
            </a:r>
            <a:r>
              <a:rPr lang="en-US" sz="1700" dirty="0" smtClean="0">
                <a:solidFill>
                  <a:srgbClr val="FF0000"/>
                </a:solidFill>
              </a:rPr>
              <a:t>50% on running paid ads</a:t>
            </a:r>
            <a:r>
              <a:rPr lang="en-US" sz="1700" dirty="0" smtClean="0"/>
              <a:t>.</a:t>
            </a:r>
          </a:p>
          <a:p>
            <a:pPr algn="just">
              <a:lnSpc>
                <a:spcPct val="125000"/>
              </a:lnSpc>
              <a:spcBef>
                <a:spcPts val="900"/>
              </a:spcBef>
              <a:defRPr/>
            </a:pPr>
            <a:r>
              <a:rPr lang="en-US" sz="1800" dirty="0" smtClean="0">
                <a:solidFill>
                  <a:srgbClr val="0000CC"/>
                </a:solidFill>
              </a:rPr>
              <a:t>The owned and earned media are organic and more credible, and provides higher quality traffic. They take longer time to show results. Hence, owned and earned media should be part of long-term strategy.</a:t>
            </a:r>
          </a:p>
          <a:p>
            <a:pPr algn="just">
              <a:lnSpc>
                <a:spcPct val="125000"/>
              </a:lnSpc>
              <a:spcBef>
                <a:spcPts val="900"/>
              </a:spcBef>
              <a:defRPr/>
            </a:pPr>
            <a:r>
              <a:rPr lang="en-US" sz="1800" dirty="0" smtClean="0">
                <a:solidFill>
                  <a:srgbClr val="FF0000"/>
                </a:solidFill>
              </a:rPr>
              <a:t>Paid media increases the brand reach and impressions in short-term.</a:t>
            </a:r>
          </a:p>
          <a:p>
            <a:pPr algn="just">
              <a:lnSpc>
                <a:spcPct val="125000"/>
              </a:lnSpc>
              <a:spcBef>
                <a:spcPts val="900"/>
              </a:spcBef>
              <a:defRPr/>
            </a:pPr>
            <a:r>
              <a:rPr lang="en-US" sz="1800" dirty="0" smtClean="0">
                <a:solidFill>
                  <a:srgbClr val="00B050"/>
                </a:solidFill>
              </a:rPr>
              <a:t>The best practice is to strike a balance b/w long-term and short-term mediums.</a:t>
            </a:r>
            <a:endParaRPr lang="en-US" sz="1800" dirty="0" smtClean="0">
              <a:solidFill>
                <a:srgbClr val="0000CC"/>
              </a:solidFill>
            </a:endParaRPr>
          </a:p>
        </p:txBody>
      </p:sp>
    </p:spTree>
    <p:extLst>
      <p:ext uri="{BB962C8B-B14F-4D97-AF65-F5344CB8AC3E}">
        <p14:creationId xmlns:p14="http://schemas.microsoft.com/office/powerpoint/2010/main" val="2794837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Marketing </a:t>
            </a:r>
            <a:r>
              <a:rPr lang="en-US" dirty="0" smtClean="0">
                <a:cs typeface="Times New Roman" pitchFamily="18" charset="0"/>
              </a:rPr>
              <a:t>Strategy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74172" y="635000"/>
            <a:ext cx="8777864" cy="4252686"/>
          </a:xfrm>
        </p:spPr>
        <p:txBody>
          <a:bodyPr/>
          <a:lstStyle/>
          <a:p>
            <a:pPr algn="just">
              <a:lnSpc>
                <a:spcPct val="125000"/>
              </a:lnSpc>
              <a:spcBef>
                <a:spcPts val="1200"/>
              </a:spcBef>
              <a:defRPr/>
            </a:pPr>
            <a:r>
              <a:rPr lang="en-US" sz="1900" dirty="0" smtClean="0"/>
              <a:t>In India, the marketers tend to focus </a:t>
            </a:r>
            <a:r>
              <a:rPr lang="en-US" sz="1900" dirty="0" smtClean="0">
                <a:solidFill>
                  <a:srgbClr val="FF0000"/>
                </a:solidFill>
              </a:rPr>
              <a:t>more on paid media</a:t>
            </a:r>
            <a:r>
              <a:rPr lang="en-US" sz="1900" dirty="0" smtClean="0"/>
              <a:t> and </a:t>
            </a:r>
            <a:r>
              <a:rPr lang="en-US" sz="1900" dirty="0" smtClean="0">
                <a:solidFill>
                  <a:srgbClr val="0000CC"/>
                </a:solidFill>
              </a:rPr>
              <a:t>less on investing in creating quality contents</a:t>
            </a:r>
            <a:r>
              <a:rPr lang="en-US" sz="1900" dirty="0" smtClean="0"/>
              <a:t>; and </a:t>
            </a:r>
            <a:r>
              <a:rPr lang="en-US" sz="1900" dirty="0" smtClean="0">
                <a:solidFill>
                  <a:srgbClr val="00B050"/>
                </a:solidFill>
              </a:rPr>
              <a:t>budget is sometimes as high as 75% for paid media</a:t>
            </a:r>
            <a:r>
              <a:rPr lang="en-US" sz="1900" dirty="0" smtClean="0"/>
              <a:t>.</a:t>
            </a:r>
          </a:p>
          <a:p>
            <a:pPr algn="just">
              <a:lnSpc>
                <a:spcPct val="125000"/>
              </a:lnSpc>
              <a:spcBef>
                <a:spcPts val="1800"/>
              </a:spcBef>
              <a:defRPr/>
            </a:pPr>
            <a:r>
              <a:rPr lang="en-US" sz="1900" dirty="0"/>
              <a:t>The distribution of budget is also a function of the stage of a brand in its lifecycle.</a:t>
            </a:r>
          </a:p>
          <a:p>
            <a:pPr algn="just">
              <a:lnSpc>
                <a:spcPct val="125000"/>
              </a:lnSpc>
              <a:spcBef>
                <a:spcPts val="1800"/>
              </a:spcBef>
              <a:defRPr/>
            </a:pPr>
            <a:r>
              <a:rPr lang="en-US" sz="1900" dirty="0" smtClean="0"/>
              <a:t>If the brand is in the introduction stage, it needs more awareness which requires more reach and impression and that too within a short period.</a:t>
            </a:r>
          </a:p>
          <a:p>
            <a:pPr lvl="1" algn="just">
              <a:lnSpc>
                <a:spcPct val="125000"/>
              </a:lnSpc>
              <a:spcBef>
                <a:spcPts val="1200"/>
              </a:spcBef>
              <a:defRPr/>
            </a:pPr>
            <a:r>
              <a:rPr lang="en-US" sz="1700" dirty="0" smtClean="0"/>
              <a:t>Hence, </a:t>
            </a:r>
            <a:r>
              <a:rPr lang="en-US" sz="1700" dirty="0" smtClean="0">
                <a:solidFill>
                  <a:srgbClr val="FF0000"/>
                </a:solidFill>
              </a:rPr>
              <a:t>more budget </a:t>
            </a:r>
            <a:r>
              <a:rPr lang="en-US" sz="1700" dirty="0" smtClean="0"/>
              <a:t>can be allocated </a:t>
            </a:r>
            <a:r>
              <a:rPr lang="en-US" sz="1700" dirty="0" smtClean="0">
                <a:solidFill>
                  <a:srgbClr val="0000CC"/>
                </a:solidFill>
              </a:rPr>
              <a:t>at the introduction stage</a:t>
            </a:r>
            <a:r>
              <a:rPr lang="en-US" sz="1700" dirty="0" smtClean="0"/>
              <a:t> to </a:t>
            </a:r>
            <a:r>
              <a:rPr lang="en-US" sz="1700" dirty="0" smtClean="0">
                <a:solidFill>
                  <a:srgbClr val="00B050"/>
                </a:solidFill>
              </a:rPr>
              <a:t>paid media</a:t>
            </a:r>
            <a:r>
              <a:rPr lang="en-US" sz="1700" dirty="0" smtClean="0"/>
              <a:t>.</a:t>
            </a:r>
          </a:p>
          <a:p>
            <a:pPr lvl="1" algn="just">
              <a:lnSpc>
                <a:spcPct val="125000"/>
              </a:lnSpc>
              <a:spcBef>
                <a:spcPts val="1800"/>
              </a:spcBef>
              <a:defRPr/>
            </a:pPr>
            <a:r>
              <a:rPr lang="en-US" sz="1700" dirty="0" smtClean="0"/>
              <a:t>However, if the </a:t>
            </a:r>
            <a:r>
              <a:rPr lang="en-US" sz="1700" dirty="0" smtClean="0">
                <a:solidFill>
                  <a:srgbClr val="FF0000"/>
                </a:solidFill>
              </a:rPr>
              <a:t>brand is already known</a:t>
            </a:r>
            <a:r>
              <a:rPr lang="en-US" sz="1700" dirty="0" smtClean="0"/>
              <a:t> and is in the maturity or growth stage, it </a:t>
            </a:r>
            <a:r>
              <a:rPr lang="en-US" sz="1700" dirty="0" smtClean="0">
                <a:solidFill>
                  <a:srgbClr val="0000CC"/>
                </a:solidFill>
              </a:rPr>
              <a:t>needs not rely on paid ads to great extent</a:t>
            </a:r>
            <a:r>
              <a:rPr lang="en-US" sz="1700" dirty="0" smtClean="0"/>
              <a:t>. </a:t>
            </a:r>
            <a:r>
              <a:rPr lang="en-US" sz="1700" dirty="0" smtClean="0">
                <a:solidFill>
                  <a:srgbClr val="00B050"/>
                </a:solidFill>
              </a:rPr>
              <a:t>Thus more budgets can be allocated to owned/earned media.</a:t>
            </a:r>
          </a:p>
          <a:p>
            <a:pPr algn="just">
              <a:lnSpc>
                <a:spcPct val="125000"/>
              </a:lnSpc>
              <a:spcBef>
                <a:spcPts val="1200"/>
              </a:spcBef>
              <a:defRPr/>
            </a:pPr>
            <a:endParaRPr lang="en-US" sz="1800" dirty="0" smtClean="0"/>
          </a:p>
        </p:txBody>
      </p:sp>
    </p:spTree>
    <p:extLst>
      <p:ext uri="{BB962C8B-B14F-4D97-AF65-F5344CB8AC3E}">
        <p14:creationId xmlns:p14="http://schemas.microsoft.com/office/powerpoint/2010/main" val="37755164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Landscape</a:t>
            </a:r>
            <a:endParaRPr lang="en-US" dirty="0"/>
          </a:p>
        </p:txBody>
      </p:sp>
      <p:sp>
        <p:nvSpPr>
          <p:cNvPr id="3" name="Content Placeholder 2"/>
          <p:cNvSpPr>
            <a:spLocks noGrp="1"/>
          </p:cNvSpPr>
          <p:nvPr>
            <p:ph idx="1"/>
          </p:nvPr>
        </p:nvSpPr>
        <p:spPr>
          <a:xfrm>
            <a:off x="174172" y="635000"/>
            <a:ext cx="8777864" cy="4252686"/>
          </a:xfrm>
        </p:spPr>
        <p:txBody>
          <a:bodyPr/>
          <a:lstStyle/>
          <a:p>
            <a:pPr algn="just">
              <a:lnSpc>
                <a:spcPct val="125000"/>
              </a:lnSpc>
              <a:spcBef>
                <a:spcPts val="1200"/>
              </a:spcBef>
              <a:defRPr/>
            </a:pPr>
            <a:r>
              <a:rPr lang="en-US" sz="1900" dirty="0" smtClean="0"/>
              <a:t>Digital marketing consists of different channels such as search engines, social media, mobile marketing, influencer marketing, etc.</a:t>
            </a:r>
          </a:p>
        </p:txBody>
      </p:sp>
      <p:pic>
        <p:nvPicPr>
          <p:cNvPr id="4" name="Picture 3" descr="D:\user\anubhap\Desktop\cf2ffca4ef734544e9de5436f2b8ab24-0[1].png"/>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122714" y="1491340"/>
            <a:ext cx="4701268" cy="3297011"/>
          </a:xfrm>
          <a:prstGeom prst="rect">
            <a:avLst/>
          </a:prstGeom>
          <a:noFill/>
          <a:ln>
            <a:noFill/>
          </a:ln>
        </p:spPr>
      </p:pic>
    </p:spTree>
    <p:extLst>
      <p:ext uri="{BB962C8B-B14F-4D97-AF65-F5344CB8AC3E}">
        <p14:creationId xmlns:p14="http://schemas.microsoft.com/office/powerpoint/2010/main" val="25447935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Landscape</a:t>
            </a:r>
            <a:endParaRPr lang="en-US" dirty="0"/>
          </a:p>
        </p:txBody>
      </p:sp>
      <p:sp>
        <p:nvSpPr>
          <p:cNvPr id="3" name="Content Placeholder 2"/>
          <p:cNvSpPr>
            <a:spLocks noGrp="1"/>
          </p:cNvSpPr>
          <p:nvPr>
            <p:ph idx="1"/>
          </p:nvPr>
        </p:nvSpPr>
        <p:spPr>
          <a:xfrm>
            <a:off x="174172" y="635000"/>
            <a:ext cx="8777864" cy="4252686"/>
          </a:xfrm>
        </p:spPr>
        <p:txBody>
          <a:bodyPr/>
          <a:lstStyle/>
          <a:p>
            <a:pPr algn="just">
              <a:lnSpc>
                <a:spcPct val="125000"/>
              </a:lnSpc>
              <a:spcBef>
                <a:spcPts val="1800"/>
              </a:spcBef>
              <a:defRPr/>
            </a:pPr>
            <a:r>
              <a:rPr lang="en-US" sz="1900" dirty="0" smtClean="0">
                <a:solidFill>
                  <a:srgbClr val="FF0000"/>
                </a:solidFill>
              </a:rPr>
              <a:t>Search engine marketing</a:t>
            </a:r>
            <a:r>
              <a:rPr lang="en-US" sz="1900" dirty="0" smtClean="0"/>
              <a:t>, done either through paid advertising or search engine optimization, </a:t>
            </a:r>
            <a:r>
              <a:rPr lang="en-US" sz="1900" dirty="0" smtClean="0">
                <a:solidFill>
                  <a:srgbClr val="0000CC"/>
                </a:solidFill>
              </a:rPr>
              <a:t>is good for customer acquisition</a:t>
            </a:r>
            <a:r>
              <a:rPr lang="en-US" sz="1900" dirty="0" smtClean="0"/>
              <a:t>.</a:t>
            </a:r>
          </a:p>
          <a:p>
            <a:pPr lvl="1" algn="just">
              <a:lnSpc>
                <a:spcPct val="125000"/>
              </a:lnSpc>
              <a:spcBef>
                <a:spcPts val="1200"/>
              </a:spcBef>
              <a:defRPr/>
            </a:pPr>
            <a:r>
              <a:rPr lang="en-US" sz="1700" dirty="0" smtClean="0"/>
              <a:t>Users, interested in finding out information about a product or service, type a query on search engine.</a:t>
            </a:r>
          </a:p>
          <a:p>
            <a:pPr lvl="1" algn="just">
              <a:lnSpc>
                <a:spcPct val="125000"/>
              </a:lnSpc>
              <a:spcBef>
                <a:spcPts val="1800"/>
              </a:spcBef>
              <a:defRPr/>
            </a:pPr>
            <a:r>
              <a:rPr lang="en-US" sz="1700" dirty="0" smtClean="0"/>
              <a:t>The user is more likely to click and take the desired action based on the search engine results.</a:t>
            </a:r>
          </a:p>
          <a:p>
            <a:pPr lvl="1" algn="just">
              <a:lnSpc>
                <a:spcPct val="125000"/>
              </a:lnSpc>
              <a:spcBef>
                <a:spcPts val="1800"/>
              </a:spcBef>
              <a:defRPr/>
            </a:pPr>
            <a:r>
              <a:rPr lang="en-US" sz="1700" dirty="0" smtClean="0">
                <a:solidFill>
                  <a:srgbClr val="00B050"/>
                </a:solidFill>
              </a:rPr>
              <a:t>The click-through rates of search engines are highest among all other digital channels.</a:t>
            </a:r>
          </a:p>
        </p:txBody>
      </p:sp>
    </p:spTree>
    <p:extLst>
      <p:ext uri="{BB962C8B-B14F-4D97-AF65-F5344CB8AC3E}">
        <p14:creationId xmlns:p14="http://schemas.microsoft.com/office/powerpoint/2010/main" val="2865924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254" y="647700"/>
            <a:ext cx="8708781" cy="4239986"/>
          </a:xfrm>
        </p:spPr>
        <p:txBody>
          <a:bodyPr/>
          <a:lstStyle/>
          <a:p>
            <a:pPr lvl="1" algn="just">
              <a:lnSpc>
                <a:spcPct val="125000"/>
              </a:lnSpc>
              <a:spcBef>
                <a:spcPts val="2400"/>
              </a:spcBef>
              <a:defRPr/>
            </a:pPr>
            <a:r>
              <a:rPr lang="en-US" sz="1800" dirty="0" smtClean="0">
                <a:solidFill>
                  <a:srgbClr val="0000CC"/>
                </a:solidFill>
              </a:rPr>
              <a:t>Sales Era</a:t>
            </a:r>
            <a:r>
              <a:rPr lang="en-US" sz="1800" dirty="0"/>
              <a:t>: </a:t>
            </a:r>
            <a:r>
              <a:rPr lang="en-US" sz="1800" dirty="0" smtClean="0"/>
              <a:t>With increasing competition, companies were compelled to emphasize on </a:t>
            </a:r>
            <a:r>
              <a:rPr lang="en-US" sz="1800" dirty="0" smtClean="0">
                <a:solidFill>
                  <a:srgbClr val="00B050"/>
                </a:solidFill>
              </a:rPr>
              <a:t>aggressive </a:t>
            </a:r>
            <a:r>
              <a:rPr lang="en-US" sz="1800" dirty="0">
                <a:solidFill>
                  <a:srgbClr val="00B050"/>
                </a:solidFill>
              </a:rPr>
              <a:t>selling and promotion</a:t>
            </a:r>
            <a:r>
              <a:rPr lang="en-US" sz="1800" dirty="0" smtClean="0"/>
              <a:t>, </a:t>
            </a:r>
            <a:r>
              <a:rPr lang="en-US" sz="1800" dirty="0"/>
              <a:t>leading to saturation </a:t>
            </a:r>
            <a:r>
              <a:rPr lang="en-US" sz="1800" dirty="0" smtClean="0"/>
              <a:t>of consumer demand.</a:t>
            </a:r>
          </a:p>
          <a:p>
            <a:pPr lvl="1" algn="just">
              <a:lnSpc>
                <a:spcPct val="125000"/>
              </a:lnSpc>
              <a:spcBef>
                <a:spcPts val="2400"/>
              </a:spcBef>
              <a:defRPr/>
            </a:pPr>
            <a:r>
              <a:rPr lang="en-US" sz="1800" dirty="0">
                <a:solidFill>
                  <a:srgbClr val="0000CC"/>
                </a:solidFill>
              </a:rPr>
              <a:t>Marketing </a:t>
            </a:r>
            <a:r>
              <a:rPr lang="en-US" sz="1800" dirty="0" smtClean="0">
                <a:solidFill>
                  <a:srgbClr val="0000CC"/>
                </a:solidFill>
              </a:rPr>
              <a:t>Era</a:t>
            </a:r>
            <a:r>
              <a:rPr lang="en-US" sz="1800" dirty="0"/>
              <a:t>: </a:t>
            </a:r>
            <a:r>
              <a:rPr lang="en-US" sz="1800" dirty="0" smtClean="0"/>
              <a:t>Marketing </a:t>
            </a:r>
            <a:r>
              <a:rPr lang="en-US" sz="1800" dirty="0"/>
              <a:t>emerged as a practice as consumers started demanding </a:t>
            </a:r>
            <a:r>
              <a:rPr lang="en-US" sz="1800" dirty="0" smtClean="0"/>
              <a:t>better products</a:t>
            </a:r>
            <a:r>
              <a:rPr lang="en-US" sz="1800" dirty="0"/>
              <a:t>; differentiators like pricing, distribution, and promotion became </a:t>
            </a:r>
            <a:r>
              <a:rPr lang="en-US" sz="1800" dirty="0" smtClean="0"/>
              <a:t>important.</a:t>
            </a:r>
          </a:p>
          <a:p>
            <a:pPr lvl="1" algn="just">
              <a:lnSpc>
                <a:spcPct val="125000"/>
              </a:lnSpc>
              <a:spcBef>
                <a:spcPts val="2400"/>
              </a:spcBef>
              <a:defRPr/>
            </a:pPr>
            <a:r>
              <a:rPr lang="en-US" sz="1800" dirty="0">
                <a:solidFill>
                  <a:srgbClr val="0000CC"/>
                </a:solidFill>
              </a:rPr>
              <a:t>Relationship </a:t>
            </a:r>
            <a:r>
              <a:rPr lang="en-US" sz="1800" dirty="0" smtClean="0">
                <a:solidFill>
                  <a:srgbClr val="0000CC"/>
                </a:solidFill>
              </a:rPr>
              <a:t>Era</a:t>
            </a:r>
            <a:r>
              <a:rPr lang="en-US" sz="1800" dirty="0"/>
              <a:t>: </a:t>
            </a:r>
            <a:r>
              <a:rPr lang="en-US" sz="1800" dirty="0" smtClean="0"/>
              <a:t>Customers </a:t>
            </a:r>
            <a:r>
              <a:rPr lang="en-US" sz="1800" dirty="0"/>
              <a:t>started </a:t>
            </a:r>
            <a:r>
              <a:rPr lang="en-US" sz="1800" dirty="0">
                <a:solidFill>
                  <a:srgbClr val="00B050"/>
                </a:solidFill>
              </a:rPr>
              <a:t>getting valued </a:t>
            </a:r>
            <a:r>
              <a:rPr lang="en-US" sz="1800" dirty="0"/>
              <a:t>to build a long-term </a:t>
            </a:r>
            <a:r>
              <a:rPr lang="en-US" sz="1800" dirty="0" smtClean="0"/>
              <a:t>orientation.</a:t>
            </a:r>
            <a:endParaRPr lang="en-US" sz="1800" dirty="0"/>
          </a:p>
          <a:p>
            <a:pPr lvl="1" algn="just">
              <a:lnSpc>
                <a:spcPct val="125000"/>
              </a:lnSpc>
              <a:spcBef>
                <a:spcPts val="2400"/>
              </a:spcBef>
              <a:defRPr/>
            </a:pPr>
            <a:r>
              <a:rPr lang="en-US" sz="1800" dirty="0">
                <a:solidFill>
                  <a:srgbClr val="0000CC"/>
                </a:solidFill>
              </a:rPr>
              <a:t>Digital </a:t>
            </a:r>
            <a:r>
              <a:rPr lang="en-US" sz="1800" dirty="0" smtClean="0">
                <a:solidFill>
                  <a:srgbClr val="0000CC"/>
                </a:solidFill>
              </a:rPr>
              <a:t>Era</a:t>
            </a:r>
            <a:r>
              <a:rPr lang="en-US" sz="1800" dirty="0"/>
              <a:t>: </a:t>
            </a:r>
            <a:r>
              <a:rPr lang="en-US" sz="1800" dirty="0" smtClean="0"/>
              <a:t>Also </a:t>
            </a:r>
            <a:r>
              <a:rPr lang="en-US" sz="1800" dirty="0"/>
              <a:t>called the </a:t>
            </a:r>
            <a:r>
              <a:rPr lang="en-US" sz="1800" dirty="0">
                <a:solidFill>
                  <a:srgbClr val="00B050"/>
                </a:solidFill>
              </a:rPr>
              <a:t>social/mobile era</a:t>
            </a:r>
            <a:r>
              <a:rPr lang="en-US" sz="1800" dirty="0"/>
              <a:t>, the focus is on </a:t>
            </a:r>
            <a:r>
              <a:rPr lang="en-US" sz="1800" dirty="0">
                <a:solidFill>
                  <a:srgbClr val="00B050"/>
                </a:solidFill>
              </a:rPr>
              <a:t>real-time and social </a:t>
            </a:r>
            <a:r>
              <a:rPr lang="en-US" sz="1800" dirty="0" smtClean="0">
                <a:solidFill>
                  <a:srgbClr val="00B050"/>
                </a:solidFill>
              </a:rPr>
              <a:t>exchange-based marketing</a:t>
            </a:r>
            <a:r>
              <a:rPr lang="en-US" sz="1800" dirty="0" smtClean="0"/>
              <a:t> </a:t>
            </a:r>
            <a:r>
              <a:rPr lang="en-US" sz="1800" dirty="0"/>
              <a:t>where communication and social interactions play a prime </a:t>
            </a:r>
            <a:r>
              <a:rPr lang="en-US" sz="1800" dirty="0" smtClean="0"/>
              <a:t>role.</a:t>
            </a:r>
          </a:p>
        </p:txBody>
      </p:sp>
      <p:sp>
        <p:nvSpPr>
          <p:cNvPr id="5"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Tree>
    <p:extLst>
      <p:ext uri="{BB962C8B-B14F-4D97-AF65-F5344CB8AC3E}">
        <p14:creationId xmlns:p14="http://schemas.microsoft.com/office/powerpoint/2010/main" val="22947864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Landscape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74172" y="635000"/>
            <a:ext cx="8777864" cy="4252686"/>
          </a:xfrm>
        </p:spPr>
        <p:txBody>
          <a:bodyPr/>
          <a:lstStyle/>
          <a:p>
            <a:pPr algn="just">
              <a:lnSpc>
                <a:spcPct val="125000"/>
              </a:lnSpc>
              <a:spcBef>
                <a:spcPts val="1200"/>
              </a:spcBef>
              <a:defRPr/>
            </a:pPr>
            <a:r>
              <a:rPr lang="en-US" sz="1900" dirty="0" smtClean="0">
                <a:solidFill>
                  <a:srgbClr val="FF0000"/>
                </a:solidFill>
              </a:rPr>
              <a:t>Popular</a:t>
            </a:r>
            <a:r>
              <a:rPr lang="en-US" sz="1900" dirty="0" smtClean="0"/>
              <a:t> </a:t>
            </a:r>
            <a:r>
              <a:rPr lang="en-US" sz="1900" dirty="0" smtClean="0">
                <a:solidFill>
                  <a:srgbClr val="FF0000"/>
                </a:solidFill>
              </a:rPr>
              <a:t>portals and websites</a:t>
            </a:r>
            <a:r>
              <a:rPr lang="en-US" sz="1900" dirty="0" smtClean="0"/>
              <a:t> (such as Yahoo!, </a:t>
            </a:r>
            <a:r>
              <a:rPr lang="en-US" sz="1900" dirty="0" err="1" smtClean="0"/>
              <a:t>Indiatimes</a:t>
            </a:r>
            <a:r>
              <a:rPr lang="en-US" sz="1900" dirty="0" smtClean="0"/>
              <a:t> and YouTube) </a:t>
            </a:r>
            <a:r>
              <a:rPr lang="en-US" sz="1900" dirty="0" smtClean="0">
                <a:solidFill>
                  <a:srgbClr val="0000CC"/>
                </a:solidFill>
              </a:rPr>
              <a:t>are very good for brand building</a:t>
            </a:r>
            <a:r>
              <a:rPr lang="en-US" sz="1900" dirty="0" smtClean="0"/>
              <a:t>.</a:t>
            </a:r>
          </a:p>
          <a:p>
            <a:pPr lvl="1" algn="just">
              <a:lnSpc>
                <a:spcPct val="125000"/>
              </a:lnSpc>
              <a:spcBef>
                <a:spcPts val="1200"/>
              </a:spcBef>
              <a:defRPr/>
            </a:pPr>
            <a:r>
              <a:rPr lang="en-US" sz="1700" dirty="0" smtClean="0"/>
              <a:t>The first step in brand building is creating awareness. </a:t>
            </a:r>
          </a:p>
          <a:p>
            <a:pPr lvl="1" algn="just">
              <a:lnSpc>
                <a:spcPct val="125000"/>
              </a:lnSpc>
              <a:spcBef>
                <a:spcPts val="1800"/>
              </a:spcBef>
              <a:defRPr/>
            </a:pPr>
            <a:r>
              <a:rPr lang="en-US" sz="1700" dirty="0" smtClean="0"/>
              <a:t>These websites or mobile applications have millions of unique users and page views per month, and hence have </a:t>
            </a:r>
            <a:r>
              <a:rPr lang="en-US" sz="1700" dirty="0" smtClean="0">
                <a:solidFill>
                  <a:srgbClr val="0000CC"/>
                </a:solidFill>
              </a:rPr>
              <a:t>huge reach</a:t>
            </a:r>
            <a:r>
              <a:rPr lang="en-US" sz="1700" dirty="0" smtClean="0"/>
              <a:t>.</a:t>
            </a:r>
          </a:p>
          <a:p>
            <a:pPr lvl="1" algn="just">
              <a:lnSpc>
                <a:spcPct val="125000"/>
              </a:lnSpc>
              <a:spcBef>
                <a:spcPts val="1800"/>
              </a:spcBef>
              <a:defRPr/>
            </a:pPr>
            <a:r>
              <a:rPr lang="en-US" sz="1700" dirty="0" smtClean="0"/>
              <a:t>If we place banner ad on such popular websites, it will reach large number of users, thus creating awareness.</a:t>
            </a:r>
          </a:p>
        </p:txBody>
      </p:sp>
    </p:spTree>
    <p:extLst>
      <p:ext uri="{BB962C8B-B14F-4D97-AF65-F5344CB8AC3E}">
        <p14:creationId xmlns:p14="http://schemas.microsoft.com/office/powerpoint/2010/main" val="1085120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Landscape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Social media </a:t>
            </a:r>
            <a:r>
              <a:rPr lang="en-US" sz="1900" dirty="0" smtClean="0"/>
              <a:t>is very apt for </a:t>
            </a:r>
            <a:r>
              <a:rPr lang="en-US" sz="1900" dirty="0" smtClean="0">
                <a:solidFill>
                  <a:srgbClr val="0000CC"/>
                </a:solidFill>
              </a:rPr>
              <a:t>customer engagement</a:t>
            </a:r>
            <a:r>
              <a:rPr lang="en-US" sz="1900" dirty="0" smtClean="0"/>
              <a:t> as it is about building a community and nurturing a bond with members.</a:t>
            </a:r>
          </a:p>
          <a:p>
            <a:pPr lvl="1" algn="just">
              <a:lnSpc>
                <a:spcPct val="125000"/>
              </a:lnSpc>
              <a:spcBef>
                <a:spcPts val="1200"/>
              </a:spcBef>
              <a:defRPr/>
            </a:pPr>
            <a:r>
              <a:rPr lang="en-US" sz="1700" b="1" dirty="0" smtClean="0"/>
              <a:t>It is not so apt for generating sales or conversions</a:t>
            </a:r>
            <a:r>
              <a:rPr lang="en-US" sz="1700" dirty="0" smtClean="0"/>
              <a:t> as users do not come to social media to buy products or service but to engage with friends.</a:t>
            </a:r>
          </a:p>
          <a:p>
            <a:pPr lvl="1" algn="just">
              <a:lnSpc>
                <a:spcPct val="125000"/>
              </a:lnSpc>
              <a:spcBef>
                <a:spcPts val="1800"/>
              </a:spcBef>
              <a:defRPr/>
            </a:pPr>
            <a:r>
              <a:rPr lang="en-US" sz="1700" dirty="0" smtClean="0">
                <a:solidFill>
                  <a:srgbClr val="C00000"/>
                </a:solidFill>
              </a:rPr>
              <a:t>Each medium of digital marketing has its own unique strengths and characteristics.</a:t>
            </a:r>
          </a:p>
          <a:p>
            <a:pPr lvl="1" algn="just">
              <a:lnSpc>
                <a:spcPct val="125000"/>
              </a:lnSpc>
              <a:spcBef>
                <a:spcPts val="1800"/>
              </a:spcBef>
              <a:defRPr/>
            </a:pPr>
            <a:r>
              <a:rPr lang="en-US" sz="1700" dirty="0" smtClean="0">
                <a:solidFill>
                  <a:srgbClr val="0000CC"/>
                </a:solidFill>
              </a:rPr>
              <a:t>Hence, marketing objectives must be aligned to each medium’s unique characteristics.</a:t>
            </a:r>
          </a:p>
          <a:p>
            <a:pPr lvl="1" algn="just">
              <a:lnSpc>
                <a:spcPct val="125000"/>
              </a:lnSpc>
              <a:spcBef>
                <a:spcPts val="1200"/>
              </a:spcBef>
              <a:defRPr/>
            </a:pPr>
            <a:endParaRPr lang="en-US" sz="1800" dirty="0" smtClean="0"/>
          </a:p>
          <a:p>
            <a:pPr lvl="1" algn="just">
              <a:lnSpc>
                <a:spcPct val="125000"/>
              </a:lnSpc>
              <a:spcBef>
                <a:spcPts val="1200"/>
              </a:spcBef>
              <a:defRPr/>
            </a:pPr>
            <a:endParaRPr lang="en-US" sz="1800" dirty="0" smtClean="0"/>
          </a:p>
        </p:txBody>
      </p:sp>
    </p:spTree>
    <p:extLst>
      <p:ext uri="{BB962C8B-B14F-4D97-AF65-F5344CB8AC3E}">
        <p14:creationId xmlns:p14="http://schemas.microsoft.com/office/powerpoint/2010/main" val="38531689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Landscape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Micro blogging platforms </a:t>
            </a:r>
            <a:r>
              <a:rPr lang="en-US" sz="1900" dirty="0" smtClean="0"/>
              <a:t>such as</a:t>
            </a:r>
            <a:r>
              <a:rPr lang="en-US" sz="1900" dirty="0" smtClean="0">
                <a:solidFill>
                  <a:srgbClr val="FF0000"/>
                </a:solidFill>
              </a:rPr>
              <a:t> Twitter </a:t>
            </a:r>
            <a:r>
              <a:rPr lang="en-US" sz="1900" dirty="0" smtClean="0"/>
              <a:t>are apt for </a:t>
            </a:r>
            <a:r>
              <a:rPr lang="en-US" sz="1900" dirty="0" smtClean="0">
                <a:solidFill>
                  <a:srgbClr val="0000CC"/>
                </a:solidFill>
              </a:rPr>
              <a:t>disseminating information rapidly</a:t>
            </a:r>
            <a:r>
              <a:rPr lang="en-US" sz="1900" dirty="0" smtClean="0"/>
              <a:t>. </a:t>
            </a:r>
          </a:p>
          <a:p>
            <a:pPr lvl="1" algn="just">
              <a:lnSpc>
                <a:spcPct val="125000"/>
              </a:lnSpc>
              <a:spcBef>
                <a:spcPts val="1200"/>
              </a:spcBef>
              <a:defRPr/>
            </a:pPr>
            <a:r>
              <a:rPr lang="en-US" sz="1700" dirty="0" smtClean="0">
                <a:solidFill>
                  <a:srgbClr val="0000CC"/>
                </a:solidFill>
              </a:rPr>
              <a:t>Such platforms are good for trending and for spreading word of mouth. </a:t>
            </a:r>
          </a:p>
          <a:p>
            <a:pPr algn="just">
              <a:lnSpc>
                <a:spcPct val="125000"/>
              </a:lnSpc>
              <a:spcBef>
                <a:spcPts val="2400"/>
              </a:spcBef>
              <a:defRPr/>
            </a:pPr>
            <a:r>
              <a:rPr lang="en-US" sz="1900" dirty="0" smtClean="0">
                <a:solidFill>
                  <a:srgbClr val="FF0000"/>
                </a:solidFill>
              </a:rPr>
              <a:t>Online reputation management (ORM)</a:t>
            </a:r>
            <a:r>
              <a:rPr lang="en-US" sz="1900" dirty="0" smtClean="0"/>
              <a:t> is a strategic area of digital marketing which is about listening and understanding consumer sentiments and proactively shaping the brand attitude.</a:t>
            </a:r>
          </a:p>
          <a:p>
            <a:pPr lvl="1" algn="just">
              <a:lnSpc>
                <a:spcPct val="125000"/>
              </a:lnSpc>
              <a:spcBef>
                <a:spcPts val="1200"/>
              </a:spcBef>
              <a:defRPr/>
            </a:pPr>
            <a:r>
              <a:rPr lang="en-US" sz="1700" dirty="0" smtClean="0"/>
              <a:t>Many social listening tools are available such as </a:t>
            </a:r>
            <a:r>
              <a:rPr lang="en-US" sz="1700" dirty="0" smtClean="0">
                <a:solidFill>
                  <a:srgbClr val="0000CC"/>
                </a:solidFill>
              </a:rPr>
              <a:t>Radian 6</a:t>
            </a:r>
            <a:r>
              <a:rPr lang="en-US" sz="1700" dirty="0" smtClean="0"/>
              <a:t>, </a:t>
            </a:r>
            <a:r>
              <a:rPr lang="en-US" sz="1700" dirty="0" smtClean="0">
                <a:solidFill>
                  <a:srgbClr val="0000CC"/>
                </a:solidFill>
              </a:rPr>
              <a:t>Simplify 360</a:t>
            </a:r>
            <a:r>
              <a:rPr lang="en-US" sz="1700" dirty="0" smtClean="0"/>
              <a:t>, that identify the influencers, brand associations and sentiments.</a:t>
            </a:r>
          </a:p>
          <a:p>
            <a:pPr lvl="1" algn="just">
              <a:lnSpc>
                <a:spcPct val="125000"/>
              </a:lnSpc>
              <a:spcBef>
                <a:spcPts val="1800"/>
              </a:spcBef>
              <a:defRPr/>
            </a:pPr>
            <a:r>
              <a:rPr lang="en-US" sz="1700" dirty="0" smtClean="0"/>
              <a:t>Another aspect of ORM is the ‘</a:t>
            </a:r>
            <a:r>
              <a:rPr lang="en-US" sz="1700" dirty="0" smtClean="0">
                <a:solidFill>
                  <a:srgbClr val="0000CC"/>
                </a:solidFill>
              </a:rPr>
              <a:t>Digital PR</a:t>
            </a:r>
            <a:r>
              <a:rPr lang="en-US" sz="1700" dirty="0" smtClean="0"/>
              <a:t>’ which is fast replacing the ‘</a:t>
            </a:r>
            <a:r>
              <a:rPr lang="en-US" sz="1700" dirty="0" smtClean="0">
                <a:solidFill>
                  <a:srgbClr val="0000CC"/>
                </a:solidFill>
              </a:rPr>
              <a:t>Traditional PR</a:t>
            </a:r>
            <a:r>
              <a:rPr lang="en-US" sz="1700" dirty="0" smtClean="0"/>
              <a:t>’.</a:t>
            </a:r>
            <a:endParaRPr lang="en-US" sz="1800" dirty="0" smtClean="0"/>
          </a:p>
        </p:txBody>
      </p:sp>
    </p:spTree>
    <p:extLst>
      <p:ext uri="{BB962C8B-B14F-4D97-AF65-F5344CB8AC3E}">
        <p14:creationId xmlns:p14="http://schemas.microsoft.com/office/powerpoint/2010/main" val="3111196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Landscape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t>Digital marketing generates lot of </a:t>
            </a:r>
            <a:r>
              <a:rPr lang="en-US" sz="1900" dirty="0" smtClean="0">
                <a:solidFill>
                  <a:srgbClr val="FF0000"/>
                </a:solidFill>
              </a:rPr>
              <a:t>digital analytics and metrics</a:t>
            </a:r>
            <a:r>
              <a:rPr lang="en-US" sz="1900" dirty="0" smtClean="0"/>
              <a:t>.</a:t>
            </a:r>
          </a:p>
          <a:p>
            <a:pPr lvl="1" algn="just">
              <a:lnSpc>
                <a:spcPct val="125000"/>
              </a:lnSpc>
              <a:spcBef>
                <a:spcPts val="1200"/>
              </a:spcBef>
              <a:defRPr/>
            </a:pPr>
            <a:r>
              <a:rPr lang="en-US" sz="1700" dirty="0" smtClean="0"/>
              <a:t>Measurability is one of the strengths of digital marketing.</a:t>
            </a:r>
          </a:p>
          <a:p>
            <a:pPr lvl="1" algn="just">
              <a:lnSpc>
                <a:spcPct val="125000"/>
              </a:lnSpc>
              <a:spcBef>
                <a:spcPts val="1800"/>
              </a:spcBef>
              <a:defRPr/>
            </a:pPr>
            <a:r>
              <a:rPr lang="en-US" sz="1700" dirty="0" smtClean="0"/>
              <a:t>Looking at the metrics and improvising our digital marketing strategy helps in improving Return on Investment (</a:t>
            </a:r>
            <a:r>
              <a:rPr lang="en-US" sz="1700" dirty="0" err="1" smtClean="0"/>
              <a:t>RoI</a:t>
            </a:r>
            <a:r>
              <a:rPr lang="en-US" sz="1700" dirty="0" smtClean="0"/>
              <a:t>).</a:t>
            </a:r>
          </a:p>
          <a:p>
            <a:pPr lvl="1" algn="just">
              <a:lnSpc>
                <a:spcPct val="125000"/>
              </a:lnSpc>
              <a:spcBef>
                <a:spcPts val="1800"/>
              </a:spcBef>
              <a:defRPr/>
            </a:pPr>
            <a:r>
              <a:rPr lang="en-US" sz="1700" dirty="0" smtClean="0">
                <a:solidFill>
                  <a:srgbClr val="0000CC"/>
                </a:solidFill>
              </a:rPr>
              <a:t>Many tools are available for digital analytics through which performance of each campaign can be measured and optimized.</a:t>
            </a:r>
          </a:p>
          <a:p>
            <a:pPr lvl="1" algn="just">
              <a:lnSpc>
                <a:spcPct val="125000"/>
              </a:lnSpc>
              <a:spcBef>
                <a:spcPts val="1200"/>
              </a:spcBef>
              <a:defRPr/>
            </a:pPr>
            <a:endParaRPr lang="en-US" sz="1800" dirty="0" smtClean="0"/>
          </a:p>
          <a:p>
            <a:pPr lvl="1" algn="just">
              <a:lnSpc>
                <a:spcPct val="125000"/>
              </a:lnSpc>
              <a:spcBef>
                <a:spcPts val="1200"/>
              </a:spcBef>
              <a:defRPr/>
            </a:pPr>
            <a:endParaRPr lang="en-US" sz="1800" dirty="0" smtClean="0"/>
          </a:p>
        </p:txBody>
      </p:sp>
    </p:spTree>
    <p:extLst>
      <p:ext uri="{BB962C8B-B14F-4D97-AF65-F5344CB8AC3E}">
        <p14:creationId xmlns:p14="http://schemas.microsoft.com/office/powerpoint/2010/main" val="632690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a:t>
            </a:r>
            <a:endParaRPr lang="en-US" dirty="0"/>
          </a:p>
        </p:txBody>
      </p:sp>
      <p:sp>
        <p:nvSpPr>
          <p:cNvPr id="3" name="Content Placeholder 2"/>
          <p:cNvSpPr>
            <a:spLocks noGrp="1"/>
          </p:cNvSpPr>
          <p:nvPr>
            <p:ph idx="1"/>
          </p:nvPr>
        </p:nvSpPr>
        <p:spPr>
          <a:xfrm>
            <a:off x="130629" y="635000"/>
            <a:ext cx="8860971" cy="4252686"/>
          </a:xfrm>
        </p:spPr>
        <p:txBody>
          <a:bodyPr/>
          <a:lstStyle/>
          <a:p>
            <a:pPr marL="0" lvl="1" indent="0" algn="just">
              <a:lnSpc>
                <a:spcPct val="125000"/>
              </a:lnSpc>
              <a:spcBef>
                <a:spcPts val="1200"/>
              </a:spcBef>
              <a:buNone/>
              <a:defRPr/>
            </a:pPr>
            <a:endParaRPr lang="en-US" sz="1800" dirty="0" smtClean="0"/>
          </a:p>
          <a:p>
            <a:pPr lvl="1" algn="just">
              <a:lnSpc>
                <a:spcPct val="125000"/>
              </a:lnSpc>
              <a:spcBef>
                <a:spcPts val="1200"/>
              </a:spcBef>
              <a:defRPr/>
            </a:pPr>
            <a:endParaRPr lang="en-US" sz="1800"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50" t="1918"/>
          <a:stretch/>
        </p:blipFill>
        <p:spPr bwMode="auto">
          <a:xfrm>
            <a:off x="2358047" y="762000"/>
            <a:ext cx="4220293" cy="401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793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Objectives:</a:t>
            </a:r>
          </a:p>
          <a:p>
            <a:pPr lvl="1" algn="just">
              <a:lnSpc>
                <a:spcPct val="125000"/>
              </a:lnSpc>
              <a:spcBef>
                <a:spcPts val="1200"/>
              </a:spcBef>
              <a:defRPr/>
            </a:pPr>
            <a:r>
              <a:rPr lang="en-US" sz="1800" dirty="0" smtClean="0"/>
              <a:t>Some campaigns and activities may have the objectives of </a:t>
            </a:r>
            <a:r>
              <a:rPr lang="en-US" sz="1800" dirty="0" smtClean="0">
                <a:solidFill>
                  <a:srgbClr val="0000CC"/>
                </a:solidFill>
              </a:rPr>
              <a:t>increasing brand awareness</a:t>
            </a:r>
            <a:r>
              <a:rPr lang="en-US" sz="1800" dirty="0" smtClean="0"/>
              <a:t> where others may have the objective of </a:t>
            </a:r>
            <a:r>
              <a:rPr lang="en-US" sz="1800" dirty="0" smtClean="0">
                <a:solidFill>
                  <a:srgbClr val="0000CC"/>
                </a:solidFill>
              </a:rPr>
              <a:t>increasing sales or leads</a:t>
            </a:r>
            <a:r>
              <a:rPr lang="en-US" sz="1800" dirty="0" smtClean="0"/>
              <a:t>.</a:t>
            </a:r>
          </a:p>
          <a:p>
            <a:pPr lvl="1" algn="just">
              <a:lnSpc>
                <a:spcPct val="125000"/>
              </a:lnSpc>
              <a:spcBef>
                <a:spcPts val="2400"/>
              </a:spcBef>
              <a:defRPr/>
            </a:pPr>
            <a:r>
              <a:rPr lang="en-US" sz="1800" dirty="0" smtClean="0"/>
              <a:t>Alongside objective setting, appropriate metrics should be identified for measurement of performance.</a:t>
            </a:r>
          </a:p>
          <a:p>
            <a:pPr lvl="2" algn="just">
              <a:lnSpc>
                <a:spcPct val="125000"/>
              </a:lnSpc>
              <a:spcBef>
                <a:spcPts val="1200"/>
              </a:spcBef>
              <a:buFont typeface="Courier New" pitchFamily="49" charset="0"/>
              <a:buChar char="o"/>
              <a:defRPr/>
            </a:pPr>
            <a:r>
              <a:rPr lang="en-US" sz="1600" dirty="0" smtClean="0">
                <a:solidFill>
                  <a:srgbClr val="0000CC"/>
                </a:solidFill>
              </a:rPr>
              <a:t>If the goal is branding, then the metric would be recall.</a:t>
            </a:r>
          </a:p>
          <a:p>
            <a:pPr lvl="2" algn="just">
              <a:lnSpc>
                <a:spcPct val="125000"/>
              </a:lnSpc>
              <a:spcBef>
                <a:spcPts val="1800"/>
              </a:spcBef>
              <a:buFont typeface="Courier New" pitchFamily="49" charset="0"/>
              <a:buChar char="o"/>
              <a:defRPr/>
            </a:pPr>
            <a:r>
              <a:rPr lang="en-US" sz="1600" dirty="0" smtClean="0">
                <a:solidFill>
                  <a:srgbClr val="0000CC"/>
                </a:solidFill>
              </a:rPr>
              <a:t>If the objective is performance, then measurement can be done through metrics such as Click Through Rate (CTR), Leads, Conversions, Cost Per Acquisition (CPA).</a:t>
            </a:r>
            <a:endParaRPr lang="en-US" sz="1800" dirty="0" smtClean="0"/>
          </a:p>
        </p:txBody>
      </p:sp>
    </p:spTree>
    <p:extLst>
      <p:ext uri="{BB962C8B-B14F-4D97-AF65-F5344CB8AC3E}">
        <p14:creationId xmlns:p14="http://schemas.microsoft.com/office/powerpoint/2010/main" val="2752287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Buyer Personas:</a:t>
            </a:r>
          </a:p>
          <a:p>
            <a:pPr lvl="1" algn="just">
              <a:lnSpc>
                <a:spcPct val="125000"/>
              </a:lnSpc>
              <a:spcBef>
                <a:spcPts val="1200"/>
              </a:spcBef>
              <a:defRPr/>
            </a:pPr>
            <a:r>
              <a:rPr lang="en-US" sz="1800" dirty="0" smtClean="0"/>
              <a:t>Identify multiple buyer personas based on the analysis of past data and profile of our best customers.</a:t>
            </a:r>
          </a:p>
          <a:p>
            <a:pPr lvl="1" algn="just">
              <a:lnSpc>
                <a:spcPct val="125000"/>
              </a:lnSpc>
              <a:spcBef>
                <a:spcPts val="1800"/>
              </a:spcBef>
              <a:defRPr/>
            </a:pPr>
            <a:r>
              <a:rPr lang="en-US" sz="1800" dirty="0" smtClean="0"/>
              <a:t>The information that we need about our customers can be categorized into:</a:t>
            </a:r>
          </a:p>
          <a:p>
            <a:pPr lvl="2" algn="just">
              <a:lnSpc>
                <a:spcPct val="125000"/>
              </a:lnSpc>
              <a:spcBef>
                <a:spcPts val="1200"/>
              </a:spcBef>
              <a:buFont typeface="Courier New" pitchFamily="49" charset="0"/>
              <a:buChar char="o"/>
              <a:defRPr/>
            </a:pPr>
            <a:r>
              <a:rPr lang="en-US" sz="1600" dirty="0" smtClean="0">
                <a:solidFill>
                  <a:srgbClr val="0000CC"/>
                </a:solidFill>
              </a:rPr>
              <a:t>Who:</a:t>
            </a:r>
            <a:r>
              <a:rPr lang="en-US" sz="1600" dirty="0" smtClean="0">
                <a:solidFill>
                  <a:schemeClr val="tx1"/>
                </a:solidFill>
              </a:rPr>
              <a:t> Identify the age, gender, location, job title, responsibility, education of customer.</a:t>
            </a:r>
          </a:p>
          <a:p>
            <a:pPr lvl="2" algn="just">
              <a:lnSpc>
                <a:spcPct val="125000"/>
              </a:lnSpc>
              <a:spcBef>
                <a:spcPts val="1200"/>
              </a:spcBef>
              <a:buFont typeface="Courier New" pitchFamily="49" charset="0"/>
              <a:buChar char="o"/>
              <a:defRPr/>
            </a:pPr>
            <a:r>
              <a:rPr lang="en-US" sz="1600" dirty="0" smtClean="0">
                <a:solidFill>
                  <a:srgbClr val="0000CC"/>
                </a:solidFill>
              </a:rPr>
              <a:t>What: </a:t>
            </a:r>
            <a:r>
              <a:rPr lang="en-US" sz="1600" dirty="0" smtClean="0">
                <a:solidFill>
                  <a:schemeClr val="tx1"/>
                </a:solidFill>
              </a:rPr>
              <a:t>What are the goals of our customers, and what are their pain points that need to be resolved. Also, identify their areas of interest, media they consume, and touch points.</a:t>
            </a:r>
          </a:p>
          <a:p>
            <a:pPr lvl="2" algn="just">
              <a:lnSpc>
                <a:spcPct val="125000"/>
              </a:lnSpc>
              <a:spcBef>
                <a:spcPts val="1200"/>
              </a:spcBef>
              <a:buFont typeface="Courier New" pitchFamily="49" charset="0"/>
              <a:buChar char="o"/>
              <a:defRPr/>
            </a:pPr>
            <a:r>
              <a:rPr lang="en-US" sz="1600" dirty="0" smtClean="0">
                <a:solidFill>
                  <a:srgbClr val="0000CC"/>
                </a:solidFill>
              </a:rPr>
              <a:t>Why:</a:t>
            </a:r>
            <a:r>
              <a:rPr lang="en-US" sz="1600" dirty="0" smtClean="0">
                <a:solidFill>
                  <a:schemeClr val="tx1"/>
                </a:solidFill>
              </a:rPr>
              <a:t> We must question why they will buy our product, what is our unique selling proposition, what is our elevator pitch, and how compelling it is to convince the customer to buy.</a:t>
            </a:r>
            <a:endParaRPr lang="en-US" sz="1800" dirty="0" smtClean="0"/>
          </a:p>
        </p:txBody>
      </p:sp>
    </p:spTree>
    <p:extLst>
      <p:ext uri="{BB962C8B-B14F-4D97-AF65-F5344CB8AC3E}">
        <p14:creationId xmlns:p14="http://schemas.microsoft.com/office/powerpoint/2010/main" val="4073019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Content:</a:t>
            </a:r>
          </a:p>
          <a:p>
            <a:pPr lvl="1" algn="just">
              <a:lnSpc>
                <a:spcPct val="125000"/>
              </a:lnSpc>
              <a:spcBef>
                <a:spcPts val="900"/>
              </a:spcBef>
              <a:defRPr/>
            </a:pPr>
            <a:r>
              <a:rPr lang="en-US" sz="1800" dirty="0" smtClean="0"/>
              <a:t>Prepare content strategy by analyzing what worked in the past and what did not.</a:t>
            </a:r>
          </a:p>
          <a:p>
            <a:pPr lvl="1" algn="just">
              <a:lnSpc>
                <a:spcPct val="125000"/>
              </a:lnSpc>
              <a:spcBef>
                <a:spcPts val="1200"/>
              </a:spcBef>
              <a:defRPr/>
            </a:pPr>
            <a:r>
              <a:rPr lang="en-US" sz="1800" dirty="0" smtClean="0"/>
              <a:t>Analyze the performance of each of content type such as:</a:t>
            </a:r>
            <a:r>
              <a:rPr lang="en-US" sz="1800" dirty="0"/>
              <a:t> </a:t>
            </a:r>
            <a:r>
              <a:rPr lang="en-US" sz="1800" dirty="0" smtClean="0">
                <a:solidFill>
                  <a:srgbClr val="0000CC"/>
                </a:solidFill>
              </a:rPr>
              <a:t>Video, Image, Infographics, eBooks, Webinars, Games, </a:t>
            </a:r>
            <a:r>
              <a:rPr lang="en-US" sz="1800" dirty="0" smtClean="0"/>
              <a:t>and create more of the variety that performed better</a:t>
            </a:r>
            <a:r>
              <a:rPr lang="en-US" sz="1800" dirty="0" smtClean="0">
                <a:solidFill>
                  <a:srgbClr val="0000CC"/>
                </a:solidFill>
              </a:rPr>
              <a:t>.</a:t>
            </a:r>
          </a:p>
        </p:txBody>
      </p:sp>
    </p:spTree>
    <p:extLst>
      <p:ext uri="{BB962C8B-B14F-4D97-AF65-F5344CB8AC3E}">
        <p14:creationId xmlns:p14="http://schemas.microsoft.com/office/powerpoint/2010/main" val="1282635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Channel:</a:t>
            </a:r>
            <a:endParaRPr lang="en-US" sz="1900" dirty="0">
              <a:solidFill>
                <a:srgbClr val="FF0000"/>
              </a:solidFill>
            </a:endParaRPr>
          </a:p>
          <a:p>
            <a:pPr lvl="1" algn="just">
              <a:lnSpc>
                <a:spcPct val="125000"/>
              </a:lnSpc>
              <a:spcBef>
                <a:spcPts val="900"/>
              </a:spcBef>
              <a:defRPr/>
            </a:pPr>
            <a:r>
              <a:rPr lang="en-US" sz="1800" dirty="0" smtClean="0">
                <a:solidFill>
                  <a:srgbClr val="0000CC"/>
                </a:solidFill>
              </a:rPr>
              <a:t>How would we plan for creating paid, owned, and earned contents?</a:t>
            </a:r>
          </a:p>
          <a:p>
            <a:pPr lvl="2" algn="just">
              <a:lnSpc>
                <a:spcPct val="125000"/>
              </a:lnSpc>
              <a:spcBef>
                <a:spcPts val="1500"/>
              </a:spcBef>
              <a:buFont typeface="Courier New" pitchFamily="49" charset="0"/>
              <a:buChar char="o"/>
              <a:defRPr/>
            </a:pPr>
            <a:r>
              <a:rPr lang="en-US" sz="1600" dirty="0" smtClean="0">
                <a:solidFill>
                  <a:schemeClr val="tx1"/>
                </a:solidFill>
              </a:rPr>
              <a:t>In owned, will we have a website or a microsite?</a:t>
            </a:r>
          </a:p>
          <a:p>
            <a:pPr lvl="2" algn="just">
              <a:lnSpc>
                <a:spcPct val="125000"/>
              </a:lnSpc>
              <a:spcBef>
                <a:spcPts val="1500"/>
              </a:spcBef>
              <a:buFont typeface="Courier New" pitchFamily="49" charset="0"/>
              <a:buChar char="o"/>
              <a:defRPr/>
            </a:pPr>
            <a:r>
              <a:rPr lang="en-US" sz="1600" dirty="0" smtClean="0">
                <a:solidFill>
                  <a:schemeClr val="tx1"/>
                </a:solidFill>
              </a:rPr>
              <a:t>Which social media pages or handles will we have and how will we prioritize?</a:t>
            </a:r>
          </a:p>
          <a:p>
            <a:pPr lvl="2" algn="just">
              <a:lnSpc>
                <a:spcPct val="125000"/>
              </a:lnSpc>
              <a:spcBef>
                <a:spcPts val="1500"/>
              </a:spcBef>
              <a:buFont typeface="Courier New" pitchFamily="49" charset="0"/>
              <a:buChar char="o"/>
              <a:defRPr/>
            </a:pPr>
            <a:r>
              <a:rPr lang="en-US" sz="1600" dirty="0" smtClean="0">
                <a:solidFill>
                  <a:schemeClr val="tx1"/>
                </a:solidFill>
              </a:rPr>
              <a:t>For earned media, will we participate in blogs or forum or question-answer sites?</a:t>
            </a:r>
          </a:p>
          <a:p>
            <a:pPr lvl="2" algn="just">
              <a:lnSpc>
                <a:spcPct val="125000"/>
              </a:lnSpc>
              <a:spcBef>
                <a:spcPts val="1500"/>
              </a:spcBef>
              <a:buFont typeface="Courier New" pitchFamily="49" charset="0"/>
              <a:buChar char="o"/>
              <a:defRPr/>
            </a:pPr>
            <a:r>
              <a:rPr lang="en-US" sz="1600" dirty="0" smtClean="0">
                <a:solidFill>
                  <a:schemeClr val="tx1"/>
                </a:solidFill>
              </a:rPr>
              <a:t>Will we use contests or promotions or controversy or emotional appeal?</a:t>
            </a:r>
          </a:p>
          <a:p>
            <a:pPr lvl="2" algn="just">
              <a:lnSpc>
                <a:spcPct val="125000"/>
              </a:lnSpc>
              <a:spcBef>
                <a:spcPts val="1500"/>
              </a:spcBef>
              <a:buFont typeface="Courier New" pitchFamily="49" charset="0"/>
              <a:buChar char="o"/>
              <a:defRPr/>
            </a:pPr>
            <a:r>
              <a:rPr lang="en-US" sz="1600" dirty="0" smtClean="0">
                <a:solidFill>
                  <a:schemeClr val="tx1"/>
                </a:solidFill>
              </a:rPr>
              <a:t>For paid media, which platform we will use for campaigns (will we run campaigns on search engines of banner ads on Facebook, Twitter or LinkedIn?</a:t>
            </a:r>
            <a:endParaRPr lang="en-US" sz="1600" dirty="0" smtClean="0">
              <a:solidFill>
                <a:srgbClr val="0000CC"/>
              </a:solidFill>
            </a:endParaRPr>
          </a:p>
          <a:p>
            <a:pPr lvl="2" algn="just">
              <a:lnSpc>
                <a:spcPct val="125000"/>
              </a:lnSpc>
              <a:spcBef>
                <a:spcPts val="1200"/>
              </a:spcBef>
              <a:defRPr/>
            </a:pPr>
            <a:endParaRPr lang="en-US" sz="1500" dirty="0" smtClean="0">
              <a:solidFill>
                <a:srgbClr val="0000CC"/>
              </a:solidFill>
            </a:endParaRPr>
          </a:p>
        </p:txBody>
      </p:sp>
    </p:spTree>
    <p:extLst>
      <p:ext uri="{BB962C8B-B14F-4D97-AF65-F5344CB8AC3E}">
        <p14:creationId xmlns:p14="http://schemas.microsoft.com/office/powerpoint/2010/main" val="39101245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Timelines:</a:t>
            </a:r>
          </a:p>
          <a:p>
            <a:pPr lvl="1" algn="just">
              <a:lnSpc>
                <a:spcPct val="125000"/>
              </a:lnSpc>
              <a:spcBef>
                <a:spcPts val="900"/>
              </a:spcBef>
              <a:defRPr/>
            </a:pPr>
            <a:r>
              <a:rPr lang="en-US" sz="1800" dirty="0" smtClean="0"/>
              <a:t>Prepare a month-wise calendar to record which activities will be done in which month?</a:t>
            </a:r>
          </a:p>
          <a:p>
            <a:pPr lvl="1" algn="just">
              <a:lnSpc>
                <a:spcPct val="125000"/>
              </a:lnSpc>
              <a:spcBef>
                <a:spcPts val="900"/>
              </a:spcBef>
              <a:defRPr/>
            </a:pPr>
            <a:r>
              <a:rPr lang="en-US" sz="1800" dirty="0" smtClean="0"/>
              <a:t>Further, break down content strategy, channel strategy, target audience week-wise so that there is a starting point to refer to.</a:t>
            </a:r>
          </a:p>
        </p:txBody>
      </p:sp>
    </p:spTree>
    <p:extLst>
      <p:ext uri="{BB962C8B-B14F-4D97-AF65-F5344CB8AC3E}">
        <p14:creationId xmlns:p14="http://schemas.microsoft.com/office/powerpoint/2010/main" val="99468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smtClean="0">
                <a:solidFill>
                  <a:srgbClr val="FF0000"/>
                </a:solidFill>
              </a:rPr>
              <a:t>Premise </a:t>
            </a:r>
            <a:r>
              <a:rPr lang="en-US" sz="1900" dirty="0">
                <a:solidFill>
                  <a:srgbClr val="FF0000"/>
                </a:solidFill>
              </a:rPr>
              <a:t>of Traditional Marketing</a:t>
            </a:r>
            <a:endParaRPr lang="en-US" sz="1900" dirty="0" smtClean="0">
              <a:solidFill>
                <a:srgbClr val="FF0000"/>
              </a:solidFill>
            </a:endParaRPr>
          </a:p>
          <a:p>
            <a:pPr lvl="1" algn="just">
              <a:lnSpc>
                <a:spcPct val="125000"/>
              </a:lnSpc>
              <a:spcBef>
                <a:spcPts val="1200"/>
              </a:spcBef>
              <a:defRPr/>
            </a:pPr>
            <a:r>
              <a:rPr lang="en-US" sz="1800" dirty="0" smtClean="0"/>
              <a:t>Traditional marketing includes </a:t>
            </a:r>
            <a:r>
              <a:rPr lang="en-US" sz="1800" dirty="0"/>
              <a:t>platforms and techniques which were used as </a:t>
            </a:r>
            <a:r>
              <a:rPr lang="en-US" sz="1800" dirty="0" smtClean="0"/>
              <a:t>one-way communication </a:t>
            </a:r>
            <a:r>
              <a:rPr lang="en-US" sz="1800" dirty="0"/>
              <a:t>tool rather than interactive ones. </a:t>
            </a:r>
            <a:r>
              <a:rPr lang="en-US" sz="1800" dirty="0" smtClean="0">
                <a:solidFill>
                  <a:srgbClr val="00B050"/>
                </a:solidFill>
              </a:rPr>
              <a:t>Important tools include</a:t>
            </a:r>
            <a:r>
              <a:rPr lang="en-US" sz="1800" dirty="0" smtClean="0"/>
              <a:t>:</a:t>
            </a:r>
          </a:p>
          <a:p>
            <a:pPr lvl="2" algn="just">
              <a:lnSpc>
                <a:spcPct val="125000"/>
              </a:lnSpc>
              <a:spcBef>
                <a:spcPts val="1000"/>
              </a:spcBef>
              <a:buFont typeface="Courier New" pitchFamily="49" charset="0"/>
              <a:buChar char="o"/>
              <a:defRPr/>
            </a:pPr>
            <a:r>
              <a:rPr lang="en-US" sz="1600" dirty="0" smtClean="0">
                <a:solidFill>
                  <a:srgbClr val="0000CC"/>
                </a:solidFill>
              </a:rPr>
              <a:t>Print Marketing</a:t>
            </a:r>
            <a:r>
              <a:rPr lang="en-US" sz="1600" dirty="0" smtClean="0">
                <a:solidFill>
                  <a:schemeClr val="tx1"/>
                </a:solidFill>
              </a:rPr>
              <a:t> </a:t>
            </a:r>
            <a:r>
              <a:rPr lang="en-US" sz="1600" dirty="0">
                <a:solidFill>
                  <a:schemeClr val="tx1"/>
                </a:solidFill>
              </a:rPr>
              <a:t>(</a:t>
            </a:r>
            <a:r>
              <a:rPr lang="en-US" sz="1600" dirty="0" smtClean="0">
                <a:solidFill>
                  <a:schemeClr val="tx1"/>
                </a:solidFill>
              </a:rPr>
              <a:t>newspapers/magazines/catalogues</a:t>
            </a:r>
            <a:r>
              <a:rPr lang="en-US" sz="1600" dirty="0">
                <a:solidFill>
                  <a:schemeClr val="tx1"/>
                </a:solidFill>
              </a:rPr>
              <a:t>) provided daily news</a:t>
            </a:r>
            <a:r>
              <a:rPr lang="en-US" sz="1600" dirty="0" smtClean="0">
                <a:solidFill>
                  <a:schemeClr val="tx1"/>
                </a:solidFill>
              </a:rPr>
              <a:t>, classifieds</a:t>
            </a:r>
            <a:r>
              <a:rPr lang="en-US" sz="1600" dirty="0">
                <a:solidFill>
                  <a:schemeClr val="tx1"/>
                </a:solidFill>
              </a:rPr>
              <a:t>, local and interest-based </a:t>
            </a:r>
            <a:r>
              <a:rPr lang="en-US" sz="1600" dirty="0" smtClean="0">
                <a:solidFill>
                  <a:schemeClr val="tx1"/>
                </a:solidFill>
              </a:rPr>
              <a:t>periodicals/flyers </a:t>
            </a:r>
            <a:r>
              <a:rPr lang="en-US" sz="1600" dirty="0">
                <a:solidFill>
                  <a:schemeClr val="tx1"/>
                </a:solidFill>
              </a:rPr>
              <a:t>which were </a:t>
            </a:r>
            <a:r>
              <a:rPr lang="en-US" sz="1600" dirty="0" smtClean="0">
                <a:solidFill>
                  <a:schemeClr val="tx1"/>
                </a:solidFill>
              </a:rPr>
              <a:t>monetized through </a:t>
            </a:r>
            <a:r>
              <a:rPr lang="en-US" sz="1600" dirty="0">
                <a:solidFill>
                  <a:schemeClr val="tx1"/>
                </a:solidFill>
              </a:rPr>
              <a:t>promotions and local </a:t>
            </a:r>
            <a:r>
              <a:rPr lang="en-US" sz="1600" dirty="0" smtClean="0">
                <a:solidFill>
                  <a:schemeClr val="tx1"/>
                </a:solidFill>
              </a:rPr>
              <a:t>advertisements.</a:t>
            </a:r>
            <a:endParaRPr lang="en-US" sz="1600" dirty="0">
              <a:solidFill>
                <a:schemeClr val="tx1"/>
              </a:solidFill>
            </a:endParaRPr>
          </a:p>
          <a:p>
            <a:pPr lvl="2" algn="just">
              <a:lnSpc>
                <a:spcPct val="125000"/>
              </a:lnSpc>
              <a:spcBef>
                <a:spcPts val="1000"/>
              </a:spcBef>
              <a:buFont typeface="Courier New" pitchFamily="49" charset="0"/>
              <a:buChar char="o"/>
              <a:defRPr/>
            </a:pPr>
            <a:r>
              <a:rPr lang="en-US" sz="1600" dirty="0" smtClean="0">
                <a:solidFill>
                  <a:srgbClr val="0000CC"/>
                </a:solidFill>
              </a:rPr>
              <a:t>Broadcasting</a:t>
            </a:r>
            <a:r>
              <a:rPr lang="en-US" sz="1600" dirty="0" smtClean="0"/>
              <a:t> </a:t>
            </a:r>
            <a:r>
              <a:rPr lang="en-US" sz="1600" dirty="0">
                <a:solidFill>
                  <a:schemeClr val="tx1"/>
                </a:solidFill>
              </a:rPr>
              <a:t>(television/radio) provided entertainment, knowledge, and live events, </a:t>
            </a:r>
            <a:r>
              <a:rPr lang="en-US" sz="1600" dirty="0" smtClean="0">
                <a:solidFill>
                  <a:schemeClr val="tx1"/>
                </a:solidFill>
              </a:rPr>
              <a:t>primarily supported </a:t>
            </a:r>
            <a:r>
              <a:rPr lang="en-US" sz="1600" dirty="0">
                <a:solidFill>
                  <a:schemeClr val="tx1"/>
                </a:solidFill>
              </a:rPr>
              <a:t>by television </a:t>
            </a:r>
            <a:r>
              <a:rPr lang="en-US" sz="1600" dirty="0" smtClean="0">
                <a:solidFill>
                  <a:schemeClr val="tx1"/>
                </a:solidFill>
              </a:rPr>
              <a:t>advertisements.</a:t>
            </a:r>
            <a:endParaRPr lang="en-US" sz="1600" dirty="0">
              <a:solidFill>
                <a:schemeClr val="tx1"/>
              </a:solidFill>
            </a:endParaRPr>
          </a:p>
          <a:p>
            <a:pPr lvl="2" algn="just">
              <a:lnSpc>
                <a:spcPct val="125000"/>
              </a:lnSpc>
              <a:spcBef>
                <a:spcPts val="1000"/>
              </a:spcBef>
              <a:buFont typeface="Courier New" pitchFamily="49" charset="0"/>
              <a:buChar char="o"/>
              <a:defRPr/>
            </a:pPr>
            <a:r>
              <a:rPr lang="en-US" sz="1600" dirty="0" smtClean="0">
                <a:solidFill>
                  <a:srgbClr val="0000CC"/>
                </a:solidFill>
              </a:rPr>
              <a:t>Home </a:t>
            </a:r>
            <a:r>
              <a:rPr lang="en-US" sz="1600" dirty="0">
                <a:solidFill>
                  <a:srgbClr val="0000CC"/>
                </a:solidFill>
              </a:rPr>
              <a:t>Marketing</a:t>
            </a:r>
            <a:r>
              <a:rPr lang="en-US" sz="1600" dirty="0">
                <a:solidFill>
                  <a:schemeClr val="tx1"/>
                </a:solidFill>
              </a:rPr>
              <a:t> (billboard also called a hoarding) has had great impact over decades in terms of </a:t>
            </a:r>
            <a:r>
              <a:rPr lang="en-US" sz="1600" dirty="0" smtClean="0">
                <a:solidFill>
                  <a:schemeClr val="tx1"/>
                </a:solidFill>
              </a:rPr>
              <a:t>influencing consumers.</a:t>
            </a:r>
          </a:p>
          <a:p>
            <a:pPr lvl="2" algn="just">
              <a:lnSpc>
                <a:spcPct val="125000"/>
              </a:lnSpc>
              <a:spcBef>
                <a:spcPts val="1000"/>
              </a:spcBef>
              <a:buFont typeface="Courier New" pitchFamily="49" charset="0"/>
              <a:buChar char="o"/>
              <a:defRPr/>
            </a:pPr>
            <a:r>
              <a:rPr lang="en-US" sz="1600" dirty="0" smtClean="0">
                <a:solidFill>
                  <a:srgbClr val="0000CC"/>
                </a:solidFill>
              </a:rPr>
              <a:t>One-to-One Marketing</a:t>
            </a:r>
            <a:r>
              <a:rPr lang="en-US" sz="1600" dirty="0" smtClean="0">
                <a:solidFill>
                  <a:schemeClr val="tx1"/>
                </a:solidFill>
              </a:rPr>
              <a:t> </a:t>
            </a:r>
            <a:r>
              <a:rPr lang="en-US" sz="1600" dirty="0">
                <a:solidFill>
                  <a:schemeClr val="tx1"/>
                </a:solidFill>
              </a:rPr>
              <a:t>(telemarketing) </a:t>
            </a:r>
            <a:r>
              <a:rPr lang="en-US" sz="1600" dirty="0" smtClean="0">
                <a:solidFill>
                  <a:schemeClr val="tx1"/>
                </a:solidFill>
              </a:rPr>
              <a:t>has </a:t>
            </a:r>
            <a:r>
              <a:rPr lang="en-US" sz="1600" dirty="0">
                <a:solidFill>
                  <a:schemeClr val="tx1"/>
                </a:solidFill>
              </a:rPr>
              <a:t>been effective though </a:t>
            </a:r>
            <a:r>
              <a:rPr lang="en-US" sz="1600" dirty="0" smtClean="0">
                <a:solidFill>
                  <a:schemeClr val="tx1"/>
                </a:solidFill>
              </a:rPr>
              <a:t>expensive.</a:t>
            </a:r>
          </a:p>
          <a:p>
            <a:pPr lvl="2" algn="just">
              <a:lnSpc>
                <a:spcPct val="125000"/>
              </a:lnSpc>
              <a:spcBef>
                <a:spcPts val="1200"/>
              </a:spcBef>
              <a:defRPr/>
            </a:pPr>
            <a:endParaRPr lang="en-US" sz="1500" dirty="0"/>
          </a:p>
        </p:txBody>
      </p:sp>
    </p:spTree>
    <p:extLst>
      <p:ext uri="{BB962C8B-B14F-4D97-AF65-F5344CB8AC3E}">
        <p14:creationId xmlns:p14="http://schemas.microsoft.com/office/powerpoint/2010/main" val="28151150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Budget:</a:t>
            </a:r>
          </a:p>
          <a:p>
            <a:pPr lvl="1" algn="just">
              <a:lnSpc>
                <a:spcPct val="125000"/>
              </a:lnSpc>
              <a:spcBef>
                <a:spcPts val="900"/>
              </a:spcBef>
              <a:defRPr/>
            </a:pPr>
            <a:r>
              <a:rPr lang="en-US" sz="1800" dirty="0" smtClean="0"/>
              <a:t>How much budget we will allocate to digital marketing?</a:t>
            </a:r>
          </a:p>
          <a:p>
            <a:pPr lvl="2" algn="just">
              <a:lnSpc>
                <a:spcPct val="125000"/>
              </a:lnSpc>
              <a:spcBef>
                <a:spcPts val="1200"/>
              </a:spcBef>
              <a:buFont typeface="Courier New" pitchFamily="49" charset="0"/>
              <a:buChar char="o"/>
              <a:defRPr/>
            </a:pPr>
            <a:r>
              <a:rPr lang="en-US" sz="1600" dirty="0" smtClean="0"/>
              <a:t>It depends upon what percent of the marketing objectives will be met through digital mode?</a:t>
            </a:r>
          </a:p>
          <a:p>
            <a:pPr lvl="1" algn="just">
              <a:lnSpc>
                <a:spcPct val="125000"/>
              </a:lnSpc>
              <a:spcBef>
                <a:spcPts val="900"/>
              </a:spcBef>
              <a:defRPr/>
            </a:pPr>
            <a:r>
              <a:rPr lang="en-US" sz="1800" dirty="0" smtClean="0"/>
              <a:t>For certain industries such as </a:t>
            </a:r>
            <a:r>
              <a:rPr lang="en-US" sz="1800" dirty="0" smtClean="0">
                <a:solidFill>
                  <a:srgbClr val="0000CC"/>
                </a:solidFill>
              </a:rPr>
              <a:t>e-commerce, financial services, automobile and education</a:t>
            </a:r>
            <a:r>
              <a:rPr lang="en-US" sz="1800" dirty="0" smtClean="0"/>
              <a:t>, </a:t>
            </a:r>
            <a:r>
              <a:rPr lang="en-US" sz="1800" dirty="0" smtClean="0">
                <a:solidFill>
                  <a:schemeClr val="accent6">
                    <a:lumMod val="75000"/>
                  </a:schemeClr>
                </a:solidFill>
              </a:rPr>
              <a:t>digital marketing is important</a:t>
            </a:r>
            <a:r>
              <a:rPr lang="en-US" sz="1800" dirty="0" smtClean="0"/>
              <a:t> and hence higher percent budget may be allocated for digital marketing.</a:t>
            </a:r>
          </a:p>
          <a:p>
            <a:pPr lvl="2" algn="just">
              <a:lnSpc>
                <a:spcPct val="125000"/>
              </a:lnSpc>
              <a:spcBef>
                <a:spcPts val="1200"/>
              </a:spcBef>
              <a:buFont typeface="Courier New" pitchFamily="49" charset="0"/>
              <a:buChar char="o"/>
              <a:defRPr/>
            </a:pPr>
            <a:r>
              <a:rPr lang="en-US" sz="1600" dirty="0" smtClean="0"/>
              <a:t>How much budget will be allocated for paid campaigns across different medium?</a:t>
            </a:r>
          </a:p>
          <a:p>
            <a:pPr lvl="2" algn="just">
              <a:lnSpc>
                <a:spcPct val="125000"/>
              </a:lnSpc>
              <a:spcBef>
                <a:spcPts val="1200"/>
              </a:spcBef>
              <a:buFont typeface="Courier New" pitchFamily="49" charset="0"/>
              <a:buChar char="o"/>
              <a:defRPr/>
            </a:pPr>
            <a:r>
              <a:rPr lang="en-US" sz="1600" dirty="0" smtClean="0"/>
              <a:t>How much budget will be allocated for content creation?</a:t>
            </a:r>
          </a:p>
          <a:p>
            <a:pPr lvl="2" algn="just">
              <a:lnSpc>
                <a:spcPct val="125000"/>
              </a:lnSpc>
              <a:spcBef>
                <a:spcPts val="1200"/>
              </a:spcBef>
              <a:buFont typeface="Courier New" pitchFamily="49" charset="0"/>
              <a:buChar char="o"/>
              <a:defRPr/>
            </a:pPr>
            <a:r>
              <a:rPr lang="en-US" sz="1600" dirty="0" smtClean="0"/>
              <a:t>How much budget will be allocated for technology development cost such as developing a website or game?</a:t>
            </a:r>
          </a:p>
          <a:p>
            <a:pPr lvl="1" algn="just">
              <a:lnSpc>
                <a:spcPct val="125000"/>
              </a:lnSpc>
              <a:spcBef>
                <a:spcPts val="900"/>
              </a:spcBef>
              <a:defRPr/>
            </a:pPr>
            <a:endParaRPr lang="en-US" sz="1800" dirty="0" smtClean="0"/>
          </a:p>
        </p:txBody>
      </p:sp>
    </p:spTree>
    <p:extLst>
      <p:ext uri="{BB962C8B-B14F-4D97-AF65-F5344CB8AC3E}">
        <p14:creationId xmlns:p14="http://schemas.microsoft.com/office/powerpoint/2010/main" val="11085371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7142"/>
            <a:ext cx="7643446" cy="498872"/>
          </a:xfrm>
        </p:spPr>
        <p:txBody>
          <a:bodyPr/>
          <a:lstStyle/>
          <a:p>
            <a:pPr>
              <a:defRPr/>
            </a:pPr>
            <a:r>
              <a:rPr lang="en-US" dirty="0">
                <a:cs typeface="Times New Roman" pitchFamily="18" charset="0"/>
              </a:rPr>
              <a:t>Digital </a:t>
            </a:r>
            <a:r>
              <a:rPr lang="en-US" dirty="0" smtClean="0">
                <a:cs typeface="Times New Roman" pitchFamily="18" charset="0"/>
              </a:rPr>
              <a:t>Marketing Plan (</a:t>
            </a:r>
            <a:r>
              <a:rPr lang="en-US" dirty="0" err="1" smtClean="0">
                <a:cs typeface="Times New Roman" pitchFamily="18" charset="0"/>
              </a:rPr>
              <a:t>contd</a:t>
            </a:r>
            <a:r>
              <a:rPr lang="en-US" dirty="0" smtClean="0">
                <a:cs typeface="Times New Roman" pitchFamily="18" charset="0"/>
              </a:rPr>
              <a:t>…)</a:t>
            </a:r>
            <a:endParaRPr lang="en-US" dirty="0"/>
          </a:p>
        </p:txBody>
      </p:sp>
      <p:sp>
        <p:nvSpPr>
          <p:cNvPr id="3" name="Content Placeholder 2"/>
          <p:cNvSpPr>
            <a:spLocks noGrp="1"/>
          </p:cNvSpPr>
          <p:nvPr>
            <p:ph idx="1"/>
          </p:nvPr>
        </p:nvSpPr>
        <p:spPr>
          <a:xfrm>
            <a:off x="130629" y="635000"/>
            <a:ext cx="8860971" cy="4252686"/>
          </a:xfrm>
        </p:spPr>
        <p:txBody>
          <a:bodyPr/>
          <a:lstStyle/>
          <a:p>
            <a:pPr algn="just">
              <a:lnSpc>
                <a:spcPct val="125000"/>
              </a:lnSpc>
              <a:spcBef>
                <a:spcPts val="1200"/>
              </a:spcBef>
              <a:defRPr/>
            </a:pPr>
            <a:r>
              <a:rPr lang="en-US" sz="1900" dirty="0" smtClean="0">
                <a:solidFill>
                  <a:srgbClr val="FF0000"/>
                </a:solidFill>
              </a:rPr>
              <a:t>Measurement:</a:t>
            </a:r>
          </a:p>
          <a:p>
            <a:pPr lvl="1" algn="just">
              <a:lnSpc>
                <a:spcPct val="125000"/>
              </a:lnSpc>
              <a:spcBef>
                <a:spcPts val="900"/>
              </a:spcBef>
              <a:defRPr/>
            </a:pPr>
            <a:r>
              <a:rPr lang="en-US" sz="1800" dirty="0" smtClean="0"/>
              <a:t>The measurement metrics will be dependent upon the objective.</a:t>
            </a:r>
          </a:p>
          <a:p>
            <a:pPr lvl="2" algn="just">
              <a:lnSpc>
                <a:spcPct val="125000"/>
              </a:lnSpc>
              <a:spcBef>
                <a:spcPts val="1200"/>
              </a:spcBef>
              <a:buFont typeface="Courier New" pitchFamily="49" charset="0"/>
              <a:buChar char="o"/>
              <a:defRPr/>
            </a:pPr>
            <a:r>
              <a:rPr lang="en-US" sz="1600" dirty="0" smtClean="0"/>
              <a:t>If the objective is branding then measurement will involve recall, attitude and association studies.</a:t>
            </a:r>
          </a:p>
          <a:p>
            <a:pPr lvl="3" algn="just">
              <a:lnSpc>
                <a:spcPct val="125000"/>
              </a:lnSpc>
              <a:spcBef>
                <a:spcPts val="1200"/>
              </a:spcBef>
              <a:buFont typeface="Courier New" pitchFamily="49" charset="0"/>
              <a:buChar char="o"/>
              <a:defRPr/>
            </a:pPr>
            <a:r>
              <a:rPr lang="en-US" sz="1500" dirty="0" smtClean="0"/>
              <a:t>Market research agency can be hired online or offline for measuring the effects of digital marketing.</a:t>
            </a:r>
          </a:p>
          <a:p>
            <a:pPr lvl="2" algn="just">
              <a:lnSpc>
                <a:spcPct val="125000"/>
              </a:lnSpc>
              <a:spcBef>
                <a:spcPts val="1200"/>
              </a:spcBef>
              <a:buFont typeface="Courier New" pitchFamily="49" charset="0"/>
              <a:buChar char="o"/>
              <a:defRPr/>
            </a:pPr>
            <a:r>
              <a:rPr lang="en-US" sz="1500" dirty="0" smtClean="0"/>
              <a:t>If the campaign objective is performance then measurement is CTR, leads, and conversions.</a:t>
            </a:r>
          </a:p>
        </p:txBody>
      </p:sp>
    </p:spTree>
    <p:extLst>
      <p:ext uri="{BB962C8B-B14F-4D97-AF65-F5344CB8AC3E}">
        <p14:creationId xmlns:p14="http://schemas.microsoft.com/office/powerpoint/2010/main" val="42455836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bwMode="auto">
          <a:xfrm>
            <a:off x="359228" y="2219597"/>
            <a:ext cx="8323385" cy="13944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77925" tIns="38963" rIns="77925" bIns="38963"/>
          <a:lstStyle/>
          <a:p>
            <a:pPr eaLnBrk="1" hangingPunct="1">
              <a:lnSpc>
                <a:spcPct val="150000"/>
              </a:lnSpc>
              <a:defRPr/>
            </a:pPr>
            <a:r>
              <a:rPr lang="en-US" sz="4400" b="1" dirty="0" smtClean="0">
                <a:solidFill>
                  <a:srgbClr val="0000CC"/>
                </a:solidFill>
                <a:latin typeface="+mn-lt"/>
                <a:cs typeface="Arial" charset="0"/>
              </a:rPr>
              <a:t>Thank you</a:t>
            </a:r>
            <a:endParaRPr lang="en-US" b="1" i="1" dirty="0" smtClean="0">
              <a:solidFill>
                <a:schemeClr val="tx1"/>
              </a:solidFill>
              <a:latin typeface="+mn-lt"/>
              <a:cs typeface="Arial" charset="0"/>
            </a:endParaRPr>
          </a:p>
        </p:txBody>
      </p:sp>
    </p:spTree>
    <p:extLst>
      <p:ext uri="{BB962C8B-B14F-4D97-AF65-F5344CB8AC3E}">
        <p14:creationId xmlns:p14="http://schemas.microsoft.com/office/powerpoint/2010/main" val="2713336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smtClean="0">
                <a:solidFill>
                  <a:srgbClr val="FF0000"/>
                </a:solidFill>
              </a:rPr>
              <a:t>Main Factors </a:t>
            </a:r>
            <a:r>
              <a:rPr lang="en-US" sz="1900" dirty="0">
                <a:solidFill>
                  <a:srgbClr val="FF0000"/>
                </a:solidFill>
              </a:rPr>
              <a:t>Impacting the Shift from Traditional to Modern Marketing</a:t>
            </a:r>
            <a:endParaRPr lang="en-US" sz="1900" dirty="0" smtClean="0">
              <a:solidFill>
                <a:srgbClr val="FF0000"/>
              </a:solidFill>
            </a:endParaRPr>
          </a:p>
          <a:p>
            <a:pPr lvl="1" algn="just">
              <a:lnSpc>
                <a:spcPct val="125000"/>
              </a:lnSpc>
              <a:spcBef>
                <a:spcPts val="1200"/>
              </a:spcBef>
              <a:defRPr/>
            </a:pPr>
            <a:r>
              <a:rPr lang="en-US" sz="1800" dirty="0" smtClean="0"/>
              <a:t>Growing </a:t>
            </a:r>
            <a:r>
              <a:rPr lang="en-US" sz="1800" dirty="0"/>
              <a:t>amount of communication </a:t>
            </a:r>
            <a:r>
              <a:rPr lang="en-US" sz="1800" dirty="0" smtClean="0"/>
              <a:t>channels.</a:t>
            </a:r>
          </a:p>
          <a:p>
            <a:pPr lvl="1" algn="just">
              <a:lnSpc>
                <a:spcPct val="125000"/>
              </a:lnSpc>
              <a:spcBef>
                <a:spcPts val="1200"/>
              </a:spcBef>
              <a:defRPr/>
            </a:pPr>
            <a:r>
              <a:rPr lang="en-US" sz="1800" dirty="0"/>
              <a:t>Consumers’ preference for interactive rather than traditional medium like newspapers</a:t>
            </a:r>
            <a:r>
              <a:rPr lang="en-US" sz="1800" dirty="0" smtClean="0"/>
              <a:t>, magazines</a:t>
            </a:r>
            <a:r>
              <a:rPr lang="en-US" sz="1800" dirty="0"/>
              <a:t>, TV, which </a:t>
            </a:r>
            <a:r>
              <a:rPr lang="en-US" sz="1800" dirty="0" smtClean="0"/>
              <a:t>have </a:t>
            </a:r>
            <a:r>
              <a:rPr lang="en-US" sz="1800" dirty="0"/>
              <a:t>a one-way information </a:t>
            </a:r>
            <a:r>
              <a:rPr lang="en-US" sz="1800" dirty="0" smtClean="0"/>
              <a:t>flow.</a:t>
            </a:r>
          </a:p>
          <a:p>
            <a:pPr lvl="1" algn="just">
              <a:lnSpc>
                <a:spcPct val="125000"/>
              </a:lnSpc>
              <a:spcBef>
                <a:spcPts val="1200"/>
              </a:spcBef>
              <a:defRPr/>
            </a:pPr>
            <a:r>
              <a:rPr lang="en-US" sz="1800" dirty="0"/>
              <a:t>Need to validate marketing with product and service recommendations from trusted </a:t>
            </a:r>
            <a:r>
              <a:rPr lang="en-US" sz="1800" dirty="0" smtClean="0"/>
              <a:t>group of influencers/social interactions.</a:t>
            </a:r>
          </a:p>
          <a:p>
            <a:pPr lvl="1" algn="just">
              <a:lnSpc>
                <a:spcPct val="125000"/>
              </a:lnSpc>
              <a:spcBef>
                <a:spcPts val="1200"/>
              </a:spcBef>
              <a:defRPr/>
            </a:pPr>
            <a:r>
              <a:rPr lang="en-US" sz="1800" dirty="0"/>
              <a:t>Need for comparison of product </a:t>
            </a:r>
            <a:r>
              <a:rPr lang="en-US" sz="1800" dirty="0" smtClean="0"/>
              <a:t>benefits </a:t>
            </a:r>
            <a:r>
              <a:rPr lang="en-US" sz="1800" dirty="0"/>
              <a:t>to make informed </a:t>
            </a:r>
            <a:r>
              <a:rPr lang="en-US" sz="1800" dirty="0" smtClean="0"/>
              <a:t>decisions.</a:t>
            </a:r>
          </a:p>
          <a:p>
            <a:pPr lvl="1" algn="just">
              <a:lnSpc>
                <a:spcPct val="125000"/>
              </a:lnSpc>
              <a:spcBef>
                <a:spcPts val="1200"/>
              </a:spcBef>
              <a:defRPr/>
            </a:pPr>
            <a:r>
              <a:rPr lang="en-US" sz="1800" dirty="0"/>
              <a:t>Higher interaction with products and more avenues for such interactions facilitating </a:t>
            </a:r>
            <a:r>
              <a:rPr lang="en-US" sz="1800" dirty="0" smtClean="0"/>
              <a:t>holistic messaging </a:t>
            </a:r>
            <a:r>
              <a:rPr lang="en-US" sz="1800" dirty="0"/>
              <a:t>rather than the traditional practice of one-off </a:t>
            </a:r>
            <a:r>
              <a:rPr lang="en-US" sz="1800" dirty="0" smtClean="0"/>
              <a:t>marketing.</a:t>
            </a:r>
          </a:p>
          <a:p>
            <a:pPr lvl="1" algn="just">
              <a:lnSpc>
                <a:spcPct val="125000"/>
              </a:lnSpc>
              <a:spcBef>
                <a:spcPts val="1200"/>
              </a:spcBef>
              <a:defRPr/>
            </a:pPr>
            <a:endParaRPr lang="en-US" sz="1500" dirty="0"/>
          </a:p>
        </p:txBody>
      </p:sp>
    </p:spTree>
    <p:extLst>
      <p:ext uri="{BB962C8B-B14F-4D97-AF65-F5344CB8AC3E}">
        <p14:creationId xmlns:p14="http://schemas.microsoft.com/office/powerpoint/2010/main" val="4262404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Advent of Modern Marketing Techniques</a:t>
            </a:r>
            <a:endParaRPr lang="en-US" sz="1900" dirty="0" smtClean="0">
              <a:solidFill>
                <a:srgbClr val="FF0000"/>
              </a:solidFill>
            </a:endParaRPr>
          </a:p>
          <a:p>
            <a:pPr lvl="1" algn="just">
              <a:lnSpc>
                <a:spcPct val="125000"/>
              </a:lnSpc>
              <a:spcBef>
                <a:spcPts val="600"/>
              </a:spcBef>
              <a:defRPr/>
            </a:pPr>
            <a:r>
              <a:rPr lang="en-US" sz="1800" dirty="0"/>
              <a:t>Modern marketing involves the following platforms and </a:t>
            </a:r>
            <a:r>
              <a:rPr lang="en-US" sz="1800" dirty="0" smtClean="0"/>
              <a:t>techniques:</a:t>
            </a:r>
          </a:p>
          <a:p>
            <a:pPr lvl="2" algn="just">
              <a:lnSpc>
                <a:spcPct val="125000"/>
              </a:lnSpc>
              <a:spcBef>
                <a:spcPts val="1200"/>
              </a:spcBef>
              <a:buFont typeface="Courier New" pitchFamily="49" charset="0"/>
              <a:buChar char="o"/>
              <a:defRPr/>
            </a:pPr>
            <a:r>
              <a:rPr lang="en-US" sz="1600" dirty="0" smtClean="0">
                <a:solidFill>
                  <a:srgbClr val="0000CC"/>
                </a:solidFill>
              </a:rPr>
              <a:t>Search Marketing</a:t>
            </a:r>
            <a:r>
              <a:rPr lang="en-US" sz="1600" dirty="0" smtClean="0">
                <a:solidFill>
                  <a:schemeClr val="tx1"/>
                </a:solidFill>
              </a:rPr>
              <a:t>: Using </a:t>
            </a:r>
            <a:r>
              <a:rPr lang="en-US" sz="1600" dirty="0">
                <a:solidFill>
                  <a:schemeClr val="tx1"/>
                </a:solidFill>
              </a:rPr>
              <a:t>search technology towards </a:t>
            </a:r>
            <a:r>
              <a:rPr lang="en-US" sz="1600" dirty="0" smtClean="0">
                <a:solidFill>
                  <a:schemeClr val="tx1"/>
                </a:solidFill>
              </a:rPr>
              <a:t>marketing</a:t>
            </a:r>
          </a:p>
          <a:p>
            <a:pPr lvl="2" algn="just">
              <a:lnSpc>
                <a:spcPct val="125000"/>
              </a:lnSpc>
              <a:spcBef>
                <a:spcPts val="1200"/>
              </a:spcBef>
              <a:buFont typeface="Courier New" pitchFamily="49" charset="0"/>
              <a:buChar char="o"/>
              <a:defRPr/>
            </a:pPr>
            <a:r>
              <a:rPr lang="en-US" sz="1600" dirty="0">
                <a:solidFill>
                  <a:srgbClr val="0000CC"/>
                </a:solidFill>
              </a:rPr>
              <a:t>Online </a:t>
            </a:r>
            <a:r>
              <a:rPr lang="en-US" sz="1600" dirty="0" smtClean="0">
                <a:solidFill>
                  <a:srgbClr val="0000CC"/>
                </a:solidFill>
              </a:rPr>
              <a:t>Advertising</a:t>
            </a:r>
            <a:r>
              <a:rPr lang="en-US" sz="1600" dirty="0" smtClean="0">
                <a:solidFill>
                  <a:schemeClr val="tx1"/>
                </a:solidFill>
              </a:rPr>
              <a:t>: Placing </a:t>
            </a:r>
            <a:r>
              <a:rPr lang="en-US" sz="1600" dirty="0">
                <a:solidFill>
                  <a:schemeClr val="tx1"/>
                </a:solidFill>
              </a:rPr>
              <a:t>ads across websites/digital </a:t>
            </a:r>
            <a:r>
              <a:rPr lang="en-US" sz="1600" dirty="0" smtClean="0">
                <a:solidFill>
                  <a:schemeClr val="tx1"/>
                </a:solidFill>
              </a:rPr>
              <a:t>platforms</a:t>
            </a:r>
          </a:p>
          <a:p>
            <a:pPr lvl="2" algn="just">
              <a:lnSpc>
                <a:spcPct val="125000"/>
              </a:lnSpc>
              <a:spcBef>
                <a:spcPts val="1200"/>
              </a:spcBef>
              <a:buFont typeface="Courier New" pitchFamily="49" charset="0"/>
              <a:buChar char="o"/>
              <a:defRPr/>
            </a:pPr>
            <a:r>
              <a:rPr lang="en-US" sz="1600" dirty="0">
                <a:solidFill>
                  <a:srgbClr val="0000CC"/>
                </a:solidFill>
              </a:rPr>
              <a:t>E-mail </a:t>
            </a:r>
            <a:r>
              <a:rPr lang="en-US" sz="1600" dirty="0" smtClean="0">
                <a:solidFill>
                  <a:srgbClr val="0000CC"/>
                </a:solidFill>
              </a:rPr>
              <a:t>Marketing</a:t>
            </a:r>
            <a:r>
              <a:rPr lang="en-US" sz="1600" dirty="0" smtClean="0">
                <a:solidFill>
                  <a:schemeClr val="tx1"/>
                </a:solidFill>
              </a:rPr>
              <a:t>: Sharing </a:t>
            </a:r>
            <a:r>
              <a:rPr lang="en-US" sz="1600" dirty="0">
                <a:solidFill>
                  <a:schemeClr val="tx1"/>
                </a:solidFill>
              </a:rPr>
              <a:t>commercial messages with </a:t>
            </a:r>
            <a:r>
              <a:rPr lang="en-US" sz="1600" dirty="0" smtClean="0">
                <a:solidFill>
                  <a:schemeClr val="tx1"/>
                </a:solidFill>
              </a:rPr>
              <a:t>people</a:t>
            </a:r>
          </a:p>
          <a:p>
            <a:pPr lvl="2" algn="just">
              <a:lnSpc>
                <a:spcPct val="125000"/>
              </a:lnSpc>
              <a:spcBef>
                <a:spcPts val="1200"/>
              </a:spcBef>
              <a:buFont typeface="Courier New" pitchFamily="49" charset="0"/>
              <a:buChar char="o"/>
              <a:defRPr/>
            </a:pPr>
            <a:r>
              <a:rPr lang="en-US" sz="1600" dirty="0">
                <a:solidFill>
                  <a:srgbClr val="0000CC"/>
                </a:solidFill>
              </a:rPr>
              <a:t>Social </a:t>
            </a:r>
            <a:r>
              <a:rPr lang="en-US" sz="1600" dirty="0" smtClean="0">
                <a:solidFill>
                  <a:srgbClr val="0000CC"/>
                </a:solidFill>
              </a:rPr>
              <a:t>Media Marketing</a:t>
            </a:r>
            <a:r>
              <a:rPr lang="en-US" sz="1600" dirty="0" smtClean="0">
                <a:solidFill>
                  <a:schemeClr val="tx1"/>
                </a:solidFill>
              </a:rPr>
              <a:t>: Using </a:t>
            </a:r>
            <a:r>
              <a:rPr lang="en-US" sz="1600" dirty="0">
                <a:solidFill>
                  <a:schemeClr val="tx1"/>
                </a:solidFill>
              </a:rPr>
              <a:t>social media platforms/networks for </a:t>
            </a:r>
            <a:r>
              <a:rPr lang="en-US" sz="1600" dirty="0" smtClean="0">
                <a:solidFill>
                  <a:schemeClr val="tx1"/>
                </a:solidFill>
              </a:rPr>
              <a:t>marketing</a:t>
            </a:r>
          </a:p>
          <a:p>
            <a:pPr lvl="2" algn="just">
              <a:lnSpc>
                <a:spcPct val="125000"/>
              </a:lnSpc>
              <a:spcBef>
                <a:spcPts val="1200"/>
              </a:spcBef>
              <a:buFont typeface="Courier New" pitchFamily="49" charset="0"/>
              <a:buChar char="o"/>
              <a:defRPr/>
            </a:pPr>
            <a:r>
              <a:rPr lang="en-US" sz="1600" dirty="0" smtClean="0">
                <a:solidFill>
                  <a:srgbClr val="0000CC"/>
                </a:solidFill>
              </a:rPr>
              <a:t>E-commerce</a:t>
            </a:r>
            <a:r>
              <a:rPr lang="en-US" sz="1600" dirty="0" smtClean="0">
                <a:solidFill>
                  <a:schemeClr val="tx1"/>
                </a:solidFill>
              </a:rPr>
              <a:t>: Selling/trading </a:t>
            </a:r>
            <a:r>
              <a:rPr lang="en-US" sz="1600" dirty="0">
                <a:solidFill>
                  <a:schemeClr val="tx1"/>
                </a:solidFill>
              </a:rPr>
              <a:t>goods and services on any online </a:t>
            </a:r>
            <a:r>
              <a:rPr lang="en-US" sz="1600" dirty="0" smtClean="0">
                <a:solidFill>
                  <a:schemeClr val="tx1"/>
                </a:solidFill>
              </a:rPr>
              <a:t>platform</a:t>
            </a:r>
          </a:p>
          <a:p>
            <a:pPr lvl="2" algn="just">
              <a:lnSpc>
                <a:spcPct val="125000"/>
              </a:lnSpc>
              <a:spcBef>
                <a:spcPts val="1200"/>
              </a:spcBef>
              <a:buFont typeface="Courier New" pitchFamily="49" charset="0"/>
              <a:buChar char="o"/>
              <a:defRPr/>
            </a:pPr>
            <a:r>
              <a:rPr lang="en-US" sz="1600" dirty="0">
                <a:solidFill>
                  <a:srgbClr val="0000CC"/>
                </a:solidFill>
              </a:rPr>
              <a:t>Digital on </a:t>
            </a:r>
            <a:r>
              <a:rPr lang="en-US" sz="1600" dirty="0" smtClean="0">
                <a:solidFill>
                  <a:srgbClr val="0000CC"/>
                </a:solidFill>
              </a:rPr>
              <a:t>Traditional Mediums</a:t>
            </a:r>
            <a:r>
              <a:rPr lang="en-US" sz="1600" dirty="0" smtClean="0">
                <a:solidFill>
                  <a:schemeClr val="tx1"/>
                </a:solidFill>
              </a:rPr>
              <a:t>: Integrating </a:t>
            </a:r>
            <a:r>
              <a:rPr lang="en-US" sz="1600" dirty="0">
                <a:solidFill>
                  <a:schemeClr val="tx1"/>
                </a:solidFill>
              </a:rPr>
              <a:t>digital technologies with traditional </a:t>
            </a:r>
            <a:r>
              <a:rPr lang="en-US" sz="1600" dirty="0" smtClean="0">
                <a:solidFill>
                  <a:schemeClr val="tx1"/>
                </a:solidFill>
              </a:rPr>
              <a:t>marketing mediums </a:t>
            </a:r>
            <a:r>
              <a:rPr lang="en-US" sz="1600" dirty="0">
                <a:solidFill>
                  <a:schemeClr val="tx1"/>
                </a:solidFill>
              </a:rPr>
              <a:t>to improve interactivity (set-top box for TV can be integrated with </a:t>
            </a:r>
            <a:r>
              <a:rPr lang="en-US" sz="1600" dirty="0" smtClean="0">
                <a:solidFill>
                  <a:schemeClr val="tx1"/>
                </a:solidFill>
              </a:rPr>
              <a:t>Internet-enabled </a:t>
            </a:r>
            <a:r>
              <a:rPr lang="en-US" sz="1600" dirty="0">
                <a:solidFill>
                  <a:schemeClr val="tx1"/>
                </a:solidFill>
              </a:rPr>
              <a:t>features to support digital sales)</a:t>
            </a:r>
            <a:endParaRPr lang="en-US" sz="1600" dirty="0" smtClean="0">
              <a:solidFill>
                <a:schemeClr val="tx1"/>
              </a:solidFill>
            </a:endParaRPr>
          </a:p>
        </p:txBody>
      </p:sp>
    </p:spTree>
    <p:extLst>
      <p:ext uri="{BB962C8B-B14F-4D97-AF65-F5344CB8AC3E}">
        <p14:creationId xmlns:p14="http://schemas.microsoft.com/office/powerpoint/2010/main" val="4147030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Rise of the Internet</a:t>
            </a:r>
            <a:r>
              <a:rPr lang="en-US" sz="1900" dirty="0" smtClean="0">
                <a:solidFill>
                  <a:srgbClr val="FF0000"/>
                </a:solidFill>
              </a:rPr>
              <a:t>:</a:t>
            </a:r>
          </a:p>
          <a:p>
            <a:pPr lvl="1" algn="just">
              <a:lnSpc>
                <a:spcPct val="125000"/>
              </a:lnSpc>
              <a:spcBef>
                <a:spcPts val="1500"/>
              </a:spcBef>
              <a:defRPr/>
            </a:pPr>
            <a:r>
              <a:rPr lang="en-US" sz="1800" dirty="0"/>
              <a:t>The transition from traditional to modern marketing has occurred over a period of time on </a:t>
            </a:r>
            <a:r>
              <a:rPr lang="en-US" sz="1800" dirty="0" smtClean="0"/>
              <a:t>the </a:t>
            </a:r>
            <a:r>
              <a:rPr lang="en-US" sz="1800" dirty="0" smtClean="0">
                <a:solidFill>
                  <a:srgbClr val="0000CC"/>
                </a:solidFill>
              </a:rPr>
              <a:t>basis</a:t>
            </a:r>
            <a:r>
              <a:rPr lang="en-US" sz="1800" dirty="0" smtClean="0"/>
              <a:t> </a:t>
            </a:r>
            <a:r>
              <a:rPr lang="en-US" sz="1800" dirty="0"/>
              <a:t>of fundamental </a:t>
            </a:r>
            <a:r>
              <a:rPr lang="en-US" sz="1800" dirty="0">
                <a:solidFill>
                  <a:srgbClr val="0000CC"/>
                </a:solidFill>
              </a:rPr>
              <a:t>technological changes</a:t>
            </a:r>
            <a:r>
              <a:rPr lang="en-US" sz="1800" dirty="0"/>
              <a:t> impacting marketing. </a:t>
            </a:r>
            <a:endParaRPr lang="en-US" sz="1800" dirty="0" smtClean="0"/>
          </a:p>
          <a:p>
            <a:pPr lvl="1" algn="just">
              <a:lnSpc>
                <a:spcPct val="125000"/>
              </a:lnSpc>
              <a:spcBef>
                <a:spcPts val="1500"/>
              </a:spcBef>
              <a:defRPr/>
            </a:pPr>
            <a:r>
              <a:rPr lang="en-US" sz="1800" dirty="0" smtClean="0"/>
              <a:t>Most </a:t>
            </a:r>
            <a:r>
              <a:rPr lang="en-US" sz="1800" dirty="0"/>
              <a:t>of them, undoubtedly</a:t>
            </a:r>
            <a:r>
              <a:rPr lang="en-US" sz="1800" dirty="0" smtClean="0"/>
              <a:t>, have </a:t>
            </a:r>
            <a:r>
              <a:rPr lang="en-US" sz="1800" dirty="0"/>
              <a:t>been the </a:t>
            </a:r>
            <a:r>
              <a:rPr lang="en-US" sz="1800" dirty="0">
                <a:solidFill>
                  <a:srgbClr val="0000CC"/>
                </a:solidFill>
              </a:rPr>
              <a:t>invention of the </a:t>
            </a:r>
            <a:r>
              <a:rPr lang="en-US" sz="1800" dirty="0" smtClean="0">
                <a:solidFill>
                  <a:srgbClr val="0000CC"/>
                </a:solidFill>
              </a:rPr>
              <a:t>Internet</a:t>
            </a:r>
            <a:r>
              <a:rPr lang="en-US" sz="1800" dirty="0" smtClean="0"/>
              <a:t> </a:t>
            </a:r>
            <a:r>
              <a:rPr lang="en-US" sz="1800" dirty="0"/>
              <a:t>and its wide application to business </a:t>
            </a:r>
            <a:r>
              <a:rPr lang="en-US" sz="1800" dirty="0" smtClean="0"/>
              <a:t>marketing</a:t>
            </a:r>
            <a:r>
              <a:rPr lang="en-US" sz="1800" dirty="0"/>
              <a:t>.</a:t>
            </a:r>
            <a:endParaRPr lang="en-US" sz="1800" dirty="0" smtClean="0"/>
          </a:p>
          <a:p>
            <a:pPr lvl="2" algn="just">
              <a:lnSpc>
                <a:spcPct val="125000"/>
              </a:lnSpc>
              <a:spcBef>
                <a:spcPts val="1500"/>
              </a:spcBef>
              <a:buFont typeface="Courier New" pitchFamily="49" charset="0"/>
              <a:buChar char="o"/>
              <a:defRPr/>
            </a:pPr>
            <a:r>
              <a:rPr lang="en-US" sz="1600" dirty="0" smtClean="0">
                <a:solidFill>
                  <a:schemeClr val="tx1"/>
                </a:solidFill>
              </a:rPr>
              <a:t>The concept of Internet impacted </a:t>
            </a:r>
            <a:r>
              <a:rPr lang="en-US" sz="1600" dirty="0">
                <a:solidFill>
                  <a:schemeClr val="tx1"/>
                </a:solidFill>
              </a:rPr>
              <a:t>the basic manner in which information would be stored and distributed </a:t>
            </a:r>
            <a:r>
              <a:rPr lang="en-US" sz="1600" dirty="0" smtClean="0">
                <a:solidFill>
                  <a:schemeClr val="tx1"/>
                </a:solidFill>
              </a:rPr>
              <a:t>globally through </a:t>
            </a:r>
            <a:r>
              <a:rPr lang="en-US" sz="1600" dirty="0">
                <a:solidFill>
                  <a:schemeClr val="tx1"/>
                </a:solidFill>
              </a:rPr>
              <a:t>the concepts of communication protocols and </a:t>
            </a:r>
            <a:r>
              <a:rPr lang="en-US" sz="1600" dirty="0" smtClean="0">
                <a:solidFill>
                  <a:schemeClr val="tx1"/>
                </a:solidFill>
              </a:rPr>
              <a:t>networking.</a:t>
            </a:r>
          </a:p>
          <a:p>
            <a:pPr marL="971550" lvl="2" indent="-192088" algn="just">
              <a:lnSpc>
                <a:spcPct val="125000"/>
              </a:lnSpc>
              <a:spcBef>
                <a:spcPts val="1500"/>
              </a:spcBef>
              <a:buFont typeface="Courier New" pitchFamily="49" charset="0"/>
              <a:buChar char="o"/>
              <a:defRPr/>
            </a:pPr>
            <a:r>
              <a:rPr lang="en-US" sz="1600" dirty="0" smtClean="0">
                <a:solidFill>
                  <a:srgbClr val="00B050"/>
                </a:solidFill>
              </a:rPr>
              <a:t>Creation </a:t>
            </a:r>
            <a:r>
              <a:rPr lang="en-US" sz="1600" dirty="0">
                <a:solidFill>
                  <a:srgbClr val="00B050"/>
                </a:solidFill>
              </a:rPr>
              <a:t>of e-mail and World </a:t>
            </a:r>
            <a:r>
              <a:rPr lang="en-US" sz="1600" dirty="0" smtClean="0">
                <a:solidFill>
                  <a:srgbClr val="00B050"/>
                </a:solidFill>
              </a:rPr>
              <a:t>Wide Web </a:t>
            </a:r>
            <a:r>
              <a:rPr lang="en-US" sz="1600" dirty="0">
                <a:solidFill>
                  <a:srgbClr val="00B050"/>
                </a:solidFill>
              </a:rPr>
              <a:t>(WWW</a:t>
            </a:r>
            <a:r>
              <a:rPr lang="en-US" sz="1600" dirty="0" smtClean="0">
                <a:solidFill>
                  <a:srgbClr val="00B050"/>
                </a:solidFill>
              </a:rPr>
              <a:t>)</a:t>
            </a:r>
            <a:r>
              <a:rPr lang="en-US" sz="1600" dirty="0" smtClean="0">
                <a:solidFill>
                  <a:schemeClr val="tx1"/>
                </a:solidFill>
              </a:rPr>
              <a:t> were the most important advancements which brought </a:t>
            </a:r>
            <a:r>
              <a:rPr lang="en-US" sz="1600" dirty="0">
                <a:solidFill>
                  <a:schemeClr val="tx1"/>
                </a:solidFill>
              </a:rPr>
              <a:t>out the power and influence of the </a:t>
            </a:r>
            <a:r>
              <a:rPr lang="en-US" sz="1600" dirty="0" smtClean="0">
                <a:solidFill>
                  <a:schemeClr val="tx1"/>
                </a:solidFill>
              </a:rPr>
              <a:t>Internet </a:t>
            </a:r>
            <a:r>
              <a:rPr lang="en-US" sz="1600" dirty="0">
                <a:solidFill>
                  <a:schemeClr val="tx1"/>
                </a:solidFill>
              </a:rPr>
              <a:t>and related it </a:t>
            </a:r>
            <a:r>
              <a:rPr lang="en-US" sz="1600" dirty="0" smtClean="0">
                <a:solidFill>
                  <a:schemeClr val="tx1"/>
                </a:solidFill>
              </a:rPr>
              <a:t>to common </a:t>
            </a:r>
            <a:r>
              <a:rPr lang="en-US" sz="1600" dirty="0">
                <a:solidFill>
                  <a:schemeClr val="tx1"/>
                </a:solidFill>
              </a:rPr>
              <a:t>man’s needs for communication and information</a:t>
            </a:r>
            <a:r>
              <a:rPr lang="en-US" sz="1600" dirty="0" smtClean="0">
                <a:solidFill>
                  <a:schemeClr val="tx1"/>
                </a:solidFill>
              </a:rPr>
              <a:t>.</a:t>
            </a:r>
          </a:p>
        </p:txBody>
      </p:sp>
    </p:spTree>
    <p:extLst>
      <p:ext uri="{BB962C8B-B14F-4D97-AF65-F5344CB8AC3E}">
        <p14:creationId xmlns:p14="http://schemas.microsoft.com/office/powerpoint/2010/main" val="517998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52" y="94230"/>
            <a:ext cx="7643446" cy="498872"/>
          </a:xfrm>
        </p:spPr>
        <p:txBody>
          <a:bodyPr/>
          <a:lstStyle/>
          <a:p>
            <a:pPr>
              <a:defRPr/>
            </a:pPr>
            <a:r>
              <a:rPr lang="en-US" sz="2150" dirty="0" smtClean="0">
                <a:cs typeface="Times New Roman" pitchFamily="18" charset="0"/>
              </a:rPr>
              <a:t>Evaluation of Digital </a:t>
            </a:r>
            <a:r>
              <a:rPr lang="en-US" sz="2150" dirty="0">
                <a:cs typeface="Times New Roman" pitchFamily="18" charset="0"/>
              </a:rPr>
              <a:t>Marketing from </a:t>
            </a:r>
            <a:r>
              <a:rPr lang="en-US" sz="2150" dirty="0" smtClean="0">
                <a:cs typeface="Times New Roman" pitchFamily="18" charset="0"/>
              </a:rPr>
              <a:t>Traditional </a:t>
            </a:r>
            <a:r>
              <a:rPr lang="en-US" sz="2150" dirty="0">
                <a:cs typeface="Times New Roman" pitchFamily="18" charset="0"/>
              </a:rPr>
              <a:t>to </a:t>
            </a:r>
            <a:r>
              <a:rPr lang="en-US" sz="2150" dirty="0" smtClean="0">
                <a:cs typeface="Times New Roman" pitchFamily="18" charset="0"/>
              </a:rPr>
              <a:t>Modern Era</a:t>
            </a:r>
            <a:endParaRPr lang="en-US" sz="2150" dirty="0"/>
          </a:p>
        </p:txBody>
      </p:sp>
      <p:sp>
        <p:nvSpPr>
          <p:cNvPr id="3" name="Content Placeholder 2"/>
          <p:cNvSpPr>
            <a:spLocks noGrp="1"/>
          </p:cNvSpPr>
          <p:nvPr>
            <p:ph idx="1"/>
          </p:nvPr>
        </p:nvSpPr>
        <p:spPr>
          <a:xfrm>
            <a:off x="243254" y="647700"/>
            <a:ext cx="8708781" cy="4239986"/>
          </a:xfrm>
        </p:spPr>
        <p:txBody>
          <a:bodyPr/>
          <a:lstStyle/>
          <a:p>
            <a:pPr algn="just">
              <a:lnSpc>
                <a:spcPct val="125000"/>
              </a:lnSpc>
              <a:spcBef>
                <a:spcPts val="1200"/>
              </a:spcBef>
              <a:defRPr/>
            </a:pPr>
            <a:r>
              <a:rPr lang="en-US" sz="1900" dirty="0">
                <a:solidFill>
                  <a:srgbClr val="FF0000"/>
                </a:solidFill>
              </a:rPr>
              <a:t>Rise of the </a:t>
            </a:r>
            <a:r>
              <a:rPr lang="en-US" sz="1900" dirty="0" smtClean="0">
                <a:solidFill>
                  <a:srgbClr val="FF0000"/>
                </a:solidFill>
              </a:rPr>
              <a:t>Internet: (</a:t>
            </a:r>
            <a:r>
              <a:rPr lang="en-US" sz="1900" dirty="0" err="1" smtClean="0">
                <a:solidFill>
                  <a:srgbClr val="FF0000"/>
                </a:solidFill>
              </a:rPr>
              <a:t>contd</a:t>
            </a:r>
            <a:r>
              <a:rPr lang="en-US" sz="1900" dirty="0" smtClean="0">
                <a:solidFill>
                  <a:srgbClr val="FF0000"/>
                </a:solidFill>
              </a:rPr>
              <a:t>…)</a:t>
            </a:r>
          </a:p>
          <a:p>
            <a:pPr lvl="1" algn="just">
              <a:lnSpc>
                <a:spcPct val="125000"/>
              </a:lnSpc>
              <a:spcBef>
                <a:spcPts val="900"/>
              </a:spcBef>
              <a:defRPr/>
            </a:pPr>
            <a:r>
              <a:rPr lang="en-US" sz="1800" dirty="0" smtClean="0">
                <a:solidFill>
                  <a:srgbClr val="0000CC"/>
                </a:solidFill>
              </a:rPr>
              <a:t>World Wide Web Leading to an Explosion of Information Share </a:t>
            </a:r>
          </a:p>
          <a:p>
            <a:pPr lvl="2" algn="just">
              <a:lnSpc>
                <a:spcPct val="125000"/>
              </a:lnSpc>
              <a:spcBef>
                <a:spcPts val="1800"/>
              </a:spcBef>
              <a:buFont typeface="Courier New" pitchFamily="49" charset="0"/>
              <a:buChar char="o"/>
              <a:defRPr/>
            </a:pPr>
            <a:r>
              <a:rPr lang="en-US" sz="1600" dirty="0" smtClean="0">
                <a:solidFill>
                  <a:schemeClr val="tx1"/>
                </a:solidFill>
              </a:rPr>
              <a:t>The </a:t>
            </a:r>
            <a:r>
              <a:rPr lang="en-US" sz="1600" dirty="0">
                <a:solidFill>
                  <a:schemeClr val="tx1"/>
                </a:solidFill>
              </a:rPr>
              <a:t>invention of the </a:t>
            </a:r>
            <a:r>
              <a:rPr lang="en-US" sz="1600" dirty="0" smtClean="0">
                <a:solidFill>
                  <a:schemeClr val="tx1"/>
                </a:solidFill>
              </a:rPr>
              <a:t>Internet </a:t>
            </a:r>
            <a:r>
              <a:rPr lang="en-US" sz="1600" dirty="0">
                <a:solidFill>
                  <a:schemeClr val="tx1"/>
                </a:solidFill>
              </a:rPr>
              <a:t>led to a large-scale economic boom never witnessed </a:t>
            </a:r>
            <a:r>
              <a:rPr lang="en-US" sz="1600" dirty="0" smtClean="0">
                <a:solidFill>
                  <a:schemeClr val="tx1"/>
                </a:solidFill>
              </a:rPr>
              <a:t>before.</a:t>
            </a:r>
          </a:p>
          <a:p>
            <a:pPr lvl="2" algn="just">
              <a:lnSpc>
                <a:spcPct val="125000"/>
              </a:lnSpc>
              <a:spcBef>
                <a:spcPts val="1800"/>
              </a:spcBef>
              <a:buFont typeface="Courier New" pitchFamily="49" charset="0"/>
              <a:buChar char="o"/>
              <a:defRPr/>
            </a:pPr>
            <a:r>
              <a:rPr lang="en-US" sz="1600" dirty="0" smtClean="0">
                <a:solidFill>
                  <a:schemeClr val="tx1"/>
                </a:solidFill>
              </a:rPr>
              <a:t>The evolution </a:t>
            </a:r>
            <a:r>
              <a:rPr lang="en-US" sz="1600" dirty="0">
                <a:solidFill>
                  <a:schemeClr val="tx1"/>
                </a:solidFill>
              </a:rPr>
              <a:t>of WWW brought with it the development of </a:t>
            </a:r>
            <a:r>
              <a:rPr lang="en-US" sz="1600" dirty="0" smtClean="0">
                <a:solidFill>
                  <a:schemeClr val="tx1"/>
                </a:solidFill>
              </a:rPr>
              <a:t>HTTP which </a:t>
            </a:r>
            <a:r>
              <a:rPr lang="en-US" sz="1600" dirty="0">
                <a:solidFill>
                  <a:schemeClr val="tx1"/>
                </a:solidFill>
              </a:rPr>
              <a:t>is the foundation of data communication for the </a:t>
            </a:r>
            <a:r>
              <a:rPr lang="en-US" sz="1600" dirty="0" smtClean="0">
                <a:solidFill>
                  <a:schemeClr val="tx1"/>
                </a:solidFill>
              </a:rPr>
              <a:t>WWW. </a:t>
            </a:r>
          </a:p>
          <a:p>
            <a:pPr lvl="2" algn="just">
              <a:lnSpc>
                <a:spcPct val="125000"/>
              </a:lnSpc>
              <a:spcBef>
                <a:spcPts val="1800"/>
              </a:spcBef>
              <a:buFont typeface="Courier New" pitchFamily="49" charset="0"/>
              <a:buChar char="o"/>
              <a:defRPr/>
            </a:pPr>
            <a:r>
              <a:rPr lang="en-US" sz="1600" dirty="0" smtClean="0">
                <a:solidFill>
                  <a:schemeClr val="tx1"/>
                </a:solidFill>
              </a:rPr>
              <a:t>HTTP </a:t>
            </a:r>
            <a:r>
              <a:rPr lang="en-US" sz="1600" dirty="0">
                <a:solidFill>
                  <a:schemeClr val="tx1"/>
                </a:solidFill>
              </a:rPr>
              <a:t>functions </a:t>
            </a:r>
            <a:r>
              <a:rPr lang="en-US" sz="1600" dirty="0" smtClean="0">
                <a:solidFill>
                  <a:schemeClr val="tx1"/>
                </a:solidFill>
              </a:rPr>
              <a:t>as a </a:t>
            </a:r>
            <a:r>
              <a:rPr lang="en-US" sz="1600" dirty="0">
                <a:solidFill>
                  <a:schemeClr val="tx1"/>
                </a:solidFill>
              </a:rPr>
              <a:t>request–response protocol in the client–server computing </a:t>
            </a:r>
            <a:r>
              <a:rPr lang="en-US" sz="1600" dirty="0" smtClean="0">
                <a:solidFill>
                  <a:schemeClr val="tx1"/>
                </a:solidFill>
              </a:rPr>
              <a:t>model.</a:t>
            </a:r>
          </a:p>
        </p:txBody>
      </p:sp>
    </p:spTree>
    <p:extLst>
      <p:ext uri="{BB962C8B-B14F-4D97-AF65-F5344CB8AC3E}">
        <p14:creationId xmlns:p14="http://schemas.microsoft.com/office/powerpoint/2010/main" val="476963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_MC_HR_1410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12225</TotalTime>
  <Words>4933</Words>
  <Application>Microsoft Office PowerPoint</Application>
  <PresentationFormat>On-screen Show (16:9)</PresentationFormat>
  <Paragraphs>327</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Presentation_MC_HR_141004</vt:lpstr>
      <vt:lpstr>Digital Marketing (Unit – 1)</vt:lpstr>
      <vt:lpstr>Digital Marketing: Definition</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Evaluation of Digital Marketing from Traditional to Modern Era</vt:lpstr>
      <vt:lpstr>Origin of Digital Marketing</vt:lpstr>
      <vt:lpstr>Origin of Digital Marketing (contd…)</vt:lpstr>
      <vt:lpstr>Origin of Digital Marketing (contd…)</vt:lpstr>
      <vt:lpstr>Traditional versus Digital Marketing</vt:lpstr>
      <vt:lpstr>Traditional versus Digital Marketing</vt:lpstr>
      <vt:lpstr>Characteristics of Digital Marketing</vt:lpstr>
      <vt:lpstr>Emergence of Digital Marketing as a Tool</vt:lpstr>
      <vt:lpstr>Emergence of Digital Marketing as a Tool (contd…)</vt:lpstr>
      <vt:lpstr>Emergence of Digital Marketing as a Tool (contd…)</vt:lpstr>
      <vt:lpstr>Emergence of Digital Marketing as a Tool (contd…)</vt:lpstr>
      <vt:lpstr>Emergence of Digital Marketing as a Tool (contd…)</vt:lpstr>
      <vt:lpstr>Emergence of Digital Marketing as a Tool (contd…)</vt:lpstr>
      <vt:lpstr>Drivers of New Marketing Environment (contd…)</vt:lpstr>
      <vt:lpstr>Digital Marketing Strategy</vt:lpstr>
      <vt:lpstr>Digital Marketing Strategy (contd…)</vt:lpstr>
      <vt:lpstr>Digital Marketing Strategy (contd…)</vt:lpstr>
      <vt:lpstr>Digital Marketing Strategy (contd…)</vt:lpstr>
      <vt:lpstr>Digital Marketing Strategy (contd…)</vt:lpstr>
      <vt:lpstr>Digital Marketing Strategy (contd…)</vt:lpstr>
      <vt:lpstr>Digital Marketing Strategy (contd…)</vt:lpstr>
      <vt:lpstr>Digital Marketing Strategy (contd…)</vt:lpstr>
      <vt:lpstr>Digital Marketing Strategy (contd…)</vt:lpstr>
      <vt:lpstr>Digital Marketing Strategy (contd…)</vt:lpstr>
      <vt:lpstr>Digital Marketing Strategy (contd…)</vt:lpstr>
      <vt:lpstr>Digital Landscape</vt:lpstr>
      <vt:lpstr>Digital Landscape</vt:lpstr>
      <vt:lpstr>Digital Landscape (contd…)</vt:lpstr>
      <vt:lpstr>Digital Landscape (contd…)</vt:lpstr>
      <vt:lpstr>Digital Landscape (contd…)</vt:lpstr>
      <vt:lpstr>Digital Landscape (contd…)</vt:lpstr>
      <vt:lpstr>Digital Marketing Plan</vt:lpstr>
      <vt:lpstr>Digital Marketing Plan (contd…)</vt:lpstr>
      <vt:lpstr>Digital Marketing Plan (contd…)</vt:lpstr>
      <vt:lpstr>Digital Marketing Plan (contd…)</vt:lpstr>
      <vt:lpstr>Digital Marketing Plan (contd…)</vt:lpstr>
      <vt:lpstr>Digital Marketing Plan (contd…)</vt:lpstr>
      <vt:lpstr>Digital Marketing Plan (contd…)</vt:lpstr>
      <vt:lpstr>Digital Marketing Plan (contd…)</vt:lpstr>
      <vt:lpstr>Thank you</vt:lpstr>
    </vt:vector>
  </TitlesOfParts>
  <Company>Capital 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Extreme Programming</dc:title>
  <dc:creator>Dr. Sunil Pratap Singh</dc:creator>
  <cp:lastModifiedBy>Dr. Sunil Pratap Singh</cp:lastModifiedBy>
  <cp:revision>1617</cp:revision>
  <cp:lastPrinted>2018-05-30T05:31:50Z</cp:lastPrinted>
  <dcterms:created xsi:type="dcterms:W3CDTF">2000-01-06T15:07:49Z</dcterms:created>
  <dcterms:modified xsi:type="dcterms:W3CDTF">2023-03-21T03:11:17Z</dcterms:modified>
</cp:coreProperties>
</file>