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handoutMasterIdLst>
    <p:handoutMasterId r:id="rId101"/>
  </p:handoutMasterIdLst>
  <p:sldIdLst>
    <p:sldId id="256" r:id="rId2"/>
    <p:sldId id="257" r:id="rId3"/>
    <p:sldId id="340" r:id="rId4"/>
    <p:sldId id="341" r:id="rId5"/>
    <p:sldId id="342" r:id="rId6"/>
    <p:sldId id="258" r:id="rId7"/>
    <p:sldId id="259" r:id="rId8"/>
    <p:sldId id="260" r:id="rId9"/>
    <p:sldId id="261" r:id="rId10"/>
    <p:sldId id="262" r:id="rId11"/>
    <p:sldId id="264" r:id="rId12"/>
    <p:sldId id="324" r:id="rId13"/>
    <p:sldId id="265" r:id="rId14"/>
    <p:sldId id="325" r:id="rId15"/>
    <p:sldId id="266" r:id="rId16"/>
    <p:sldId id="326" r:id="rId17"/>
    <p:sldId id="327" r:id="rId18"/>
    <p:sldId id="322" r:id="rId19"/>
    <p:sldId id="323" r:id="rId20"/>
    <p:sldId id="328" r:id="rId21"/>
    <p:sldId id="329" r:id="rId22"/>
    <p:sldId id="331" r:id="rId23"/>
    <p:sldId id="332" r:id="rId24"/>
    <p:sldId id="333" r:id="rId25"/>
    <p:sldId id="334" r:id="rId26"/>
    <p:sldId id="335" r:id="rId27"/>
    <p:sldId id="337" r:id="rId28"/>
    <p:sldId id="338" r:id="rId29"/>
    <p:sldId id="339" r:id="rId30"/>
    <p:sldId id="343" r:id="rId31"/>
    <p:sldId id="345" r:id="rId32"/>
    <p:sldId id="344"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6" r:id="rId53"/>
    <p:sldId id="368" r:id="rId54"/>
    <p:sldId id="369" r:id="rId55"/>
    <p:sldId id="370" r:id="rId56"/>
    <p:sldId id="371" r:id="rId57"/>
    <p:sldId id="373" r:id="rId58"/>
    <p:sldId id="374" r:id="rId59"/>
    <p:sldId id="376" r:id="rId60"/>
    <p:sldId id="377" r:id="rId61"/>
    <p:sldId id="378" r:id="rId62"/>
    <p:sldId id="415" r:id="rId63"/>
    <p:sldId id="379" r:id="rId64"/>
    <p:sldId id="380" r:id="rId65"/>
    <p:sldId id="399" r:id="rId66"/>
    <p:sldId id="400" r:id="rId67"/>
    <p:sldId id="401"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8" r:id="rId85"/>
    <p:sldId id="397" r:id="rId86"/>
    <p:sldId id="402" r:id="rId87"/>
    <p:sldId id="403" r:id="rId88"/>
    <p:sldId id="404" r:id="rId89"/>
    <p:sldId id="405" r:id="rId90"/>
    <p:sldId id="406" r:id="rId91"/>
    <p:sldId id="407" r:id="rId92"/>
    <p:sldId id="408" r:id="rId93"/>
    <p:sldId id="409" r:id="rId94"/>
    <p:sldId id="410" r:id="rId95"/>
    <p:sldId id="411" r:id="rId96"/>
    <p:sldId id="412" r:id="rId97"/>
    <p:sldId id="413" r:id="rId98"/>
    <p:sldId id="414"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BEF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63" d="100"/>
          <a:sy n="63" d="100"/>
        </p:scale>
        <p:origin x="1288" y="5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790"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0322D6-446E-4339-A78A-C6B172856E22}" type="datetimeFigureOut">
              <a:rPr lang="en-IN" smtClean="0"/>
              <a:t>26-04-2023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B66F9B-EAB4-48CF-92D8-B44CF806739D}" type="slidenum">
              <a:rPr lang="en-IN" smtClean="0"/>
              <a:t>‹#›</a:t>
            </a:fld>
            <a:endParaRPr lang="en-IN"/>
          </a:p>
        </p:txBody>
      </p:sp>
    </p:spTree>
    <p:extLst>
      <p:ext uri="{BB962C8B-B14F-4D97-AF65-F5344CB8AC3E}">
        <p14:creationId xmlns:p14="http://schemas.microsoft.com/office/powerpoint/2010/main" val="888318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49AE3-A955-4FE3-A7F9-AB97CDC79EE5}" type="datetimeFigureOut">
              <a:rPr lang="en-US" smtClean="0"/>
              <a:pPr/>
              <a:t>4/26/2023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BCE031-F0BE-4E1C-BB12-CBF520E5C919}" type="slidenum">
              <a:rPr lang="en-US" smtClean="0"/>
              <a:pPr/>
              <a:t>‹#›</a:t>
            </a:fld>
            <a:endParaRPr lang="en-US"/>
          </a:p>
        </p:txBody>
      </p:sp>
    </p:spTree>
    <p:extLst>
      <p:ext uri="{BB962C8B-B14F-4D97-AF65-F5344CB8AC3E}">
        <p14:creationId xmlns:p14="http://schemas.microsoft.com/office/powerpoint/2010/main" val="320832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BCE031-F0BE-4E1C-BB12-CBF520E5C919}" type="slidenum">
              <a:rPr lang="en-US" smtClean="0"/>
              <a:pPr/>
              <a:t>1</a:t>
            </a:fld>
            <a:endParaRPr lang="en-US"/>
          </a:p>
        </p:txBody>
      </p:sp>
    </p:spTree>
    <p:extLst>
      <p:ext uri="{BB962C8B-B14F-4D97-AF65-F5344CB8AC3E}">
        <p14:creationId xmlns:p14="http://schemas.microsoft.com/office/powerpoint/2010/main" val="266101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274638"/>
            <a:ext cx="2176463" cy="59610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76987" cy="59610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229600" cy="1143000"/>
          </a:xfrm>
          <a:prstGeom prst="rect">
            <a:avLst/>
          </a:prstGeom>
        </p:spPr>
        <p:txBody>
          <a:bodyPr/>
          <a:lstStyle>
            <a:lvl1pPr>
              <a:defRPr sz="44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2013" y="1014413"/>
            <a:ext cx="4276725" cy="5221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42888" y="1014413"/>
            <a:ext cx="8705850" cy="5221287"/>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pic>
        <p:nvPicPr>
          <p:cNvPr id="1027" name="Picture 2"/>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1" name="Text Box 7"/>
          <p:cNvSpPr txBox="1">
            <a:spLocks noChangeArrowheads="1"/>
          </p:cNvSpPr>
          <p:nvPr/>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32" name="Rectangle 8"/>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33" name="Rectangle 9"/>
          <p:cNvSpPr>
            <a:spLocks noChangeArrowheads="1"/>
          </p:cNvSpPr>
          <p:nvPr/>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34" name="Rectangle 10"/>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3" name="Picture 11"/>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6" name="Rectangle 12"/>
          <p:cNvSpPr>
            <a:spLocks noChangeArrowheads="1"/>
          </p:cNvSpPr>
          <p:nvPr/>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sp>
        <p:nvSpPr>
          <p:cNvPr id="1037" name="Rectangle 13"/>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4" name="Picture 14"/>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39" name="Rectangle 15"/>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38" name="Picture 16"/>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41" name="Rectangle 17"/>
          <p:cNvSpPr>
            <a:spLocks noChangeArrowheads="1"/>
          </p:cNvSpPr>
          <p:nvPr/>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40" name="Picture 18"/>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pic>
        <p:nvPicPr>
          <p:cNvPr id="5" name="Picture 19"/>
          <p:cNvPicPr>
            <a:picLocks noChangeAspect="1" noChangeArrowheads="1"/>
          </p:cNvPicPr>
          <p:nvPr/>
        </p:nvPicPr>
        <p:blipFill>
          <a:blip r:embed="rId13"/>
          <a:srcRect/>
          <a:stretch>
            <a:fillRect/>
          </a:stretch>
        </p:blipFill>
        <p:spPr bwMode="auto">
          <a:xfrm>
            <a:off x="0" y="0"/>
            <a:ext cx="1465263" cy="644525"/>
          </a:xfrm>
          <a:prstGeom prst="rect">
            <a:avLst/>
          </a:prstGeom>
          <a:noFill/>
          <a:ln w="9525">
            <a:noFill/>
            <a:round/>
            <a:headEnd/>
            <a:tailEnd/>
          </a:ln>
        </p:spPr>
      </p:pic>
      <p:sp>
        <p:nvSpPr>
          <p:cNvPr id="1045" name="Rectangle 21"/>
          <p:cNvSpPr>
            <a:spLocks noChangeArrowheads="1"/>
          </p:cNvSpPr>
          <p:nvPr/>
        </p:nvSpPr>
        <p:spPr bwMode="auto">
          <a:xfrm>
            <a:off x="-6802" y="6515101"/>
            <a:ext cx="9142413" cy="342899"/>
          </a:xfrm>
          <a:prstGeom prst="rect">
            <a:avLst/>
          </a:prstGeom>
          <a:solidFill>
            <a:srgbClr val="000099"/>
          </a:solidFill>
          <a:ln w="9360">
            <a:solidFill>
              <a:srgbClr val="000000"/>
            </a:solidFill>
            <a:miter lim="800000"/>
            <a:headEnd/>
            <a:tailEnd/>
          </a:ln>
          <a:effectLst/>
        </p:spPr>
        <p:txBody>
          <a:bodyPr wrap="none" anchor="ctr"/>
          <a:lstStyle/>
          <a:p>
            <a:pPr>
              <a:defRPr/>
            </a:pPr>
            <a:endParaRPr lang="en-US"/>
          </a:p>
        </p:txBody>
      </p:sp>
      <p:sp>
        <p:nvSpPr>
          <p:cNvPr id="1046" name="Text Box 22"/>
          <p:cNvSpPr txBox="1">
            <a:spLocks noChangeArrowheads="1"/>
          </p:cNvSpPr>
          <p:nvPr/>
        </p:nvSpPr>
        <p:spPr bwMode="auto">
          <a:xfrm>
            <a:off x="72573" y="6534150"/>
            <a:ext cx="9063038" cy="263791"/>
          </a:xfrm>
          <a:prstGeom prst="rect">
            <a:avLst/>
          </a:prstGeom>
          <a:noFill/>
          <a:ln w="9525">
            <a:noFill/>
            <a:round/>
            <a:headEnd/>
            <a:tailEnd/>
          </a:ln>
          <a:effectLst/>
        </p:spPr>
        <p:txBody>
          <a:bodyPr wrap="square" lIns="90000" tIns="46800" rIns="90000" bIns="46800">
            <a:spAutoFit/>
          </a:bodyPr>
          <a:lstStyle/>
          <a:p>
            <a:pPr>
              <a:spcBef>
                <a:spcPts val="6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100" b="1" dirty="0">
                <a:solidFill>
                  <a:srgbClr val="FFFFFF"/>
                </a:solidFill>
                <a:latin typeface="Arial" charset="0"/>
              </a:rPr>
              <a:t>© Bharati Vidyapeeth’s Institute of Computer Applications and Management, New Delhi-63,  by Mr. </a:t>
            </a:r>
            <a:r>
              <a:rPr lang="en-US" sz="1100" b="1" dirty="0" err="1">
                <a:solidFill>
                  <a:srgbClr val="FFFFFF"/>
                </a:solidFill>
                <a:latin typeface="Arial" charset="0"/>
              </a:rPr>
              <a:t>Uttam</a:t>
            </a:r>
            <a:r>
              <a:rPr lang="en-US" sz="1100" b="1" baseline="0" dirty="0">
                <a:solidFill>
                  <a:srgbClr val="FFFFFF"/>
                </a:solidFill>
                <a:latin typeface="Arial" charset="0"/>
              </a:rPr>
              <a:t> Singh </a:t>
            </a:r>
            <a:r>
              <a:rPr lang="en-US" sz="1100" b="1" dirty="0">
                <a:solidFill>
                  <a:srgbClr val="FFFFFF"/>
                </a:solidFill>
                <a:latin typeface="Arial" charset="0"/>
              </a:rPr>
              <a:t>                     U1.</a:t>
            </a:r>
            <a:fld id="{7BEFDA29-B314-4D97-8507-570A5B8B1DB7}" type="slidenum">
              <a:rPr lang="en-US" sz="1100" b="1" smtClean="0">
                <a:solidFill>
                  <a:srgbClr val="FFFFFF"/>
                </a:solidFill>
                <a:latin typeface="Arial" charset="0"/>
              </a:rPr>
              <a:t>‹#›</a:t>
            </a:fld>
            <a:endParaRPr lang="en-US" sz="1100" b="1" dirty="0">
              <a:solidFill>
                <a:srgbClr val="FFFFFF"/>
              </a:solidFill>
              <a:latin typeface="Arial" charset="0"/>
            </a:endParaRPr>
          </a:p>
        </p:txBody>
      </p:sp>
      <p:sp>
        <p:nvSpPr>
          <p:cNvPr id="1048" name="Text Box 24"/>
          <p:cNvSpPr txBox="1">
            <a:spLocks noChangeArrowheads="1"/>
          </p:cNvSpPr>
          <p:nvPr userDrawn="1"/>
        </p:nvSpPr>
        <p:spPr bwMode="auto">
          <a:xfrm>
            <a:off x="1506538" y="142875"/>
            <a:ext cx="7413625" cy="457200"/>
          </a:xfrm>
          <a:prstGeom prst="rect">
            <a:avLst/>
          </a:prstGeom>
          <a:noFill/>
          <a:ln w="9525">
            <a:noFill/>
            <a:round/>
            <a:headEnd/>
            <a:tailEnd/>
          </a:ln>
          <a:effectLst/>
        </p:spPr>
        <p:txBody>
          <a:bodyPr wrap="none" anchor="ctr"/>
          <a:lstStyle/>
          <a:p>
            <a:pPr>
              <a:defRPr/>
            </a:pPr>
            <a:endParaRPr lang="en-US"/>
          </a:p>
        </p:txBody>
      </p:sp>
      <p:sp>
        <p:nvSpPr>
          <p:cNvPr id="1049" name="Rectangle 25"/>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sp>
        <p:nvSpPr>
          <p:cNvPr id="1050" name="Rectangle 26"/>
          <p:cNvSpPr>
            <a:spLocks noChangeArrowheads="1"/>
          </p:cNvSpPr>
          <p:nvPr userDrawn="1"/>
        </p:nvSpPr>
        <p:spPr bwMode="auto">
          <a:xfrm>
            <a:off x="0" y="841375"/>
            <a:ext cx="9144000" cy="42863"/>
          </a:xfrm>
          <a:prstGeom prst="rect">
            <a:avLst/>
          </a:prstGeom>
          <a:solidFill>
            <a:srgbClr val="FF0000"/>
          </a:solidFill>
          <a:ln w="9525">
            <a:noFill/>
            <a:round/>
            <a:headEnd/>
            <a:tailEnd/>
          </a:ln>
          <a:effectLst/>
        </p:spPr>
        <p:txBody>
          <a:bodyPr wrap="none" anchor="ctr"/>
          <a:lstStyle/>
          <a:p>
            <a:pPr>
              <a:defRPr/>
            </a:pPr>
            <a:endParaRPr lang="en-US"/>
          </a:p>
        </p:txBody>
      </p:sp>
      <p:sp>
        <p:nvSpPr>
          <p:cNvPr id="1051" name="Rectangle 27"/>
          <p:cNvSpPr>
            <a:spLocks noChangeArrowheads="1"/>
          </p:cNvSpPr>
          <p:nvPr userDrawn="1"/>
        </p:nvSpPr>
        <p:spPr bwMode="auto">
          <a:xfrm>
            <a:off x="1495425" y="0"/>
            <a:ext cx="7648575" cy="696913"/>
          </a:xfrm>
          <a:prstGeom prst="rect">
            <a:avLst/>
          </a:prstGeom>
          <a:solidFill>
            <a:srgbClr val="000099"/>
          </a:solidFill>
          <a:ln w="9525">
            <a:noFill/>
            <a:round/>
            <a:headEnd/>
            <a:tailEnd/>
          </a:ln>
          <a:effectLst/>
        </p:spPr>
        <p:txBody>
          <a:bodyPr wrap="none" anchor="ctr"/>
          <a:lstStyle/>
          <a:p>
            <a:pPr>
              <a:defRPr/>
            </a:pPr>
            <a:endParaRPr lang="en-US"/>
          </a:p>
        </p:txBody>
      </p:sp>
      <p:pic>
        <p:nvPicPr>
          <p:cNvPr id="1047" name="Picture 28"/>
          <p:cNvPicPr>
            <a:picLocks noChangeAspect="1" noChangeArrowheads="1"/>
          </p:cNvPicPr>
          <p:nvPr userDrawn="1"/>
        </p:nvPicPr>
        <p:blipFill>
          <a:blip r:embed="rId13"/>
          <a:srcRect/>
          <a:stretch>
            <a:fillRect/>
          </a:stretch>
        </p:blipFill>
        <p:spPr bwMode="auto">
          <a:xfrm>
            <a:off x="0" y="0"/>
            <a:ext cx="1465263" cy="644525"/>
          </a:xfrm>
          <a:prstGeom prst="rect">
            <a:avLst/>
          </a:prstGeom>
          <a:noFill/>
          <a:ln w="9525">
            <a:noFill/>
            <a:round/>
            <a:headEnd/>
            <a:tailEnd/>
          </a:ln>
        </p:spPr>
      </p:pic>
      <p:sp>
        <p:nvSpPr>
          <p:cNvPr id="1054" name="Rectangle 30"/>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7" name="Picture 31"/>
          <p:cNvPicPr>
            <a:picLocks noChangeAspect="1" noChangeArrowheads="1"/>
          </p:cNvPicPr>
          <p:nvPr userDrawn="1"/>
        </p:nvPicPr>
        <p:blipFill>
          <a:blip r:embed="rId13"/>
          <a:srcRect/>
          <a:stretch>
            <a:fillRect/>
          </a:stretch>
        </p:blipFill>
        <p:spPr bwMode="auto">
          <a:xfrm>
            <a:off x="0" y="0"/>
            <a:ext cx="1465263" cy="644525"/>
          </a:xfrm>
          <a:prstGeom prst="rect">
            <a:avLst/>
          </a:prstGeom>
          <a:noFill/>
          <a:ln w="9525">
            <a:noFill/>
            <a:round/>
            <a:headEnd/>
            <a:tailEnd/>
          </a:ln>
        </p:spPr>
      </p:pic>
      <p:sp>
        <p:nvSpPr>
          <p:cNvPr id="1056" name="Rectangle 32"/>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1052" name="Picture 33"/>
          <p:cNvPicPr>
            <a:picLocks noChangeAspect="1" noChangeArrowheads="1"/>
          </p:cNvPicPr>
          <p:nvPr userDrawn="1"/>
        </p:nvPicPr>
        <p:blipFill>
          <a:blip r:embed="rId13"/>
          <a:srcRect/>
          <a:stretch>
            <a:fillRect/>
          </a:stretch>
        </p:blipFill>
        <p:spPr bwMode="auto">
          <a:xfrm>
            <a:off x="0" y="0"/>
            <a:ext cx="1465263" cy="644525"/>
          </a:xfrm>
          <a:prstGeom prst="rect">
            <a:avLst/>
          </a:prstGeom>
          <a:noFill/>
          <a:ln w="9525">
            <a:noFill/>
            <a:round/>
            <a:headEnd/>
            <a:tailEnd/>
          </a:ln>
        </p:spPr>
      </p:pic>
      <p:sp>
        <p:nvSpPr>
          <p:cNvPr id="1058" name="Rectangle 34"/>
          <p:cNvSpPr>
            <a:spLocks noChangeArrowheads="1"/>
          </p:cNvSpPr>
          <p:nvPr userDrawn="1"/>
        </p:nvSpPr>
        <p:spPr bwMode="auto">
          <a:xfrm>
            <a:off x="0" y="693738"/>
            <a:ext cx="9144000" cy="144462"/>
          </a:xfrm>
          <a:prstGeom prst="rect">
            <a:avLst/>
          </a:prstGeom>
          <a:solidFill>
            <a:srgbClr val="000099"/>
          </a:solidFill>
          <a:ln w="9525">
            <a:noFill/>
            <a:round/>
            <a:headEnd/>
            <a:tailEnd/>
          </a:ln>
          <a:effectLst/>
        </p:spPr>
        <p:txBody>
          <a:bodyPr wrap="none" anchor="ctr"/>
          <a:lstStyle/>
          <a:p>
            <a:pPr>
              <a:defRPr/>
            </a:pPr>
            <a:endParaRPr lang="en-US"/>
          </a:p>
        </p:txBody>
      </p:sp>
      <p:pic>
        <p:nvPicPr>
          <p:cNvPr id="8" name="Picture 35"/>
          <p:cNvPicPr>
            <a:picLocks noChangeAspect="1" noChangeArrowheads="1"/>
          </p:cNvPicPr>
          <p:nvPr userDrawn="1"/>
        </p:nvPicPr>
        <p:blipFill>
          <a:blip r:embed="rId13"/>
          <a:srcRect/>
          <a:stretch>
            <a:fillRect/>
          </a:stretch>
        </p:blipFill>
        <p:spPr bwMode="auto">
          <a:xfrm>
            <a:off x="0" y="0"/>
            <a:ext cx="1465263" cy="6445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2pPr>
      <a:lvl3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3pPr>
      <a:lvl4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4pPr>
      <a:lvl5pPr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5pPr>
      <a:lvl6pPr marL="25146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6pPr>
      <a:lvl7pPr marL="29718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7pPr>
      <a:lvl8pPr marL="34290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8pPr>
      <a:lvl9pPr marL="3886200" indent="-228600" algn="ctr" defTabSz="457200" rtl="0" eaLnBrk="1" fontAlgn="base" hangingPunct="1">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ejaVu Sans" charset="0"/>
          <a:cs typeface="DejaVu Sans" charset="0"/>
        </a:defRPr>
      </a:lvl9pPr>
    </p:titleStyle>
    <p:body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s://reactjs.org/" TargetMode="External"/><Relationship Id="rId1" Type="http://schemas.openxmlformats.org/officeDocument/2006/relationships/slideLayout" Target="../slideLayouts/slideLayout2.xml"/><Relationship Id="rId5" Type="http://schemas.openxmlformats.org/officeDocument/2006/relationships/hyperlink" Target="https://developer.mozilla.org/" TargetMode="External"/><Relationship Id="rId4" Type="http://schemas.openxmlformats.org/officeDocument/2006/relationships/hyperlink" Target="https://expressj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set" TargetMode="External"/><Relationship Id="rId2" Type="http://schemas.openxmlformats.org/officeDocument/2006/relationships/hyperlink" Target="https://developer.mozilla.org/en-US/docs/Web/JavaScript/Reference/Functions/get"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JavaScript/Reference/Statements/for...i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7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7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Alex_Banks_and_Eve_Porcello-Learning_React-EN%20132.pdf"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89.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4724400"/>
            <a:ext cx="6400800" cy="1447800"/>
          </a:xfrm>
        </p:spPr>
        <p:txBody>
          <a:bodyPr/>
          <a:lstStyle/>
          <a:p>
            <a:r>
              <a:rPr lang="en-US" sz="3200" b="1" dirty="0"/>
              <a:t>UNIT I </a:t>
            </a:r>
          </a:p>
          <a:p>
            <a:endParaRPr lang="en-US" sz="1400" b="1" dirty="0"/>
          </a:p>
          <a:p>
            <a:r>
              <a:rPr lang="en-US" sz="3200" b="1" dirty="0"/>
              <a:t>Full Stack Development</a:t>
            </a:r>
          </a:p>
        </p:txBody>
      </p:sp>
      <p:pic>
        <p:nvPicPr>
          <p:cNvPr id="8" name="Picture 7"/>
          <p:cNvPicPr>
            <a:picLocks noChangeAspect="1"/>
          </p:cNvPicPr>
          <p:nvPr/>
        </p:nvPicPr>
        <p:blipFill>
          <a:blip r:embed="rId3"/>
          <a:stretch>
            <a:fillRect/>
          </a:stretch>
        </p:blipFill>
        <p:spPr>
          <a:xfrm>
            <a:off x="331627" y="3778358"/>
            <a:ext cx="2514600" cy="1237655"/>
          </a:xfrm>
          <a:prstGeom prst="rect">
            <a:avLst/>
          </a:prstGeom>
        </p:spPr>
      </p:pic>
      <p:pic>
        <p:nvPicPr>
          <p:cNvPr id="1028" name="Picture 4" descr="Getting started with Angular 5. Hi, are you a beginner in Web… | by Onejohi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7" y="2461782"/>
            <a:ext cx="25146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Your custom development solution with React JS| Ubidream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974672"/>
            <a:ext cx="2377307"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Your first steps with Express.js - DEV Communit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986578"/>
            <a:ext cx="3662590" cy="153828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ongoDB – Bloor Researc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536426"/>
            <a:ext cx="2511425" cy="160303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hat is Docker? | AW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4019" y="1645056"/>
            <a:ext cx="2708219" cy="127160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Kubernetes on AWS | Amazon Web Servic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39240" y="1258172"/>
            <a:ext cx="1841706" cy="1396628"/>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Microsoft Azure Down? Current status overview | Downdetecto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89951" y="2747986"/>
            <a:ext cx="2469814" cy="713931"/>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ntroduction to Microservices - Comunytek"/>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07557" y="2634268"/>
            <a:ext cx="1750584" cy="1312938"/>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Google Cloud Platform Tutorial: From Zero to Hero with GCP"/>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90654" y="4029705"/>
            <a:ext cx="3384389" cy="1903719"/>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Amazon Web Services - Wikipedi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86590" y="3990667"/>
            <a:ext cx="1413203" cy="846155"/>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JavaScrip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3048" y="1815028"/>
            <a:ext cx="1902004" cy="1069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a:solidFill>
                  <a:srgbClr val="FBEF03"/>
                </a:solidFill>
                <a:latin typeface="+mj-lt"/>
              </a:rPr>
              <a:t>Introduction</a:t>
            </a:r>
          </a:p>
        </p:txBody>
      </p:sp>
      <p:sp>
        <p:nvSpPr>
          <p:cNvPr id="4" name="TextBox 3"/>
          <p:cNvSpPr txBox="1"/>
          <p:nvPr/>
        </p:nvSpPr>
        <p:spPr>
          <a:xfrm>
            <a:off x="81419" y="1295400"/>
            <a:ext cx="8610600" cy="5078313"/>
          </a:xfrm>
          <a:prstGeom prst="rect">
            <a:avLst/>
          </a:prstGeom>
          <a:noFill/>
        </p:spPr>
        <p:txBody>
          <a:bodyPr wrap="square" rtlCol="0">
            <a:spAutoFit/>
          </a:bodyPr>
          <a:lstStyle/>
          <a:p>
            <a:pPr>
              <a:buFont typeface="Arial" pitchFamily="34" charset="0"/>
              <a:buChar char="•"/>
            </a:pPr>
            <a:r>
              <a:rPr lang="en-US" dirty="0">
                <a:latin typeface="+mj-lt"/>
              </a:rPr>
              <a:t>React is a JavaScript library for building user interface</a:t>
            </a:r>
          </a:p>
          <a:p>
            <a:pPr lvl="1">
              <a:buFont typeface="Arial" pitchFamily="34" charset="0"/>
              <a:buChar char="•"/>
            </a:pPr>
            <a:r>
              <a:rPr lang="en-US" dirty="0">
                <a:latin typeface="+mj-lt"/>
              </a:rPr>
              <a:t>Declarative</a:t>
            </a:r>
          </a:p>
          <a:p>
            <a:pPr lvl="1">
              <a:buFont typeface="Arial" pitchFamily="34" charset="0"/>
              <a:buChar char="•"/>
            </a:pPr>
            <a:r>
              <a:rPr lang="en-US" dirty="0">
                <a:latin typeface="+mj-lt"/>
              </a:rPr>
              <a:t>Efficient</a:t>
            </a:r>
          </a:p>
          <a:p>
            <a:pPr lvl="1">
              <a:buFont typeface="Arial" pitchFamily="34" charset="0"/>
              <a:buChar char="•"/>
            </a:pPr>
            <a:r>
              <a:rPr lang="en-US" dirty="0">
                <a:latin typeface="+mj-lt"/>
              </a:rPr>
              <a:t>Flexible</a:t>
            </a:r>
          </a:p>
          <a:p>
            <a:pPr>
              <a:buFont typeface="Arial" pitchFamily="34" charset="0"/>
              <a:buChar char="•"/>
            </a:pPr>
            <a:r>
              <a:rPr lang="en-US" dirty="0">
                <a:solidFill>
                  <a:srgbClr val="FF0000"/>
                </a:solidFill>
                <a:latin typeface="+mj-lt"/>
              </a:rPr>
              <a:t>Complex UIs Problem</a:t>
            </a:r>
          </a:p>
          <a:p>
            <a:pPr lvl="1">
              <a:buFont typeface="Arial" pitchFamily="34" charset="0"/>
              <a:buChar char="•"/>
            </a:pPr>
            <a:r>
              <a:rPr lang="en-US" dirty="0">
                <a:latin typeface="+mj-lt"/>
              </a:rPr>
              <a:t>Components </a:t>
            </a:r>
          </a:p>
          <a:p>
            <a:pPr lvl="2">
              <a:buFont typeface="Arial" pitchFamily="34" charset="0"/>
              <a:buChar char="•"/>
            </a:pPr>
            <a:r>
              <a:rPr lang="en-US" dirty="0">
                <a:latin typeface="+mj-lt"/>
              </a:rPr>
              <a:t>small and isolated pieces of code</a:t>
            </a:r>
          </a:p>
          <a:p>
            <a:pPr lvl="2">
              <a:buFont typeface="Arial" pitchFamily="34" charset="0"/>
              <a:buChar char="•"/>
            </a:pPr>
            <a:r>
              <a:rPr lang="en-US" dirty="0">
                <a:latin typeface="+mj-lt"/>
              </a:rPr>
              <a:t>use to tell React what will </a:t>
            </a:r>
            <a:r>
              <a:rPr lang="en-US" dirty="0" err="1">
                <a:latin typeface="+mj-lt"/>
              </a:rPr>
              <a:t>beon</a:t>
            </a:r>
            <a:r>
              <a:rPr lang="en-US" dirty="0">
                <a:latin typeface="+mj-lt"/>
              </a:rPr>
              <a:t> the screen</a:t>
            </a:r>
          </a:p>
          <a:p>
            <a:pPr lvl="2">
              <a:buFont typeface="Arial" pitchFamily="34" charset="0"/>
              <a:buChar char="•"/>
            </a:pPr>
            <a:r>
              <a:rPr lang="en-US" dirty="0">
                <a:latin typeface="+mj-lt"/>
              </a:rPr>
              <a:t>On every data change, update and re-render the component.</a:t>
            </a:r>
          </a:p>
          <a:p>
            <a:pPr lvl="1">
              <a:buFont typeface="Arial" pitchFamily="34" charset="0"/>
              <a:buChar char="•"/>
            </a:pPr>
            <a:r>
              <a:rPr lang="en-US" dirty="0">
                <a:latin typeface="+mj-lt"/>
              </a:rPr>
              <a:t>React has a few different kinds of components</a:t>
            </a:r>
          </a:p>
          <a:p>
            <a:pPr lvl="1">
              <a:buFont typeface="Arial" pitchFamily="34" charset="0"/>
              <a:buChar char="•"/>
            </a:pPr>
            <a:r>
              <a:rPr lang="en-US" dirty="0">
                <a:latin typeface="+mj-lt"/>
              </a:rPr>
              <a:t>Component</a:t>
            </a:r>
          </a:p>
          <a:p>
            <a:pPr lvl="2">
              <a:buFont typeface="Arial" pitchFamily="34" charset="0"/>
              <a:buChar char="•"/>
            </a:pPr>
            <a:r>
              <a:rPr lang="en-US" dirty="0">
                <a:latin typeface="+mj-lt"/>
              </a:rPr>
              <a:t>Takes some parameters called Properties (props).</a:t>
            </a:r>
          </a:p>
          <a:p>
            <a:pPr lvl="2">
              <a:buFont typeface="Arial" pitchFamily="34" charset="0"/>
              <a:buChar char="•"/>
            </a:pPr>
            <a:r>
              <a:rPr lang="en-US" dirty="0">
                <a:latin typeface="+mj-lt"/>
              </a:rPr>
              <a:t>Returns a hierarchy of views via render method</a:t>
            </a:r>
          </a:p>
          <a:p>
            <a:pPr lvl="1">
              <a:buFont typeface="Arial" pitchFamily="34" charset="0"/>
              <a:buChar char="•"/>
            </a:pPr>
            <a:r>
              <a:rPr lang="en-US" dirty="0">
                <a:latin typeface="+mj-lt"/>
              </a:rPr>
              <a:t>Render()</a:t>
            </a:r>
          </a:p>
          <a:p>
            <a:pPr lvl="2">
              <a:buFont typeface="Arial" pitchFamily="34" charset="0"/>
              <a:buChar char="•"/>
            </a:pPr>
            <a:r>
              <a:rPr lang="en-US" dirty="0">
                <a:latin typeface="+mj-lt"/>
              </a:rPr>
              <a:t>Returns a description to the client for presentation</a:t>
            </a:r>
          </a:p>
          <a:p>
            <a:pPr lvl="2">
              <a:buFont typeface="Arial" pitchFamily="34" charset="0"/>
              <a:buChar char="•"/>
            </a:pPr>
            <a:r>
              <a:rPr lang="en-US" dirty="0">
                <a:latin typeface="+mj-lt"/>
              </a:rPr>
              <a:t>Returns a react element, a lightweight element</a:t>
            </a:r>
          </a:p>
          <a:p>
            <a:pPr lvl="2">
              <a:buFont typeface="Arial" pitchFamily="34" charset="0"/>
              <a:buChar char="•"/>
            </a:pPr>
            <a:r>
              <a:rPr lang="en-US" dirty="0">
                <a:latin typeface="+mj-lt"/>
              </a:rPr>
              <a:t>Use a special syntax called “JSX” which makes these structures easier to write</a:t>
            </a:r>
          </a:p>
          <a:p>
            <a:pPr lvl="2">
              <a:buFont typeface="Arial" pitchFamily="34" charset="0"/>
              <a:buChar char="•"/>
            </a:pPr>
            <a:endParaRPr lang="en-US" dirty="0">
              <a:latin typeface="+mj-lt"/>
            </a:endParaRPr>
          </a:p>
        </p:txBody>
      </p:sp>
      <p:pic>
        <p:nvPicPr>
          <p:cNvPr id="6" name="Picture 5"/>
          <p:cNvPicPr>
            <a:picLocks noChangeAspect="1"/>
          </p:cNvPicPr>
          <p:nvPr/>
        </p:nvPicPr>
        <p:blipFill>
          <a:blip r:embed="rId2"/>
          <a:stretch>
            <a:fillRect/>
          </a:stretch>
        </p:blipFill>
        <p:spPr>
          <a:xfrm>
            <a:off x="5210175" y="1685925"/>
            <a:ext cx="3933825" cy="1895475"/>
          </a:xfrm>
          <a:prstGeom prst="rect">
            <a:avLst/>
          </a:prstGeom>
        </p:spPr>
      </p:pic>
    </p:spTree>
    <p:extLst>
      <p:ext uri="{BB962C8B-B14F-4D97-AF65-F5344CB8AC3E}">
        <p14:creationId xmlns:p14="http://schemas.microsoft.com/office/powerpoint/2010/main" val="208336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Font typeface="Times New Roman" pitchFamily="16" charset="0"/>
              <a:buNone/>
            </a:pPr>
            <a:r>
              <a:rPr lang="en-US" sz="3200" b="1" kern="0" dirty="0">
                <a:solidFill>
                  <a:srgbClr val="FBEF03"/>
                </a:solidFill>
                <a:latin typeface="+mj-lt"/>
              </a:rPr>
              <a:t>Introduction</a:t>
            </a:r>
          </a:p>
        </p:txBody>
      </p:sp>
      <p:sp>
        <p:nvSpPr>
          <p:cNvPr id="27" name="TextBox 26"/>
          <p:cNvSpPr txBox="1"/>
          <p:nvPr/>
        </p:nvSpPr>
        <p:spPr>
          <a:xfrm>
            <a:off x="76200" y="1143000"/>
            <a:ext cx="8610600" cy="5355312"/>
          </a:xfrm>
          <a:prstGeom prst="rect">
            <a:avLst/>
          </a:prstGeom>
          <a:noFill/>
        </p:spPr>
        <p:txBody>
          <a:bodyPr wrap="square" rtlCol="0">
            <a:spAutoFit/>
          </a:bodyPr>
          <a:lstStyle/>
          <a:p>
            <a:pPr>
              <a:buFont typeface="Arial" pitchFamily="34" charset="0"/>
              <a:buChar char="•"/>
            </a:pPr>
            <a:r>
              <a:rPr lang="en-US" dirty="0">
                <a:latin typeface="+mj-lt"/>
              </a:rPr>
              <a:t>Node.js is an open-source and cross-platform JavaScript runtime environment to create all kinds of server-side tools and applications</a:t>
            </a:r>
          </a:p>
          <a:p>
            <a:pPr>
              <a:buFont typeface="Arial" pitchFamily="34" charset="0"/>
              <a:buChar char="•"/>
            </a:pPr>
            <a:endParaRPr lang="en-US" dirty="0">
              <a:latin typeface="+mj-lt"/>
            </a:endParaRPr>
          </a:p>
          <a:p>
            <a:pPr>
              <a:buFont typeface="Arial" pitchFamily="34" charset="0"/>
              <a:buChar char="•"/>
            </a:pPr>
            <a:r>
              <a:rPr lang="en-US" dirty="0">
                <a:latin typeface="+mj-lt"/>
              </a:rPr>
              <a:t>Node.js runs the V8 JavaScript engine, the core of Google Chrome, outside of the browser</a:t>
            </a:r>
          </a:p>
          <a:p>
            <a:pPr>
              <a:buFont typeface="Arial" pitchFamily="34" charset="0"/>
              <a:buChar char="•"/>
            </a:pPr>
            <a:r>
              <a:rPr lang="en-US" dirty="0">
                <a:latin typeface="+mj-lt"/>
              </a:rPr>
              <a:t>JavaScript is a programming language that was created at Netscape as a scripting tool to manipulate web pages inside their browser</a:t>
            </a:r>
          </a:p>
          <a:p>
            <a:pPr>
              <a:buFont typeface="Arial" pitchFamily="34" charset="0"/>
              <a:buChar char="•"/>
            </a:pPr>
            <a:endParaRPr lang="en-US" dirty="0">
              <a:latin typeface="+mj-lt"/>
            </a:endParaRPr>
          </a:p>
          <a:p>
            <a:pPr>
              <a:buFont typeface="Arial" pitchFamily="34" charset="0"/>
              <a:buChar char="•"/>
            </a:pPr>
            <a:r>
              <a:rPr lang="en-US" dirty="0">
                <a:latin typeface="+mj-lt"/>
              </a:rPr>
              <a:t>Netscape was to sell Web Servers, called Netscape </a:t>
            </a:r>
            <a:r>
              <a:rPr lang="en-US" i="1" dirty="0" err="1">
                <a:latin typeface="+mj-lt"/>
              </a:rPr>
              <a:t>LiveWire</a:t>
            </a:r>
            <a:r>
              <a:rPr lang="en-US" i="1" dirty="0">
                <a:latin typeface="+mj-lt"/>
              </a:rPr>
              <a:t>.</a:t>
            </a:r>
            <a:r>
              <a:rPr lang="en-US" dirty="0">
                <a:latin typeface="+mj-lt"/>
              </a:rPr>
              <a:t> </a:t>
            </a:r>
          </a:p>
          <a:p>
            <a:pPr lvl="1">
              <a:buFont typeface="Arial" pitchFamily="34" charset="0"/>
              <a:buChar char="•"/>
            </a:pPr>
            <a:r>
              <a:rPr lang="en-US" dirty="0">
                <a:latin typeface="+mj-lt"/>
              </a:rPr>
              <a:t>create dynamic pages using server-side JavaScript (</a:t>
            </a:r>
            <a:r>
              <a:rPr lang="en-US" dirty="0">
                <a:solidFill>
                  <a:srgbClr val="FF0000"/>
                </a:solidFill>
                <a:latin typeface="+mj-lt"/>
              </a:rPr>
              <a:t>FAILURE</a:t>
            </a:r>
            <a:r>
              <a:rPr lang="en-US" dirty="0">
                <a:latin typeface="+mj-lt"/>
              </a:rPr>
              <a:t>)</a:t>
            </a:r>
          </a:p>
          <a:p>
            <a:pPr lvl="1">
              <a:buFont typeface="Arial" pitchFamily="34" charset="0"/>
              <a:buChar char="•"/>
            </a:pPr>
            <a:endParaRPr lang="en-US" dirty="0">
              <a:latin typeface="+mj-lt"/>
            </a:endParaRPr>
          </a:p>
          <a:p>
            <a:pPr>
              <a:buFont typeface="Arial" pitchFamily="34" charset="0"/>
              <a:buChar char="•"/>
            </a:pPr>
            <a:r>
              <a:rPr lang="en-US" dirty="0">
                <a:latin typeface="+mj-lt"/>
              </a:rPr>
              <a:t>Web 2.0 applications (such as Flickr, Gmail, etc.) that showed the world what a modern experience on the web could be like</a:t>
            </a:r>
          </a:p>
          <a:p>
            <a:pPr>
              <a:buFont typeface="Arial" pitchFamily="34" charset="0"/>
              <a:buChar char="•"/>
            </a:pPr>
            <a:endParaRPr lang="en-US" dirty="0">
              <a:latin typeface="+mj-lt"/>
            </a:endParaRPr>
          </a:p>
          <a:p>
            <a:pPr>
              <a:buFont typeface="Arial" pitchFamily="34" charset="0"/>
              <a:buChar char="•"/>
            </a:pPr>
            <a:r>
              <a:rPr lang="en-US" dirty="0">
                <a:latin typeface="+mj-lt"/>
              </a:rPr>
              <a:t>2009: Node.js is born</a:t>
            </a:r>
          </a:p>
          <a:p>
            <a:pPr>
              <a:buFont typeface="Arial" pitchFamily="34" charset="0"/>
              <a:buChar char="•"/>
            </a:pPr>
            <a:r>
              <a:rPr lang="en-US" dirty="0">
                <a:latin typeface="+mj-lt"/>
              </a:rPr>
              <a:t>2010: </a:t>
            </a:r>
          </a:p>
          <a:p>
            <a:pPr lvl="1">
              <a:buFont typeface="Arial" pitchFamily="34" charset="0"/>
              <a:buChar char="•"/>
            </a:pPr>
            <a:r>
              <a:rPr lang="en-US" dirty="0">
                <a:latin typeface="+mj-lt"/>
              </a:rPr>
              <a:t>Socket.io:  Socket.IO is a library that enables low-latency, bidirectional and event- based communication between a client and a server.</a:t>
            </a:r>
          </a:p>
          <a:p>
            <a:pPr lvl="1">
              <a:buFont typeface="Arial" pitchFamily="34" charset="0"/>
              <a:buChar char="•"/>
            </a:pPr>
            <a:r>
              <a:rPr lang="en-US" dirty="0">
                <a:latin typeface="+mj-lt"/>
              </a:rPr>
              <a:t>Express: Fast, </a:t>
            </a:r>
            <a:r>
              <a:rPr lang="en-US" dirty="0" err="1">
                <a:latin typeface="+mj-lt"/>
              </a:rPr>
              <a:t>unopinionated</a:t>
            </a:r>
            <a:r>
              <a:rPr lang="en-US" dirty="0">
                <a:latin typeface="+mj-lt"/>
              </a:rPr>
              <a:t>, minimalist web framework for Node.js</a:t>
            </a:r>
          </a:p>
          <a:p>
            <a:pPr>
              <a:buFont typeface="Arial" pitchFamily="34" charset="0"/>
              <a:buChar char="•"/>
            </a:pPr>
            <a:r>
              <a:rPr lang="en-US" dirty="0">
                <a:latin typeface="+mj-lt"/>
              </a:rPr>
              <a:t>2011: </a:t>
            </a:r>
            <a:r>
              <a:rPr lang="en-US" dirty="0" err="1">
                <a:latin typeface="+mj-lt"/>
              </a:rPr>
              <a:t>Hapi</a:t>
            </a:r>
            <a:r>
              <a:rPr lang="en-US" dirty="0">
                <a:latin typeface="+mj-lt"/>
              </a:rPr>
              <a:t>: Build powerful, scalable applications, with minimal overhead</a:t>
            </a:r>
          </a:p>
        </p:txBody>
      </p:sp>
    </p:spTree>
    <p:extLst>
      <p:ext uri="{BB962C8B-B14F-4D97-AF65-F5344CB8AC3E}">
        <p14:creationId xmlns:p14="http://schemas.microsoft.com/office/powerpoint/2010/main" val="1587016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Font typeface="Times New Roman" pitchFamily="16" charset="0"/>
              <a:buNone/>
            </a:pPr>
            <a:r>
              <a:rPr lang="en-US" sz="3200" b="1" kern="0" dirty="0">
                <a:solidFill>
                  <a:srgbClr val="FBEF03"/>
                </a:solidFill>
                <a:latin typeface="+mj-lt"/>
              </a:rPr>
              <a:t>Introduction</a:t>
            </a:r>
          </a:p>
        </p:txBody>
      </p:sp>
      <p:sp>
        <p:nvSpPr>
          <p:cNvPr id="27" name="TextBox 26"/>
          <p:cNvSpPr txBox="1"/>
          <p:nvPr/>
        </p:nvSpPr>
        <p:spPr>
          <a:xfrm>
            <a:off x="76200" y="1143000"/>
            <a:ext cx="8610600" cy="5355312"/>
          </a:xfrm>
          <a:prstGeom prst="rect">
            <a:avLst/>
          </a:prstGeom>
          <a:noFill/>
        </p:spPr>
        <p:txBody>
          <a:bodyPr wrap="square" rtlCol="0">
            <a:spAutoFit/>
          </a:bodyPr>
          <a:lstStyle/>
          <a:p>
            <a:pPr>
              <a:buFont typeface="Arial" pitchFamily="34" charset="0"/>
              <a:buChar char="•"/>
            </a:pPr>
            <a:r>
              <a:rPr lang="en-US" dirty="0">
                <a:latin typeface="+mj-lt"/>
              </a:rPr>
              <a:t>2013</a:t>
            </a:r>
          </a:p>
          <a:p>
            <a:pPr lvl="1">
              <a:buFont typeface="Arial" pitchFamily="34" charset="0"/>
              <a:buChar char="•"/>
            </a:pPr>
            <a:r>
              <a:rPr lang="en-US" dirty="0">
                <a:latin typeface="+mj-lt"/>
              </a:rPr>
              <a:t>First big blogging platform using Node.js: Ghost</a:t>
            </a:r>
          </a:p>
          <a:p>
            <a:pPr lvl="1">
              <a:buFont typeface="Arial" pitchFamily="34" charset="0"/>
              <a:buChar char="•"/>
            </a:pPr>
            <a:r>
              <a:rPr lang="en-US" dirty="0">
                <a:latin typeface="+mj-lt"/>
              </a:rPr>
              <a:t>Koa is born</a:t>
            </a:r>
          </a:p>
          <a:p>
            <a:pPr>
              <a:buFont typeface="Arial" pitchFamily="34" charset="0"/>
              <a:buChar char="•"/>
            </a:pPr>
            <a:r>
              <a:rPr lang="en-US" dirty="0">
                <a:latin typeface="+mj-lt"/>
              </a:rPr>
              <a:t>2014: </a:t>
            </a:r>
          </a:p>
          <a:p>
            <a:pPr lvl="1">
              <a:buFont typeface="Arial" pitchFamily="34" charset="0"/>
              <a:buChar char="•"/>
            </a:pPr>
            <a:r>
              <a:rPr lang="en-US" dirty="0">
                <a:latin typeface="+mj-lt"/>
              </a:rPr>
              <a:t>The Big Fork: io.js is a major fork of Node.js, with the goal of introducing ES6 support and moving faster</a:t>
            </a:r>
          </a:p>
          <a:p>
            <a:pPr>
              <a:buFont typeface="Arial" pitchFamily="34" charset="0"/>
              <a:buChar char="•"/>
            </a:pPr>
            <a:r>
              <a:rPr lang="en-US" dirty="0">
                <a:latin typeface="+mj-lt"/>
              </a:rPr>
              <a:t>2015:</a:t>
            </a:r>
          </a:p>
          <a:p>
            <a:pPr lvl="1">
              <a:buFont typeface="Arial" pitchFamily="34" charset="0"/>
              <a:buChar char="•"/>
            </a:pPr>
            <a:r>
              <a:rPr lang="en-US" dirty="0">
                <a:latin typeface="+mj-lt"/>
              </a:rPr>
              <a:t>The Node.js Foundation is born</a:t>
            </a:r>
          </a:p>
          <a:p>
            <a:pPr lvl="1">
              <a:buFont typeface="Arial" pitchFamily="34" charset="0"/>
              <a:buChar char="•"/>
            </a:pPr>
            <a:r>
              <a:rPr lang="en-US" dirty="0">
                <a:latin typeface="+mj-lt"/>
              </a:rPr>
              <a:t>IO.js is merged back into Node.js</a:t>
            </a:r>
          </a:p>
          <a:p>
            <a:pPr lvl="1">
              <a:buFont typeface="Arial" pitchFamily="34" charset="0"/>
              <a:buChar char="•"/>
            </a:pPr>
            <a:r>
              <a:rPr lang="en-US" dirty="0" err="1">
                <a:latin typeface="+mj-lt"/>
              </a:rPr>
              <a:t>npm</a:t>
            </a:r>
            <a:r>
              <a:rPr lang="en-US" dirty="0">
                <a:latin typeface="+mj-lt"/>
              </a:rPr>
              <a:t> introduces private modules</a:t>
            </a:r>
          </a:p>
          <a:p>
            <a:pPr lvl="1">
              <a:buFont typeface="Arial" pitchFamily="34" charset="0"/>
              <a:buChar char="•"/>
            </a:pPr>
            <a:r>
              <a:rPr lang="en-US" dirty="0">
                <a:latin typeface="+mj-lt"/>
              </a:rPr>
              <a:t>Node.js 4 (versions 1, 2 and 3 never previously released)</a:t>
            </a:r>
          </a:p>
          <a:p>
            <a:pPr>
              <a:buFont typeface="Arial" pitchFamily="34" charset="0"/>
              <a:buChar char="•"/>
            </a:pPr>
            <a:r>
              <a:rPr lang="en-US" dirty="0">
                <a:latin typeface="+mj-lt"/>
              </a:rPr>
              <a:t>2016:</a:t>
            </a:r>
          </a:p>
          <a:p>
            <a:pPr lvl="1">
              <a:buFont typeface="Arial" pitchFamily="34" charset="0"/>
              <a:buChar char="•"/>
            </a:pPr>
            <a:r>
              <a:rPr lang="en-US" dirty="0">
                <a:latin typeface="+mj-lt"/>
              </a:rPr>
              <a:t>The </a:t>
            </a:r>
            <a:r>
              <a:rPr lang="en-US" dirty="0" err="1">
                <a:latin typeface="+mj-lt"/>
              </a:rPr>
              <a:t>leftpad</a:t>
            </a:r>
            <a:r>
              <a:rPr lang="en-US" dirty="0">
                <a:latin typeface="+mj-lt"/>
              </a:rPr>
              <a:t> incident</a:t>
            </a:r>
          </a:p>
          <a:p>
            <a:pPr lvl="1">
              <a:buFont typeface="Arial" pitchFamily="34" charset="0"/>
              <a:buChar char="•"/>
            </a:pPr>
            <a:r>
              <a:rPr lang="en-US" dirty="0">
                <a:latin typeface="+mj-lt"/>
              </a:rPr>
              <a:t>Yarn is born</a:t>
            </a:r>
          </a:p>
          <a:p>
            <a:pPr lvl="1">
              <a:buFont typeface="Arial" pitchFamily="34" charset="0"/>
              <a:buChar char="•"/>
            </a:pPr>
            <a:r>
              <a:rPr lang="en-US" dirty="0">
                <a:latin typeface="+mj-lt"/>
              </a:rPr>
              <a:t>Node.js 6</a:t>
            </a:r>
          </a:p>
          <a:p>
            <a:pPr>
              <a:buFont typeface="Arial" pitchFamily="34" charset="0"/>
              <a:buChar char="•"/>
            </a:pPr>
            <a:r>
              <a:rPr lang="en-US" dirty="0">
                <a:latin typeface="+mj-lt"/>
              </a:rPr>
              <a:t>2017: </a:t>
            </a:r>
          </a:p>
          <a:p>
            <a:pPr lvl="1">
              <a:buFont typeface="Arial" pitchFamily="34" charset="0"/>
              <a:buChar char="•"/>
            </a:pPr>
            <a:r>
              <a:rPr lang="en-US" dirty="0" err="1">
                <a:latin typeface="+mj-lt"/>
              </a:rPr>
              <a:t>npm</a:t>
            </a:r>
            <a:r>
              <a:rPr lang="en-US" dirty="0">
                <a:latin typeface="+mj-lt"/>
              </a:rPr>
              <a:t> focuses more on security, HTTP/2</a:t>
            </a:r>
          </a:p>
          <a:p>
            <a:pPr lvl="1">
              <a:buFont typeface="Arial" pitchFamily="34" charset="0"/>
              <a:buChar char="•"/>
            </a:pPr>
            <a:r>
              <a:rPr lang="en-US" dirty="0">
                <a:latin typeface="+mj-lt"/>
              </a:rPr>
              <a:t>V8 introduces Node.js in its testing suite, officially making Node.js a target for the JS engine, in addition to Chrome</a:t>
            </a:r>
          </a:p>
        </p:txBody>
      </p:sp>
    </p:spTree>
    <p:extLst>
      <p:ext uri="{BB962C8B-B14F-4D97-AF65-F5344CB8AC3E}">
        <p14:creationId xmlns:p14="http://schemas.microsoft.com/office/powerpoint/2010/main" val="286006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Express </a:t>
            </a:r>
            <a:r>
              <a:rPr lang="en-US" sz="1800" dirty="0">
                <a:latin typeface="+mj-lt"/>
              </a:rPr>
              <a:t>is the most popular Node web framework, and is the underlying library for a number of other popular Node web frameworks</a:t>
            </a:r>
          </a:p>
          <a:p>
            <a:pPr lvl="1"/>
            <a:r>
              <a:rPr lang="en-US" sz="1600" dirty="0">
                <a:latin typeface="+mj-lt"/>
              </a:rPr>
              <a:t>Write handlers for requests with different HTTP verbs at different URL paths (routes).</a:t>
            </a:r>
          </a:p>
          <a:p>
            <a:pPr lvl="1"/>
            <a:r>
              <a:rPr lang="en-US" sz="1600" dirty="0">
                <a:latin typeface="+mj-lt"/>
              </a:rPr>
              <a:t>Integrate with "view" rendering engines in order to generate responses by inserting data into templates.</a:t>
            </a:r>
          </a:p>
          <a:p>
            <a:pPr lvl="1"/>
            <a:r>
              <a:rPr lang="en-US" sz="1600" dirty="0">
                <a:latin typeface="+mj-lt"/>
              </a:rPr>
              <a:t>Set common web application settings like the port to use for connecting, and the location of templates that are used for rendering the response.</a:t>
            </a:r>
          </a:p>
          <a:p>
            <a:pPr lvl="1"/>
            <a:r>
              <a:rPr lang="en-US" sz="1600" dirty="0">
                <a:latin typeface="+mj-lt"/>
              </a:rPr>
              <a:t>Add additional request processing "middleware" at any point within the request handling pipeline.</a:t>
            </a:r>
          </a:p>
          <a:p>
            <a:r>
              <a:rPr lang="en-US" sz="3200" dirty="0" err="1">
                <a:latin typeface="+mj-lt"/>
                <a:ea typeface="+mn-ea"/>
              </a:rPr>
              <a:t>MongoDB</a:t>
            </a:r>
            <a:endParaRPr lang="en-US" sz="3200" dirty="0">
              <a:latin typeface="+mj-lt"/>
            </a:endParaRPr>
          </a:p>
          <a:p>
            <a:pPr lvl="1"/>
            <a:r>
              <a:rPr lang="en-US" sz="1600" dirty="0">
                <a:latin typeface="+mj-lt"/>
              </a:rPr>
              <a:t>Open source No-SQL Database</a:t>
            </a:r>
          </a:p>
          <a:p>
            <a:pPr lvl="1"/>
            <a:r>
              <a:rPr lang="en-US" sz="1600" dirty="0">
                <a:latin typeface="+mj-lt"/>
              </a:rPr>
              <a:t>Light weighted, useful for working with large sets of distributed data.</a:t>
            </a:r>
          </a:p>
          <a:p>
            <a:pPr lvl="1"/>
            <a:r>
              <a:rPr lang="en-US" sz="1600" dirty="0">
                <a:latin typeface="+mj-lt"/>
              </a:rPr>
              <a:t>Contains a structure of data, composed of field (key) and value pairs</a:t>
            </a:r>
          </a:p>
          <a:p>
            <a:pPr lvl="1"/>
            <a:r>
              <a:rPr lang="en-US" sz="1600" dirty="0">
                <a:latin typeface="+mj-lt"/>
              </a:rPr>
              <a:t>Similar to JSON, called Binary JSON.</a:t>
            </a:r>
          </a:p>
          <a:p>
            <a:pPr lvl="1"/>
            <a:r>
              <a:rPr lang="en-US" sz="1600" dirty="0">
                <a:latin typeface="+mj-lt"/>
              </a:rPr>
              <a:t>Sets of these documents are called collections, like table in relational DB</a:t>
            </a:r>
          </a:p>
          <a:p>
            <a:pPr lvl="1"/>
            <a:endParaRPr lang="en-US" sz="1600" dirty="0">
              <a:latin typeface="+mj-lt"/>
            </a:endParaRPr>
          </a:p>
          <a:p>
            <a:pPr marL="457200" lvl="1" indent="0">
              <a:buNone/>
            </a:pPr>
            <a:endParaRPr lang="en-US" sz="1600" dirty="0">
              <a:latin typeface="+mj-lt"/>
            </a:endParaRPr>
          </a:p>
        </p:txBody>
      </p:sp>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Font typeface="Times New Roman" pitchFamily="16" charset="0"/>
              <a:buNone/>
            </a:pPr>
            <a:r>
              <a:rPr lang="en-US" sz="3200" b="1" kern="0" dirty="0">
                <a:solidFill>
                  <a:srgbClr val="FBEF03"/>
                </a:solidFill>
                <a:latin typeface="+mj-lt"/>
              </a:rPr>
              <a:t>Introduction</a:t>
            </a:r>
          </a:p>
        </p:txBody>
      </p:sp>
    </p:spTree>
    <p:extLst>
      <p:ext uri="{BB962C8B-B14F-4D97-AF65-F5344CB8AC3E}">
        <p14:creationId xmlns:p14="http://schemas.microsoft.com/office/powerpoint/2010/main" val="3132408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Software development has three main layers :</a:t>
            </a:r>
          </a:p>
          <a:p>
            <a:pPr lvl="1"/>
            <a:r>
              <a:rPr lang="en-US" dirty="0">
                <a:latin typeface="+mj-lt"/>
              </a:rPr>
              <a:t>Frontend or Presentation layer</a:t>
            </a:r>
          </a:p>
          <a:p>
            <a:pPr lvl="1"/>
            <a:r>
              <a:rPr lang="en-US" dirty="0">
                <a:latin typeface="+mj-lt"/>
              </a:rPr>
              <a:t>Backend or Business layer</a:t>
            </a:r>
          </a:p>
          <a:p>
            <a:pPr lvl="1"/>
            <a:r>
              <a:rPr lang="en-US" dirty="0">
                <a:latin typeface="+mj-lt"/>
              </a:rPr>
              <a:t>Database layer</a:t>
            </a:r>
          </a:p>
          <a:p>
            <a:r>
              <a:rPr lang="en-US" sz="2000" dirty="0">
                <a:latin typeface="+mj-lt"/>
              </a:rPr>
              <a:t>MERN (React)</a:t>
            </a:r>
          </a:p>
          <a:p>
            <a:r>
              <a:rPr lang="en-US" sz="2000" dirty="0">
                <a:latin typeface="+mj-lt"/>
              </a:rPr>
              <a:t>MEAN (Angular)</a:t>
            </a:r>
          </a:p>
          <a:p>
            <a:r>
              <a:rPr lang="en-US" sz="2000" dirty="0">
                <a:latin typeface="+mj-lt"/>
              </a:rPr>
              <a:t>LAMP (Apache)</a:t>
            </a:r>
          </a:p>
          <a:p>
            <a:r>
              <a:rPr lang="en-US" sz="2000" dirty="0">
                <a:latin typeface="+mj-lt"/>
              </a:rPr>
              <a:t>LEMP (</a:t>
            </a:r>
            <a:r>
              <a:rPr lang="en-US" sz="2000" dirty="0" err="1">
                <a:latin typeface="+mj-lt"/>
              </a:rPr>
              <a:t>nginX</a:t>
            </a:r>
            <a:r>
              <a:rPr lang="en-US" sz="2000" dirty="0">
                <a:latin typeface="+mj-lt"/>
              </a:rPr>
              <a:t>)</a:t>
            </a:r>
          </a:p>
          <a:p>
            <a:r>
              <a:rPr lang="en-US" sz="2000" dirty="0">
                <a:latin typeface="+mj-lt"/>
              </a:rPr>
              <a:t>Full-Stack Elixir</a:t>
            </a:r>
          </a:p>
          <a:p>
            <a:r>
              <a:rPr lang="en-US" sz="2000" dirty="0">
                <a:latin typeface="+mj-lt"/>
              </a:rPr>
              <a:t>Full-Stack Python</a:t>
            </a:r>
          </a:p>
          <a:p>
            <a:r>
              <a:rPr lang="en-IN" sz="2000" dirty="0">
                <a:latin typeface="+mj-lt"/>
              </a:rPr>
              <a:t>Full-Stack </a:t>
            </a:r>
            <a:r>
              <a:rPr lang="en-IN" sz="2000" dirty="0" err="1">
                <a:latin typeface="+mj-lt"/>
              </a:rPr>
              <a:t>Django</a:t>
            </a:r>
            <a:endParaRPr lang="en-IN" sz="2000" dirty="0">
              <a:latin typeface="+mj-lt"/>
            </a:endParaRPr>
          </a:p>
          <a:p>
            <a:r>
              <a:rPr lang="en-IN" sz="2000" dirty="0">
                <a:latin typeface="+mj-lt"/>
              </a:rPr>
              <a:t>Full-Stack Java</a:t>
            </a:r>
          </a:p>
          <a:p>
            <a:r>
              <a:rPr lang="en-IN" sz="2000" dirty="0">
                <a:latin typeface="+mj-lt"/>
              </a:rPr>
              <a:t>Full-Stack Ruby on Rails</a:t>
            </a:r>
          </a:p>
        </p:txBody>
      </p:sp>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Font typeface="Times New Roman" pitchFamily="16" charset="0"/>
              <a:buNone/>
            </a:pPr>
            <a:r>
              <a:rPr lang="en-US" sz="3200" b="1" kern="0" dirty="0">
                <a:solidFill>
                  <a:srgbClr val="FBEF03"/>
                </a:solidFill>
                <a:latin typeface="+mj-lt"/>
              </a:rPr>
              <a:t>Full Stack Development</a:t>
            </a:r>
          </a:p>
        </p:txBody>
      </p:sp>
    </p:spTree>
    <p:extLst>
      <p:ext uri="{BB962C8B-B14F-4D97-AF65-F5344CB8AC3E}">
        <p14:creationId xmlns:p14="http://schemas.microsoft.com/office/powerpoint/2010/main" val="158774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Full-Stack Developers can do the following:</a:t>
            </a:r>
          </a:p>
          <a:p>
            <a:pPr lvl="1"/>
            <a:r>
              <a:rPr lang="en-US" sz="2000" dirty="0">
                <a:latin typeface="+mj-lt"/>
              </a:rPr>
              <a:t>Ability to code programs, web applications, or mobile applications.</a:t>
            </a:r>
          </a:p>
          <a:p>
            <a:pPr lvl="1"/>
            <a:r>
              <a:rPr lang="en-US" sz="2000" dirty="0">
                <a:latin typeface="+mj-lt"/>
              </a:rPr>
              <a:t>Coordinate the development process with other developers and team members (including product managers, project managers, and C-level executives).</a:t>
            </a:r>
          </a:p>
          <a:p>
            <a:pPr lvl="1"/>
            <a:r>
              <a:rPr lang="en-US" sz="2000" dirty="0">
                <a:latin typeface="+mj-lt"/>
              </a:rPr>
              <a:t>Troubleshoot technical issues at every layer.</a:t>
            </a:r>
          </a:p>
          <a:p>
            <a:pPr lvl="1"/>
            <a:r>
              <a:rPr lang="en-US" sz="2000" dirty="0">
                <a:latin typeface="+mj-lt"/>
              </a:rPr>
              <a:t>Outline testing techniques for various applications.</a:t>
            </a:r>
          </a:p>
          <a:p>
            <a:pPr lvl="1"/>
            <a:r>
              <a:rPr lang="en-US" sz="2000" dirty="0">
                <a:latin typeface="+mj-lt"/>
              </a:rPr>
              <a:t>Analyzing and debugging database queries.</a:t>
            </a:r>
          </a:p>
          <a:p>
            <a:pPr lvl="1"/>
            <a:r>
              <a:rPr lang="en-US" sz="2000" dirty="0">
                <a:latin typeface="+mj-lt"/>
              </a:rPr>
              <a:t>Testing codes for app validation and compatibility across required devices for quality assurance.</a:t>
            </a:r>
          </a:p>
          <a:p>
            <a:pPr lvl="1"/>
            <a:r>
              <a:rPr lang="en-US" sz="2000" dirty="0">
                <a:latin typeface="+mj-lt"/>
              </a:rPr>
              <a:t>Keeping a tab on important KPIs and taking initiatives as needed.</a:t>
            </a:r>
          </a:p>
          <a:p>
            <a:pPr lvl="1"/>
            <a:r>
              <a:rPr lang="en-US" sz="2000" dirty="0">
                <a:latin typeface="+mj-lt"/>
              </a:rPr>
              <a:t>Laying blueprint for future requirements and communicating the same with upper management.</a:t>
            </a:r>
          </a:p>
        </p:txBody>
      </p:sp>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Full Stack Development</a:t>
            </a:r>
          </a:p>
        </p:txBody>
      </p:sp>
    </p:spTree>
    <p:extLst>
      <p:ext uri="{BB962C8B-B14F-4D97-AF65-F5344CB8AC3E}">
        <p14:creationId xmlns:p14="http://schemas.microsoft.com/office/powerpoint/2010/main" val="954641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Roles:</a:t>
            </a:r>
          </a:p>
          <a:p>
            <a:pPr lvl="1"/>
            <a:r>
              <a:rPr lang="en-US" sz="2000" dirty="0">
                <a:latin typeface="+mj-lt"/>
              </a:rPr>
              <a:t>Tech Lead (or CTO)</a:t>
            </a:r>
          </a:p>
          <a:p>
            <a:pPr lvl="1"/>
            <a:r>
              <a:rPr lang="en-US" sz="2000" dirty="0">
                <a:latin typeface="+mj-lt"/>
              </a:rPr>
              <a:t>Product Manager</a:t>
            </a:r>
          </a:p>
          <a:p>
            <a:pPr lvl="1"/>
            <a:r>
              <a:rPr lang="en-US" sz="2000" dirty="0">
                <a:latin typeface="+mj-lt"/>
              </a:rPr>
              <a:t>Database Administrator</a:t>
            </a:r>
          </a:p>
          <a:p>
            <a:pPr lvl="1"/>
            <a:r>
              <a:rPr lang="en-US" sz="2000" dirty="0">
                <a:latin typeface="+mj-lt"/>
              </a:rPr>
              <a:t>Senior Developer</a:t>
            </a:r>
          </a:p>
          <a:p>
            <a:r>
              <a:rPr lang="en-US" dirty="0">
                <a:latin typeface="+mj-lt"/>
              </a:rPr>
              <a:t>Benefits:</a:t>
            </a:r>
          </a:p>
          <a:p>
            <a:pPr lvl="1"/>
            <a:r>
              <a:rPr lang="en-US" sz="2000" dirty="0">
                <a:latin typeface="+mj-lt"/>
              </a:rPr>
              <a:t>Delegate Everything Technical</a:t>
            </a:r>
          </a:p>
          <a:p>
            <a:pPr lvl="1"/>
            <a:r>
              <a:rPr lang="en-US" sz="2000" dirty="0">
                <a:latin typeface="+mj-lt"/>
              </a:rPr>
              <a:t>Make the Team Flexible</a:t>
            </a:r>
          </a:p>
          <a:p>
            <a:pPr lvl="1"/>
            <a:r>
              <a:rPr lang="en-US" sz="2000" dirty="0">
                <a:latin typeface="+mj-lt"/>
              </a:rPr>
              <a:t>Cost-Effectiveness</a:t>
            </a:r>
          </a:p>
          <a:p>
            <a:pPr lvl="1"/>
            <a:endParaRPr lang="en-US" sz="2000" dirty="0">
              <a:latin typeface="+mj-lt"/>
            </a:endParaRPr>
          </a:p>
        </p:txBody>
      </p:sp>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Full Stack Development</a:t>
            </a:r>
          </a:p>
        </p:txBody>
      </p:sp>
    </p:spTree>
    <p:extLst>
      <p:ext uri="{BB962C8B-B14F-4D97-AF65-F5344CB8AC3E}">
        <p14:creationId xmlns:p14="http://schemas.microsoft.com/office/powerpoint/2010/main" val="83814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Skill Set and Qualification required:</a:t>
            </a:r>
          </a:p>
          <a:p>
            <a:pPr lvl="1"/>
            <a:r>
              <a:rPr lang="en-US" sz="2000" dirty="0">
                <a:latin typeface="+mj-lt"/>
              </a:rPr>
              <a:t>Front-end fundamentals</a:t>
            </a:r>
          </a:p>
          <a:p>
            <a:pPr lvl="1"/>
            <a:r>
              <a:rPr lang="en-US" sz="2000" dirty="0">
                <a:latin typeface="+mj-lt"/>
              </a:rPr>
              <a:t>Server-side fundamentals</a:t>
            </a:r>
          </a:p>
          <a:p>
            <a:pPr lvl="1"/>
            <a:r>
              <a:rPr lang="en-US" sz="2000" dirty="0">
                <a:latin typeface="+mj-lt"/>
              </a:rPr>
              <a:t>User Experience design</a:t>
            </a:r>
          </a:p>
          <a:p>
            <a:pPr lvl="1"/>
            <a:r>
              <a:rPr lang="en-US" sz="2000" dirty="0">
                <a:latin typeface="+mj-lt"/>
              </a:rPr>
              <a:t>Database architecture and design</a:t>
            </a:r>
          </a:p>
          <a:p>
            <a:pPr lvl="1"/>
            <a:r>
              <a:rPr lang="en-US" sz="2000" dirty="0">
                <a:latin typeface="+mj-lt"/>
              </a:rPr>
              <a:t>Business Logic</a:t>
            </a:r>
          </a:p>
          <a:p>
            <a:pPr lvl="1"/>
            <a:r>
              <a:rPr lang="en-US" sz="2000" dirty="0">
                <a:latin typeface="+mj-lt"/>
              </a:rPr>
              <a:t>Project Management</a:t>
            </a:r>
          </a:p>
          <a:p>
            <a:pPr lvl="1"/>
            <a:r>
              <a:rPr lang="en-US" sz="2000" dirty="0">
                <a:latin typeface="+mj-lt"/>
              </a:rPr>
              <a:t>Multitasking</a:t>
            </a:r>
          </a:p>
          <a:p>
            <a:pPr lvl="1"/>
            <a:r>
              <a:rPr lang="en-US" sz="2000" dirty="0">
                <a:latin typeface="+mj-lt"/>
              </a:rPr>
              <a:t>Agile Development</a:t>
            </a:r>
          </a:p>
          <a:p>
            <a:pPr lvl="1"/>
            <a:r>
              <a:rPr lang="en-US" sz="2000" dirty="0">
                <a:latin typeface="+mj-lt"/>
              </a:rPr>
              <a:t>Independence</a:t>
            </a:r>
          </a:p>
        </p:txBody>
      </p:sp>
      <p:sp>
        <p:nvSpPr>
          <p:cNvPr id="4" name="Content Placeholder 2"/>
          <p:cNvSpPr txBox="1">
            <a:spLocks/>
          </p:cNvSpPr>
          <p:nvPr/>
        </p:nvSpPr>
        <p:spPr bwMode="auto">
          <a:xfrm>
            <a:off x="1600200" y="228600"/>
            <a:ext cx="70866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Full Stack Development</a:t>
            </a:r>
          </a:p>
        </p:txBody>
      </p:sp>
    </p:spTree>
    <p:extLst>
      <p:ext uri="{BB962C8B-B14F-4D97-AF65-F5344CB8AC3E}">
        <p14:creationId xmlns:p14="http://schemas.microsoft.com/office/powerpoint/2010/main" val="1679114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Obstacles and Roadblocks</a:t>
            </a:r>
            <a:endParaRPr lang="en-US" sz="2000" b="1" kern="0" dirty="0">
              <a:solidFill>
                <a:srgbClr val="FBEF03"/>
              </a:solidFill>
              <a:latin typeface="+mj-lt"/>
            </a:endParaRPr>
          </a:p>
        </p:txBody>
      </p:sp>
      <p:sp>
        <p:nvSpPr>
          <p:cNvPr id="6" name="Content Placeholder 2"/>
          <p:cNvSpPr>
            <a:spLocks noGrp="1"/>
          </p:cNvSpPr>
          <p:nvPr>
            <p:ph idx="1"/>
          </p:nvPr>
        </p:nvSpPr>
        <p:spPr>
          <a:xfrm>
            <a:off x="0" y="914400"/>
            <a:ext cx="8991600" cy="5471786"/>
          </a:xfrm>
        </p:spPr>
        <p:txBody>
          <a:bodyPr/>
          <a:lstStyle/>
          <a:p>
            <a:r>
              <a:rPr lang="en-US" sz="2000" dirty="0">
                <a:latin typeface="+mj-lt"/>
              </a:rPr>
              <a:t>React Is a Library</a:t>
            </a:r>
          </a:p>
          <a:p>
            <a:pPr lvl="1"/>
            <a:r>
              <a:rPr lang="en-US" sz="1600" dirty="0">
                <a:latin typeface="+mj-lt"/>
              </a:rPr>
              <a:t>Small</a:t>
            </a:r>
          </a:p>
          <a:p>
            <a:pPr lvl="1"/>
            <a:r>
              <a:rPr lang="en-US" sz="1600" dirty="0">
                <a:latin typeface="+mj-lt"/>
              </a:rPr>
              <a:t>Used for one part of job</a:t>
            </a:r>
          </a:p>
          <a:p>
            <a:pPr lvl="1"/>
            <a:r>
              <a:rPr lang="en-US" sz="1600" dirty="0">
                <a:latin typeface="+mj-lt"/>
              </a:rPr>
              <a:t>Restricted than traditional JavaScript</a:t>
            </a:r>
          </a:p>
          <a:p>
            <a:pPr lvl="1"/>
            <a:r>
              <a:rPr lang="en-US" sz="1600" dirty="0">
                <a:latin typeface="+mj-lt"/>
              </a:rPr>
              <a:t>New tools emerged and old are cast aside</a:t>
            </a:r>
          </a:p>
          <a:p>
            <a:r>
              <a:rPr lang="en-US" sz="2000" dirty="0">
                <a:latin typeface="+mj-lt"/>
              </a:rPr>
              <a:t>New </a:t>
            </a:r>
            <a:r>
              <a:rPr lang="en-US" sz="2000" dirty="0" err="1">
                <a:latin typeface="+mj-lt"/>
              </a:rPr>
              <a:t>ECMAScript</a:t>
            </a:r>
            <a:r>
              <a:rPr lang="en-US" sz="2000" dirty="0">
                <a:latin typeface="+mj-lt"/>
              </a:rPr>
              <a:t> Syntax</a:t>
            </a:r>
          </a:p>
          <a:p>
            <a:pPr lvl="1"/>
            <a:r>
              <a:rPr lang="en-US" sz="1600" dirty="0">
                <a:latin typeface="+mj-lt"/>
              </a:rPr>
              <a:t>The ECMA used to release specifications infrequently </a:t>
            </a:r>
          </a:p>
          <a:p>
            <a:r>
              <a:rPr lang="en-US" sz="2000" dirty="0">
                <a:latin typeface="+mj-lt"/>
              </a:rPr>
              <a:t>Popularity of Functional JavaScript</a:t>
            </a:r>
          </a:p>
          <a:p>
            <a:pPr lvl="1"/>
            <a:r>
              <a:rPr lang="en-US" sz="1600" dirty="0">
                <a:latin typeface="+mj-lt"/>
              </a:rPr>
              <a:t>React emphasizes functional programming over object-oriented programming</a:t>
            </a:r>
          </a:p>
          <a:p>
            <a:r>
              <a:rPr lang="en-US" sz="2000" dirty="0">
                <a:latin typeface="+mj-lt"/>
              </a:rPr>
              <a:t>JavaScript Tooling Fatigue</a:t>
            </a:r>
          </a:p>
          <a:p>
            <a:pPr lvl="1"/>
            <a:r>
              <a:rPr lang="en-US" sz="1600" dirty="0">
                <a:latin typeface="+mj-lt"/>
              </a:rPr>
              <a:t>Conventional JavaScript added into your source page</a:t>
            </a:r>
          </a:p>
          <a:p>
            <a:pPr lvl="1"/>
            <a:r>
              <a:rPr lang="en-US" sz="1600" dirty="0">
                <a:latin typeface="+mj-lt"/>
              </a:rPr>
              <a:t>In react you have to built JavaScript</a:t>
            </a:r>
          </a:p>
          <a:p>
            <a:endParaRPr lang="en-US" sz="2000" dirty="0">
              <a:latin typeface="+mj-lt"/>
            </a:endParaRPr>
          </a:p>
        </p:txBody>
      </p:sp>
    </p:spTree>
    <p:extLst>
      <p:ext uri="{BB962C8B-B14F-4D97-AF65-F5344CB8AC3E}">
        <p14:creationId xmlns:p14="http://schemas.microsoft.com/office/powerpoint/2010/main" val="3390453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Library</a:t>
            </a:r>
            <a:endParaRPr lang="en-US" sz="20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sz="2400" dirty="0">
                <a:latin typeface="+mj-lt"/>
              </a:rPr>
              <a:t>Routing and Navigation in </a:t>
            </a:r>
            <a:r>
              <a:rPr lang="en-US" sz="2400" dirty="0" err="1">
                <a:latin typeface="+mj-lt"/>
              </a:rPr>
              <a:t>Reactjs</a:t>
            </a:r>
            <a:endParaRPr lang="en-US" sz="2400" dirty="0">
              <a:latin typeface="+mj-lt"/>
            </a:endParaRPr>
          </a:p>
          <a:p>
            <a:pPr lvl="1"/>
            <a:r>
              <a:rPr lang="en-US" sz="1600" dirty="0">
                <a:latin typeface="+mj-lt"/>
              </a:rPr>
              <a:t>React Router : a group of navigational components synchronizes the components of the UI with browsers address</a:t>
            </a:r>
          </a:p>
          <a:p>
            <a:r>
              <a:rPr lang="en-US" sz="2000" dirty="0">
                <a:latin typeface="+mj-lt"/>
              </a:rPr>
              <a:t>React CLIs and Boilerplates</a:t>
            </a:r>
          </a:p>
          <a:p>
            <a:pPr lvl="1"/>
            <a:r>
              <a:rPr lang="en-US" sz="1600" dirty="0">
                <a:latin typeface="+mj-lt"/>
              </a:rPr>
              <a:t>Create-React-App: Create-React-App is a CLI tool that requires no building configuration</a:t>
            </a:r>
          </a:p>
          <a:p>
            <a:r>
              <a:rPr lang="en-US" sz="2000" dirty="0">
                <a:latin typeface="+mj-lt"/>
              </a:rPr>
              <a:t>React UI Component Libraries</a:t>
            </a:r>
          </a:p>
          <a:p>
            <a:pPr lvl="1"/>
            <a:r>
              <a:rPr lang="en-US" sz="1600" dirty="0">
                <a:latin typeface="+mj-lt"/>
              </a:rPr>
              <a:t>Ant-design: a consolidated development framework of NPM, </a:t>
            </a:r>
            <a:r>
              <a:rPr lang="en-US" sz="1600" dirty="0" err="1">
                <a:latin typeface="+mj-lt"/>
              </a:rPr>
              <a:t>Webpack</a:t>
            </a:r>
            <a:r>
              <a:rPr lang="en-US" sz="1600" dirty="0">
                <a:latin typeface="+mj-lt"/>
              </a:rPr>
              <a:t>, Babel, Dora, and DVA</a:t>
            </a:r>
          </a:p>
          <a:p>
            <a:pPr lvl="1"/>
            <a:r>
              <a:rPr lang="en-US" sz="1600" dirty="0">
                <a:latin typeface="+mj-lt"/>
              </a:rPr>
              <a:t>Tailwind UI: utility classes (in-built classes) instead of inbuilt components that relieves you from overriding styles</a:t>
            </a:r>
          </a:p>
          <a:p>
            <a:pPr lvl="1"/>
            <a:r>
              <a:rPr lang="en-US" sz="1600" dirty="0">
                <a:latin typeface="+mj-lt"/>
              </a:rPr>
              <a:t>Semantic UI React</a:t>
            </a:r>
          </a:p>
          <a:p>
            <a:pPr lvl="1"/>
            <a:r>
              <a:rPr lang="en-US" sz="1600" dirty="0">
                <a:latin typeface="+mj-lt"/>
              </a:rPr>
              <a:t>React Bootstrap</a:t>
            </a:r>
          </a:p>
          <a:p>
            <a:pPr lvl="1"/>
            <a:r>
              <a:rPr lang="en-US" sz="1600" dirty="0">
                <a:latin typeface="+mj-lt"/>
              </a:rPr>
              <a:t>Fabric React </a:t>
            </a:r>
          </a:p>
          <a:p>
            <a:pPr lvl="1"/>
            <a:r>
              <a:rPr lang="en-US" sz="1600" dirty="0">
                <a:latin typeface="+mj-lt"/>
              </a:rPr>
              <a:t>Styled components</a:t>
            </a:r>
          </a:p>
          <a:p>
            <a:pPr lvl="1"/>
            <a:r>
              <a:rPr lang="en-US" sz="1600" dirty="0">
                <a:latin typeface="+mj-lt"/>
              </a:rPr>
              <a:t>React </a:t>
            </a:r>
            <a:r>
              <a:rPr lang="en-US" sz="1600" dirty="0" err="1">
                <a:latin typeface="+mj-lt"/>
              </a:rPr>
              <a:t>DnD</a:t>
            </a:r>
            <a:r>
              <a:rPr lang="en-US" sz="1600" dirty="0">
                <a:latin typeface="+mj-lt"/>
              </a:rPr>
              <a:t> </a:t>
            </a:r>
          </a:p>
          <a:p>
            <a:endParaRPr lang="en-US" sz="2000" dirty="0">
              <a:latin typeface="+mj-lt"/>
            </a:endParaRPr>
          </a:p>
        </p:txBody>
      </p:sp>
    </p:spTree>
    <p:extLst>
      <p:ext uri="{BB962C8B-B14F-4D97-AF65-F5344CB8AC3E}">
        <p14:creationId xmlns:p14="http://schemas.microsoft.com/office/powerpoint/2010/main" val="228335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a:solidFill>
                  <a:srgbClr val="FBEF03"/>
                </a:solidFill>
                <a:latin typeface="+mj-lt"/>
              </a:rPr>
              <a:t>Learning Resources</a:t>
            </a:r>
          </a:p>
        </p:txBody>
      </p:sp>
      <p:sp>
        <p:nvSpPr>
          <p:cNvPr id="4" name="TextBox 3"/>
          <p:cNvSpPr txBox="1"/>
          <p:nvPr/>
        </p:nvSpPr>
        <p:spPr>
          <a:xfrm>
            <a:off x="152400" y="914400"/>
            <a:ext cx="8382000" cy="500136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mj-lt"/>
              </a:rPr>
              <a:t>Books</a:t>
            </a:r>
          </a:p>
          <a:p>
            <a:pPr marL="800100" lvl="1" indent="-342900" algn="just">
              <a:lnSpc>
                <a:spcPct val="150000"/>
              </a:lnSpc>
              <a:buFont typeface="Arial" panose="020B0604020202020204" pitchFamily="34" charset="0"/>
              <a:buChar char="•"/>
            </a:pPr>
            <a:r>
              <a:rPr lang="en-US" sz="2200" dirty="0">
                <a:latin typeface="+mj-lt"/>
              </a:rPr>
              <a:t>A. Banks and E. </a:t>
            </a:r>
            <a:r>
              <a:rPr lang="en-US" sz="2200" dirty="0" err="1">
                <a:latin typeface="+mj-lt"/>
              </a:rPr>
              <a:t>Porcello</a:t>
            </a:r>
            <a:r>
              <a:rPr lang="en-US" sz="2200" dirty="0">
                <a:latin typeface="+mj-lt"/>
              </a:rPr>
              <a:t>, “Learning React: Functional Web Development with React and Redux”, O’Reilly, 1st Edition, 2017.</a:t>
            </a:r>
          </a:p>
          <a:p>
            <a:pPr marL="342900" indent="-342900">
              <a:lnSpc>
                <a:spcPct val="150000"/>
              </a:lnSpc>
              <a:buFont typeface="Arial" panose="020B0604020202020204" pitchFamily="34" charset="0"/>
              <a:buChar char="•"/>
            </a:pPr>
            <a:r>
              <a:rPr lang="en-US" sz="2200" dirty="0">
                <a:latin typeface="+mj-lt"/>
              </a:rPr>
              <a:t>Web Links (Strictly Referred):</a:t>
            </a:r>
          </a:p>
          <a:p>
            <a:pPr marL="800100" lvl="1" indent="-342900">
              <a:lnSpc>
                <a:spcPct val="150000"/>
              </a:lnSpc>
              <a:buFont typeface="Arial" panose="020B0604020202020204" pitchFamily="34" charset="0"/>
              <a:buChar char="•"/>
            </a:pPr>
            <a:r>
              <a:rPr lang="en-US" sz="2200" dirty="0">
                <a:latin typeface="+mj-lt"/>
                <a:hlinkClick r:id="rId2"/>
              </a:rPr>
              <a:t>https://reactjs.org/</a:t>
            </a:r>
            <a:endParaRPr lang="en-US" sz="2200" dirty="0">
              <a:latin typeface="+mj-lt"/>
            </a:endParaRPr>
          </a:p>
          <a:p>
            <a:pPr marL="800100" lvl="1" indent="-342900">
              <a:lnSpc>
                <a:spcPct val="150000"/>
              </a:lnSpc>
              <a:buFont typeface="Arial" panose="020B0604020202020204" pitchFamily="34" charset="0"/>
              <a:buChar char="•"/>
            </a:pPr>
            <a:r>
              <a:rPr lang="en-US" sz="2200" dirty="0">
                <a:latin typeface="+mj-lt"/>
                <a:hlinkClick r:id="rId3"/>
              </a:rPr>
              <a:t>https://nodejs.org/</a:t>
            </a:r>
            <a:endParaRPr lang="en-US" sz="2200" dirty="0">
              <a:latin typeface="+mj-lt"/>
            </a:endParaRPr>
          </a:p>
          <a:p>
            <a:pPr marL="800100" lvl="1" indent="-342900">
              <a:lnSpc>
                <a:spcPct val="150000"/>
              </a:lnSpc>
              <a:buFont typeface="Arial" panose="020B0604020202020204" pitchFamily="34" charset="0"/>
              <a:buChar char="•"/>
            </a:pPr>
            <a:r>
              <a:rPr lang="en-US" sz="2200" dirty="0">
                <a:latin typeface="+mj-lt"/>
                <a:hlinkClick r:id="rId4"/>
              </a:rPr>
              <a:t>https://expressjs.com/</a:t>
            </a:r>
            <a:endParaRPr lang="en-US" sz="2200" dirty="0">
              <a:latin typeface="+mj-lt"/>
            </a:endParaRPr>
          </a:p>
          <a:p>
            <a:pPr marL="800100" lvl="1" indent="-342900">
              <a:lnSpc>
                <a:spcPct val="150000"/>
              </a:lnSpc>
              <a:buFont typeface="Arial" panose="020B0604020202020204" pitchFamily="34" charset="0"/>
              <a:buChar char="•"/>
            </a:pPr>
            <a:r>
              <a:rPr lang="en-US" sz="2200" dirty="0">
                <a:latin typeface="+mj-lt"/>
                <a:hlinkClick r:id="rId5"/>
              </a:rPr>
              <a:t>https://developer.mozilla.org</a:t>
            </a:r>
            <a:endParaRPr lang="en-US" sz="2200" dirty="0">
              <a:latin typeface="+mj-lt"/>
            </a:endParaRPr>
          </a:p>
          <a:p>
            <a:pPr marL="342900" indent="-342900">
              <a:buFont typeface="Arial" panose="020B0604020202020204" pitchFamily="34" charset="0"/>
              <a:buChar char="•"/>
            </a:pPr>
            <a:endParaRPr lang="en-US" sz="22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Library</a:t>
            </a:r>
            <a:endParaRPr lang="en-US" sz="20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Notable UI libraries</a:t>
            </a:r>
          </a:p>
          <a:p>
            <a:pPr lvl="1"/>
            <a:r>
              <a:rPr lang="en-US" sz="2000" dirty="0" err="1">
                <a:latin typeface="+mj-lt"/>
              </a:rPr>
              <a:t>OnsenUI</a:t>
            </a:r>
            <a:endParaRPr lang="en-US" sz="2000" dirty="0">
              <a:latin typeface="+mj-lt"/>
            </a:endParaRPr>
          </a:p>
          <a:p>
            <a:pPr lvl="1"/>
            <a:r>
              <a:rPr lang="en-US" sz="2000" dirty="0" err="1">
                <a:latin typeface="+mj-lt"/>
              </a:rPr>
              <a:t>Rebass</a:t>
            </a:r>
            <a:endParaRPr lang="en-US" sz="2000" dirty="0">
              <a:latin typeface="+mj-lt"/>
            </a:endParaRPr>
          </a:p>
          <a:p>
            <a:pPr lvl="1"/>
            <a:r>
              <a:rPr lang="en-US" sz="2000" dirty="0">
                <a:latin typeface="+mj-lt"/>
              </a:rPr>
              <a:t>Material UI</a:t>
            </a:r>
          </a:p>
          <a:p>
            <a:r>
              <a:rPr lang="en-US" dirty="0">
                <a:latin typeface="+mj-lt"/>
              </a:rPr>
              <a:t>Animation Libraries</a:t>
            </a:r>
          </a:p>
          <a:p>
            <a:pPr lvl="1"/>
            <a:r>
              <a:rPr lang="en-US" dirty="0">
                <a:latin typeface="+mj-lt"/>
              </a:rPr>
              <a:t>React-motion</a:t>
            </a:r>
          </a:p>
          <a:p>
            <a:pPr lvl="1"/>
            <a:r>
              <a:rPr lang="en-US" dirty="0">
                <a:latin typeface="+mj-lt"/>
              </a:rPr>
              <a:t>Animated (React Native)</a:t>
            </a:r>
          </a:p>
          <a:p>
            <a:pPr lvl="1"/>
            <a:r>
              <a:rPr lang="en-US" dirty="0">
                <a:latin typeface="+mj-lt"/>
              </a:rPr>
              <a:t>React Spinner</a:t>
            </a:r>
          </a:p>
          <a:p>
            <a:r>
              <a:rPr lang="en-US" dirty="0">
                <a:latin typeface="+mj-lt"/>
              </a:rPr>
              <a:t>Form Libraries</a:t>
            </a:r>
          </a:p>
          <a:p>
            <a:pPr lvl="1"/>
            <a:r>
              <a:rPr lang="en-US" dirty="0">
                <a:latin typeface="+mj-lt"/>
              </a:rPr>
              <a:t>React Hook Form</a:t>
            </a:r>
          </a:p>
          <a:p>
            <a:endParaRPr lang="en-US" dirty="0">
              <a:latin typeface="+mj-lt"/>
            </a:endParaRPr>
          </a:p>
        </p:txBody>
      </p:sp>
    </p:spTree>
    <p:extLst>
      <p:ext uri="{BB962C8B-B14F-4D97-AF65-F5344CB8AC3E}">
        <p14:creationId xmlns:p14="http://schemas.microsoft.com/office/powerpoint/2010/main" val="147852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Library</a:t>
            </a:r>
            <a:endParaRPr lang="en-US" sz="20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Code formatting</a:t>
            </a:r>
            <a:endParaRPr lang="en-US" sz="2000" dirty="0">
              <a:latin typeface="+mj-lt"/>
            </a:endParaRPr>
          </a:p>
          <a:p>
            <a:pPr lvl="1"/>
            <a:r>
              <a:rPr lang="en-US" sz="2000" dirty="0">
                <a:latin typeface="+mj-lt"/>
              </a:rPr>
              <a:t>ES-Lint</a:t>
            </a:r>
          </a:p>
          <a:p>
            <a:pPr lvl="1"/>
            <a:r>
              <a:rPr lang="en-US" sz="2000" dirty="0">
                <a:latin typeface="+mj-lt"/>
              </a:rPr>
              <a:t>React Intl </a:t>
            </a:r>
          </a:p>
          <a:p>
            <a:pPr lvl="1"/>
            <a:r>
              <a:rPr lang="en-US" sz="2000" dirty="0">
                <a:latin typeface="+mj-lt"/>
              </a:rPr>
              <a:t>Prettier</a:t>
            </a:r>
          </a:p>
          <a:p>
            <a:r>
              <a:rPr lang="en-US" dirty="0">
                <a:latin typeface="+mj-lt"/>
              </a:rPr>
              <a:t>Testing</a:t>
            </a:r>
          </a:p>
          <a:p>
            <a:pPr lvl="1"/>
            <a:r>
              <a:rPr lang="en-US" dirty="0">
                <a:latin typeface="+mj-lt"/>
              </a:rPr>
              <a:t>Enzyme</a:t>
            </a:r>
          </a:p>
          <a:p>
            <a:r>
              <a:rPr lang="en-US" dirty="0">
                <a:latin typeface="+mj-lt"/>
              </a:rPr>
              <a:t>State Management</a:t>
            </a:r>
          </a:p>
          <a:p>
            <a:pPr lvl="1"/>
            <a:r>
              <a:rPr lang="en-US" dirty="0">
                <a:latin typeface="+mj-lt"/>
              </a:rPr>
              <a:t>Redux</a:t>
            </a:r>
          </a:p>
          <a:p>
            <a:pPr lvl="1"/>
            <a:r>
              <a:rPr lang="en-US" dirty="0" err="1">
                <a:latin typeface="+mj-lt"/>
              </a:rPr>
              <a:t>Mobx</a:t>
            </a:r>
            <a:endParaRPr lang="en-US" dirty="0">
              <a:latin typeface="+mj-lt"/>
            </a:endParaRPr>
          </a:p>
          <a:p>
            <a:r>
              <a:rPr lang="en-US" dirty="0">
                <a:latin typeface="+mj-lt"/>
              </a:rPr>
              <a:t>Augment Reality/ Virtual Reality (AR/ VR)</a:t>
            </a:r>
          </a:p>
          <a:p>
            <a:pPr lvl="1"/>
            <a:r>
              <a:rPr lang="en-US" dirty="0">
                <a:latin typeface="+mj-lt"/>
              </a:rPr>
              <a:t>React 360</a:t>
            </a:r>
          </a:p>
          <a:p>
            <a:pPr lvl="1"/>
            <a:r>
              <a:rPr lang="en-US" dirty="0" err="1">
                <a:latin typeface="+mj-lt"/>
              </a:rPr>
              <a:t>Viro</a:t>
            </a:r>
            <a:r>
              <a:rPr lang="en-US" dirty="0">
                <a:latin typeface="+mj-lt"/>
              </a:rPr>
              <a:t> React</a:t>
            </a:r>
          </a:p>
        </p:txBody>
      </p:sp>
    </p:spTree>
    <p:extLst>
      <p:ext uri="{BB962C8B-B14F-4D97-AF65-F5344CB8AC3E}">
        <p14:creationId xmlns:p14="http://schemas.microsoft.com/office/powerpoint/2010/main" val="148386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Developer Tools</a:t>
            </a:r>
            <a:endParaRPr lang="en-US" sz="20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react-detector</a:t>
            </a:r>
            <a:endParaRPr lang="en-US" sz="2000" dirty="0">
              <a:latin typeface="+mj-lt"/>
            </a:endParaRPr>
          </a:p>
          <a:p>
            <a:pPr lvl="1"/>
            <a:r>
              <a:rPr lang="en-US" sz="2000" dirty="0">
                <a:latin typeface="+mj-lt"/>
              </a:rPr>
              <a:t>react-detector is a Chrome extension that lets you know which websites are using React and which are not.</a:t>
            </a:r>
          </a:p>
          <a:p>
            <a:r>
              <a:rPr lang="en-US" dirty="0">
                <a:latin typeface="+mj-lt"/>
              </a:rPr>
              <a:t>show-me-the-react</a:t>
            </a:r>
          </a:p>
          <a:p>
            <a:pPr lvl="1"/>
            <a:r>
              <a:rPr lang="en-US" sz="2000" dirty="0">
                <a:latin typeface="+mj-lt"/>
              </a:rPr>
              <a:t>This is another tool, available for Firefox and Chrome, that detects React as you browse the internet.</a:t>
            </a:r>
          </a:p>
          <a:p>
            <a:r>
              <a:rPr lang="en-US" dirty="0">
                <a:latin typeface="+mj-lt"/>
              </a:rPr>
              <a:t>React Developer Tools</a:t>
            </a:r>
          </a:p>
          <a:p>
            <a:pPr lvl="1"/>
            <a:r>
              <a:rPr lang="en-US" sz="2000" dirty="0">
                <a:latin typeface="+mj-lt"/>
              </a:rPr>
              <a:t>This is a plugin that can extend the functionality of the browser’s developer tools. It creates a new tab in the developer tools where you can view React elements</a:t>
            </a:r>
            <a:r>
              <a:rPr lang="en-US" dirty="0">
                <a:latin typeface="+mj-lt"/>
              </a:rPr>
              <a:t>.</a:t>
            </a:r>
          </a:p>
        </p:txBody>
      </p:sp>
      <p:sp>
        <p:nvSpPr>
          <p:cNvPr id="2" name="Rectangle 1"/>
          <p:cNvSpPr/>
          <p:nvPr/>
        </p:nvSpPr>
        <p:spPr>
          <a:xfrm>
            <a:off x="381000" y="5867400"/>
            <a:ext cx="73914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a:solidFill>
                  <a:schemeClr val="accent6">
                    <a:lumMod val="50000"/>
                  </a:schemeClr>
                </a:solidFill>
              </a:rPr>
              <a:t>Source: https://youteam.io/blog/full-stack-software-developer-hiring/</a:t>
            </a:r>
          </a:p>
        </p:txBody>
      </p:sp>
    </p:spTree>
    <p:extLst>
      <p:ext uri="{BB962C8B-B14F-4D97-AF65-F5344CB8AC3E}">
        <p14:creationId xmlns:p14="http://schemas.microsoft.com/office/powerpoint/2010/main" val="394515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Introduction of ES6</a:t>
            </a:r>
            <a:endParaRPr lang="en-US" sz="2000" b="1" kern="0" dirty="0">
              <a:solidFill>
                <a:srgbClr val="FBEF03"/>
              </a:solidFill>
              <a:latin typeface="+mj-lt"/>
            </a:endParaRPr>
          </a:p>
        </p:txBody>
      </p:sp>
      <p:sp>
        <p:nvSpPr>
          <p:cNvPr id="6" name="Content Placeholder 2"/>
          <p:cNvSpPr>
            <a:spLocks noGrp="1"/>
          </p:cNvSpPr>
          <p:nvPr>
            <p:ph idx="1"/>
          </p:nvPr>
        </p:nvSpPr>
        <p:spPr>
          <a:xfrm>
            <a:off x="-8351" y="914400"/>
            <a:ext cx="8991600" cy="5471786"/>
          </a:xfrm>
        </p:spPr>
        <p:txBody>
          <a:bodyPr/>
          <a:lstStyle/>
          <a:p>
            <a:r>
              <a:rPr lang="en-US" dirty="0">
                <a:latin typeface="+mj-lt"/>
              </a:rPr>
              <a:t>ECMA Script 6 (ES6):</a:t>
            </a:r>
          </a:p>
          <a:p>
            <a:pPr lvl="1"/>
            <a:r>
              <a:rPr lang="en-US" dirty="0">
                <a:latin typeface="+mj-lt"/>
              </a:rPr>
              <a:t>ECMA Script 2015</a:t>
            </a:r>
          </a:p>
          <a:p>
            <a:pPr lvl="1"/>
            <a:r>
              <a:rPr lang="en-US" dirty="0">
                <a:latin typeface="+mj-lt"/>
              </a:rPr>
              <a:t>based on specification and standardization by ECMA International Company</a:t>
            </a:r>
          </a:p>
          <a:p>
            <a:r>
              <a:rPr lang="en-US" dirty="0">
                <a:latin typeface="+mj-lt"/>
              </a:rPr>
              <a:t>ES6 is the ECMA script programming language</a:t>
            </a:r>
          </a:p>
          <a:p>
            <a:pPr lvl="1"/>
            <a:r>
              <a:rPr lang="en-US" dirty="0">
                <a:latin typeface="+mj-lt"/>
              </a:rPr>
              <a:t>used to create the standards for JavaScript language such that it can bring multiple independent implementations.</a:t>
            </a:r>
          </a:p>
          <a:p>
            <a:r>
              <a:rPr lang="en-US" dirty="0">
                <a:latin typeface="+mj-lt"/>
              </a:rPr>
              <a:t>ES6 converted into the production server code, bundled, and minifies with </a:t>
            </a:r>
            <a:r>
              <a:rPr lang="en-US" dirty="0" err="1">
                <a:latin typeface="+mj-lt"/>
              </a:rPr>
              <a:t>webpack</a:t>
            </a:r>
            <a:r>
              <a:rPr lang="en-US" dirty="0">
                <a:latin typeface="+mj-lt"/>
              </a:rPr>
              <a:t> using Babel compiler.</a:t>
            </a:r>
          </a:p>
          <a:p>
            <a:endParaRPr lang="en-US" dirty="0">
              <a:latin typeface="+mj-lt"/>
            </a:endParaRPr>
          </a:p>
        </p:txBody>
      </p:sp>
    </p:spTree>
    <p:extLst>
      <p:ext uri="{BB962C8B-B14F-4D97-AF65-F5344CB8AC3E}">
        <p14:creationId xmlns:p14="http://schemas.microsoft.com/office/powerpoint/2010/main" val="1213663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Introduction of ES6</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const:  variable that cannot be changed.</a:t>
            </a:r>
          </a:p>
          <a:p>
            <a:r>
              <a:rPr lang="en-US" dirty="0">
                <a:latin typeface="+mj-lt"/>
              </a:rPr>
              <a:t>let: JavaScript now has lexical variable scoping.</a:t>
            </a:r>
          </a:p>
          <a:p>
            <a:endParaRPr lang="en-US" dirty="0">
              <a:latin typeface="+mj-lt"/>
            </a:endParaRPr>
          </a:p>
          <a:p>
            <a:endParaRPr lang="en-US" dirty="0">
              <a:latin typeface="+mj-lt"/>
            </a:endParaRPr>
          </a:p>
          <a:p>
            <a:endParaRPr lang="en-US" dirty="0">
              <a:latin typeface="+mj-lt"/>
            </a:endParaRPr>
          </a:p>
          <a:p>
            <a:r>
              <a:rPr lang="en-US" dirty="0">
                <a:latin typeface="+mj-lt"/>
              </a:rPr>
              <a:t>Template Strings: an alternative to string concatenation</a:t>
            </a:r>
          </a:p>
          <a:p>
            <a:r>
              <a:rPr lang="en-US" dirty="0">
                <a:latin typeface="+mj-lt"/>
              </a:rPr>
              <a:t>Traditional string concatenation uses plus signs:</a:t>
            </a:r>
          </a:p>
          <a:p>
            <a:endParaRPr lang="en-US" dirty="0">
              <a:latin typeface="+mj-lt"/>
            </a:endParaRPr>
          </a:p>
          <a:p>
            <a:r>
              <a:rPr lang="en-US" dirty="0">
                <a:latin typeface="+mj-lt"/>
              </a:rPr>
              <a:t>With a template, we can create one string and insert the variable values by surrounding them with ${ }:</a:t>
            </a:r>
          </a:p>
        </p:txBody>
      </p:sp>
      <p:pic>
        <p:nvPicPr>
          <p:cNvPr id="2" name="Picture 1"/>
          <p:cNvPicPr>
            <a:picLocks noChangeAspect="1"/>
          </p:cNvPicPr>
          <p:nvPr/>
        </p:nvPicPr>
        <p:blipFill>
          <a:blip r:embed="rId2"/>
          <a:stretch>
            <a:fillRect/>
          </a:stretch>
        </p:blipFill>
        <p:spPr>
          <a:xfrm>
            <a:off x="457200" y="2078668"/>
            <a:ext cx="3877573" cy="1426532"/>
          </a:xfrm>
          <a:prstGeom prst="rect">
            <a:avLst/>
          </a:prstGeom>
        </p:spPr>
      </p:pic>
      <p:pic>
        <p:nvPicPr>
          <p:cNvPr id="3" name="Picture 2"/>
          <p:cNvPicPr>
            <a:picLocks noChangeAspect="1"/>
          </p:cNvPicPr>
          <p:nvPr/>
        </p:nvPicPr>
        <p:blipFill>
          <a:blip r:embed="rId3"/>
          <a:stretch>
            <a:fillRect/>
          </a:stretch>
        </p:blipFill>
        <p:spPr>
          <a:xfrm>
            <a:off x="4487448" y="1957060"/>
            <a:ext cx="3726029" cy="1548139"/>
          </a:xfrm>
          <a:prstGeom prst="rect">
            <a:avLst/>
          </a:prstGeom>
        </p:spPr>
      </p:pic>
      <p:pic>
        <p:nvPicPr>
          <p:cNvPr id="4" name="Picture 3"/>
          <p:cNvPicPr>
            <a:picLocks noChangeAspect="1"/>
          </p:cNvPicPr>
          <p:nvPr/>
        </p:nvPicPr>
        <p:blipFill>
          <a:blip r:embed="rId4"/>
          <a:stretch>
            <a:fillRect/>
          </a:stretch>
        </p:blipFill>
        <p:spPr>
          <a:xfrm>
            <a:off x="522686" y="3290482"/>
            <a:ext cx="3877554" cy="214718"/>
          </a:xfrm>
          <a:prstGeom prst="rect">
            <a:avLst/>
          </a:prstGeom>
        </p:spPr>
      </p:pic>
      <p:pic>
        <p:nvPicPr>
          <p:cNvPr id="7" name="Picture 6"/>
          <p:cNvPicPr>
            <a:picLocks noChangeAspect="1"/>
          </p:cNvPicPr>
          <p:nvPr/>
        </p:nvPicPr>
        <p:blipFill>
          <a:blip r:embed="rId5"/>
          <a:stretch>
            <a:fillRect/>
          </a:stretch>
        </p:blipFill>
        <p:spPr>
          <a:xfrm>
            <a:off x="762001" y="4607748"/>
            <a:ext cx="6019800" cy="242874"/>
          </a:xfrm>
          <a:prstGeom prst="rect">
            <a:avLst/>
          </a:prstGeom>
        </p:spPr>
      </p:pic>
      <p:pic>
        <p:nvPicPr>
          <p:cNvPr id="8" name="Picture 7"/>
          <p:cNvPicPr>
            <a:picLocks noChangeAspect="1"/>
          </p:cNvPicPr>
          <p:nvPr/>
        </p:nvPicPr>
        <p:blipFill>
          <a:blip r:embed="rId6"/>
          <a:stretch>
            <a:fillRect/>
          </a:stretch>
        </p:blipFill>
        <p:spPr>
          <a:xfrm>
            <a:off x="1120613" y="6051835"/>
            <a:ext cx="5127787" cy="293949"/>
          </a:xfrm>
          <a:prstGeom prst="rect">
            <a:avLst/>
          </a:prstGeom>
        </p:spPr>
      </p:pic>
    </p:spTree>
    <p:extLst>
      <p:ext uri="{BB962C8B-B14F-4D97-AF65-F5344CB8AC3E}">
        <p14:creationId xmlns:p14="http://schemas.microsoft.com/office/powerpoint/2010/main" val="2035795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Introduction of ES6</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Default Parameters:  a value is not provided for the argument, the default value will be used</a:t>
            </a:r>
          </a:p>
          <a:p>
            <a:endParaRPr lang="en-US" dirty="0">
              <a:latin typeface="+mj-lt"/>
            </a:endParaRPr>
          </a:p>
        </p:txBody>
      </p:sp>
      <p:pic>
        <p:nvPicPr>
          <p:cNvPr id="9" name="Picture 8"/>
          <p:cNvPicPr>
            <a:picLocks noChangeAspect="1"/>
          </p:cNvPicPr>
          <p:nvPr/>
        </p:nvPicPr>
        <p:blipFill>
          <a:blip r:embed="rId2"/>
          <a:stretch>
            <a:fillRect/>
          </a:stretch>
        </p:blipFill>
        <p:spPr>
          <a:xfrm>
            <a:off x="609599" y="2133600"/>
            <a:ext cx="6189785" cy="838200"/>
          </a:xfrm>
          <a:prstGeom prst="rect">
            <a:avLst/>
          </a:prstGeom>
        </p:spPr>
      </p:pic>
      <p:pic>
        <p:nvPicPr>
          <p:cNvPr id="10" name="Picture 9"/>
          <p:cNvPicPr>
            <a:picLocks noChangeAspect="1"/>
          </p:cNvPicPr>
          <p:nvPr/>
        </p:nvPicPr>
        <p:blipFill>
          <a:blip r:embed="rId3"/>
          <a:stretch>
            <a:fillRect/>
          </a:stretch>
        </p:blipFill>
        <p:spPr>
          <a:xfrm>
            <a:off x="610643" y="3622109"/>
            <a:ext cx="5561557" cy="2566872"/>
          </a:xfrm>
          <a:prstGeom prst="rect">
            <a:avLst/>
          </a:prstGeom>
        </p:spPr>
      </p:pic>
    </p:spTree>
    <p:extLst>
      <p:ext uri="{BB962C8B-B14F-4D97-AF65-F5344CB8AC3E}">
        <p14:creationId xmlns:p14="http://schemas.microsoft.com/office/powerpoint/2010/main" val="1149093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Introduction of ES6</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Arrow Functions:  create functions without using the function keyword</a:t>
            </a: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r>
              <a:rPr lang="en-US" dirty="0">
                <a:latin typeface="+mj-lt"/>
              </a:rPr>
              <a:t>Less Code</a:t>
            </a:r>
          </a:p>
          <a:p>
            <a:r>
              <a:rPr lang="en-US" dirty="0">
                <a:latin typeface="+mj-lt"/>
              </a:rPr>
              <a:t>Optimized</a:t>
            </a:r>
          </a:p>
          <a:p>
            <a:r>
              <a:rPr lang="en-US" dirty="0">
                <a:latin typeface="+mj-lt"/>
              </a:rPr>
              <a:t>Faster than traditional function</a:t>
            </a:r>
          </a:p>
          <a:p>
            <a:endParaRPr lang="en-US" dirty="0">
              <a:latin typeface="+mj-lt"/>
            </a:endParaRPr>
          </a:p>
        </p:txBody>
      </p:sp>
      <p:pic>
        <p:nvPicPr>
          <p:cNvPr id="3" name="Picture 2"/>
          <p:cNvPicPr>
            <a:picLocks noChangeAspect="1"/>
          </p:cNvPicPr>
          <p:nvPr/>
        </p:nvPicPr>
        <p:blipFill>
          <a:blip r:embed="rId2"/>
          <a:stretch>
            <a:fillRect/>
          </a:stretch>
        </p:blipFill>
        <p:spPr>
          <a:xfrm>
            <a:off x="1134648" y="2020604"/>
            <a:ext cx="1600200" cy="295072"/>
          </a:xfrm>
          <a:prstGeom prst="rect">
            <a:avLst/>
          </a:prstGeom>
        </p:spPr>
      </p:pic>
      <p:pic>
        <p:nvPicPr>
          <p:cNvPr id="4" name="Picture 3"/>
          <p:cNvPicPr>
            <a:picLocks noChangeAspect="1"/>
          </p:cNvPicPr>
          <p:nvPr/>
        </p:nvPicPr>
        <p:blipFill>
          <a:blip r:embed="rId3"/>
          <a:stretch>
            <a:fillRect/>
          </a:stretch>
        </p:blipFill>
        <p:spPr>
          <a:xfrm>
            <a:off x="1134648" y="2315676"/>
            <a:ext cx="4186923" cy="1106204"/>
          </a:xfrm>
          <a:prstGeom prst="rect">
            <a:avLst/>
          </a:prstGeom>
        </p:spPr>
      </p:pic>
      <p:pic>
        <p:nvPicPr>
          <p:cNvPr id="7" name="Picture 6"/>
          <p:cNvPicPr>
            <a:picLocks noChangeAspect="1"/>
          </p:cNvPicPr>
          <p:nvPr/>
        </p:nvPicPr>
        <p:blipFill>
          <a:blip r:embed="rId4"/>
          <a:stretch>
            <a:fillRect/>
          </a:stretch>
        </p:blipFill>
        <p:spPr>
          <a:xfrm>
            <a:off x="1134648" y="3650293"/>
            <a:ext cx="1608552" cy="249388"/>
          </a:xfrm>
          <a:prstGeom prst="rect">
            <a:avLst/>
          </a:prstGeom>
        </p:spPr>
      </p:pic>
      <p:pic>
        <p:nvPicPr>
          <p:cNvPr id="8" name="Picture 7"/>
          <p:cNvPicPr>
            <a:picLocks noChangeAspect="1"/>
          </p:cNvPicPr>
          <p:nvPr/>
        </p:nvPicPr>
        <p:blipFill>
          <a:blip r:embed="rId5"/>
          <a:stretch>
            <a:fillRect/>
          </a:stretch>
        </p:blipFill>
        <p:spPr>
          <a:xfrm>
            <a:off x="1134647" y="3961406"/>
            <a:ext cx="3579829" cy="381994"/>
          </a:xfrm>
          <a:prstGeom prst="rect">
            <a:avLst/>
          </a:prstGeom>
        </p:spPr>
      </p:pic>
      <p:pic>
        <p:nvPicPr>
          <p:cNvPr id="11" name="Picture 10"/>
          <p:cNvPicPr>
            <a:picLocks noChangeAspect="1"/>
          </p:cNvPicPr>
          <p:nvPr/>
        </p:nvPicPr>
        <p:blipFill>
          <a:blip r:embed="rId6"/>
          <a:stretch>
            <a:fillRect/>
          </a:stretch>
        </p:blipFill>
        <p:spPr>
          <a:xfrm>
            <a:off x="4874056" y="3771855"/>
            <a:ext cx="4109193" cy="2217107"/>
          </a:xfrm>
          <a:prstGeom prst="rect">
            <a:avLst/>
          </a:prstGeom>
        </p:spPr>
      </p:pic>
    </p:spTree>
    <p:extLst>
      <p:ext uri="{BB962C8B-B14F-4D97-AF65-F5344CB8AC3E}">
        <p14:creationId xmlns:p14="http://schemas.microsoft.com/office/powerpoint/2010/main" val="4101686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Introduction of ES6</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Arrow Functions:  create functions without using the function keyword</a:t>
            </a: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p:txBody>
      </p:sp>
      <p:pic>
        <p:nvPicPr>
          <p:cNvPr id="2" name="Picture 1"/>
          <p:cNvPicPr>
            <a:picLocks noChangeAspect="1"/>
          </p:cNvPicPr>
          <p:nvPr/>
        </p:nvPicPr>
        <p:blipFill>
          <a:blip r:embed="rId2"/>
          <a:stretch>
            <a:fillRect/>
          </a:stretch>
        </p:blipFill>
        <p:spPr>
          <a:xfrm>
            <a:off x="262933" y="1822928"/>
            <a:ext cx="4120465" cy="213947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stretch>
            <a:fillRect/>
          </a:stretch>
        </p:blipFill>
        <p:spPr>
          <a:xfrm>
            <a:off x="4572000" y="1771650"/>
            <a:ext cx="4256346" cy="2190750"/>
          </a:xfrm>
          <a:prstGeom prst="rect">
            <a:avLst/>
          </a:prstGeom>
          <a:ln>
            <a:noFill/>
          </a:ln>
          <a:effectLst>
            <a:outerShdw blurRad="292100" dist="139700" dir="2700000" algn="tl" rotWithShape="0">
              <a:srgbClr val="333333">
                <a:alpha val="65000"/>
              </a:srgbClr>
            </a:outerShdw>
          </a:effectLst>
        </p:spPr>
      </p:pic>
      <p:grpSp>
        <p:nvGrpSpPr>
          <p:cNvPr id="13" name="Group 12"/>
          <p:cNvGrpSpPr/>
          <p:nvPr/>
        </p:nvGrpSpPr>
        <p:grpSpPr>
          <a:xfrm>
            <a:off x="2160140" y="4267983"/>
            <a:ext cx="4446515" cy="2118203"/>
            <a:chOff x="457200" y="4223228"/>
            <a:chExt cx="4446515" cy="2118203"/>
          </a:xfrm>
        </p:grpSpPr>
        <p:pic>
          <p:nvPicPr>
            <p:cNvPr id="10" name="Picture 9"/>
            <p:cNvPicPr>
              <a:picLocks noChangeAspect="1"/>
            </p:cNvPicPr>
            <p:nvPr/>
          </p:nvPicPr>
          <p:blipFill>
            <a:blip r:embed="rId4"/>
            <a:stretch>
              <a:fillRect/>
            </a:stretch>
          </p:blipFill>
          <p:spPr>
            <a:xfrm>
              <a:off x="457200" y="4223228"/>
              <a:ext cx="4446515" cy="1459543"/>
            </a:xfrm>
            <a:prstGeom prst="rect">
              <a:avLst/>
            </a:prstGeom>
          </p:spPr>
        </p:pic>
        <p:pic>
          <p:nvPicPr>
            <p:cNvPr id="12" name="Picture 11"/>
            <p:cNvPicPr>
              <a:picLocks noChangeAspect="1"/>
            </p:cNvPicPr>
            <p:nvPr/>
          </p:nvPicPr>
          <p:blipFill>
            <a:blip r:embed="rId5"/>
            <a:stretch>
              <a:fillRect/>
            </a:stretch>
          </p:blipFill>
          <p:spPr>
            <a:xfrm>
              <a:off x="457200" y="5789373"/>
              <a:ext cx="3909472" cy="552058"/>
            </a:xfrm>
            <a:prstGeom prst="rect">
              <a:avLst/>
            </a:prstGeom>
          </p:spPr>
        </p:pic>
      </p:grpSp>
    </p:spTree>
    <p:extLst>
      <p:ext uri="{BB962C8B-B14F-4D97-AF65-F5344CB8AC3E}">
        <p14:creationId xmlns:p14="http://schemas.microsoft.com/office/powerpoint/2010/main" val="3768901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Introduction of ES6</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Transpiling ES6</a:t>
            </a:r>
          </a:p>
          <a:p>
            <a:pPr lvl="1"/>
            <a:r>
              <a:rPr lang="en-US" dirty="0">
                <a:latin typeface="+mj-lt"/>
              </a:rPr>
              <a:t>all web browsers support ES6</a:t>
            </a:r>
          </a:p>
          <a:p>
            <a:pPr lvl="1"/>
            <a:r>
              <a:rPr lang="en-US" dirty="0">
                <a:latin typeface="+mj-lt"/>
              </a:rPr>
              <a:t>Transpiling is a process to convert ES6 code to ES5 before running it in the browser.</a:t>
            </a:r>
          </a:p>
          <a:p>
            <a:pPr lvl="1"/>
            <a:r>
              <a:rPr lang="en-US" dirty="0">
                <a:latin typeface="+mj-lt"/>
              </a:rPr>
              <a:t>In past any update in JavaScript, force to wait till weeks or months until the browser update themselves to adapt the new version of JavaScript. </a:t>
            </a:r>
          </a:p>
          <a:p>
            <a:pPr lvl="1"/>
            <a:r>
              <a:rPr lang="en-US" dirty="0">
                <a:latin typeface="+mj-lt"/>
              </a:rPr>
              <a:t>Transpiling is not compiling: our code isn’t compiled to binary</a:t>
            </a:r>
          </a:p>
          <a:p>
            <a:pPr lvl="1"/>
            <a:r>
              <a:rPr lang="en-US" dirty="0" err="1">
                <a:latin typeface="+mj-lt"/>
              </a:rPr>
              <a:t>transpiled</a:t>
            </a:r>
            <a:r>
              <a:rPr lang="en-US" dirty="0">
                <a:latin typeface="+mj-lt"/>
              </a:rPr>
              <a:t> into syntax that can be interpreted by a wider range of browsers</a:t>
            </a:r>
          </a:p>
          <a:p>
            <a:pPr lvl="1"/>
            <a:r>
              <a:rPr lang="en-US" dirty="0">
                <a:latin typeface="+mj-lt"/>
              </a:rPr>
              <a:t>JavaScript now has source code, meaning that there will be some files that belong to your project that don’t run in the browser</a:t>
            </a:r>
          </a:p>
          <a:p>
            <a:endParaRPr lang="en-US" dirty="0">
              <a:latin typeface="+mj-lt"/>
            </a:endParaRPr>
          </a:p>
          <a:p>
            <a:endParaRPr lang="en-US" dirty="0">
              <a:latin typeface="+mj-lt"/>
            </a:endParaRPr>
          </a:p>
          <a:p>
            <a:endParaRPr lang="en-US" dirty="0">
              <a:latin typeface="+mj-lt"/>
            </a:endParaRPr>
          </a:p>
          <a:p>
            <a:endParaRPr lang="en-US" dirty="0">
              <a:latin typeface="+mj-lt"/>
            </a:endParaRPr>
          </a:p>
        </p:txBody>
      </p:sp>
    </p:spTree>
    <p:extLst>
      <p:ext uri="{BB962C8B-B14F-4D97-AF65-F5344CB8AC3E}">
        <p14:creationId xmlns:p14="http://schemas.microsoft.com/office/powerpoint/2010/main" val="3492434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Introduction of ES6</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Transpiling Example</a:t>
            </a: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r>
              <a:rPr lang="en-US" sz="2000" dirty="0" err="1">
                <a:latin typeface="+mj-lt"/>
              </a:rPr>
              <a:t>transpiler</a:t>
            </a:r>
            <a:r>
              <a:rPr lang="en-US" sz="2000" dirty="0">
                <a:latin typeface="+mj-lt"/>
              </a:rPr>
              <a:t> added a “use strict” declaration to run in strict mode</a:t>
            </a:r>
          </a:p>
          <a:p>
            <a:endParaRPr lang="en-US" b="1" dirty="0">
              <a:latin typeface="+mj-lt"/>
            </a:endParaRPr>
          </a:p>
          <a:p>
            <a:endParaRPr lang="en-US" dirty="0">
              <a:latin typeface="+mj-lt"/>
            </a:endParaRPr>
          </a:p>
          <a:p>
            <a:endParaRPr lang="en-US" dirty="0">
              <a:latin typeface="+mj-lt"/>
            </a:endParaRPr>
          </a:p>
          <a:p>
            <a:endParaRPr lang="en-US" dirty="0">
              <a:latin typeface="+mj-lt"/>
            </a:endParaRPr>
          </a:p>
        </p:txBody>
      </p:sp>
      <p:pic>
        <p:nvPicPr>
          <p:cNvPr id="2" name="Picture 1"/>
          <p:cNvPicPr>
            <a:picLocks noChangeAspect="1"/>
          </p:cNvPicPr>
          <p:nvPr/>
        </p:nvPicPr>
        <p:blipFill>
          <a:blip r:embed="rId2"/>
          <a:stretch>
            <a:fillRect/>
          </a:stretch>
        </p:blipFill>
        <p:spPr>
          <a:xfrm>
            <a:off x="457200" y="1452562"/>
            <a:ext cx="2895600" cy="487846"/>
          </a:xfrm>
          <a:prstGeom prst="rect">
            <a:avLst/>
          </a:prstGeom>
        </p:spPr>
      </p:pic>
      <p:pic>
        <p:nvPicPr>
          <p:cNvPr id="3" name="Picture 2"/>
          <p:cNvPicPr>
            <a:picLocks noChangeAspect="1"/>
          </p:cNvPicPr>
          <p:nvPr/>
        </p:nvPicPr>
        <p:blipFill>
          <a:blip r:embed="rId3"/>
          <a:stretch>
            <a:fillRect/>
          </a:stretch>
        </p:blipFill>
        <p:spPr>
          <a:xfrm>
            <a:off x="457199" y="1932057"/>
            <a:ext cx="4403333" cy="546513"/>
          </a:xfrm>
          <a:prstGeom prst="rect">
            <a:avLst/>
          </a:prstGeom>
        </p:spPr>
      </p:pic>
      <p:pic>
        <p:nvPicPr>
          <p:cNvPr id="4" name="Picture 3"/>
          <p:cNvPicPr>
            <a:picLocks noChangeAspect="1"/>
          </p:cNvPicPr>
          <p:nvPr/>
        </p:nvPicPr>
        <p:blipFill>
          <a:blip r:embed="rId4"/>
          <a:stretch>
            <a:fillRect/>
          </a:stretch>
        </p:blipFill>
        <p:spPr>
          <a:xfrm>
            <a:off x="457198" y="2626208"/>
            <a:ext cx="6532685" cy="2402992"/>
          </a:xfrm>
          <a:prstGeom prst="rect">
            <a:avLst/>
          </a:prstGeom>
        </p:spPr>
      </p:pic>
    </p:spTree>
    <p:extLst>
      <p:ext uri="{BB962C8B-B14F-4D97-AF65-F5344CB8AC3E}">
        <p14:creationId xmlns:p14="http://schemas.microsoft.com/office/powerpoint/2010/main" val="400926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a:solidFill>
                  <a:srgbClr val="FBEF03"/>
                </a:solidFill>
                <a:latin typeface="+mj-lt"/>
              </a:rPr>
              <a:t>Introduction</a:t>
            </a:r>
          </a:p>
        </p:txBody>
      </p:sp>
      <p:sp>
        <p:nvSpPr>
          <p:cNvPr id="4" name="TextBox 3"/>
          <p:cNvSpPr txBox="1"/>
          <p:nvPr/>
        </p:nvSpPr>
        <p:spPr>
          <a:xfrm>
            <a:off x="304800" y="914400"/>
            <a:ext cx="8610600" cy="5324535"/>
          </a:xfrm>
          <a:prstGeom prst="rect">
            <a:avLst/>
          </a:prstGeom>
          <a:noFill/>
        </p:spPr>
        <p:txBody>
          <a:bodyPr wrap="square" rtlCol="0">
            <a:spAutoFit/>
          </a:bodyPr>
          <a:lstStyle/>
          <a:p>
            <a:pPr>
              <a:lnSpc>
                <a:spcPct val="125000"/>
              </a:lnSpc>
            </a:pPr>
            <a:r>
              <a:rPr lang="en-US" sz="2400" i="1" dirty="0">
                <a:latin typeface="+mj-lt"/>
              </a:rPr>
              <a:t>Wikipedia </a:t>
            </a:r>
            <a:r>
              <a:rPr lang="en-US" sz="2800" dirty="0">
                <a:latin typeface="+mj-lt"/>
              </a:rPr>
              <a:t> </a:t>
            </a:r>
          </a:p>
          <a:p>
            <a:pPr algn="just">
              <a:lnSpc>
                <a:spcPct val="125000"/>
              </a:lnSpc>
              <a:buFont typeface="Arial" pitchFamily="34" charset="0"/>
              <a:buChar char="•"/>
            </a:pPr>
            <a:r>
              <a:rPr lang="en-US" sz="2200" dirty="0">
                <a:latin typeface="+mj-lt"/>
              </a:rPr>
              <a:t> React is a free and open-source front-end JavaScript library for building user interfaces based on UI components. It is maintained by Meta (formerly Facebook) and a community of individual developers and companies.</a:t>
            </a:r>
          </a:p>
          <a:p>
            <a:pPr algn="just">
              <a:lnSpc>
                <a:spcPct val="125000"/>
              </a:lnSpc>
              <a:buFont typeface="Arial" pitchFamily="34" charset="0"/>
              <a:buChar char="•"/>
            </a:pPr>
            <a:endParaRPr lang="en-US" sz="2200" dirty="0">
              <a:latin typeface="+mj-lt"/>
            </a:endParaRPr>
          </a:p>
          <a:p>
            <a:pPr algn="just">
              <a:lnSpc>
                <a:spcPct val="125000"/>
              </a:lnSpc>
            </a:pPr>
            <a:r>
              <a:rPr lang="en-US" sz="2400" i="1" dirty="0">
                <a:latin typeface="+mj-lt"/>
              </a:rPr>
              <a:t>Microsoft</a:t>
            </a:r>
          </a:p>
          <a:p>
            <a:pPr algn="just">
              <a:lnSpc>
                <a:spcPct val="125000"/>
              </a:lnSpc>
              <a:buFont typeface="Arial" pitchFamily="34" charset="0"/>
              <a:buChar char="•"/>
            </a:pPr>
            <a:r>
              <a:rPr lang="en-US" sz="2200" dirty="0">
                <a:latin typeface="+mj-lt"/>
              </a:rPr>
              <a:t> React.js is the most popular front-end JavaScript framework. Developers use JSX, a combination of HTML and JavaScript, to create views in a natural way. Developers can also create components for blocks that can be reused across their applications. This module introduces React and the core skills developers need to use this powerful framework.</a:t>
            </a:r>
          </a:p>
        </p:txBody>
      </p:sp>
    </p:spTree>
    <p:extLst>
      <p:ext uri="{BB962C8B-B14F-4D97-AF65-F5344CB8AC3E}">
        <p14:creationId xmlns:p14="http://schemas.microsoft.com/office/powerpoint/2010/main" val="3441209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JavaScript data types and data structures</a:t>
            </a:r>
            <a:endParaRPr lang="en-US" b="1" dirty="0">
              <a:latin typeface="+mj-lt"/>
            </a:endParaRPr>
          </a:p>
          <a:p>
            <a:pPr lvl="1"/>
            <a:r>
              <a:rPr lang="en-US" dirty="0">
                <a:latin typeface="+mj-lt"/>
              </a:rPr>
              <a:t>Dynamic typing </a:t>
            </a:r>
          </a:p>
          <a:p>
            <a:pPr lvl="2"/>
            <a:r>
              <a:rPr lang="en-US" dirty="0">
                <a:latin typeface="+mj-lt"/>
              </a:rPr>
              <a:t>JavaScript is a loosely typed and dynamic language</a:t>
            </a:r>
          </a:p>
          <a:p>
            <a:pPr lvl="3"/>
            <a:r>
              <a:rPr lang="en-US" dirty="0">
                <a:latin typeface="+mj-lt"/>
              </a:rPr>
              <a:t> Variables in JavaScript are not directly associated with any particular value type, and any variable can be assigned (and re-assigned) values of all types</a:t>
            </a:r>
          </a:p>
          <a:p>
            <a:pPr lvl="3"/>
            <a:endParaRPr lang="en-US" dirty="0">
              <a:latin typeface="+mj-lt"/>
            </a:endParaRPr>
          </a:p>
          <a:p>
            <a:pPr lvl="3"/>
            <a:endParaRPr lang="en-US" dirty="0">
              <a:latin typeface="+mj-lt"/>
            </a:endParaRPr>
          </a:p>
          <a:p>
            <a:pPr lvl="3"/>
            <a:endParaRPr lang="en-US" dirty="0">
              <a:latin typeface="+mj-lt"/>
            </a:endParaRPr>
          </a:p>
          <a:p>
            <a:pPr lvl="3"/>
            <a:endParaRPr lang="en-US" dirty="0">
              <a:latin typeface="+mj-lt"/>
            </a:endParaRPr>
          </a:p>
          <a:p>
            <a:pPr lvl="1"/>
            <a:endParaRPr lang="en-US" dirty="0">
              <a:latin typeface="+mj-lt"/>
            </a:endParaRPr>
          </a:p>
          <a:p>
            <a:endParaRPr lang="en-US" dirty="0">
              <a:latin typeface="+mj-lt"/>
            </a:endParaRPr>
          </a:p>
          <a:p>
            <a:endParaRPr lang="en-US" dirty="0">
              <a:latin typeface="+mj-lt"/>
            </a:endParaRPr>
          </a:p>
        </p:txBody>
      </p:sp>
      <p:pic>
        <p:nvPicPr>
          <p:cNvPr id="7" name="Picture 6"/>
          <p:cNvPicPr>
            <a:picLocks noChangeAspect="1"/>
          </p:cNvPicPr>
          <p:nvPr/>
        </p:nvPicPr>
        <p:blipFill>
          <a:blip r:embed="rId2"/>
          <a:stretch>
            <a:fillRect/>
          </a:stretch>
        </p:blipFill>
        <p:spPr>
          <a:xfrm>
            <a:off x="1371600" y="3429000"/>
            <a:ext cx="4646507" cy="1219200"/>
          </a:xfrm>
          <a:prstGeom prst="rect">
            <a:avLst/>
          </a:prstGeom>
        </p:spPr>
      </p:pic>
    </p:spTree>
    <p:extLst>
      <p:ext uri="{BB962C8B-B14F-4D97-AF65-F5344CB8AC3E}">
        <p14:creationId xmlns:p14="http://schemas.microsoft.com/office/powerpoint/2010/main" val="2196162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JavaScript data types and data structures</a:t>
            </a:r>
            <a:endParaRPr lang="en-US" b="1" dirty="0">
              <a:latin typeface="+mj-lt"/>
            </a:endParaRPr>
          </a:p>
          <a:p>
            <a:pPr lvl="1"/>
            <a:r>
              <a:rPr lang="en-US" dirty="0">
                <a:latin typeface="+mj-lt"/>
              </a:rPr>
              <a:t>JavaScript types</a:t>
            </a:r>
          </a:p>
          <a:p>
            <a:pPr lvl="2"/>
            <a:r>
              <a:rPr lang="en-US" dirty="0">
                <a:latin typeface="+mj-lt"/>
              </a:rPr>
              <a:t>Primitive values (immutable datum represented directly at the lowest level of the language)</a:t>
            </a:r>
          </a:p>
          <a:p>
            <a:pPr lvl="3"/>
            <a:r>
              <a:rPr lang="en-US" dirty="0">
                <a:latin typeface="+mj-lt"/>
              </a:rPr>
              <a:t>Boolean type</a:t>
            </a:r>
          </a:p>
          <a:p>
            <a:pPr lvl="3"/>
            <a:r>
              <a:rPr lang="en-US" dirty="0">
                <a:latin typeface="+mj-lt"/>
              </a:rPr>
              <a:t>Null type</a:t>
            </a:r>
          </a:p>
          <a:p>
            <a:pPr lvl="3"/>
            <a:r>
              <a:rPr lang="en-US" dirty="0">
                <a:latin typeface="+mj-lt"/>
              </a:rPr>
              <a:t>Undefined type</a:t>
            </a:r>
          </a:p>
          <a:p>
            <a:pPr lvl="3"/>
            <a:r>
              <a:rPr lang="en-US" dirty="0">
                <a:latin typeface="+mj-lt"/>
              </a:rPr>
              <a:t>Numeric type</a:t>
            </a:r>
          </a:p>
          <a:p>
            <a:pPr lvl="4"/>
            <a:r>
              <a:rPr lang="en-US" dirty="0">
                <a:latin typeface="+mj-lt"/>
              </a:rPr>
              <a:t>Number type</a:t>
            </a:r>
          </a:p>
          <a:p>
            <a:pPr lvl="4"/>
            <a:r>
              <a:rPr lang="en-US" dirty="0" err="1">
                <a:latin typeface="+mj-lt"/>
              </a:rPr>
              <a:t>BigInt</a:t>
            </a:r>
            <a:r>
              <a:rPr lang="en-US" dirty="0">
                <a:latin typeface="+mj-lt"/>
              </a:rPr>
              <a:t> type</a:t>
            </a:r>
          </a:p>
          <a:p>
            <a:pPr lvl="4"/>
            <a:r>
              <a:rPr lang="en-US" dirty="0" err="1">
                <a:latin typeface="+mj-lt"/>
              </a:rPr>
              <a:t>NaN</a:t>
            </a:r>
            <a:r>
              <a:rPr lang="en-US" dirty="0">
                <a:latin typeface="+mj-lt"/>
              </a:rPr>
              <a:t> type</a:t>
            </a:r>
          </a:p>
          <a:p>
            <a:pPr lvl="3"/>
            <a:r>
              <a:rPr lang="en-US" dirty="0">
                <a:latin typeface="+mj-lt"/>
              </a:rPr>
              <a:t>String type</a:t>
            </a:r>
          </a:p>
          <a:p>
            <a:pPr lvl="2"/>
            <a:r>
              <a:rPr lang="en-US" dirty="0">
                <a:latin typeface="+mj-lt"/>
              </a:rPr>
              <a:t>Objects (collections of properties)</a:t>
            </a:r>
          </a:p>
          <a:p>
            <a:pPr lvl="1"/>
            <a:endParaRPr lang="en-US" dirty="0">
              <a:latin typeface="+mj-lt"/>
            </a:endParaRPr>
          </a:p>
          <a:p>
            <a:endParaRPr lang="en-US" dirty="0">
              <a:latin typeface="+mj-lt"/>
            </a:endParaRPr>
          </a:p>
          <a:p>
            <a:endParaRPr lang="en-US" dirty="0">
              <a:latin typeface="+mj-lt"/>
            </a:endParaRPr>
          </a:p>
        </p:txBody>
      </p:sp>
    </p:spTree>
    <p:extLst>
      <p:ext uri="{BB962C8B-B14F-4D97-AF65-F5344CB8AC3E}">
        <p14:creationId xmlns:p14="http://schemas.microsoft.com/office/powerpoint/2010/main" val="859673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1" y="914400"/>
            <a:ext cx="8991600" cy="5471786"/>
          </a:xfrm>
        </p:spPr>
        <p:txBody>
          <a:bodyPr/>
          <a:lstStyle/>
          <a:p>
            <a:r>
              <a:rPr lang="en-US" dirty="0">
                <a:latin typeface="+mj-lt"/>
              </a:rPr>
              <a:t>JavaScript data types and data structures</a:t>
            </a:r>
            <a:endParaRPr lang="en-US" b="1" dirty="0">
              <a:latin typeface="+mj-lt"/>
            </a:endParaRPr>
          </a:p>
          <a:p>
            <a:pPr lvl="1"/>
            <a:r>
              <a:rPr lang="en-US" dirty="0">
                <a:latin typeface="+mj-lt"/>
              </a:rPr>
              <a:t>Object Type</a:t>
            </a:r>
          </a:p>
          <a:p>
            <a:pPr lvl="2"/>
            <a:r>
              <a:rPr lang="en-US" dirty="0">
                <a:latin typeface="+mj-lt"/>
              </a:rPr>
              <a:t>is a value in memory which is possibly referenced by an identifier</a:t>
            </a:r>
          </a:p>
          <a:p>
            <a:pPr lvl="2"/>
            <a:r>
              <a:rPr lang="en-US" dirty="0">
                <a:latin typeface="+mj-lt"/>
              </a:rPr>
              <a:t>can be seen as a collection of properties</a:t>
            </a:r>
          </a:p>
          <a:p>
            <a:pPr lvl="2"/>
            <a:r>
              <a:rPr lang="en-US" dirty="0">
                <a:latin typeface="+mj-lt"/>
              </a:rPr>
              <a:t>a limited set of properties are initialized; then properties can be added and removed</a:t>
            </a:r>
          </a:p>
          <a:p>
            <a:pPr lvl="2"/>
            <a:r>
              <a:rPr lang="en-US" dirty="0">
                <a:latin typeface="+mj-lt"/>
              </a:rPr>
              <a:t>Property values can be values of any type, including other objects, which enables building complex data structures</a:t>
            </a:r>
          </a:p>
          <a:p>
            <a:pPr lvl="2"/>
            <a:r>
              <a:rPr lang="en-US" dirty="0">
                <a:latin typeface="+mj-lt"/>
              </a:rPr>
              <a:t>Properties are identified using key values</a:t>
            </a:r>
          </a:p>
          <a:p>
            <a:pPr lvl="2"/>
            <a:r>
              <a:rPr lang="en-US" dirty="0">
                <a:latin typeface="+mj-lt"/>
              </a:rPr>
              <a:t>A key value is either a String value or a Symbol value.</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1192535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471786"/>
          </a:xfrm>
        </p:spPr>
        <p:txBody>
          <a:bodyPr/>
          <a:lstStyle/>
          <a:p>
            <a:r>
              <a:rPr lang="en-US" dirty="0">
                <a:latin typeface="+mj-lt"/>
              </a:rPr>
              <a:t>Object Type</a:t>
            </a:r>
          </a:p>
          <a:p>
            <a:pPr lvl="1"/>
            <a:r>
              <a:rPr lang="en-US" dirty="0">
                <a:latin typeface="+mj-lt"/>
              </a:rPr>
              <a:t>two types of object properties</a:t>
            </a:r>
          </a:p>
          <a:p>
            <a:pPr lvl="2"/>
            <a:r>
              <a:rPr lang="en-US" sz="2400" dirty="0">
                <a:latin typeface="+mj-lt"/>
              </a:rPr>
              <a:t> data property </a:t>
            </a:r>
          </a:p>
          <a:p>
            <a:pPr lvl="3"/>
            <a:r>
              <a:rPr lang="en-US" sz="2000" dirty="0">
                <a:latin typeface="+mj-lt"/>
              </a:rPr>
              <a:t>Associates a key with a value, and has the following attributes:</a:t>
            </a:r>
          </a:p>
          <a:p>
            <a:pPr lvl="1"/>
            <a:endParaRPr lang="en-US" dirty="0">
              <a:latin typeface="+mj-lt"/>
            </a:endParaRPr>
          </a:p>
          <a:p>
            <a:endParaRPr lang="en-US"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347385715"/>
              </p:ext>
            </p:extLst>
          </p:nvPr>
        </p:nvGraphicFramePr>
        <p:xfrm>
          <a:off x="304800" y="2727460"/>
          <a:ext cx="8610600" cy="3659770"/>
        </p:xfrm>
        <a:graphic>
          <a:graphicData uri="http://schemas.openxmlformats.org/drawingml/2006/table">
            <a:tbl>
              <a:tblPr firstRow="1" firstCol="1">
                <a:tableStyleId>{93296810-A885-4BE3-A3E7-6D5BEEA58F35}</a:tableStyleId>
              </a:tblPr>
              <a:tblGrid>
                <a:gridCol w="2152650">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3009901">
                  <a:extLst>
                    <a:ext uri="{9D8B030D-6E8A-4147-A177-3AD203B41FA5}">
                      <a16:colId xmlns:a16="http://schemas.microsoft.com/office/drawing/2014/main" val="20002"/>
                    </a:ext>
                  </a:extLst>
                </a:gridCol>
                <a:gridCol w="1295399">
                  <a:extLst>
                    <a:ext uri="{9D8B030D-6E8A-4147-A177-3AD203B41FA5}">
                      <a16:colId xmlns:a16="http://schemas.microsoft.com/office/drawing/2014/main" val="20003"/>
                    </a:ext>
                  </a:extLst>
                </a:gridCol>
              </a:tblGrid>
              <a:tr h="193645">
                <a:tc>
                  <a:txBody>
                    <a:bodyPr/>
                    <a:lstStyle/>
                    <a:p>
                      <a:pPr algn="l" fontAlgn="ctr"/>
                      <a:r>
                        <a:rPr lang="en-IN" sz="1600" b="1" dirty="0">
                          <a:effectLst/>
                          <a:latin typeface="+mj-lt"/>
                        </a:rPr>
                        <a:t>Attribute</a:t>
                      </a:r>
                    </a:p>
                  </a:txBody>
                  <a:tcPr marL="47466" marR="47466" marT="23733" marB="23733" anchor="ctr"/>
                </a:tc>
                <a:tc>
                  <a:txBody>
                    <a:bodyPr/>
                    <a:lstStyle/>
                    <a:p>
                      <a:pPr algn="l" fontAlgn="ctr"/>
                      <a:r>
                        <a:rPr lang="en-IN" sz="1600" b="1" dirty="0">
                          <a:effectLst/>
                          <a:latin typeface="+mj-lt"/>
                        </a:rPr>
                        <a:t>Type</a:t>
                      </a:r>
                    </a:p>
                  </a:txBody>
                  <a:tcPr marL="47466" marR="47466" marT="23733" marB="23733" anchor="ctr"/>
                </a:tc>
                <a:tc>
                  <a:txBody>
                    <a:bodyPr/>
                    <a:lstStyle/>
                    <a:p>
                      <a:pPr algn="l" fontAlgn="ctr"/>
                      <a:r>
                        <a:rPr lang="en-IN" sz="1600" b="1" dirty="0">
                          <a:effectLst/>
                          <a:latin typeface="+mj-lt"/>
                        </a:rPr>
                        <a:t>Description</a:t>
                      </a:r>
                    </a:p>
                  </a:txBody>
                  <a:tcPr marL="47466" marR="47466" marT="23733" marB="23733" anchor="ctr"/>
                </a:tc>
                <a:tc>
                  <a:txBody>
                    <a:bodyPr/>
                    <a:lstStyle/>
                    <a:p>
                      <a:pPr algn="l" fontAlgn="ctr"/>
                      <a:r>
                        <a:rPr lang="en-IN" sz="1600" b="1" dirty="0">
                          <a:effectLst/>
                          <a:latin typeface="+mj-lt"/>
                        </a:rPr>
                        <a:t>Default value</a:t>
                      </a:r>
                    </a:p>
                  </a:txBody>
                  <a:tcPr marL="47466" marR="47466" marT="23733" marB="23733" anchor="ctr"/>
                </a:tc>
                <a:extLst>
                  <a:ext uri="{0D108BD9-81ED-4DB2-BD59-A6C34878D82A}">
                    <a16:rowId xmlns:a16="http://schemas.microsoft.com/office/drawing/2014/main" val="10000"/>
                  </a:ext>
                </a:extLst>
              </a:tr>
              <a:tr h="404577">
                <a:tc>
                  <a:txBody>
                    <a:bodyPr/>
                    <a:lstStyle/>
                    <a:p>
                      <a:pPr fontAlgn="ctr"/>
                      <a:r>
                        <a:rPr lang="en-IN" sz="1400" dirty="0">
                          <a:effectLst/>
                          <a:latin typeface="+mj-lt"/>
                        </a:rPr>
                        <a:t>[[Value]]</a:t>
                      </a:r>
                    </a:p>
                  </a:txBody>
                  <a:tcPr marL="47466" marR="47466" marT="23733" marB="23733" anchor="ctr"/>
                </a:tc>
                <a:tc>
                  <a:txBody>
                    <a:bodyPr/>
                    <a:lstStyle/>
                    <a:p>
                      <a:pPr fontAlgn="ctr"/>
                      <a:r>
                        <a:rPr lang="en-IN" sz="1400" dirty="0">
                          <a:effectLst/>
                          <a:latin typeface="+mj-lt"/>
                        </a:rPr>
                        <a:t>Any JavaScript type</a:t>
                      </a:r>
                    </a:p>
                  </a:txBody>
                  <a:tcPr marL="47466" marR="47466" marT="23733" marB="23733" anchor="ctr"/>
                </a:tc>
                <a:tc>
                  <a:txBody>
                    <a:bodyPr/>
                    <a:lstStyle/>
                    <a:p>
                      <a:pPr fontAlgn="ctr"/>
                      <a:r>
                        <a:rPr lang="en-US" sz="1400" dirty="0">
                          <a:effectLst/>
                          <a:latin typeface="+mj-lt"/>
                        </a:rPr>
                        <a:t>The value retrieved by a get access of the property.</a:t>
                      </a:r>
                    </a:p>
                  </a:txBody>
                  <a:tcPr marL="47466" marR="47466" marT="23733" marB="23733" anchor="ctr"/>
                </a:tc>
                <a:tc>
                  <a:txBody>
                    <a:bodyPr/>
                    <a:lstStyle/>
                    <a:p>
                      <a:pPr fontAlgn="ctr"/>
                      <a:r>
                        <a:rPr lang="en-IN" sz="1400">
                          <a:effectLst/>
                          <a:latin typeface="+mj-lt"/>
                        </a:rPr>
                        <a:t>undefined</a:t>
                      </a:r>
                    </a:p>
                  </a:txBody>
                  <a:tcPr marL="47466" marR="47466" marT="23733" marB="23733" anchor="ctr"/>
                </a:tc>
                <a:extLst>
                  <a:ext uri="{0D108BD9-81ED-4DB2-BD59-A6C34878D82A}">
                    <a16:rowId xmlns:a16="http://schemas.microsoft.com/office/drawing/2014/main" val="10001"/>
                  </a:ext>
                </a:extLst>
              </a:tr>
              <a:tr h="497940">
                <a:tc>
                  <a:txBody>
                    <a:bodyPr/>
                    <a:lstStyle/>
                    <a:p>
                      <a:pPr fontAlgn="ctr"/>
                      <a:r>
                        <a:rPr lang="en-IN" sz="1400" dirty="0">
                          <a:effectLst/>
                          <a:latin typeface="+mj-lt"/>
                        </a:rPr>
                        <a:t>[[Writable]]</a:t>
                      </a:r>
                    </a:p>
                  </a:txBody>
                  <a:tcPr marL="47466" marR="47466" marT="23733" marB="23733" anchor="ctr"/>
                </a:tc>
                <a:tc>
                  <a:txBody>
                    <a:bodyPr/>
                    <a:lstStyle/>
                    <a:p>
                      <a:pPr fontAlgn="ctr"/>
                      <a:r>
                        <a:rPr lang="en-IN" sz="1400" dirty="0">
                          <a:effectLst/>
                          <a:latin typeface="+mj-lt"/>
                        </a:rPr>
                        <a:t>Boolean</a:t>
                      </a:r>
                    </a:p>
                  </a:txBody>
                  <a:tcPr marL="47466" marR="47466" marT="23733" marB="23733" anchor="ctr"/>
                </a:tc>
                <a:tc>
                  <a:txBody>
                    <a:bodyPr/>
                    <a:lstStyle/>
                    <a:p>
                      <a:pPr fontAlgn="ctr"/>
                      <a:r>
                        <a:rPr lang="en-US" sz="1400" dirty="0">
                          <a:effectLst/>
                          <a:latin typeface="+mj-lt"/>
                        </a:rPr>
                        <a:t>If false, the property's [[Value]] cannot be changed.</a:t>
                      </a:r>
                    </a:p>
                  </a:txBody>
                  <a:tcPr marL="47466" marR="47466" marT="23733" marB="23733" anchor="ctr"/>
                </a:tc>
                <a:tc>
                  <a:txBody>
                    <a:bodyPr/>
                    <a:lstStyle/>
                    <a:p>
                      <a:pPr fontAlgn="ctr"/>
                      <a:r>
                        <a:rPr lang="en-IN" sz="1400">
                          <a:effectLst/>
                          <a:latin typeface="+mj-lt"/>
                        </a:rPr>
                        <a:t>false</a:t>
                      </a:r>
                    </a:p>
                  </a:txBody>
                  <a:tcPr marL="47466" marR="47466" marT="23733" marB="23733" anchor="ctr"/>
                </a:tc>
                <a:extLst>
                  <a:ext uri="{0D108BD9-81ED-4DB2-BD59-A6C34878D82A}">
                    <a16:rowId xmlns:a16="http://schemas.microsoft.com/office/drawing/2014/main" val="10002"/>
                  </a:ext>
                </a:extLst>
              </a:tr>
              <a:tr h="1058123">
                <a:tc>
                  <a:txBody>
                    <a:bodyPr/>
                    <a:lstStyle/>
                    <a:p>
                      <a:pPr fontAlgn="ctr"/>
                      <a:r>
                        <a:rPr lang="en-IN" sz="1400" dirty="0">
                          <a:effectLst/>
                          <a:latin typeface="+mj-lt"/>
                        </a:rPr>
                        <a:t>[[Enumerable]]</a:t>
                      </a:r>
                    </a:p>
                  </a:txBody>
                  <a:tcPr marL="47466" marR="47466" marT="23733" marB="23733" anchor="ctr"/>
                </a:tc>
                <a:tc>
                  <a:txBody>
                    <a:bodyPr/>
                    <a:lstStyle/>
                    <a:p>
                      <a:pPr fontAlgn="ctr"/>
                      <a:r>
                        <a:rPr lang="en-IN" sz="1400" dirty="0">
                          <a:effectLst/>
                          <a:latin typeface="+mj-lt"/>
                        </a:rPr>
                        <a:t>Boolean</a:t>
                      </a:r>
                    </a:p>
                  </a:txBody>
                  <a:tcPr marL="47466" marR="47466" marT="23733" marB="23733" anchor="ctr"/>
                </a:tc>
                <a:tc>
                  <a:txBody>
                    <a:bodyPr/>
                    <a:lstStyle/>
                    <a:p>
                      <a:pPr fontAlgn="ctr"/>
                      <a:r>
                        <a:rPr lang="en-US" sz="1400" dirty="0">
                          <a:effectLst/>
                          <a:latin typeface="+mj-lt"/>
                        </a:rPr>
                        <a:t>If true, the property will be enumerated in </a:t>
                      </a:r>
                      <a:r>
                        <a:rPr lang="en-US" sz="1400" u="sng" dirty="0">
                          <a:solidFill>
                            <a:schemeClr val="accent6">
                              <a:lumMod val="50000"/>
                            </a:schemeClr>
                          </a:solidFill>
                          <a:effectLst/>
                          <a:latin typeface="+mj-lt"/>
                        </a:rPr>
                        <a:t>for...in</a:t>
                      </a:r>
                      <a:r>
                        <a:rPr lang="en-US" sz="1400" dirty="0">
                          <a:solidFill>
                            <a:schemeClr val="accent6">
                              <a:lumMod val="50000"/>
                            </a:schemeClr>
                          </a:solidFill>
                          <a:effectLst/>
                          <a:latin typeface="+mj-lt"/>
                        </a:rPr>
                        <a:t> </a:t>
                      </a:r>
                      <a:r>
                        <a:rPr lang="en-US" sz="1400" dirty="0">
                          <a:effectLst/>
                          <a:latin typeface="+mj-lt"/>
                        </a:rPr>
                        <a:t>loops.</a:t>
                      </a:r>
                      <a:br>
                        <a:rPr lang="en-US" sz="1400" dirty="0">
                          <a:effectLst/>
                          <a:latin typeface="+mj-lt"/>
                        </a:rPr>
                      </a:br>
                      <a:endParaRPr lang="en-US" sz="1400" dirty="0">
                        <a:effectLst/>
                        <a:latin typeface="+mj-lt"/>
                      </a:endParaRPr>
                    </a:p>
                  </a:txBody>
                  <a:tcPr marL="47466" marR="47466" marT="23733" marB="23733" anchor="ctr"/>
                </a:tc>
                <a:tc>
                  <a:txBody>
                    <a:bodyPr/>
                    <a:lstStyle/>
                    <a:p>
                      <a:pPr fontAlgn="ctr"/>
                      <a:r>
                        <a:rPr lang="en-IN" sz="1400">
                          <a:effectLst/>
                          <a:latin typeface="+mj-lt"/>
                        </a:rPr>
                        <a:t>false</a:t>
                      </a:r>
                    </a:p>
                  </a:txBody>
                  <a:tcPr marL="47466" marR="47466" marT="23733" marB="23733" anchor="ctr"/>
                </a:tc>
                <a:extLst>
                  <a:ext uri="{0D108BD9-81ED-4DB2-BD59-A6C34878D82A}">
                    <a16:rowId xmlns:a16="http://schemas.microsoft.com/office/drawing/2014/main" val="10003"/>
                  </a:ext>
                </a:extLst>
              </a:tr>
              <a:tr h="1338215">
                <a:tc>
                  <a:txBody>
                    <a:bodyPr/>
                    <a:lstStyle/>
                    <a:p>
                      <a:pPr fontAlgn="ctr"/>
                      <a:r>
                        <a:rPr lang="en-IN" sz="1400" dirty="0">
                          <a:effectLst/>
                          <a:latin typeface="+mj-lt"/>
                        </a:rPr>
                        <a:t>[[Configurable]]</a:t>
                      </a:r>
                    </a:p>
                  </a:txBody>
                  <a:tcPr marL="47466" marR="47466" marT="23733" marB="23733" anchor="ctr"/>
                </a:tc>
                <a:tc>
                  <a:txBody>
                    <a:bodyPr/>
                    <a:lstStyle/>
                    <a:p>
                      <a:pPr fontAlgn="ctr"/>
                      <a:r>
                        <a:rPr lang="en-IN" sz="1400">
                          <a:effectLst/>
                          <a:latin typeface="+mj-lt"/>
                        </a:rPr>
                        <a:t>Boolean</a:t>
                      </a:r>
                    </a:p>
                  </a:txBody>
                  <a:tcPr marL="47466" marR="47466" marT="23733" marB="23733" anchor="ctr"/>
                </a:tc>
                <a:tc>
                  <a:txBody>
                    <a:bodyPr/>
                    <a:lstStyle/>
                    <a:p>
                      <a:pPr fontAlgn="ctr"/>
                      <a:r>
                        <a:rPr lang="en-US" sz="1400" dirty="0">
                          <a:effectLst/>
                          <a:latin typeface="+mj-lt"/>
                        </a:rPr>
                        <a:t>If false, the property cannot be deleted, cannot be changed to an </a:t>
                      </a:r>
                      <a:r>
                        <a:rPr lang="en-US" sz="1400" dirty="0" err="1">
                          <a:effectLst/>
                          <a:latin typeface="+mj-lt"/>
                        </a:rPr>
                        <a:t>accessor</a:t>
                      </a:r>
                      <a:r>
                        <a:rPr lang="en-US" sz="1400" dirty="0">
                          <a:effectLst/>
                          <a:latin typeface="+mj-lt"/>
                        </a:rPr>
                        <a:t> property, and attributes other than [[Value]] and [[Writable]] cannot be changed.</a:t>
                      </a:r>
                    </a:p>
                  </a:txBody>
                  <a:tcPr marL="47466" marR="47466" marT="23733" marB="23733" anchor="ctr"/>
                </a:tc>
                <a:tc>
                  <a:txBody>
                    <a:bodyPr/>
                    <a:lstStyle/>
                    <a:p>
                      <a:pPr fontAlgn="ctr"/>
                      <a:r>
                        <a:rPr lang="en-IN" sz="1400" dirty="0">
                          <a:effectLst/>
                          <a:latin typeface="+mj-lt"/>
                        </a:rPr>
                        <a:t>false</a:t>
                      </a:r>
                    </a:p>
                  </a:txBody>
                  <a:tcPr marL="47466" marR="47466" marT="23733" marB="23733"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08632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471786"/>
          </a:xfrm>
        </p:spPr>
        <p:txBody>
          <a:bodyPr/>
          <a:lstStyle/>
          <a:p>
            <a:r>
              <a:rPr lang="en-US" dirty="0">
                <a:latin typeface="+mj-lt"/>
              </a:rPr>
              <a:t>Object Properties</a:t>
            </a:r>
          </a:p>
          <a:p>
            <a:pPr lvl="1"/>
            <a:r>
              <a:rPr lang="en-US" sz="2400" dirty="0" err="1">
                <a:latin typeface="+mj-lt"/>
              </a:rPr>
              <a:t>Accessor</a:t>
            </a:r>
            <a:r>
              <a:rPr lang="en-US" sz="2400" dirty="0">
                <a:latin typeface="+mj-lt"/>
              </a:rPr>
              <a:t> property </a:t>
            </a:r>
          </a:p>
          <a:p>
            <a:pPr lvl="3"/>
            <a:r>
              <a:rPr lang="en-US" sz="2000" dirty="0">
                <a:latin typeface="+mj-lt"/>
              </a:rPr>
              <a:t>Associates a key with one of two </a:t>
            </a:r>
            <a:r>
              <a:rPr lang="en-US" sz="2000" dirty="0" err="1">
                <a:latin typeface="+mj-lt"/>
              </a:rPr>
              <a:t>accessor</a:t>
            </a:r>
            <a:r>
              <a:rPr lang="en-US" sz="2000" dirty="0">
                <a:latin typeface="+mj-lt"/>
              </a:rPr>
              <a:t> functions (get and set) to retrieve or store a value.</a:t>
            </a:r>
            <a:endParaRPr lang="en-US" dirty="0">
              <a:latin typeface="+mj-lt"/>
            </a:endParaRPr>
          </a:p>
          <a:p>
            <a:endParaRPr lang="en-US"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435060701"/>
              </p:ext>
            </p:extLst>
          </p:nvPr>
        </p:nvGraphicFramePr>
        <p:xfrm>
          <a:off x="228599" y="2606121"/>
          <a:ext cx="8763000" cy="3531887"/>
        </p:xfrm>
        <a:graphic>
          <a:graphicData uri="http://schemas.openxmlformats.org/drawingml/2006/table">
            <a:tbl>
              <a:tblPr firstRow="1" firstCol="1">
                <a:tableStyleId>{93296810-A885-4BE3-A3E7-6D5BEEA58F35}</a:tableStyleId>
              </a:tblPr>
              <a:tblGrid>
                <a:gridCol w="1447801">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gridCol w="1142999">
                  <a:extLst>
                    <a:ext uri="{9D8B030D-6E8A-4147-A177-3AD203B41FA5}">
                      <a16:colId xmlns:a16="http://schemas.microsoft.com/office/drawing/2014/main" val="20003"/>
                    </a:ext>
                  </a:extLst>
                </a:gridCol>
              </a:tblGrid>
              <a:tr h="193859">
                <a:tc>
                  <a:txBody>
                    <a:bodyPr/>
                    <a:lstStyle/>
                    <a:p>
                      <a:pPr algn="l" fontAlgn="ctr"/>
                      <a:r>
                        <a:rPr lang="en-IN" sz="1600" dirty="0">
                          <a:effectLst/>
                          <a:latin typeface="+mj-lt"/>
                        </a:rPr>
                        <a:t>Attribute</a:t>
                      </a:r>
                    </a:p>
                  </a:txBody>
                  <a:tcPr marL="43876" marR="43876" marT="21938" marB="21938" anchor="ctr"/>
                </a:tc>
                <a:tc>
                  <a:txBody>
                    <a:bodyPr/>
                    <a:lstStyle/>
                    <a:p>
                      <a:pPr algn="l" fontAlgn="ctr"/>
                      <a:r>
                        <a:rPr lang="en-IN" sz="1600" dirty="0">
                          <a:effectLst/>
                          <a:latin typeface="+mj-lt"/>
                        </a:rPr>
                        <a:t>Type</a:t>
                      </a:r>
                    </a:p>
                  </a:txBody>
                  <a:tcPr marL="43876" marR="43876" marT="21938" marB="21938" anchor="ctr"/>
                </a:tc>
                <a:tc>
                  <a:txBody>
                    <a:bodyPr/>
                    <a:lstStyle/>
                    <a:p>
                      <a:pPr algn="l" fontAlgn="ctr"/>
                      <a:r>
                        <a:rPr lang="en-IN" sz="1600">
                          <a:effectLst/>
                          <a:latin typeface="+mj-lt"/>
                        </a:rPr>
                        <a:t>Description</a:t>
                      </a:r>
                    </a:p>
                  </a:txBody>
                  <a:tcPr marL="43876" marR="43876" marT="21938" marB="21938" anchor="ctr"/>
                </a:tc>
                <a:tc>
                  <a:txBody>
                    <a:bodyPr/>
                    <a:lstStyle/>
                    <a:p>
                      <a:pPr algn="l" fontAlgn="ctr"/>
                      <a:r>
                        <a:rPr lang="en-IN" sz="1600" dirty="0">
                          <a:effectLst/>
                          <a:latin typeface="+mj-lt"/>
                        </a:rPr>
                        <a:t>Default value</a:t>
                      </a:r>
                    </a:p>
                  </a:txBody>
                  <a:tcPr marL="43876" marR="43876" marT="21938" marB="21938" anchor="ctr"/>
                </a:tc>
                <a:extLst>
                  <a:ext uri="{0D108BD9-81ED-4DB2-BD59-A6C34878D82A}">
                    <a16:rowId xmlns:a16="http://schemas.microsoft.com/office/drawing/2014/main" val="10000"/>
                  </a:ext>
                </a:extLst>
              </a:tr>
              <a:tr h="824723">
                <a:tc>
                  <a:txBody>
                    <a:bodyPr/>
                    <a:lstStyle/>
                    <a:p>
                      <a:pPr fontAlgn="ctr"/>
                      <a:r>
                        <a:rPr lang="en-IN" sz="1400" dirty="0">
                          <a:effectLst/>
                          <a:latin typeface="+mj-lt"/>
                        </a:rPr>
                        <a:t>[[Get]]</a:t>
                      </a:r>
                    </a:p>
                  </a:txBody>
                  <a:tcPr marL="43876" marR="43876" marT="21938" marB="21938" anchor="ctr"/>
                </a:tc>
                <a:tc>
                  <a:txBody>
                    <a:bodyPr/>
                    <a:lstStyle/>
                    <a:p>
                      <a:pPr fontAlgn="ctr"/>
                      <a:r>
                        <a:rPr lang="en-IN" sz="1400" dirty="0">
                          <a:effectLst/>
                          <a:latin typeface="+mj-lt"/>
                        </a:rPr>
                        <a:t>Function object or undefined</a:t>
                      </a:r>
                    </a:p>
                  </a:txBody>
                  <a:tcPr marL="43876" marR="43876" marT="21938" marB="21938" anchor="ctr"/>
                </a:tc>
                <a:tc>
                  <a:txBody>
                    <a:bodyPr/>
                    <a:lstStyle/>
                    <a:p>
                      <a:pPr fontAlgn="ctr"/>
                      <a:r>
                        <a:rPr lang="en-US" sz="1400" dirty="0">
                          <a:effectLst/>
                          <a:latin typeface="+mj-lt"/>
                        </a:rPr>
                        <a:t>The function is called with an empty argument list and retrieves the property value whenever a get access to the value is performed. See also </a:t>
                      </a:r>
                      <a:r>
                        <a:rPr lang="en-US" sz="1400" u="sng" dirty="0">
                          <a:effectLst/>
                          <a:latin typeface="+mj-lt"/>
                          <a:hlinkClick r:id="rId2"/>
                        </a:rPr>
                        <a:t>get</a:t>
                      </a:r>
                      <a:r>
                        <a:rPr lang="en-US" sz="1400" dirty="0">
                          <a:effectLst/>
                          <a:latin typeface="+mj-lt"/>
                        </a:rPr>
                        <a:t>.</a:t>
                      </a:r>
                    </a:p>
                  </a:txBody>
                  <a:tcPr marL="43876" marR="43876" marT="21938" marB="21938" anchor="ctr"/>
                </a:tc>
                <a:tc>
                  <a:txBody>
                    <a:bodyPr/>
                    <a:lstStyle/>
                    <a:p>
                      <a:pPr fontAlgn="ctr"/>
                      <a:r>
                        <a:rPr lang="en-IN" sz="1400">
                          <a:effectLst/>
                          <a:latin typeface="+mj-lt"/>
                        </a:rPr>
                        <a:t>undefined</a:t>
                      </a:r>
                    </a:p>
                  </a:txBody>
                  <a:tcPr marL="43876" marR="43876" marT="21938" marB="21938" anchor="ctr"/>
                </a:tc>
                <a:extLst>
                  <a:ext uri="{0D108BD9-81ED-4DB2-BD59-A6C34878D82A}">
                    <a16:rowId xmlns:a16="http://schemas.microsoft.com/office/drawing/2014/main" val="10001"/>
                  </a:ext>
                </a:extLst>
              </a:tr>
              <a:tr h="990600">
                <a:tc>
                  <a:txBody>
                    <a:bodyPr/>
                    <a:lstStyle/>
                    <a:p>
                      <a:pPr fontAlgn="ctr"/>
                      <a:r>
                        <a:rPr lang="en-IN" sz="1400" dirty="0">
                          <a:effectLst/>
                          <a:latin typeface="+mj-lt"/>
                        </a:rPr>
                        <a:t>[[Set]]</a:t>
                      </a:r>
                    </a:p>
                  </a:txBody>
                  <a:tcPr marL="43876" marR="43876" marT="21938" marB="21938" anchor="ctr"/>
                </a:tc>
                <a:tc>
                  <a:txBody>
                    <a:bodyPr/>
                    <a:lstStyle/>
                    <a:p>
                      <a:pPr fontAlgn="ctr"/>
                      <a:r>
                        <a:rPr lang="en-IN" sz="1400" dirty="0">
                          <a:effectLst/>
                          <a:latin typeface="+mj-lt"/>
                        </a:rPr>
                        <a:t>Function object or undefined</a:t>
                      </a:r>
                    </a:p>
                  </a:txBody>
                  <a:tcPr marL="43876" marR="43876" marT="21938" marB="21938" anchor="ctr"/>
                </a:tc>
                <a:tc>
                  <a:txBody>
                    <a:bodyPr/>
                    <a:lstStyle/>
                    <a:p>
                      <a:pPr fontAlgn="ctr"/>
                      <a:r>
                        <a:rPr lang="en-US" sz="1400" dirty="0">
                          <a:effectLst/>
                          <a:latin typeface="+mj-lt"/>
                        </a:rPr>
                        <a:t>The function is called with an argument that contains the assigned value and is executed whenever a specified property is attempted to be changed. See also </a:t>
                      </a:r>
                      <a:r>
                        <a:rPr lang="en-US" sz="1400" u="sng" dirty="0">
                          <a:effectLst/>
                          <a:latin typeface="+mj-lt"/>
                          <a:hlinkClick r:id="rId3"/>
                        </a:rPr>
                        <a:t>set</a:t>
                      </a:r>
                      <a:r>
                        <a:rPr lang="en-US" sz="1400" dirty="0">
                          <a:effectLst/>
                          <a:latin typeface="+mj-lt"/>
                        </a:rPr>
                        <a:t>.</a:t>
                      </a:r>
                    </a:p>
                  </a:txBody>
                  <a:tcPr marL="43876" marR="43876" marT="21938" marB="21938" anchor="ctr"/>
                </a:tc>
                <a:tc>
                  <a:txBody>
                    <a:bodyPr/>
                    <a:lstStyle/>
                    <a:p>
                      <a:pPr fontAlgn="ctr"/>
                      <a:r>
                        <a:rPr lang="en-IN" sz="1400" dirty="0">
                          <a:effectLst/>
                          <a:latin typeface="+mj-lt"/>
                        </a:rPr>
                        <a:t>undefined</a:t>
                      </a:r>
                    </a:p>
                  </a:txBody>
                  <a:tcPr marL="43876" marR="43876" marT="21938" marB="21938" anchor="ctr"/>
                </a:tc>
                <a:extLst>
                  <a:ext uri="{0D108BD9-81ED-4DB2-BD59-A6C34878D82A}">
                    <a16:rowId xmlns:a16="http://schemas.microsoft.com/office/drawing/2014/main" val="10002"/>
                  </a:ext>
                </a:extLst>
              </a:tr>
              <a:tr h="592504">
                <a:tc>
                  <a:txBody>
                    <a:bodyPr/>
                    <a:lstStyle/>
                    <a:p>
                      <a:pPr fontAlgn="ctr"/>
                      <a:r>
                        <a:rPr lang="en-IN" sz="1400">
                          <a:effectLst/>
                          <a:latin typeface="+mj-lt"/>
                        </a:rPr>
                        <a:t>[[Enumerable]]</a:t>
                      </a:r>
                    </a:p>
                  </a:txBody>
                  <a:tcPr marL="43876" marR="43876" marT="21938" marB="21938" anchor="ctr"/>
                </a:tc>
                <a:tc>
                  <a:txBody>
                    <a:bodyPr/>
                    <a:lstStyle/>
                    <a:p>
                      <a:pPr fontAlgn="ctr"/>
                      <a:r>
                        <a:rPr lang="en-IN" sz="1400">
                          <a:effectLst/>
                          <a:latin typeface="+mj-lt"/>
                        </a:rPr>
                        <a:t>Boolean</a:t>
                      </a:r>
                    </a:p>
                  </a:txBody>
                  <a:tcPr marL="43876" marR="43876" marT="21938" marB="21938" anchor="ctr"/>
                </a:tc>
                <a:tc>
                  <a:txBody>
                    <a:bodyPr/>
                    <a:lstStyle/>
                    <a:p>
                      <a:pPr fontAlgn="ctr"/>
                      <a:r>
                        <a:rPr lang="en-US" sz="1400" dirty="0">
                          <a:effectLst/>
                          <a:latin typeface="+mj-lt"/>
                        </a:rPr>
                        <a:t>If true, the property will be enumerated in </a:t>
                      </a:r>
                      <a:r>
                        <a:rPr lang="en-US" sz="1400" u="sng" dirty="0">
                          <a:effectLst/>
                          <a:latin typeface="+mj-lt"/>
                          <a:hlinkClick r:id="rId4"/>
                        </a:rPr>
                        <a:t>for...in</a:t>
                      </a:r>
                      <a:r>
                        <a:rPr lang="en-US" sz="1400" dirty="0">
                          <a:effectLst/>
                          <a:latin typeface="+mj-lt"/>
                        </a:rPr>
                        <a:t> loops.</a:t>
                      </a:r>
                    </a:p>
                  </a:txBody>
                  <a:tcPr marL="43876" marR="43876" marT="21938" marB="21938" anchor="ctr"/>
                </a:tc>
                <a:tc>
                  <a:txBody>
                    <a:bodyPr/>
                    <a:lstStyle/>
                    <a:p>
                      <a:pPr fontAlgn="ctr"/>
                      <a:r>
                        <a:rPr lang="en-IN" sz="1400" dirty="0">
                          <a:effectLst/>
                          <a:latin typeface="+mj-lt"/>
                        </a:rPr>
                        <a:t>false</a:t>
                      </a:r>
                    </a:p>
                  </a:txBody>
                  <a:tcPr marL="43876" marR="43876" marT="21938" marB="21938" anchor="ctr"/>
                </a:tc>
                <a:extLst>
                  <a:ext uri="{0D108BD9-81ED-4DB2-BD59-A6C34878D82A}">
                    <a16:rowId xmlns:a16="http://schemas.microsoft.com/office/drawing/2014/main" val="10003"/>
                  </a:ext>
                </a:extLst>
              </a:tr>
              <a:tr h="592504">
                <a:tc>
                  <a:txBody>
                    <a:bodyPr/>
                    <a:lstStyle/>
                    <a:p>
                      <a:pPr fontAlgn="ctr"/>
                      <a:r>
                        <a:rPr lang="en-IN" sz="1400">
                          <a:effectLst/>
                          <a:latin typeface="+mj-lt"/>
                        </a:rPr>
                        <a:t>[[Configurable]]</a:t>
                      </a:r>
                    </a:p>
                  </a:txBody>
                  <a:tcPr marL="43876" marR="43876" marT="21938" marB="21938" anchor="ctr"/>
                </a:tc>
                <a:tc>
                  <a:txBody>
                    <a:bodyPr/>
                    <a:lstStyle/>
                    <a:p>
                      <a:pPr fontAlgn="ctr"/>
                      <a:r>
                        <a:rPr lang="en-IN" sz="1400">
                          <a:effectLst/>
                          <a:latin typeface="+mj-lt"/>
                        </a:rPr>
                        <a:t>Boolean</a:t>
                      </a:r>
                    </a:p>
                  </a:txBody>
                  <a:tcPr marL="43876" marR="43876" marT="21938" marB="21938" anchor="ctr"/>
                </a:tc>
                <a:tc>
                  <a:txBody>
                    <a:bodyPr/>
                    <a:lstStyle/>
                    <a:p>
                      <a:pPr fontAlgn="ctr"/>
                      <a:r>
                        <a:rPr lang="en-US" sz="1400">
                          <a:effectLst/>
                          <a:latin typeface="+mj-lt"/>
                        </a:rPr>
                        <a:t>If false, the property can't be deleted and can't be changed to a data property.</a:t>
                      </a:r>
                    </a:p>
                  </a:txBody>
                  <a:tcPr marL="43876" marR="43876" marT="21938" marB="21938" anchor="ctr"/>
                </a:tc>
                <a:tc>
                  <a:txBody>
                    <a:bodyPr/>
                    <a:lstStyle/>
                    <a:p>
                      <a:pPr fontAlgn="ctr"/>
                      <a:r>
                        <a:rPr lang="en-IN" sz="1400" dirty="0">
                          <a:effectLst/>
                          <a:latin typeface="+mj-lt"/>
                        </a:rPr>
                        <a:t>false</a:t>
                      </a:r>
                    </a:p>
                  </a:txBody>
                  <a:tcPr marL="43876" marR="43876" marT="21938" marB="21938"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74585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471786"/>
          </a:xfrm>
        </p:spPr>
        <p:txBody>
          <a:bodyPr/>
          <a:lstStyle/>
          <a:p>
            <a:r>
              <a:rPr lang="en-US" dirty="0">
                <a:latin typeface="+mj-lt"/>
              </a:rPr>
              <a:t>Indexed collections: Arrays and typed Arrays</a:t>
            </a:r>
          </a:p>
          <a:p>
            <a:pPr lvl="1" algn="just"/>
            <a:r>
              <a:rPr lang="en-US" dirty="0">
                <a:latin typeface="+mj-lt"/>
              </a:rPr>
              <a:t>Arrays are regular objects for which there is a particular relationship between integer-keyed properties and the length property</a:t>
            </a:r>
          </a:p>
          <a:p>
            <a:pPr lvl="1" algn="just"/>
            <a:r>
              <a:rPr lang="en-US" dirty="0">
                <a:latin typeface="+mj-lt"/>
              </a:rPr>
              <a:t>arrays inherit from </a:t>
            </a:r>
            <a:r>
              <a:rPr lang="en-US" dirty="0" err="1">
                <a:latin typeface="+mj-lt"/>
              </a:rPr>
              <a:t>Array.prototype</a:t>
            </a:r>
            <a:r>
              <a:rPr lang="en-US" dirty="0">
                <a:latin typeface="+mj-lt"/>
              </a:rPr>
              <a:t>, which provides to them a handful of convenient methods to manipulate arrays e.g. </a:t>
            </a:r>
            <a:r>
              <a:rPr lang="en-US" dirty="0" err="1">
                <a:latin typeface="+mj-lt"/>
              </a:rPr>
              <a:t>IndexOf</a:t>
            </a:r>
            <a:r>
              <a:rPr lang="en-US" dirty="0">
                <a:latin typeface="+mj-lt"/>
              </a:rPr>
              <a:t>(), Push() etc.</a:t>
            </a:r>
          </a:p>
          <a:p>
            <a:pPr lvl="1" algn="just"/>
            <a:r>
              <a:rPr lang="en-US" dirty="0">
                <a:latin typeface="+mj-lt"/>
              </a:rPr>
              <a:t>a perfect candidate to represent lists or sets</a:t>
            </a:r>
          </a:p>
          <a:p>
            <a:pPr lvl="1" algn="just"/>
            <a:r>
              <a:rPr lang="en-US" dirty="0">
                <a:latin typeface="+mj-lt"/>
              </a:rPr>
              <a:t>Typed Arrays are new to JavaScript with </a:t>
            </a:r>
            <a:r>
              <a:rPr lang="en-US" dirty="0" err="1">
                <a:latin typeface="+mj-lt"/>
              </a:rPr>
              <a:t>ECMAScript</a:t>
            </a:r>
            <a:r>
              <a:rPr lang="en-US" dirty="0">
                <a:latin typeface="+mj-lt"/>
              </a:rPr>
              <a:t> 2015, and present an array-like view of an underlying binary data buffer</a:t>
            </a:r>
          </a:p>
        </p:txBody>
      </p:sp>
    </p:spTree>
    <p:extLst>
      <p:ext uri="{BB962C8B-B14F-4D97-AF65-F5344CB8AC3E}">
        <p14:creationId xmlns:p14="http://schemas.microsoft.com/office/powerpoint/2010/main" val="1936995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4724400"/>
          </a:xfrm>
        </p:spPr>
        <p:txBody>
          <a:bodyPr/>
          <a:lstStyle/>
          <a:p>
            <a:r>
              <a:rPr lang="en-US" dirty="0">
                <a:latin typeface="+mj-lt"/>
              </a:rPr>
              <a:t>Typed Arrays</a:t>
            </a: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p:txBody>
      </p:sp>
      <p:pic>
        <p:nvPicPr>
          <p:cNvPr id="2" name="Picture 1"/>
          <p:cNvPicPr>
            <a:picLocks noChangeAspect="1"/>
          </p:cNvPicPr>
          <p:nvPr/>
        </p:nvPicPr>
        <p:blipFill>
          <a:blip r:embed="rId2"/>
          <a:stretch>
            <a:fillRect/>
          </a:stretch>
        </p:blipFill>
        <p:spPr>
          <a:xfrm>
            <a:off x="609600" y="1371600"/>
            <a:ext cx="7577668" cy="4572000"/>
          </a:xfrm>
          <a:prstGeom prst="rect">
            <a:avLst/>
          </a:prstGeom>
        </p:spPr>
      </p:pic>
      <p:sp>
        <p:nvSpPr>
          <p:cNvPr id="3" name="Rectangle 2"/>
          <p:cNvSpPr/>
          <p:nvPr/>
        </p:nvSpPr>
        <p:spPr>
          <a:xfrm>
            <a:off x="304800" y="6096000"/>
            <a:ext cx="7848600" cy="307777"/>
          </a:xfrm>
          <a:prstGeom prst="rect">
            <a:avLst/>
          </a:prstGeom>
        </p:spPr>
        <p:txBody>
          <a:bodyPr wrap="square">
            <a:spAutoFit/>
          </a:bodyPr>
          <a:lstStyle/>
          <a:p>
            <a:r>
              <a:rPr lang="en-IN" sz="1400" dirty="0"/>
              <a:t>[Source: https://developer.mozilla.org/en-US/docs/Web/JavaScript/Data_structures]</a:t>
            </a:r>
          </a:p>
        </p:txBody>
      </p:sp>
    </p:spTree>
    <p:extLst>
      <p:ext uri="{BB962C8B-B14F-4D97-AF65-F5344CB8AC3E}">
        <p14:creationId xmlns:p14="http://schemas.microsoft.com/office/powerpoint/2010/main" val="3368213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4724400"/>
          </a:xfrm>
        </p:spPr>
        <p:txBody>
          <a:bodyPr/>
          <a:lstStyle/>
          <a:p>
            <a:r>
              <a:rPr lang="en-US" sz="2400" dirty="0">
                <a:latin typeface="+mj-lt"/>
              </a:rPr>
              <a:t>Keyed collections: Maps, Sets, </a:t>
            </a:r>
            <a:r>
              <a:rPr lang="en-US" sz="2400" dirty="0" err="1">
                <a:latin typeface="+mj-lt"/>
              </a:rPr>
              <a:t>WeakMaps</a:t>
            </a:r>
            <a:r>
              <a:rPr lang="en-US" sz="2400" dirty="0">
                <a:latin typeface="+mj-lt"/>
              </a:rPr>
              <a:t>, </a:t>
            </a:r>
            <a:r>
              <a:rPr lang="en-US" sz="2400" dirty="0" err="1">
                <a:latin typeface="+mj-lt"/>
              </a:rPr>
              <a:t>WeakSetsArrays</a:t>
            </a:r>
            <a:endParaRPr lang="en-US" sz="2400" dirty="0">
              <a:latin typeface="+mj-lt"/>
            </a:endParaRPr>
          </a:p>
          <a:p>
            <a:pPr lvl="1"/>
            <a:r>
              <a:rPr lang="en-US" dirty="0">
                <a:latin typeface="+mj-lt"/>
              </a:rPr>
              <a:t>Set and WeakSet represent a set of objects, while Map and </a:t>
            </a:r>
            <a:r>
              <a:rPr lang="en-US" dirty="0" err="1">
                <a:latin typeface="+mj-lt"/>
              </a:rPr>
              <a:t>WeakMap</a:t>
            </a:r>
            <a:r>
              <a:rPr lang="en-US" dirty="0">
                <a:latin typeface="+mj-lt"/>
              </a:rPr>
              <a:t> associate a value to an object.</a:t>
            </a:r>
          </a:p>
          <a:p>
            <a:pPr lvl="1"/>
            <a:r>
              <a:rPr lang="en-US" dirty="0">
                <a:latin typeface="+mj-lt"/>
              </a:rPr>
              <a:t>Map</a:t>
            </a:r>
          </a:p>
          <a:p>
            <a:pPr lvl="2"/>
            <a:r>
              <a:rPr lang="en-US" sz="2000" dirty="0">
                <a:latin typeface="+mj-lt"/>
              </a:rPr>
              <a:t>A Map is a new collection object in JavaScript that functions like an object.</a:t>
            </a:r>
          </a:p>
          <a:p>
            <a:pPr lvl="2"/>
            <a:endParaRPr lang="en-US" dirty="0">
              <a:latin typeface="+mj-lt"/>
            </a:endParaRPr>
          </a:p>
          <a:p>
            <a:endParaRPr lang="en-US" dirty="0">
              <a:latin typeface="+mj-lt"/>
            </a:endParaRPr>
          </a:p>
          <a:p>
            <a:pPr lvl="2"/>
            <a:endParaRPr lang="en-US" dirty="0">
              <a:latin typeface="+mj-lt"/>
            </a:endParaRPr>
          </a:p>
          <a:p>
            <a:pPr lvl="2"/>
            <a:r>
              <a:rPr lang="en-US" dirty="0">
                <a:latin typeface="+mj-lt"/>
              </a:rPr>
              <a:t>Map is an </a:t>
            </a:r>
            <a:r>
              <a:rPr lang="en-US" dirty="0" err="1">
                <a:latin typeface="+mj-lt"/>
              </a:rPr>
              <a:t>iterable</a:t>
            </a:r>
            <a:r>
              <a:rPr lang="en-US" dirty="0">
                <a:latin typeface="+mj-lt"/>
              </a:rPr>
              <a:t> object</a:t>
            </a:r>
          </a:p>
          <a:p>
            <a:pPr lvl="2"/>
            <a:r>
              <a:rPr lang="en-US" dirty="0">
                <a:latin typeface="+mj-lt"/>
              </a:rPr>
              <a:t>remove properties from object</a:t>
            </a: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p:txBody>
      </p:sp>
      <p:pic>
        <p:nvPicPr>
          <p:cNvPr id="4" name="Picture 3"/>
          <p:cNvPicPr>
            <a:picLocks noChangeAspect="1"/>
          </p:cNvPicPr>
          <p:nvPr/>
        </p:nvPicPr>
        <p:blipFill>
          <a:blip r:embed="rId2"/>
          <a:stretch>
            <a:fillRect/>
          </a:stretch>
        </p:blipFill>
        <p:spPr>
          <a:xfrm>
            <a:off x="914400" y="3566264"/>
            <a:ext cx="2724150" cy="552450"/>
          </a:xfrm>
          <a:prstGeom prst="rect">
            <a:avLst/>
          </a:prstGeom>
        </p:spPr>
      </p:pic>
      <p:pic>
        <p:nvPicPr>
          <p:cNvPr id="8" name="Picture 7"/>
          <p:cNvPicPr>
            <a:picLocks noChangeAspect="1"/>
          </p:cNvPicPr>
          <p:nvPr/>
        </p:nvPicPr>
        <p:blipFill>
          <a:blip r:embed="rId3"/>
          <a:stretch>
            <a:fillRect/>
          </a:stretch>
        </p:blipFill>
        <p:spPr>
          <a:xfrm>
            <a:off x="3886200" y="3026471"/>
            <a:ext cx="4514850" cy="1085850"/>
          </a:xfrm>
          <a:prstGeom prst="rect">
            <a:avLst/>
          </a:prstGeom>
        </p:spPr>
      </p:pic>
      <p:pic>
        <p:nvPicPr>
          <p:cNvPr id="9" name="Picture 8"/>
          <p:cNvPicPr>
            <a:picLocks noChangeAspect="1"/>
          </p:cNvPicPr>
          <p:nvPr/>
        </p:nvPicPr>
        <p:blipFill>
          <a:blip r:embed="rId4"/>
          <a:stretch>
            <a:fillRect/>
          </a:stretch>
        </p:blipFill>
        <p:spPr>
          <a:xfrm>
            <a:off x="914400" y="3026471"/>
            <a:ext cx="2362200" cy="440228"/>
          </a:xfrm>
          <a:prstGeom prst="rect">
            <a:avLst/>
          </a:prstGeom>
        </p:spPr>
      </p:pic>
      <p:pic>
        <p:nvPicPr>
          <p:cNvPr id="10" name="Picture 9"/>
          <p:cNvPicPr>
            <a:picLocks noChangeAspect="1"/>
          </p:cNvPicPr>
          <p:nvPr/>
        </p:nvPicPr>
        <p:blipFill>
          <a:blip r:embed="rId5"/>
          <a:stretch>
            <a:fillRect/>
          </a:stretch>
        </p:blipFill>
        <p:spPr>
          <a:xfrm>
            <a:off x="5372100" y="4267200"/>
            <a:ext cx="3380984" cy="1500244"/>
          </a:xfrm>
          <a:prstGeom prst="rect">
            <a:avLst/>
          </a:prstGeom>
        </p:spPr>
      </p:pic>
      <p:pic>
        <p:nvPicPr>
          <p:cNvPr id="11" name="Picture 10"/>
          <p:cNvPicPr>
            <a:picLocks noChangeAspect="1"/>
          </p:cNvPicPr>
          <p:nvPr/>
        </p:nvPicPr>
        <p:blipFill>
          <a:blip r:embed="rId6"/>
          <a:stretch>
            <a:fillRect/>
          </a:stretch>
        </p:blipFill>
        <p:spPr>
          <a:xfrm>
            <a:off x="1298270" y="5109682"/>
            <a:ext cx="2356981" cy="1315524"/>
          </a:xfrm>
          <a:prstGeom prst="rect">
            <a:avLst/>
          </a:prstGeom>
        </p:spPr>
      </p:pic>
    </p:spTree>
    <p:extLst>
      <p:ext uri="{BB962C8B-B14F-4D97-AF65-F5344CB8AC3E}">
        <p14:creationId xmlns:p14="http://schemas.microsoft.com/office/powerpoint/2010/main" val="1685014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638800"/>
          </a:xfrm>
        </p:spPr>
        <p:txBody>
          <a:bodyPr/>
          <a:lstStyle/>
          <a:p>
            <a:r>
              <a:rPr lang="en-US" sz="2400" dirty="0" err="1">
                <a:latin typeface="+mj-lt"/>
              </a:rPr>
              <a:t>WeakMaps</a:t>
            </a:r>
            <a:r>
              <a:rPr lang="en-US" sz="2400" dirty="0">
                <a:latin typeface="+mj-lt"/>
              </a:rPr>
              <a:t> :</a:t>
            </a:r>
            <a:r>
              <a:rPr lang="en-US" sz="2400" dirty="0" err="1">
                <a:latin typeface="+mj-lt"/>
              </a:rPr>
              <a:t>WeakMap</a:t>
            </a:r>
            <a:r>
              <a:rPr lang="en-US" sz="2400" dirty="0">
                <a:latin typeface="+mj-lt"/>
              </a:rPr>
              <a:t> originated from Map, so they are very similar to each other</a:t>
            </a:r>
          </a:p>
          <a:p>
            <a:pPr lvl="1"/>
            <a:r>
              <a:rPr lang="en-US" dirty="0">
                <a:latin typeface="+mj-lt"/>
              </a:rPr>
              <a:t>Differences</a:t>
            </a:r>
          </a:p>
          <a:p>
            <a:pPr lvl="2"/>
            <a:r>
              <a:rPr lang="en-US" dirty="0">
                <a:latin typeface="+mj-lt"/>
              </a:rPr>
              <a:t>The key must be an object</a:t>
            </a:r>
          </a:p>
          <a:p>
            <a:pPr lvl="2"/>
            <a:endParaRPr lang="en-US" dirty="0">
              <a:latin typeface="+mj-lt"/>
            </a:endParaRPr>
          </a:p>
          <a:p>
            <a:pPr lvl="2"/>
            <a:endParaRPr lang="en-US" dirty="0">
              <a:latin typeface="+mj-lt"/>
            </a:endParaRPr>
          </a:p>
          <a:p>
            <a:pPr lvl="2"/>
            <a:endParaRPr lang="en-US" dirty="0">
              <a:latin typeface="+mj-lt"/>
            </a:endParaRPr>
          </a:p>
          <a:p>
            <a:pPr lvl="2"/>
            <a:endParaRPr lang="en-US" dirty="0">
              <a:latin typeface="+mj-lt"/>
            </a:endParaRPr>
          </a:p>
          <a:p>
            <a:pPr lvl="2"/>
            <a:endParaRPr lang="en-US" dirty="0">
              <a:latin typeface="+mj-lt"/>
            </a:endParaRPr>
          </a:p>
          <a:p>
            <a:pPr lvl="2"/>
            <a:r>
              <a:rPr lang="en-US" dirty="0">
                <a:latin typeface="+mj-lt"/>
              </a:rPr>
              <a:t>Not all methods from Map are supportive (support only)</a:t>
            </a:r>
          </a:p>
          <a:p>
            <a:pPr lvl="3"/>
            <a:r>
              <a:rPr lang="en-US" sz="2000" dirty="0">
                <a:latin typeface="+mj-lt"/>
              </a:rPr>
              <a:t>delete()</a:t>
            </a:r>
          </a:p>
          <a:p>
            <a:pPr lvl="3"/>
            <a:r>
              <a:rPr lang="en-US" sz="2000" dirty="0">
                <a:latin typeface="+mj-lt"/>
              </a:rPr>
              <a:t>get()</a:t>
            </a:r>
          </a:p>
          <a:p>
            <a:pPr lvl="3"/>
            <a:r>
              <a:rPr lang="en-US" sz="2000" dirty="0">
                <a:latin typeface="+mj-lt"/>
              </a:rPr>
              <a:t>has()</a:t>
            </a:r>
          </a:p>
          <a:p>
            <a:pPr lvl="3"/>
            <a:r>
              <a:rPr lang="en-US" sz="2000" dirty="0">
                <a:latin typeface="+mj-lt"/>
              </a:rPr>
              <a:t>set()</a:t>
            </a:r>
          </a:p>
          <a:p>
            <a:endParaRPr lang="en-US" dirty="0">
              <a:latin typeface="+mj-lt"/>
            </a:endParaRPr>
          </a:p>
          <a:p>
            <a:endParaRPr lang="en-US" dirty="0">
              <a:latin typeface="+mj-lt"/>
            </a:endParaRPr>
          </a:p>
          <a:p>
            <a:endParaRPr lang="en-US" dirty="0">
              <a:latin typeface="+mj-lt"/>
            </a:endParaRPr>
          </a:p>
          <a:p>
            <a:endParaRPr lang="en-US" dirty="0">
              <a:latin typeface="+mj-lt"/>
            </a:endParaRPr>
          </a:p>
        </p:txBody>
      </p:sp>
      <p:pic>
        <p:nvPicPr>
          <p:cNvPr id="2" name="Picture 1"/>
          <p:cNvPicPr>
            <a:picLocks noChangeAspect="1"/>
          </p:cNvPicPr>
          <p:nvPr/>
        </p:nvPicPr>
        <p:blipFill>
          <a:blip r:embed="rId2"/>
          <a:stretch>
            <a:fillRect/>
          </a:stretch>
        </p:blipFill>
        <p:spPr>
          <a:xfrm>
            <a:off x="1143000" y="2590800"/>
            <a:ext cx="6145078" cy="1981200"/>
          </a:xfrm>
          <a:prstGeom prst="rect">
            <a:avLst/>
          </a:prstGeom>
        </p:spPr>
      </p:pic>
    </p:spTree>
    <p:extLst>
      <p:ext uri="{BB962C8B-B14F-4D97-AF65-F5344CB8AC3E}">
        <p14:creationId xmlns:p14="http://schemas.microsoft.com/office/powerpoint/2010/main" val="2937682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Set</a:t>
            </a:r>
            <a:r>
              <a:rPr lang="en-US" dirty="0">
                <a:latin typeface="+mj-lt"/>
              </a:rPr>
              <a:t> </a:t>
            </a:r>
            <a:r>
              <a:rPr lang="en-US" sz="2400" dirty="0">
                <a:latin typeface="+mj-lt"/>
              </a:rPr>
              <a:t>is also quite similar to Map, but Set is more useful for a single value</a:t>
            </a:r>
          </a:p>
          <a:p>
            <a:pPr lvl="1"/>
            <a:r>
              <a:rPr lang="en-US" sz="2000" dirty="0">
                <a:latin typeface="+mj-lt"/>
              </a:rPr>
              <a:t>Add Properties to Set</a:t>
            </a:r>
          </a:p>
          <a:p>
            <a:pPr lvl="2"/>
            <a:endParaRPr lang="en-US" sz="1800" dirty="0">
              <a:latin typeface="+mj-lt"/>
            </a:endParaRPr>
          </a:p>
          <a:p>
            <a:pPr lvl="2"/>
            <a:endParaRPr lang="en-US" sz="1800" dirty="0">
              <a:latin typeface="+mj-lt"/>
            </a:endParaRPr>
          </a:p>
          <a:p>
            <a:pPr lvl="2"/>
            <a:endParaRPr lang="en-US" sz="1800" dirty="0">
              <a:latin typeface="+mj-lt"/>
            </a:endParaRPr>
          </a:p>
          <a:p>
            <a:pPr lvl="1"/>
            <a:r>
              <a:rPr lang="en-US" sz="2000" dirty="0">
                <a:latin typeface="+mj-lt"/>
              </a:rPr>
              <a:t>Set is an </a:t>
            </a:r>
            <a:r>
              <a:rPr lang="en-US" sz="2000" dirty="0" err="1">
                <a:latin typeface="+mj-lt"/>
              </a:rPr>
              <a:t>iterable</a:t>
            </a:r>
            <a:r>
              <a:rPr lang="en-US" sz="2000" dirty="0">
                <a:latin typeface="+mj-lt"/>
              </a:rPr>
              <a:t> object, you can use a for-of or </a:t>
            </a:r>
            <a:r>
              <a:rPr lang="en-US" sz="2000" dirty="0" err="1">
                <a:latin typeface="+mj-lt"/>
              </a:rPr>
              <a:t>forEach</a:t>
            </a:r>
            <a:r>
              <a:rPr lang="en-US" sz="2000" dirty="0">
                <a:latin typeface="+mj-lt"/>
              </a:rPr>
              <a:t> statement</a:t>
            </a:r>
          </a:p>
          <a:p>
            <a:pPr lvl="1"/>
            <a:endParaRPr lang="en-US" sz="2000" dirty="0">
              <a:latin typeface="+mj-lt"/>
            </a:endParaRPr>
          </a:p>
          <a:p>
            <a:endParaRPr lang="en-US" dirty="0">
              <a:latin typeface="+mj-lt"/>
            </a:endParaRPr>
          </a:p>
          <a:p>
            <a:endParaRPr lang="en-US" dirty="0">
              <a:latin typeface="+mj-lt"/>
            </a:endParaRPr>
          </a:p>
          <a:p>
            <a:endParaRPr lang="en-US" dirty="0">
              <a:latin typeface="+mj-lt"/>
            </a:endParaRPr>
          </a:p>
        </p:txBody>
      </p:sp>
      <p:pic>
        <p:nvPicPr>
          <p:cNvPr id="3" name="Picture 2"/>
          <p:cNvPicPr>
            <a:picLocks noChangeAspect="1"/>
          </p:cNvPicPr>
          <p:nvPr/>
        </p:nvPicPr>
        <p:blipFill>
          <a:blip r:embed="rId2"/>
          <a:stretch>
            <a:fillRect/>
          </a:stretch>
        </p:blipFill>
        <p:spPr>
          <a:xfrm>
            <a:off x="3200400" y="1600200"/>
            <a:ext cx="2971800" cy="1457215"/>
          </a:xfrm>
          <a:prstGeom prst="rect">
            <a:avLst/>
          </a:prstGeom>
        </p:spPr>
      </p:pic>
      <p:pic>
        <p:nvPicPr>
          <p:cNvPr id="4" name="Picture 3"/>
          <p:cNvPicPr>
            <a:picLocks noChangeAspect="1"/>
          </p:cNvPicPr>
          <p:nvPr/>
        </p:nvPicPr>
        <p:blipFill>
          <a:blip r:embed="rId3"/>
          <a:stretch>
            <a:fillRect/>
          </a:stretch>
        </p:blipFill>
        <p:spPr>
          <a:xfrm>
            <a:off x="914400" y="3586408"/>
            <a:ext cx="3886200" cy="2895811"/>
          </a:xfrm>
          <a:prstGeom prst="rect">
            <a:avLst/>
          </a:prstGeom>
        </p:spPr>
      </p:pic>
    </p:spTree>
    <p:extLst>
      <p:ext uri="{BB962C8B-B14F-4D97-AF65-F5344CB8AC3E}">
        <p14:creationId xmlns:p14="http://schemas.microsoft.com/office/powerpoint/2010/main" val="327230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a:solidFill>
                  <a:srgbClr val="FBEF03"/>
                </a:solidFill>
                <a:latin typeface="+mj-lt"/>
              </a:rPr>
              <a:t>Learning Objectives</a:t>
            </a:r>
          </a:p>
        </p:txBody>
      </p:sp>
      <p:sp>
        <p:nvSpPr>
          <p:cNvPr id="6" name="Rectangle 5"/>
          <p:cNvSpPr/>
          <p:nvPr/>
        </p:nvSpPr>
        <p:spPr>
          <a:xfrm>
            <a:off x="304800" y="914400"/>
            <a:ext cx="8153400"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The core concepts of both the frontend and backend programming.</a:t>
            </a:r>
          </a:p>
          <a:p>
            <a:pPr marL="285750" indent="-285750">
              <a:lnSpc>
                <a:spcPct val="150000"/>
              </a:lnSpc>
              <a:buFont typeface="Arial" panose="020B0604020202020204" pitchFamily="34" charset="0"/>
              <a:buChar char="•"/>
            </a:pPr>
            <a:r>
              <a:rPr lang="en-US" dirty="0"/>
              <a:t>The latest web development technologies.</a:t>
            </a:r>
          </a:p>
          <a:p>
            <a:pPr marL="285750" indent="-285750">
              <a:lnSpc>
                <a:spcPct val="150000"/>
              </a:lnSpc>
              <a:buFont typeface="Arial" panose="020B0604020202020204" pitchFamily="34" charset="0"/>
              <a:buChar char="•"/>
            </a:pPr>
            <a:r>
              <a:rPr lang="en-US" dirty="0"/>
              <a:t>Maintaining data using </a:t>
            </a:r>
            <a:r>
              <a:rPr lang="en-US" dirty="0" err="1"/>
              <a:t>NoSQL</a:t>
            </a:r>
            <a:r>
              <a:rPr lang="en-US" dirty="0"/>
              <a:t> data bases.</a:t>
            </a:r>
          </a:p>
          <a:p>
            <a:pPr marL="285750" indent="-285750">
              <a:lnSpc>
                <a:spcPct val="150000"/>
              </a:lnSpc>
              <a:buFont typeface="Arial" panose="020B0604020202020204" pitchFamily="34" charset="0"/>
              <a:buChar char="•"/>
            </a:pPr>
            <a:r>
              <a:rPr lang="en-US" dirty="0"/>
              <a:t>Complete web application development process</a:t>
            </a:r>
            <a:endParaRPr lang="en-IN" dirty="0"/>
          </a:p>
        </p:txBody>
      </p:sp>
      <p:pic>
        <p:nvPicPr>
          <p:cNvPr id="7" name="Picture 6"/>
          <p:cNvPicPr>
            <a:picLocks noChangeAspect="1"/>
          </p:cNvPicPr>
          <p:nvPr/>
        </p:nvPicPr>
        <p:blipFill>
          <a:blip r:embed="rId2"/>
          <a:stretch>
            <a:fillRect/>
          </a:stretch>
        </p:blipFill>
        <p:spPr>
          <a:xfrm>
            <a:off x="304800" y="2668726"/>
            <a:ext cx="8153400" cy="3421282"/>
          </a:xfrm>
          <a:prstGeom prst="rect">
            <a:avLst/>
          </a:prstGeom>
        </p:spPr>
      </p:pic>
    </p:spTree>
    <p:extLst>
      <p:ext uri="{BB962C8B-B14F-4D97-AF65-F5344CB8AC3E}">
        <p14:creationId xmlns:p14="http://schemas.microsoft.com/office/powerpoint/2010/main" val="1921807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Set</a:t>
            </a:r>
            <a:r>
              <a:rPr lang="en-US" dirty="0">
                <a:latin typeface="+mj-lt"/>
              </a:rPr>
              <a:t> </a:t>
            </a:r>
            <a:r>
              <a:rPr lang="en-US" sz="2400" dirty="0">
                <a:latin typeface="+mj-lt"/>
              </a:rPr>
              <a:t>is also quite similar to Map, but Set is more useful for a single value</a:t>
            </a:r>
          </a:p>
          <a:p>
            <a:pPr lvl="1"/>
            <a:r>
              <a:rPr lang="en-US" sz="2000" dirty="0">
                <a:latin typeface="+mj-lt"/>
              </a:rPr>
              <a:t>Add Properties to Set</a:t>
            </a:r>
          </a:p>
          <a:p>
            <a:pPr lvl="2"/>
            <a:endParaRPr lang="en-US" sz="1800" dirty="0">
              <a:latin typeface="+mj-lt"/>
            </a:endParaRPr>
          </a:p>
          <a:p>
            <a:pPr lvl="2"/>
            <a:endParaRPr lang="en-US" sz="1800" dirty="0">
              <a:latin typeface="+mj-lt"/>
            </a:endParaRPr>
          </a:p>
          <a:p>
            <a:pPr lvl="2"/>
            <a:endParaRPr lang="en-US" sz="1800" dirty="0">
              <a:latin typeface="+mj-lt"/>
            </a:endParaRPr>
          </a:p>
          <a:p>
            <a:pPr lvl="1"/>
            <a:r>
              <a:rPr lang="en-US" sz="2000" dirty="0">
                <a:latin typeface="+mj-lt"/>
              </a:rPr>
              <a:t>Set is an </a:t>
            </a:r>
            <a:r>
              <a:rPr lang="en-US" sz="2000" dirty="0" err="1">
                <a:latin typeface="+mj-lt"/>
              </a:rPr>
              <a:t>iterable</a:t>
            </a:r>
            <a:r>
              <a:rPr lang="en-US" sz="2000" dirty="0">
                <a:latin typeface="+mj-lt"/>
              </a:rPr>
              <a:t> object, you can use a for-of or </a:t>
            </a:r>
            <a:r>
              <a:rPr lang="en-US" sz="2000" dirty="0" err="1">
                <a:latin typeface="+mj-lt"/>
              </a:rPr>
              <a:t>forEach</a:t>
            </a:r>
            <a:r>
              <a:rPr lang="en-US" sz="2000" dirty="0">
                <a:latin typeface="+mj-lt"/>
              </a:rPr>
              <a:t> statement</a:t>
            </a:r>
          </a:p>
          <a:p>
            <a:pPr lvl="1"/>
            <a:endParaRPr lang="en-US" sz="2000" dirty="0">
              <a:latin typeface="+mj-lt"/>
            </a:endParaRPr>
          </a:p>
          <a:p>
            <a:endParaRPr lang="en-US" dirty="0">
              <a:latin typeface="+mj-lt"/>
            </a:endParaRPr>
          </a:p>
          <a:p>
            <a:endParaRPr lang="en-US" dirty="0">
              <a:latin typeface="+mj-lt"/>
            </a:endParaRPr>
          </a:p>
          <a:p>
            <a:endParaRPr lang="en-US" dirty="0">
              <a:latin typeface="+mj-lt"/>
            </a:endParaRPr>
          </a:p>
        </p:txBody>
      </p:sp>
      <p:pic>
        <p:nvPicPr>
          <p:cNvPr id="3" name="Picture 2"/>
          <p:cNvPicPr>
            <a:picLocks noChangeAspect="1"/>
          </p:cNvPicPr>
          <p:nvPr/>
        </p:nvPicPr>
        <p:blipFill>
          <a:blip r:embed="rId2"/>
          <a:stretch>
            <a:fillRect/>
          </a:stretch>
        </p:blipFill>
        <p:spPr>
          <a:xfrm>
            <a:off x="3200400" y="1600200"/>
            <a:ext cx="2971800" cy="1457215"/>
          </a:xfrm>
          <a:prstGeom prst="rect">
            <a:avLst/>
          </a:prstGeom>
        </p:spPr>
      </p:pic>
      <p:pic>
        <p:nvPicPr>
          <p:cNvPr id="4" name="Picture 3"/>
          <p:cNvPicPr>
            <a:picLocks noChangeAspect="1"/>
          </p:cNvPicPr>
          <p:nvPr/>
        </p:nvPicPr>
        <p:blipFill>
          <a:blip r:embed="rId3"/>
          <a:stretch>
            <a:fillRect/>
          </a:stretch>
        </p:blipFill>
        <p:spPr>
          <a:xfrm>
            <a:off x="914400" y="3586408"/>
            <a:ext cx="3886200" cy="2895811"/>
          </a:xfrm>
          <a:prstGeom prst="rect">
            <a:avLst/>
          </a:prstGeom>
        </p:spPr>
      </p:pic>
    </p:spTree>
    <p:extLst>
      <p:ext uri="{BB962C8B-B14F-4D97-AF65-F5344CB8AC3E}">
        <p14:creationId xmlns:p14="http://schemas.microsoft.com/office/powerpoint/2010/main" val="2103093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Set</a:t>
            </a:r>
            <a:r>
              <a:rPr lang="en-US" dirty="0">
                <a:latin typeface="+mj-lt"/>
              </a:rPr>
              <a:t> </a:t>
            </a:r>
            <a:r>
              <a:rPr lang="en-US" sz="2400" dirty="0">
                <a:latin typeface="+mj-lt"/>
              </a:rPr>
              <a:t>is also quite similar to Map, but Set is more useful for a single value</a:t>
            </a:r>
          </a:p>
          <a:p>
            <a:pPr lvl="1"/>
            <a:r>
              <a:rPr lang="en-US" sz="2000" dirty="0">
                <a:latin typeface="+mj-lt"/>
              </a:rPr>
              <a:t>remove Properties </a:t>
            </a:r>
          </a:p>
          <a:p>
            <a:pPr lvl="2"/>
            <a:endParaRPr lang="en-US" sz="1800" dirty="0">
              <a:latin typeface="+mj-lt"/>
            </a:endParaRPr>
          </a:p>
          <a:p>
            <a:pPr lvl="2"/>
            <a:endParaRPr lang="en-US" sz="1800" dirty="0">
              <a:latin typeface="+mj-lt"/>
            </a:endParaRPr>
          </a:p>
          <a:p>
            <a:pPr lvl="1"/>
            <a:r>
              <a:rPr lang="en-US" sz="2000" dirty="0">
                <a:latin typeface="+mj-lt"/>
              </a:rPr>
              <a:t>Set to array conversion</a:t>
            </a:r>
          </a:p>
          <a:p>
            <a:pPr lvl="1"/>
            <a:endParaRPr lang="en-US" sz="2000" dirty="0">
              <a:latin typeface="+mj-lt"/>
            </a:endParaRPr>
          </a:p>
          <a:p>
            <a:endParaRPr lang="en-US" dirty="0">
              <a:latin typeface="+mj-lt"/>
            </a:endParaRPr>
          </a:p>
          <a:p>
            <a:endParaRPr lang="en-US" dirty="0">
              <a:latin typeface="+mj-lt"/>
            </a:endParaRPr>
          </a:p>
          <a:p>
            <a:endParaRPr lang="en-US" dirty="0">
              <a:latin typeface="+mj-lt"/>
            </a:endParaRPr>
          </a:p>
        </p:txBody>
      </p:sp>
      <p:pic>
        <p:nvPicPr>
          <p:cNvPr id="2" name="Picture 1"/>
          <p:cNvPicPr>
            <a:picLocks noChangeAspect="1"/>
          </p:cNvPicPr>
          <p:nvPr/>
        </p:nvPicPr>
        <p:blipFill>
          <a:blip r:embed="rId2"/>
          <a:stretch>
            <a:fillRect/>
          </a:stretch>
        </p:blipFill>
        <p:spPr>
          <a:xfrm>
            <a:off x="2933700" y="1600200"/>
            <a:ext cx="2781300" cy="1271141"/>
          </a:xfrm>
          <a:prstGeom prst="rect">
            <a:avLst/>
          </a:prstGeom>
        </p:spPr>
      </p:pic>
      <p:pic>
        <p:nvPicPr>
          <p:cNvPr id="7" name="Picture 6"/>
          <p:cNvPicPr>
            <a:picLocks noChangeAspect="1"/>
          </p:cNvPicPr>
          <p:nvPr/>
        </p:nvPicPr>
        <p:blipFill>
          <a:blip r:embed="rId3"/>
          <a:stretch>
            <a:fillRect/>
          </a:stretch>
        </p:blipFill>
        <p:spPr>
          <a:xfrm>
            <a:off x="914400" y="3324621"/>
            <a:ext cx="2819400" cy="3163754"/>
          </a:xfrm>
          <a:prstGeom prst="rect">
            <a:avLst/>
          </a:prstGeom>
        </p:spPr>
      </p:pic>
    </p:spTree>
    <p:extLst>
      <p:ext uri="{BB962C8B-B14F-4D97-AF65-F5344CB8AC3E}">
        <p14:creationId xmlns:p14="http://schemas.microsoft.com/office/powerpoint/2010/main" val="1853527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Objects and Arrays</a:t>
            </a: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WeakSet loses the access link to inner data if they’re garbage-collected</a:t>
            </a:r>
            <a:endParaRPr lang="en-US" sz="1800" dirty="0">
              <a:latin typeface="+mj-lt"/>
            </a:endParaRPr>
          </a:p>
        </p:txBody>
      </p:sp>
      <p:pic>
        <p:nvPicPr>
          <p:cNvPr id="3" name="Picture 2"/>
          <p:cNvPicPr>
            <a:picLocks noChangeAspect="1"/>
          </p:cNvPicPr>
          <p:nvPr/>
        </p:nvPicPr>
        <p:blipFill>
          <a:blip r:embed="rId2"/>
          <a:stretch>
            <a:fillRect/>
          </a:stretch>
        </p:blipFill>
        <p:spPr>
          <a:xfrm>
            <a:off x="457200" y="1905000"/>
            <a:ext cx="3824730" cy="3276600"/>
          </a:xfrm>
          <a:prstGeom prst="rect">
            <a:avLst/>
          </a:prstGeom>
        </p:spPr>
      </p:pic>
    </p:spTree>
    <p:extLst>
      <p:ext uri="{BB962C8B-B14F-4D97-AF65-F5344CB8AC3E}">
        <p14:creationId xmlns:p14="http://schemas.microsoft.com/office/powerpoint/2010/main" val="1336358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Some Important Topics</a:t>
            </a: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Destructuring Assignment : allows you to locally scope fields within an object and to declare which values will be used</a:t>
            </a: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1800" dirty="0">
              <a:latin typeface="+mj-lt"/>
            </a:endParaRPr>
          </a:p>
        </p:txBody>
      </p:sp>
      <p:pic>
        <p:nvPicPr>
          <p:cNvPr id="2" name="Picture 1"/>
          <p:cNvPicPr>
            <a:picLocks noChangeAspect="1"/>
          </p:cNvPicPr>
          <p:nvPr/>
        </p:nvPicPr>
        <p:blipFill>
          <a:blip r:embed="rId2"/>
          <a:stretch>
            <a:fillRect/>
          </a:stretch>
        </p:blipFill>
        <p:spPr>
          <a:xfrm>
            <a:off x="371313" y="1878841"/>
            <a:ext cx="4487220" cy="21921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3429000" y="4321479"/>
            <a:ext cx="4487221" cy="198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7787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Some Important Topics</a:t>
            </a: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Object Literal Enhancement: the process of restructuring or putting back together or opposite of </a:t>
            </a:r>
            <a:r>
              <a:rPr lang="en-US" sz="2400" dirty="0" err="1">
                <a:latin typeface="+mj-lt"/>
              </a:rPr>
              <a:t>destructuring</a:t>
            </a:r>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1800" dirty="0">
              <a:latin typeface="+mj-lt"/>
            </a:endParaRPr>
          </a:p>
        </p:txBody>
      </p:sp>
      <p:pic>
        <p:nvPicPr>
          <p:cNvPr id="3" name="Picture 2"/>
          <p:cNvPicPr>
            <a:picLocks noChangeAspect="1"/>
          </p:cNvPicPr>
          <p:nvPr/>
        </p:nvPicPr>
        <p:blipFill>
          <a:blip r:embed="rId2"/>
          <a:stretch>
            <a:fillRect/>
          </a:stretch>
        </p:blipFill>
        <p:spPr>
          <a:xfrm>
            <a:off x="457200" y="1752600"/>
            <a:ext cx="4495800" cy="120650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457200" y="3352800"/>
            <a:ext cx="4021138" cy="259080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4648200" y="3352800"/>
            <a:ext cx="4215301"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3264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Some Important Topics</a:t>
            </a: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The Spread Operator (… three dots): </a:t>
            </a:r>
          </a:p>
          <a:p>
            <a:pPr lvl="1"/>
            <a:r>
              <a:rPr lang="en-US" sz="2000" dirty="0">
                <a:latin typeface="+mj-lt"/>
              </a:rPr>
              <a:t>spread operator allows us to combine the contents of arrays</a:t>
            </a: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1800" dirty="0">
              <a:latin typeface="+mj-lt"/>
            </a:endParaRPr>
          </a:p>
        </p:txBody>
      </p:sp>
      <p:pic>
        <p:nvPicPr>
          <p:cNvPr id="2" name="Picture 1"/>
          <p:cNvPicPr>
            <a:picLocks noChangeAspect="1"/>
          </p:cNvPicPr>
          <p:nvPr/>
        </p:nvPicPr>
        <p:blipFill>
          <a:blip r:embed="rId2"/>
          <a:stretch>
            <a:fillRect/>
          </a:stretch>
        </p:blipFill>
        <p:spPr>
          <a:xfrm>
            <a:off x="762000" y="1752600"/>
            <a:ext cx="6342065" cy="111918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786008" y="3164682"/>
            <a:ext cx="5134965" cy="1090612"/>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4"/>
          <a:stretch>
            <a:fillRect/>
          </a:stretch>
        </p:blipFill>
        <p:spPr>
          <a:xfrm>
            <a:off x="786007" y="4548188"/>
            <a:ext cx="5741943" cy="11668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0386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Some Important Topics</a:t>
            </a: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Promises: </a:t>
            </a:r>
          </a:p>
          <a:p>
            <a:pPr lvl="1"/>
            <a:r>
              <a:rPr lang="en-US" sz="2000" dirty="0">
                <a:latin typeface="+mj-lt"/>
              </a:rPr>
              <a:t>Promises give us a way to make sense out of asynchronous behavior</a:t>
            </a:r>
          </a:p>
          <a:p>
            <a:pPr lvl="1"/>
            <a:r>
              <a:rPr lang="en-US" sz="2000" dirty="0">
                <a:latin typeface="+mj-lt"/>
              </a:rPr>
              <a:t>When making an asynchronous request, one of two things can happen: everything goes as we hope or there’s an error</a:t>
            </a:r>
          </a:p>
          <a:p>
            <a:pPr lvl="1"/>
            <a:r>
              <a:rPr lang="en-US" sz="2000" dirty="0">
                <a:latin typeface="+mj-lt"/>
              </a:rPr>
              <a:t>Promises give us a way to simplify back to a simple pass or fail.</a:t>
            </a:r>
          </a:p>
          <a:p>
            <a:pPr lvl="1"/>
            <a:endParaRPr lang="en-US" sz="2000" dirty="0">
              <a:latin typeface="+mj-lt"/>
            </a:endParaRPr>
          </a:p>
          <a:p>
            <a:pPr lvl="1"/>
            <a:endParaRPr lang="en-US" sz="20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1800" dirty="0">
              <a:latin typeface="+mj-lt"/>
            </a:endParaRPr>
          </a:p>
        </p:txBody>
      </p:sp>
      <p:pic>
        <p:nvPicPr>
          <p:cNvPr id="3" name="Picture 2"/>
          <p:cNvPicPr>
            <a:picLocks noChangeAspect="1"/>
          </p:cNvPicPr>
          <p:nvPr/>
        </p:nvPicPr>
        <p:blipFill>
          <a:blip r:embed="rId2"/>
          <a:stretch>
            <a:fillRect/>
          </a:stretch>
        </p:blipFill>
        <p:spPr>
          <a:xfrm>
            <a:off x="914400" y="2971800"/>
            <a:ext cx="6415768" cy="2409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4485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ES6 Modules</a:t>
            </a:r>
          </a:p>
        </p:txBody>
      </p:sp>
      <p:sp>
        <p:nvSpPr>
          <p:cNvPr id="6" name="Content Placeholder 2"/>
          <p:cNvSpPr>
            <a:spLocks noGrp="1"/>
          </p:cNvSpPr>
          <p:nvPr>
            <p:ph idx="1"/>
          </p:nvPr>
        </p:nvSpPr>
        <p:spPr>
          <a:xfrm>
            <a:off x="-8352" y="914400"/>
            <a:ext cx="9152351" cy="5638800"/>
          </a:xfrm>
        </p:spPr>
        <p:txBody>
          <a:bodyPr/>
          <a:lstStyle/>
          <a:p>
            <a:r>
              <a:rPr lang="en-US" sz="2400" dirty="0">
                <a:latin typeface="+mj-lt"/>
              </a:rPr>
              <a:t>A JavaScript module is a piece of reusable code that can easily be incorporated into other JavaScript files</a:t>
            </a:r>
          </a:p>
          <a:p>
            <a:pPr lvl="1"/>
            <a:r>
              <a:rPr lang="en-US" sz="1600" dirty="0">
                <a:latin typeface="+mj-lt"/>
              </a:rPr>
              <a:t>There are two options when creating and exporting a module: you can export multiple JavaScript objects from a single module, or one JavaScript object per module</a:t>
            </a:r>
          </a:p>
          <a:p>
            <a:pPr lvl="1"/>
            <a:endParaRPr lang="en-US" sz="20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1800" dirty="0">
              <a:latin typeface="+mj-lt"/>
            </a:endParaRPr>
          </a:p>
        </p:txBody>
      </p:sp>
      <p:pic>
        <p:nvPicPr>
          <p:cNvPr id="2" name="Picture 1"/>
          <p:cNvPicPr>
            <a:picLocks noChangeAspect="1"/>
          </p:cNvPicPr>
          <p:nvPr/>
        </p:nvPicPr>
        <p:blipFill>
          <a:blip r:embed="rId2"/>
          <a:stretch>
            <a:fillRect/>
          </a:stretch>
        </p:blipFill>
        <p:spPr>
          <a:xfrm>
            <a:off x="419805" y="2756248"/>
            <a:ext cx="4228395" cy="96574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3733800" y="3886200"/>
            <a:ext cx="5181600" cy="73633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419805" y="2413348"/>
            <a:ext cx="1204847" cy="253652"/>
          </a:xfrm>
          <a:prstGeom prst="rect">
            <a:avLst/>
          </a:prstGeom>
        </p:spPr>
      </p:pic>
      <p:pic>
        <p:nvPicPr>
          <p:cNvPr id="9" name="Picture 8"/>
          <p:cNvPicPr>
            <a:picLocks noChangeAspect="1"/>
          </p:cNvPicPr>
          <p:nvPr/>
        </p:nvPicPr>
        <p:blipFill>
          <a:blip r:embed="rId5"/>
          <a:stretch>
            <a:fillRect/>
          </a:stretch>
        </p:blipFill>
        <p:spPr>
          <a:xfrm>
            <a:off x="5181600" y="3556446"/>
            <a:ext cx="854393" cy="247650"/>
          </a:xfrm>
          <a:prstGeom prst="rect">
            <a:avLst/>
          </a:prstGeom>
        </p:spPr>
      </p:pic>
      <p:pic>
        <p:nvPicPr>
          <p:cNvPr id="10" name="Picture 9"/>
          <p:cNvPicPr>
            <a:picLocks noChangeAspect="1"/>
          </p:cNvPicPr>
          <p:nvPr/>
        </p:nvPicPr>
        <p:blipFill>
          <a:blip r:embed="rId6"/>
          <a:stretch>
            <a:fillRect/>
          </a:stretch>
        </p:blipFill>
        <p:spPr>
          <a:xfrm>
            <a:off x="503310" y="4973111"/>
            <a:ext cx="5091090" cy="9704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4270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AJAX</a:t>
            </a:r>
          </a:p>
        </p:txBody>
      </p:sp>
      <p:sp>
        <p:nvSpPr>
          <p:cNvPr id="6" name="Content Placeholder 2"/>
          <p:cNvSpPr>
            <a:spLocks noGrp="1"/>
          </p:cNvSpPr>
          <p:nvPr>
            <p:ph idx="1"/>
          </p:nvPr>
        </p:nvSpPr>
        <p:spPr>
          <a:xfrm>
            <a:off x="-8352" y="914400"/>
            <a:ext cx="9152351" cy="5638800"/>
          </a:xfrm>
        </p:spPr>
        <p:txBody>
          <a:bodyPr/>
          <a:lstStyle/>
          <a:p>
            <a:r>
              <a:rPr lang="en-US" sz="2400" dirty="0">
                <a:solidFill>
                  <a:srgbClr val="FF0000"/>
                </a:solidFill>
                <a:latin typeface="+mj-lt"/>
              </a:rPr>
              <a:t>A</a:t>
            </a:r>
            <a:r>
              <a:rPr lang="en-US" sz="2400" dirty="0">
                <a:latin typeface="+mj-lt"/>
              </a:rPr>
              <a:t>synchronous </a:t>
            </a:r>
            <a:r>
              <a:rPr lang="en-US" sz="2400" dirty="0">
                <a:solidFill>
                  <a:srgbClr val="FF0000"/>
                </a:solidFill>
                <a:latin typeface="+mj-lt"/>
              </a:rPr>
              <a:t>J</a:t>
            </a:r>
            <a:r>
              <a:rPr lang="en-US" sz="2400" dirty="0">
                <a:latin typeface="+mj-lt"/>
              </a:rPr>
              <a:t>avaScript </a:t>
            </a:r>
            <a:r>
              <a:rPr lang="en-US" sz="2400" dirty="0">
                <a:solidFill>
                  <a:srgbClr val="FF0000"/>
                </a:solidFill>
                <a:latin typeface="+mj-lt"/>
              </a:rPr>
              <a:t>A</a:t>
            </a:r>
            <a:r>
              <a:rPr lang="en-US" sz="2400" dirty="0">
                <a:latin typeface="+mj-lt"/>
              </a:rPr>
              <a:t>nd </a:t>
            </a:r>
            <a:r>
              <a:rPr lang="en-US" sz="2400" dirty="0">
                <a:solidFill>
                  <a:srgbClr val="FF0000"/>
                </a:solidFill>
                <a:latin typeface="+mj-lt"/>
              </a:rPr>
              <a:t>X</a:t>
            </a:r>
            <a:r>
              <a:rPr lang="en-US" sz="2400" dirty="0">
                <a:latin typeface="+mj-lt"/>
              </a:rPr>
              <a:t>ML (</a:t>
            </a:r>
            <a:r>
              <a:rPr lang="en-US" sz="2400" dirty="0">
                <a:solidFill>
                  <a:srgbClr val="FF0000"/>
                </a:solidFill>
                <a:latin typeface="+mj-lt"/>
              </a:rPr>
              <a:t>AJAX</a:t>
            </a:r>
            <a:r>
              <a:rPr lang="en-US" sz="2400" dirty="0">
                <a:latin typeface="+mj-lt"/>
              </a:rPr>
              <a:t>)</a:t>
            </a:r>
          </a:p>
          <a:p>
            <a:pPr lvl="1"/>
            <a:r>
              <a:rPr lang="en-US" sz="1800" dirty="0">
                <a:latin typeface="+mj-lt"/>
              </a:rPr>
              <a:t>use of the </a:t>
            </a:r>
            <a:r>
              <a:rPr lang="en-US" sz="1800" dirty="0" err="1">
                <a:latin typeface="+mj-lt"/>
              </a:rPr>
              <a:t>XMLHttpRequest</a:t>
            </a:r>
            <a:r>
              <a:rPr lang="en-US" sz="1800" dirty="0">
                <a:latin typeface="+mj-lt"/>
              </a:rPr>
              <a:t> object to communicate with servers</a:t>
            </a:r>
          </a:p>
          <a:p>
            <a:pPr lvl="1"/>
            <a:r>
              <a:rPr lang="en-US" sz="1800" dirty="0">
                <a:latin typeface="+mj-lt"/>
              </a:rPr>
              <a:t>send and receive information in various formats, including JSON, XML, HTML, and text files</a:t>
            </a:r>
          </a:p>
          <a:p>
            <a:pPr lvl="1"/>
            <a:r>
              <a:rPr lang="en-US" sz="1800" dirty="0">
                <a:latin typeface="+mj-lt"/>
              </a:rPr>
              <a:t>Nature is asynchronous</a:t>
            </a:r>
          </a:p>
          <a:p>
            <a:pPr lvl="1"/>
            <a:r>
              <a:rPr lang="en-US" sz="1800" dirty="0">
                <a:latin typeface="+mj-lt"/>
              </a:rPr>
              <a:t>two major features of AJAX</a:t>
            </a:r>
          </a:p>
          <a:p>
            <a:pPr lvl="2"/>
            <a:r>
              <a:rPr lang="en-US" sz="1600" dirty="0">
                <a:latin typeface="+mj-lt"/>
              </a:rPr>
              <a:t>Make requests to the server without reloading the page</a:t>
            </a:r>
          </a:p>
          <a:p>
            <a:pPr lvl="2"/>
            <a:r>
              <a:rPr lang="en-US" sz="1600" dirty="0">
                <a:latin typeface="+mj-lt"/>
              </a:rPr>
              <a:t>Receive and work with data from the server</a:t>
            </a:r>
          </a:p>
          <a:p>
            <a:pPr lvl="1"/>
            <a:endParaRPr lang="en-US" sz="18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1800" dirty="0">
              <a:latin typeface="+mj-lt"/>
            </a:endParaRPr>
          </a:p>
        </p:txBody>
      </p:sp>
    </p:spTree>
    <p:extLst>
      <p:ext uri="{BB962C8B-B14F-4D97-AF65-F5344CB8AC3E}">
        <p14:creationId xmlns:p14="http://schemas.microsoft.com/office/powerpoint/2010/main" val="426638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Step 1 – How to make an HTTP request </a:t>
            </a:r>
          </a:p>
        </p:txBody>
      </p:sp>
      <p:sp>
        <p:nvSpPr>
          <p:cNvPr id="6" name="Content Placeholder 2"/>
          <p:cNvSpPr>
            <a:spLocks noGrp="1"/>
          </p:cNvSpPr>
          <p:nvPr>
            <p:ph idx="1"/>
          </p:nvPr>
        </p:nvSpPr>
        <p:spPr>
          <a:xfrm>
            <a:off x="-8352" y="914400"/>
            <a:ext cx="9152351" cy="5638800"/>
          </a:xfrm>
        </p:spPr>
        <p:txBody>
          <a:bodyPr/>
          <a:lstStyle/>
          <a:p>
            <a:r>
              <a:rPr lang="en-US" sz="2400" dirty="0">
                <a:solidFill>
                  <a:schemeClr val="tx1"/>
                </a:solidFill>
                <a:latin typeface="+mj-lt"/>
              </a:rPr>
              <a:t>To make an HTTP request to the server with JavaScript</a:t>
            </a:r>
          </a:p>
          <a:p>
            <a:pPr lvl="1"/>
            <a:r>
              <a:rPr lang="en-US" sz="1600" dirty="0">
                <a:solidFill>
                  <a:schemeClr val="tx1"/>
                </a:solidFill>
                <a:latin typeface="+mj-lt"/>
              </a:rPr>
              <a:t>Create instance of </a:t>
            </a:r>
            <a:r>
              <a:rPr lang="en-US" sz="1600" dirty="0" err="1">
                <a:solidFill>
                  <a:schemeClr val="tx1"/>
                </a:solidFill>
                <a:latin typeface="+mj-lt"/>
              </a:rPr>
              <a:t>XMLHttpRequest</a:t>
            </a:r>
            <a:r>
              <a:rPr lang="en-US" sz="1600" dirty="0">
                <a:solidFill>
                  <a:schemeClr val="tx1"/>
                </a:solidFill>
                <a:latin typeface="+mj-lt"/>
              </a:rPr>
              <a:t> </a:t>
            </a:r>
          </a:p>
          <a:p>
            <a:pPr lvl="1"/>
            <a:endParaRPr lang="en-US" sz="2400" b="1" dirty="0">
              <a:latin typeface="+mj-lt"/>
            </a:endParaRPr>
          </a:p>
          <a:p>
            <a:endParaRPr lang="en-US" sz="2400" dirty="0">
              <a:latin typeface="+mj-lt"/>
            </a:endParaRPr>
          </a:p>
          <a:p>
            <a:endParaRPr lang="en-US" sz="2400" dirty="0">
              <a:latin typeface="+mj-lt"/>
            </a:endParaRPr>
          </a:p>
          <a:p>
            <a:pPr lvl="1"/>
            <a:endParaRPr lang="en-US" sz="2000" dirty="0">
              <a:latin typeface="+mj-lt"/>
            </a:endParaRPr>
          </a:p>
          <a:p>
            <a:pPr lvl="1"/>
            <a:r>
              <a:rPr lang="en-US" sz="1600" dirty="0">
                <a:solidFill>
                  <a:schemeClr val="tx1"/>
                </a:solidFill>
                <a:latin typeface="+mj-lt"/>
              </a:rPr>
              <a:t>After making a request, you will receive a response back and tell the </a:t>
            </a:r>
            <a:r>
              <a:rPr lang="en-US" sz="1600" dirty="0" err="1">
                <a:solidFill>
                  <a:schemeClr val="tx1"/>
                </a:solidFill>
                <a:latin typeface="+mj-lt"/>
              </a:rPr>
              <a:t>XMLHttp</a:t>
            </a:r>
            <a:r>
              <a:rPr lang="en-US" sz="1600" dirty="0">
                <a:solidFill>
                  <a:schemeClr val="tx1"/>
                </a:solidFill>
                <a:latin typeface="+mj-lt"/>
              </a:rPr>
              <a:t> request object which JavaScript function will handle the response, by setting the </a:t>
            </a:r>
            <a:r>
              <a:rPr lang="en-US" sz="1600" b="1" dirty="0" err="1">
                <a:solidFill>
                  <a:srgbClr val="FF0000"/>
                </a:solidFill>
                <a:latin typeface="+mj-lt"/>
              </a:rPr>
              <a:t>onreadystatechange</a:t>
            </a:r>
            <a:r>
              <a:rPr lang="en-US" sz="1600" dirty="0">
                <a:solidFill>
                  <a:srgbClr val="FF0000"/>
                </a:solidFill>
                <a:latin typeface="+mj-lt"/>
              </a:rPr>
              <a:t> </a:t>
            </a:r>
            <a:r>
              <a:rPr lang="en-US" sz="1600" dirty="0">
                <a:solidFill>
                  <a:schemeClr val="tx1"/>
                </a:solidFill>
                <a:latin typeface="+mj-lt"/>
              </a:rPr>
              <a:t>property of the object</a:t>
            </a:r>
          </a:p>
          <a:p>
            <a:pPr lvl="1"/>
            <a:endParaRPr lang="en-US" sz="1600" dirty="0">
              <a:solidFill>
                <a:schemeClr val="tx1"/>
              </a:solidFill>
              <a:latin typeface="+mj-lt"/>
            </a:endParaRPr>
          </a:p>
          <a:p>
            <a:endParaRPr lang="en-US" sz="1800" dirty="0">
              <a:latin typeface="+mj-lt"/>
            </a:endParaRPr>
          </a:p>
        </p:txBody>
      </p:sp>
      <p:pic>
        <p:nvPicPr>
          <p:cNvPr id="2" name="Picture 1"/>
          <p:cNvPicPr>
            <a:picLocks noChangeAspect="1"/>
          </p:cNvPicPr>
          <p:nvPr/>
        </p:nvPicPr>
        <p:blipFill>
          <a:blip r:embed="rId2"/>
          <a:stretch>
            <a:fillRect/>
          </a:stretch>
        </p:blipFill>
        <p:spPr>
          <a:xfrm>
            <a:off x="1000125" y="1742944"/>
            <a:ext cx="5172075" cy="1577539"/>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stretch>
            <a:fillRect/>
          </a:stretch>
        </p:blipFill>
        <p:spPr>
          <a:xfrm>
            <a:off x="1633536" y="4006283"/>
            <a:ext cx="4841713" cy="413317"/>
          </a:xfrm>
          <a:prstGeom prst="rect">
            <a:avLst/>
          </a:prstGeom>
        </p:spPr>
      </p:pic>
      <p:pic>
        <p:nvPicPr>
          <p:cNvPr id="4" name="Picture 3"/>
          <p:cNvPicPr>
            <a:picLocks noChangeAspect="1"/>
          </p:cNvPicPr>
          <p:nvPr/>
        </p:nvPicPr>
        <p:blipFill>
          <a:blip r:embed="rId4"/>
          <a:stretch>
            <a:fillRect/>
          </a:stretch>
        </p:blipFill>
        <p:spPr>
          <a:xfrm>
            <a:off x="609600" y="4610554"/>
            <a:ext cx="4107008" cy="87584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2895600" y="5709671"/>
            <a:ext cx="5664314" cy="5598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401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a:solidFill>
                  <a:srgbClr val="FBEF03"/>
                </a:solidFill>
                <a:latin typeface="+mj-lt"/>
              </a:rPr>
              <a:t>Course Outcome</a:t>
            </a:r>
          </a:p>
        </p:txBody>
      </p:sp>
      <p:sp>
        <p:nvSpPr>
          <p:cNvPr id="2" name="Rectangle 1"/>
          <p:cNvSpPr/>
          <p:nvPr/>
        </p:nvSpPr>
        <p:spPr>
          <a:xfrm>
            <a:off x="362827" y="914400"/>
            <a:ext cx="8302052" cy="3554819"/>
          </a:xfrm>
          <a:prstGeom prst="rect">
            <a:avLst/>
          </a:prstGeom>
        </p:spPr>
        <p:txBody>
          <a:bodyPr wrap="square">
            <a:spAutoFit/>
          </a:bodyPr>
          <a:lstStyle/>
          <a:p>
            <a:pPr marL="285750" indent="-285750">
              <a:lnSpc>
                <a:spcPct val="250000"/>
              </a:lnSpc>
              <a:buFont typeface="Arial" panose="020B0604020202020204" pitchFamily="34" charset="0"/>
              <a:buChar char="•"/>
            </a:pPr>
            <a:r>
              <a:rPr lang="en-IN" dirty="0"/>
              <a:t>CO1: </a:t>
            </a:r>
            <a:r>
              <a:rPr lang="en-US" dirty="0"/>
              <a:t>Relate the basics of </a:t>
            </a:r>
            <a:r>
              <a:rPr lang="en-US" dirty="0" err="1"/>
              <a:t>Javascript</a:t>
            </a:r>
            <a:r>
              <a:rPr lang="en-US" dirty="0"/>
              <a:t> (JS) and </a:t>
            </a:r>
            <a:r>
              <a:rPr lang="en-US" dirty="0" err="1"/>
              <a:t>ReactJS</a:t>
            </a:r>
            <a:endParaRPr lang="en-US" dirty="0"/>
          </a:p>
          <a:p>
            <a:pPr marL="285750" indent="-285750">
              <a:lnSpc>
                <a:spcPct val="250000"/>
              </a:lnSpc>
              <a:buFont typeface="Arial" panose="020B0604020202020204" pitchFamily="34" charset="0"/>
              <a:buChar char="•"/>
            </a:pPr>
            <a:r>
              <a:rPr lang="en-IN" dirty="0"/>
              <a:t>CO2: </a:t>
            </a:r>
            <a:r>
              <a:rPr lang="en-US" dirty="0"/>
              <a:t>Apply the concepts of props and State Management in React JS</a:t>
            </a:r>
            <a:endParaRPr lang="en-IN" dirty="0"/>
          </a:p>
          <a:p>
            <a:pPr marL="285750" indent="-285750">
              <a:lnSpc>
                <a:spcPct val="250000"/>
              </a:lnSpc>
              <a:buFont typeface="Arial" panose="020B0604020202020204" pitchFamily="34" charset="0"/>
              <a:buChar char="•"/>
            </a:pPr>
            <a:r>
              <a:rPr lang="en-IN" dirty="0"/>
              <a:t>CO3: </a:t>
            </a:r>
            <a:r>
              <a:rPr lang="en-US" dirty="0"/>
              <a:t>Examine Redux and Router with React JS</a:t>
            </a:r>
            <a:endParaRPr lang="en-IN" dirty="0"/>
          </a:p>
          <a:p>
            <a:pPr marL="285750" indent="-285750">
              <a:lnSpc>
                <a:spcPct val="250000"/>
              </a:lnSpc>
              <a:buFont typeface="Arial" panose="020B0604020202020204" pitchFamily="34" charset="0"/>
              <a:buChar char="•"/>
            </a:pPr>
            <a:r>
              <a:rPr lang="en-IN" dirty="0"/>
              <a:t>CO4: Appraise Node JS environment and modular development</a:t>
            </a:r>
          </a:p>
          <a:p>
            <a:pPr marL="285750" indent="-285750">
              <a:lnSpc>
                <a:spcPct val="250000"/>
              </a:lnSpc>
              <a:buFont typeface="Arial" panose="020B0604020202020204" pitchFamily="34" charset="0"/>
              <a:buChar char="•"/>
            </a:pPr>
            <a:r>
              <a:rPr lang="en-IN" dirty="0"/>
              <a:t>CO5: </a:t>
            </a:r>
            <a:r>
              <a:rPr lang="en-US" dirty="0"/>
              <a:t>Develop full stack applications using </a:t>
            </a:r>
            <a:r>
              <a:rPr lang="en-US" dirty="0" err="1"/>
              <a:t>MongoDB</a:t>
            </a:r>
            <a:endParaRPr lang="en-IN" dirty="0"/>
          </a:p>
        </p:txBody>
      </p:sp>
    </p:spTree>
    <p:extLst>
      <p:ext uri="{BB962C8B-B14F-4D97-AF65-F5344CB8AC3E}">
        <p14:creationId xmlns:p14="http://schemas.microsoft.com/office/powerpoint/2010/main" val="3768408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Step 2 – Handling the server response</a:t>
            </a:r>
          </a:p>
        </p:txBody>
      </p:sp>
      <p:sp>
        <p:nvSpPr>
          <p:cNvPr id="6" name="Content Placeholder 2"/>
          <p:cNvSpPr>
            <a:spLocks noGrp="1"/>
          </p:cNvSpPr>
          <p:nvPr>
            <p:ph idx="1"/>
          </p:nvPr>
        </p:nvSpPr>
        <p:spPr>
          <a:xfrm>
            <a:off x="-8352" y="914400"/>
            <a:ext cx="9152351" cy="5638800"/>
          </a:xfrm>
        </p:spPr>
        <p:txBody>
          <a:bodyPr/>
          <a:lstStyle/>
          <a:p>
            <a:r>
              <a:rPr lang="en-US" sz="2400" dirty="0">
                <a:solidFill>
                  <a:schemeClr val="tx1"/>
                </a:solidFill>
                <a:latin typeface="+mj-lt"/>
              </a:rPr>
              <a:t>When you sent the request, you provided the name of a JavaScript function to handle the response, the function needs to check the request's state</a:t>
            </a:r>
          </a:p>
          <a:p>
            <a:endParaRPr lang="en-US" sz="2400"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a:p>
            <a:r>
              <a:rPr lang="en-US" sz="2400" dirty="0">
                <a:solidFill>
                  <a:schemeClr val="tx1"/>
                </a:solidFill>
                <a:latin typeface="+mj-lt"/>
              </a:rPr>
              <a:t> </a:t>
            </a:r>
            <a:r>
              <a:rPr lang="en-US" sz="2400" dirty="0" err="1">
                <a:solidFill>
                  <a:schemeClr val="tx1"/>
                </a:solidFill>
                <a:latin typeface="+mj-lt"/>
              </a:rPr>
              <a:t>readyState</a:t>
            </a:r>
            <a:r>
              <a:rPr lang="en-US" sz="2400" dirty="0">
                <a:solidFill>
                  <a:schemeClr val="tx1"/>
                </a:solidFill>
                <a:latin typeface="+mj-lt"/>
              </a:rPr>
              <a:t> values</a:t>
            </a:r>
          </a:p>
          <a:p>
            <a:pPr lvl="1"/>
            <a:r>
              <a:rPr lang="en-US" sz="2000" dirty="0">
                <a:solidFill>
                  <a:schemeClr val="tx1"/>
                </a:solidFill>
                <a:latin typeface="+mj-lt"/>
              </a:rPr>
              <a:t>0 (uninitialized) or (request not initialized)</a:t>
            </a:r>
          </a:p>
          <a:p>
            <a:pPr lvl="1"/>
            <a:r>
              <a:rPr lang="en-US" sz="2000" dirty="0">
                <a:solidFill>
                  <a:schemeClr val="tx1"/>
                </a:solidFill>
                <a:latin typeface="+mj-lt"/>
              </a:rPr>
              <a:t>1 (loading) or (server connection established)</a:t>
            </a:r>
          </a:p>
          <a:p>
            <a:pPr lvl="1"/>
            <a:r>
              <a:rPr lang="en-US" sz="2000" dirty="0">
                <a:solidFill>
                  <a:schemeClr val="tx1"/>
                </a:solidFill>
                <a:latin typeface="+mj-lt"/>
              </a:rPr>
              <a:t>2 (loaded) or (request received)</a:t>
            </a:r>
          </a:p>
          <a:p>
            <a:pPr lvl="1"/>
            <a:r>
              <a:rPr lang="en-US" sz="2000" dirty="0">
                <a:solidFill>
                  <a:schemeClr val="tx1"/>
                </a:solidFill>
                <a:latin typeface="+mj-lt"/>
              </a:rPr>
              <a:t>3 (interactive) or (processing request)</a:t>
            </a:r>
          </a:p>
          <a:p>
            <a:pPr lvl="1"/>
            <a:r>
              <a:rPr lang="en-US" sz="2000" dirty="0">
                <a:solidFill>
                  <a:schemeClr val="tx1"/>
                </a:solidFill>
                <a:latin typeface="+mj-lt"/>
              </a:rPr>
              <a:t>4 (complete) or (request finished and response is ready)</a:t>
            </a:r>
          </a:p>
        </p:txBody>
      </p:sp>
      <p:pic>
        <p:nvPicPr>
          <p:cNvPr id="8" name="Picture 7"/>
          <p:cNvPicPr>
            <a:picLocks noChangeAspect="1"/>
          </p:cNvPicPr>
          <p:nvPr/>
        </p:nvPicPr>
        <p:blipFill>
          <a:blip r:embed="rId2"/>
          <a:stretch>
            <a:fillRect/>
          </a:stretch>
        </p:blipFill>
        <p:spPr>
          <a:xfrm>
            <a:off x="533400" y="2193490"/>
            <a:ext cx="6480736" cy="16165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9735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Step 2 – Handling the server response</a:t>
            </a:r>
          </a:p>
        </p:txBody>
      </p:sp>
      <p:sp>
        <p:nvSpPr>
          <p:cNvPr id="6" name="Content Placeholder 2"/>
          <p:cNvSpPr>
            <a:spLocks noGrp="1"/>
          </p:cNvSpPr>
          <p:nvPr>
            <p:ph idx="1"/>
          </p:nvPr>
        </p:nvSpPr>
        <p:spPr>
          <a:xfrm>
            <a:off x="-8352" y="914400"/>
            <a:ext cx="9152351" cy="5638800"/>
          </a:xfrm>
        </p:spPr>
        <p:txBody>
          <a:bodyPr/>
          <a:lstStyle/>
          <a:p>
            <a:r>
              <a:rPr lang="en-US" sz="2000" dirty="0">
                <a:solidFill>
                  <a:schemeClr val="tx1"/>
                </a:solidFill>
                <a:latin typeface="+mj-lt"/>
              </a:rPr>
              <a:t>When you sent the request, you provided the name of a JavaScript function to handle the response, the function needs to check the request's state</a:t>
            </a:r>
          </a:p>
          <a:p>
            <a:endParaRPr lang="en-US" sz="2400"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a:p>
            <a:r>
              <a:rPr lang="en-US" sz="2400" dirty="0">
                <a:solidFill>
                  <a:schemeClr val="tx1"/>
                </a:solidFill>
                <a:latin typeface="+mj-lt"/>
              </a:rPr>
              <a:t> </a:t>
            </a:r>
            <a:r>
              <a:rPr lang="en-US" sz="2000" dirty="0" err="1">
                <a:solidFill>
                  <a:schemeClr val="tx1"/>
                </a:solidFill>
                <a:latin typeface="+mj-lt"/>
              </a:rPr>
              <a:t>readyState</a:t>
            </a:r>
            <a:r>
              <a:rPr lang="en-US" sz="2000" dirty="0">
                <a:solidFill>
                  <a:schemeClr val="tx1"/>
                </a:solidFill>
                <a:latin typeface="+mj-lt"/>
              </a:rPr>
              <a:t> values</a:t>
            </a:r>
          </a:p>
          <a:p>
            <a:pPr lvl="1">
              <a:lnSpc>
                <a:spcPct val="150000"/>
              </a:lnSpc>
            </a:pPr>
            <a:r>
              <a:rPr lang="en-US" sz="1400" dirty="0">
                <a:solidFill>
                  <a:schemeClr val="tx1"/>
                </a:solidFill>
                <a:latin typeface="+mj-lt"/>
              </a:rPr>
              <a:t>0 (uninitialized) or (request not initialized)</a:t>
            </a:r>
          </a:p>
          <a:p>
            <a:pPr lvl="1">
              <a:lnSpc>
                <a:spcPct val="150000"/>
              </a:lnSpc>
            </a:pPr>
            <a:r>
              <a:rPr lang="en-US" sz="1400" dirty="0">
                <a:solidFill>
                  <a:schemeClr val="tx1"/>
                </a:solidFill>
                <a:latin typeface="+mj-lt"/>
              </a:rPr>
              <a:t>1 (loading) or (server connection established)</a:t>
            </a:r>
          </a:p>
          <a:p>
            <a:pPr lvl="1">
              <a:lnSpc>
                <a:spcPct val="150000"/>
              </a:lnSpc>
            </a:pPr>
            <a:r>
              <a:rPr lang="en-US" sz="1400" dirty="0">
                <a:solidFill>
                  <a:schemeClr val="tx1"/>
                </a:solidFill>
                <a:latin typeface="+mj-lt"/>
              </a:rPr>
              <a:t>2 (loaded) or (request received)</a:t>
            </a:r>
          </a:p>
          <a:p>
            <a:pPr lvl="1">
              <a:lnSpc>
                <a:spcPct val="150000"/>
              </a:lnSpc>
            </a:pPr>
            <a:r>
              <a:rPr lang="en-US" sz="1400" dirty="0">
                <a:solidFill>
                  <a:schemeClr val="tx1"/>
                </a:solidFill>
                <a:latin typeface="+mj-lt"/>
              </a:rPr>
              <a:t>3 (interactive) or (processing request)</a:t>
            </a:r>
          </a:p>
          <a:p>
            <a:pPr lvl="1">
              <a:lnSpc>
                <a:spcPct val="150000"/>
              </a:lnSpc>
            </a:pPr>
            <a:r>
              <a:rPr lang="en-US" sz="1400" dirty="0">
                <a:solidFill>
                  <a:schemeClr val="tx1"/>
                </a:solidFill>
                <a:latin typeface="+mj-lt"/>
              </a:rPr>
              <a:t>4 (complete) or (request finished and response is ready</a:t>
            </a:r>
            <a:r>
              <a:rPr lang="en-US" sz="1800" dirty="0">
                <a:solidFill>
                  <a:schemeClr val="tx1"/>
                </a:solidFill>
                <a:latin typeface="+mj-lt"/>
              </a:rPr>
              <a:t>)</a:t>
            </a:r>
          </a:p>
        </p:txBody>
      </p:sp>
      <p:pic>
        <p:nvPicPr>
          <p:cNvPr id="8" name="Picture 7"/>
          <p:cNvPicPr>
            <a:picLocks noChangeAspect="1"/>
          </p:cNvPicPr>
          <p:nvPr/>
        </p:nvPicPr>
        <p:blipFill>
          <a:blip r:embed="rId2"/>
          <a:stretch>
            <a:fillRect/>
          </a:stretch>
        </p:blipFill>
        <p:spPr>
          <a:xfrm>
            <a:off x="457200" y="1698344"/>
            <a:ext cx="5105400" cy="1273456"/>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3"/>
          <a:stretch>
            <a:fillRect/>
          </a:stretch>
        </p:blipFill>
        <p:spPr>
          <a:xfrm>
            <a:off x="4200771" y="3124200"/>
            <a:ext cx="4790830" cy="17724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5329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Example</a:t>
            </a:r>
          </a:p>
        </p:txBody>
      </p:sp>
      <p:pic>
        <p:nvPicPr>
          <p:cNvPr id="3" name="Picture 2"/>
          <p:cNvPicPr>
            <a:picLocks noChangeAspect="1"/>
          </p:cNvPicPr>
          <p:nvPr/>
        </p:nvPicPr>
        <p:blipFill>
          <a:blip r:embed="rId2"/>
          <a:stretch>
            <a:fillRect/>
          </a:stretch>
        </p:blipFill>
        <p:spPr>
          <a:xfrm>
            <a:off x="152400" y="914400"/>
            <a:ext cx="6362021" cy="3962400"/>
          </a:xfrm>
          <a:prstGeom prst="rect">
            <a:avLst/>
          </a:prstGeom>
        </p:spPr>
      </p:pic>
      <p:pic>
        <p:nvPicPr>
          <p:cNvPr id="2" name="Picture 1"/>
          <p:cNvPicPr>
            <a:picLocks noChangeAspect="1"/>
          </p:cNvPicPr>
          <p:nvPr/>
        </p:nvPicPr>
        <p:blipFill>
          <a:blip r:embed="rId3"/>
          <a:stretch>
            <a:fillRect/>
          </a:stretch>
        </p:blipFill>
        <p:spPr>
          <a:xfrm>
            <a:off x="4419600" y="3810000"/>
            <a:ext cx="4572000" cy="2601138"/>
          </a:xfrm>
          <a:prstGeom prst="rect">
            <a:avLst/>
          </a:prstGeom>
        </p:spPr>
      </p:pic>
    </p:spTree>
    <p:extLst>
      <p:ext uri="{BB962C8B-B14F-4D97-AF65-F5344CB8AC3E}">
        <p14:creationId xmlns:p14="http://schemas.microsoft.com/office/powerpoint/2010/main" val="2963345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Working with the XML response</a:t>
            </a:r>
          </a:p>
        </p:txBody>
      </p:sp>
      <p:sp>
        <p:nvSpPr>
          <p:cNvPr id="6" name="Content Placeholder 2"/>
          <p:cNvSpPr>
            <a:spLocks noGrp="1"/>
          </p:cNvSpPr>
          <p:nvPr>
            <p:ph idx="1"/>
          </p:nvPr>
        </p:nvSpPr>
        <p:spPr>
          <a:xfrm>
            <a:off x="-8352" y="914400"/>
            <a:ext cx="9152351" cy="5638800"/>
          </a:xfrm>
        </p:spPr>
        <p:txBody>
          <a:bodyPr/>
          <a:lstStyle/>
          <a:p>
            <a:r>
              <a:rPr lang="en-US" sz="2400" dirty="0">
                <a:solidFill>
                  <a:schemeClr val="tx1"/>
                </a:solidFill>
                <a:latin typeface="+mj-lt"/>
              </a:rPr>
              <a:t>test.xml contains the following:</a:t>
            </a:r>
          </a:p>
          <a:p>
            <a:endParaRPr lang="en-US" sz="2400"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p:txBody>
      </p:sp>
      <p:pic>
        <p:nvPicPr>
          <p:cNvPr id="2" name="Picture 1"/>
          <p:cNvPicPr>
            <a:picLocks noChangeAspect="1"/>
          </p:cNvPicPr>
          <p:nvPr/>
        </p:nvPicPr>
        <p:blipFill>
          <a:blip r:embed="rId2"/>
          <a:stretch>
            <a:fillRect/>
          </a:stretch>
        </p:blipFill>
        <p:spPr>
          <a:xfrm>
            <a:off x="464710" y="1422226"/>
            <a:ext cx="2583790" cy="1334022"/>
          </a:xfrm>
          <a:prstGeom prst="rect">
            <a:avLst/>
          </a:prstGeom>
        </p:spPr>
      </p:pic>
      <p:pic>
        <p:nvPicPr>
          <p:cNvPr id="3" name="Picture 2"/>
          <p:cNvPicPr>
            <a:picLocks noChangeAspect="1"/>
          </p:cNvPicPr>
          <p:nvPr/>
        </p:nvPicPr>
        <p:blipFill>
          <a:blip r:embed="rId3"/>
          <a:stretch>
            <a:fillRect/>
          </a:stretch>
        </p:blipFill>
        <p:spPr>
          <a:xfrm>
            <a:off x="4114800" y="1524522"/>
            <a:ext cx="3593517" cy="558452"/>
          </a:xfrm>
          <a:prstGeom prst="rect">
            <a:avLst/>
          </a:prstGeom>
        </p:spPr>
      </p:pic>
      <p:pic>
        <p:nvPicPr>
          <p:cNvPr id="4" name="Picture 3"/>
          <p:cNvPicPr>
            <a:picLocks noChangeAspect="1"/>
          </p:cNvPicPr>
          <p:nvPr/>
        </p:nvPicPr>
        <p:blipFill>
          <a:blip r:embed="rId4"/>
          <a:stretch>
            <a:fillRect/>
          </a:stretch>
        </p:blipFill>
        <p:spPr>
          <a:xfrm>
            <a:off x="2743200" y="3483149"/>
            <a:ext cx="5501808" cy="781050"/>
          </a:xfrm>
          <a:prstGeom prst="rect">
            <a:avLst/>
          </a:prstGeom>
        </p:spPr>
      </p:pic>
    </p:spTree>
    <p:extLst>
      <p:ext uri="{BB962C8B-B14F-4D97-AF65-F5344CB8AC3E}">
        <p14:creationId xmlns:p14="http://schemas.microsoft.com/office/powerpoint/2010/main" val="2736298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Page Setup</a:t>
            </a:r>
          </a:p>
        </p:txBody>
      </p:sp>
      <p:sp>
        <p:nvSpPr>
          <p:cNvPr id="6" name="Content Placeholder 2"/>
          <p:cNvSpPr>
            <a:spLocks noGrp="1"/>
          </p:cNvSpPr>
          <p:nvPr>
            <p:ph idx="1"/>
          </p:nvPr>
        </p:nvSpPr>
        <p:spPr>
          <a:xfrm>
            <a:off x="-8352" y="914400"/>
            <a:ext cx="9152351" cy="5638800"/>
          </a:xfrm>
        </p:spPr>
        <p:txBody>
          <a:bodyPr/>
          <a:lstStyle/>
          <a:p>
            <a:r>
              <a:rPr lang="en-US" sz="2400" dirty="0">
                <a:solidFill>
                  <a:schemeClr val="tx1"/>
                </a:solidFill>
                <a:latin typeface="+mj-lt"/>
              </a:rPr>
              <a:t>two libraries required</a:t>
            </a:r>
          </a:p>
          <a:p>
            <a:pPr lvl="1"/>
            <a:r>
              <a:rPr lang="en-US" sz="2000" dirty="0">
                <a:solidFill>
                  <a:schemeClr val="tx1"/>
                </a:solidFill>
                <a:latin typeface="+mj-lt"/>
              </a:rPr>
              <a:t>React : </a:t>
            </a:r>
          </a:p>
          <a:p>
            <a:pPr lvl="2"/>
            <a:r>
              <a:rPr lang="en-US" sz="1800" dirty="0">
                <a:solidFill>
                  <a:schemeClr val="tx1"/>
                </a:solidFill>
                <a:latin typeface="+mj-lt"/>
              </a:rPr>
              <a:t>React is a JavaScript library for </a:t>
            </a:r>
            <a:r>
              <a:rPr lang="en-US" sz="1800" dirty="0">
                <a:solidFill>
                  <a:srgbClr val="FF0000"/>
                </a:solidFill>
                <a:latin typeface="+mj-lt"/>
              </a:rPr>
              <a:t>building user interfaces</a:t>
            </a:r>
          </a:p>
          <a:p>
            <a:pPr lvl="2"/>
            <a:r>
              <a:rPr lang="en-US" sz="1800" b="1" dirty="0">
                <a:solidFill>
                  <a:srgbClr val="FF0000"/>
                </a:solidFill>
                <a:latin typeface="+mj-lt"/>
              </a:rPr>
              <a:t>you can use as little or as much React as you need</a:t>
            </a:r>
          </a:p>
          <a:p>
            <a:pPr lvl="1"/>
            <a:r>
              <a:rPr lang="en-US" sz="2000" dirty="0">
                <a:solidFill>
                  <a:schemeClr val="tx1"/>
                </a:solidFill>
                <a:latin typeface="+mj-lt"/>
              </a:rPr>
              <a:t>ReactDOM</a:t>
            </a:r>
          </a:p>
          <a:p>
            <a:pPr lvl="2"/>
            <a:r>
              <a:rPr lang="en-US" sz="1800" dirty="0">
                <a:solidFill>
                  <a:schemeClr val="tx1"/>
                </a:solidFill>
                <a:latin typeface="+mj-lt"/>
              </a:rPr>
              <a:t>The react-</a:t>
            </a:r>
            <a:r>
              <a:rPr lang="en-US" sz="1800" dirty="0" err="1">
                <a:solidFill>
                  <a:schemeClr val="tx1"/>
                </a:solidFill>
                <a:latin typeface="+mj-lt"/>
              </a:rPr>
              <a:t>dom</a:t>
            </a:r>
            <a:r>
              <a:rPr lang="en-US" sz="1800" dirty="0">
                <a:solidFill>
                  <a:schemeClr val="tx1"/>
                </a:solidFill>
                <a:latin typeface="+mj-lt"/>
              </a:rPr>
              <a:t> package provides </a:t>
            </a:r>
            <a:r>
              <a:rPr lang="en-US" sz="1800" dirty="0">
                <a:solidFill>
                  <a:srgbClr val="FF0000"/>
                </a:solidFill>
                <a:latin typeface="+mj-lt"/>
              </a:rPr>
              <a:t>DOM-specific methods </a:t>
            </a:r>
            <a:r>
              <a:rPr lang="en-US" sz="1800" dirty="0">
                <a:solidFill>
                  <a:schemeClr val="tx1"/>
                </a:solidFill>
                <a:latin typeface="+mj-lt"/>
              </a:rPr>
              <a:t>that can be used at the top level of your app and as an escape hatch to get outside the React model if you need to.</a:t>
            </a:r>
          </a:p>
          <a:p>
            <a:pPr lvl="2"/>
            <a:endParaRPr lang="en-US" sz="1800" dirty="0">
              <a:solidFill>
                <a:schemeClr val="tx1"/>
              </a:solidFill>
              <a:latin typeface="+mj-lt"/>
            </a:endParaRPr>
          </a:p>
          <a:p>
            <a:pPr lvl="2"/>
            <a:endParaRPr lang="en-US" sz="1800" dirty="0">
              <a:solidFill>
                <a:schemeClr val="tx1"/>
              </a:solidFill>
              <a:latin typeface="+mj-lt"/>
            </a:endParaRPr>
          </a:p>
          <a:p>
            <a:pPr lvl="2"/>
            <a:r>
              <a:rPr lang="en-US" sz="1800" dirty="0">
                <a:solidFill>
                  <a:schemeClr val="tx1"/>
                </a:solidFill>
                <a:latin typeface="+mj-lt"/>
              </a:rPr>
              <a:t>The react-</a:t>
            </a:r>
            <a:r>
              <a:rPr lang="en-US" sz="1800" dirty="0" err="1">
                <a:solidFill>
                  <a:schemeClr val="tx1"/>
                </a:solidFill>
                <a:latin typeface="+mj-lt"/>
              </a:rPr>
              <a:t>dom</a:t>
            </a:r>
            <a:r>
              <a:rPr lang="en-US" sz="1800" dirty="0">
                <a:solidFill>
                  <a:schemeClr val="tx1"/>
                </a:solidFill>
                <a:latin typeface="+mj-lt"/>
              </a:rPr>
              <a:t> package also provides modules specific to client and server apps:</a:t>
            </a:r>
          </a:p>
          <a:p>
            <a:pPr lvl="3"/>
            <a:r>
              <a:rPr lang="en-US" sz="1700" dirty="0">
                <a:solidFill>
                  <a:schemeClr val="tx1"/>
                </a:solidFill>
                <a:latin typeface="+mj-lt"/>
              </a:rPr>
              <a:t>react-</a:t>
            </a:r>
            <a:r>
              <a:rPr lang="en-US" sz="1700" dirty="0" err="1">
                <a:solidFill>
                  <a:schemeClr val="tx1"/>
                </a:solidFill>
                <a:latin typeface="+mj-lt"/>
              </a:rPr>
              <a:t>dom</a:t>
            </a:r>
            <a:r>
              <a:rPr lang="en-US" sz="1700" dirty="0">
                <a:solidFill>
                  <a:schemeClr val="tx1"/>
                </a:solidFill>
                <a:latin typeface="+mj-lt"/>
              </a:rPr>
              <a:t>/client</a:t>
            </a:r>
          </a:p>
          <a:p>
            <a:pPr lvl="3"/>
            <a:r>
              <a:rPr lang="en-US" sz="1700" dirty="0">
                <a:solidFill>
                  <a:schemeClr val="tx1"/>
                </a:solidFill>
                <a:latin typeface="+mj-lt"/>
              </a:rPr>
              <a:t>react-</a:t>
            </a:r>
            <a:r>
              <a:rPr lang="en-US" sz="1700" dirty="0" err="1">
                <a:solidFill>
                  <a:schemeClr val="tx1"/>
                </a:solidFill>
                <a:latin typeface="+mj-lt"/>
              </a:rPr>
              <a:t>dom</a:t>
            </a:r>
            <a:r>
              <a:rPr lang="en-US" sz="1700" dirty="0">
                <a:solidFill>
                  <a:schemeClr val="tx1"/>
                </a:solidFill>
                <a:latin typeface="+mj-lt"/>
              </a:rPr>
              <a:t>/server</a:t>
            </a:r>
          </a:p>
          <a:p>
            <a:pPr lvl="2"/>
            <a:endParaRPr lang="en-US" sz="1800" dirty="0">
              <a:solidFill>
                <a:schemeClr val="tx1"/>
              </a:solidFill>
              <a:latin typeface="+mj-lt"/>
            </a:endParaRPr>
          </a:p>
        </p:txBody>
      </p:sp>
      <p:pic>
        <p:nvPicPr>
          <p:cNvPr id="7" name="Picture 6"/>
          <p:cNvPicPr>
            <a:picLocks noChangeAspect="1"/>
          </p:cNvPicPr>
          <p:nvPr/>
        </p:nvPicPr>
        <p:blipFill>
          <a:blip r:embed="rId2"/>
          <a:stretch>
            <a:fillRect/>
          </a:stretch>
        </p:blipFill>
        <p:spPr>
          <a:xfrm>
            <a:off x="1143000" y="3733800"/>
            <a:ext cx="3975100" cy="457200"/>
          </a:xfrm>
          <a:prstGeom prst="rect">
            <a:avLst/>
          </a:prstGeom>
        </p:spPr>
      </p:pic>
    </p:spTree>
    <p:extLst>
      <p:ext uri="{BB962C8B-B14F-4D97-AF65-F5344CB8AC3E}">
        <p14:creationId xmlns:p14="http://schemas.microsoft.com/office/powerpoint/2010/main" val="39900286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Virtual DOM</a:t>
            </a:r>
          </a:p>
        </p:txBody>
      </p:sp>
      <p:sp>
        <p:nvSpPr>
          <p:cNvPr id="6" name="Content Placeholder 2"/>
          <p:cNvSpPr>
            <a:spLocks noGrp="1"/>
          </p:cNvSpPr>
          <p:nvPr>
            <p:ph idx="1"/>
          </p:nvPr>
        </p:nvSpPr>
        <p:spPr>
          <a:xfrm>
            <a:off x="-8352" y="914400"/>
            <a:ext cx="9152351" cy="5638800"/>
          </a:xfrm>
        </p:spPr>
        <p:txBody>
          <a:bodyPr/>
          <a:lstStyle/>
          <a:p>
            <a:r>
              <a:rPr lang="en-US" sz="2400" dirty="0">
                <a:solidFill>
                  <a:schemeClr val="tx1"/>
                </a:solidFill>
                <a:latin typeface="+mj-lt"/>
              </a:rPr>
              <a:t>DOM (Document Object Model)</a:t>
            </a:r>
          </a:p>
          <a:p>
            <a:pPr lvl="1"/>
            <a:r>
              <a:rPr lang="en-US" sz="1800" dirty="0">
                <a:solidFill>
                  <a:schemeClr val="tx1"/>
                </a:solidFill>
                <a:latin typeface="+mj-lt"/>
              </a:rPr>
              <a:t>document structure, style, and content</a:t>
            </a:r>
          </a:p>
          <a:p>
            <a:pPr lvl="1"/>
            <a:r>
              <a:rPr lang="en-US" sz="1800" dirty="0">
                <a:solidFill>
                  <a:srgbClr val="FF0000"/>
                </a:solidFill>
                <a:latin typeface="+mj-lt"/>
              </a:rPr>
              <a:t>A web page </a:t>
            </a:r>
            <a:r>
              <a:rPr lang="en-US" sz="1800" dirty="0">
                <a:solidFill>
                  <a:schemeClr val="tx1"/>
                </a:solidFill>
                <a:latin typeface="+mj-lt"/>
              </a:rPr>
              <a:t>is a document</a:t>
            </a:r>
          </a:p>
          <a:p>
            <a:pPr lvl="1"/>
            <a:r>
              <a:rPr lang="en-US" sz="1800" dirty="0">
                <a:solidFill>
                  <a:schemeClr val="tx1"/>
                </a:solidFill>
                <a:latin typeface="+mj-lt"/>
              </a:rPr>
              <a:t>As an object-oriented representation of the web page, it can be modified with a scripting language such as JavaScript</a:t>
            </a:r>
          </a:p>
          <a:p>
            <a:r>
              <a:rPr lang="en-US" sz="2200" dirty="0">
                <a:solidFill>
                  <a:schemeClr val="tx1"/>
                </a:solidFill>
                <a:latin typeface="+mj-lt"/>
              </a:rPr>
              <a:t>The virtual DOM (VDOM) is a programming concept </a:t>
            </a:r>
          </a:p>
          <a:p>
            <a:pPr lvl="1"/>
            <a:r>
              <a:rPr lang="en-US" sz="1800" dirty="0">
                <a:solidFill>
                  <a:schemeClr val="tx1"/>
                </a:solidFill>
                <a:latin typeface="+mj-lt"/>
              </a:rPr>
              <a:t>where an ideal, or “virtual”, representation of a </a:t>
            </a:r>
            <a:r>
              <a:rPr lang="en-US" sz="1800" dirty="0">
                <a:solidFill>
                  <a:srgbClr val="FF0000"/>
                </a:solidFill>
                <a:latin typeface="+mj-lt"/>
              </a:rPr>
              <a:t>UI is kept in memory </a:t>
            </a:r>
          </a:p>
          <a:p>
            <a:pPr lvl="1"/>
            <a:r>
              <a:rPr lang="en-US" sz="1800" dirty="0">
                <a:solidFill>
                  <a:srgbClr val="FF0000"/>
                </a:solidFill>
                <a:latin typeface="+mj-lt"/>
              </a:rPr>
              <a:t>synced</a:t>
            </a:r>
            <a:r>
              <a:rPr lang="en-US" sz="1800" dirty="0">
                <a:solidFill>
                  <a:schemeClr val="tx1"/>
                </a:solidFill>
                <a:latin typeface="+mj-lt"/>
              </a:rPr>
              <a:t> with the </a:t>
            </a:r>
            <a:r>
              <a:rPr lang="en-US" sz="1800" dirty="0">
                <a:solidFill>
                  <a:srgbClr val="FF0000"/>
                </a:solidFill>
                <a:latin typeface="+mj-lt"/>
              </a:rPr>
              <a:t>“real” DOM </a:t>
            </a:r>
            <a:r>
              <a:rPr lang="en-US" sz="1800" dirty="0">
                <a:solidFill>
                  <a:schemeClr val="tx1"/>
                </a:solidFill>
                <a:latin typeface="+mj-lt"/>
              </a:rPr>
              <a:t>by a library such as ReactDOM</a:t>
            </a:r>
          </a:p>
          <a:p>
            <a:r>
              <a:rPr lang="en-US" sz="2200" dirty="0">
                <a:solidFill>
                  <a:schemeClr val="tx1"/>
                </a:solidFill>
                <a:latin typeface="+mj-lt"/>
              </a:rPr>
              <a:t>VDOM ensure the </a:t>
            </a:r>
            <a:r>
              <a:rPr lang="en-US" sz="2200" dirty="0">
                <a:solidFill>
                  <a:srgbClr val="FF0000"/>
                </a:solidFill>
                <a:latin typeface="+mj-lt"/>
              </a:rPr>
              <a:t>DOM matches the state</a:t>
            </a:r>
            <a:r>
              <a:rPr lang="en-US" sz="2200" dirty="0">
                <a:solidFill>
                  <a:schemeClr val="tx1"/>
                </a:solidFill>
                <a:latin typeface="+mj-lt"/>
              </a:rPr>
              <a:t>, if developer change the state</a:t>
            </a:r>
          </a:p>
          <a:p>
            <a:pPr lvl="1"/>
            <a:r>
              <a:rPr lang="en-US" sz="1800" dirty="0">
                <a:solidFill>
                  <a:schemeClr val="tx1"/>
                </a:solidFill>
                <a:latin typeface="+mj-lt"/>
              </a:rPr>
              <a:t> attribute manipulation</a:t>
            </a:r>
          </a:p>
          <a:p>
            <a:pPr lvl="1"/>
            <a:r>
              <a:rPr lang="en-US" sz="1800" dirty="0">
                <a:solidFill>
                  <a:schemeClr val="tx1"/>
                </a:solidFill>
                <a:latin typeface="+mj-lt"/>
              </a:rPr>
              <a:t>event handling</a:t>
            </a:r>
          </a:p>
          <a:p>
            <a:pPr lvl="1"/>
            <a:r>
              <a:rPr lang="en-US" sz="1800" dirty="0">
                <a:solidFill>
                  <a:schemeClr val="tx1"/>
                </a:solidFill>
                <a:latin typeface="+mj-lt"/>
              </a:rPr>
              <a:t>manual DOM updating</a:t>
            </a:r>
          </a:p>
          <a:p>
            <a:r>
              <a:rPr lang="en-US" sz="2200" dirty="0">
                <a:solidFill>
                  <a:schemeClr val="tx1"/>
                </a:solidFill>
                <a:latin typeface="+mj-lt"/>
              </a:rPr>
              <a:t>VDOM is usually </a:t>
            </a:r>
            <a:r>
              <a:rPr lang="en-US" sz="2200" dirty="0">
                <a:solidFill>
                  <a:srgbClr val="FF0000"/>
                </a:solidFill>
                <a:latin typeface="+mj-lt"/>
              </a:rPr>
              <a:t>associated with React elements </a:t>
            </a:r>
          </a:p>
          <a:p>
            <a:r>
              <a:rPr lang="en-US" sz="2200" dirty="0">
                <a:solidFill>
                  <a:schemeClr val="tx1"/>
                </a:solidFill>
                <a:latin typeface="+mj-lt"/>
              </a:rPr>
              <a:t>React internal objects “fiber” hold the additional information about the component tree </a:t>
            </a:r>
            <a:r>
              <a:rPr lang="en-US" sz="1600" dirty="0">
                <a:solidFill>
                  <a:schemeClr val="tx1"/>
                </a:solidFill>
                <a:latin typeface="+mj-lt"/>
              </a:rPr>
              <a:t>[React Fiber more details: https://github.com/acdlite/react-fiber-architecture]</a:t>
            </a:r>
          </a:p>
        </p:txBody>
      </p:sp>
    </p:spTree>
    <p:extLst>
      <p:ext uri="{BB962C8B-B14F-4D97-AF65-F5344CB8AC3E}">
        <p14:creationId xmlns:p14="http://schemas.microsoft.com/office/powerpoint/2010/main" val="1512865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Virtual DOM</a:t>
            </a: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Shadow DOM </a:t>
            </a:r>
          </a:p>
          <a:p>
            <a:pPr lvl="1"/>
            <a:r>
              <a:rPr lang="en-US" sz="2000" dirty="0">
                <a:solidFill>
                  <a:schemeClr val="tx1"/>
                </a:solidFill>
                <a:latin typeface="+mj-lt"/>
              </a:rPr>
              <a:t>The Shadow DOM is a </a:t>
            </a:r>
            <a:r>
              <a:rPr lang="en-US" sz="2000" dirty="0">
                <a:solidFill>
                  <a:srgbClr val="FF0000"/>
                </a:solidFill>
                <a:latin typeface="+mj-lt"/>
              </a:rPr>
              <a:t>browser technology </a:t>
            </a:r>
          </a:p>
          <a:p>
            <a:pPr lvl="1"/>
            <a:r>
              <a:rPr lang="en-US" sz="2000" dirty="0">
                <a:solidFill>
                  <a:schemeClr val="tx1"/>
                </a:solidFill>
                <a:latin typeface="+mj-lt"/>
              </a:rPr>
              <a:t>primarily </a:t>
            </a:r>
            <a:r>
              <a:rPr lang="en-US" sz="2000" dirty="0">
                <a:solidFill>
                  <a:srgbClr val="FF0000"/>
                </a:solidFill>
                <a:latin typeface="+mj-lt"/>
              </a:rPr>
              <a:t>designed for scoping variables and CSS </a:t>
            </a:r>
            <a:r>
              <a:rPr lang="en-US" sz="2000" dirty="0">
                <a:solidFill>
                  <a:schemeClr val="tx1"/>
                </a:solidFill>
                <a:latin typeface="+mj-lt"/>
              </a:rPr>
              <a:t>in web components</a:t>
            </a:r>
          </a:p>
          <a:p>
            <a:r>
              <a:rPr lang="en-US" sz="2200" dirty="0">
                <a:solidFill>
                  <a:schemeClr val="tx1"/>
                </a:solidFill>
                <a:latin typeface="+mj-lt"/>
              </a:rPr>
              <a:t>More differences between Shadow DOM and Virtual DOM</a:t>
            </a:r>
          </a:p>
          <a:p>
            <a:endParaRPr lang="en-US" sz="2400" dirty="0">
              <a:solidFill>
                <a:schemeClr val="tx1"/>
              </a:solidFill>
              <a:latin typeface="+mj-lt"/>
            </a:endParaRPr>
          </a:p>
          <a:p>
            <a:endParaRPr lang="en-US" sz="2400" dirty="0">
              <a:solidFill>
                <a:schemeClr val="tx1"/>
              </a:solidFill>
              <a:latin typeface="+mj-lt"/>
            </a:endParaRPr>
          </a:p>
          <a:p>
            <a:pPr lvl="1"/>
            <a:endParaRPr lang="en-US" sz="2000" dirty="0">
              <a:solidFill>
                <a:schemeClr val="tx1"/>
              </a:solidFill>
              <a:latin typeface="+mj-lt"/>
            </a:endParaRPr>
          </a:p>
          <a:p>
            <a:pPr lvl="1"/>
            <a:endParaRPr lang="en-US" sz="2000" dirty="0">
              <a:solidFill>
                <a:schemeClr val="tx1"/>
              </a:solidFill>
              <a:latin typeface="+mj-lt"/>
            </a:endParaRPr>
          </a:p>
          <a:p>
            <a:pPr lvl="1"/>
            <a:endParaRPr lang="en-US" sz="2000" dirty="0">
              <a:solidFill>
                <a:schemeClr val="tx1"/>
              </a:solidFill>
              <a:latin typeface="+mj-lt"/>
            </a:endParaRPr>
          </a:p>
          <a:p>
            <a:pPr lvl="1"/>
            <a:endParaRPr lang="en-US" sz="2000" dirty="0">
              <a:solidFill>
                <a:schemeClr val="tx1"/>
              </a:solidFill>
              <a:latin typeface="+mj-lt"/>
            </a:endParaRPr>
          </a:p>
          <a:p>
            <a:pPr lvl="1"/>
            <a:endParaRPr lang="en-US" sz="2000" dirty="0">
              <a:solidFill>
                <a:schemeClr val="tx1"/>
              </a:solidFill>
              <a:latin typeface="+mj-lt"/>
            </a:endParaRPr>
          </a:p>
          <a:p>
            <a:pPr lvl="1"/>
            <a:endParaRPr lang="en-US" sz="2000" dirty="0">
              <a:solidFill>
                <a:schemeClr val="tx1"/>
              </a:solidFill>
              <a:latin typeface="+mj-lt"/>
            </a:endParaRPr>
          </a:p>
          <a:p>
            <a:pPr lvl="1"/>
            <a:endParaRPr lang="en-US" sz="2000" dirty="0">
              <a:solidFill>
                <a:schemeClr val="tx1"/>
              </a:solidFill>
              <a:latin typeface="+mj-lt"/>
            </a:endParaRPr>
          </a:p>
          <a:p>
            <a:pPr marL="457200" lvl="1" indent="0">
              <a:buNone/>
            </a:pPr>
            <a:r>
              <a:rPr lang="en-US" sz="2000" dirty="0">
                <a:solidFill>
                  <a:schemeClr val="tx1"/>
                </a:solidFill>
                <a:latin typeface="+mj-lt"/>
              </a:rPr>
              <a:t>[</a:t>
            </a:r>
            <a:r>
              <a:rPr lang="en-US" sz="1600" dirty="0">
                <a:solidFill>
                  <a:schemeClr val="tx1"/>
                </a:solidFill>
                <a:latin typeface="+mj-lt"/>
              </a:rPr>
              <a:t>Source: https://www.geeksforgeeks.org/what-is-the-difference-between-shadowdom-and-virtualdom/]</a:t>
            </a:r>
            <a:endParaRPr lang="en-US" sz="2000" dirty="0">
              <a:solidFill>
                <a:schemeClr val="tx1"/>
              </a:solidFill>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1439097698"/>
              </p:ext>
            </p:extLst>
          </p:nvPr>
        </p:nvGraphicFramePr>
        <p:xfrm>
          <a:off x="152400" y="2438400"/>
          <a:ext cx="8720138" cy="3728882"/>
        </p:xfrm>
        <a:graphic>
          <a:graphicData uri="http://schemas.openxmlformats.org/drawingml/2006/table">
            <a:tbl>
              <a:tblPr firstRow="1" firstCol="1" bandRow="1">
                <a:tableStyleId>{46F890A9-2807-4EBB-B81D-B2AA78EC7F39}</a:tableStyleId>
              </a:tblPr>
              <a:tblGrid>
                <a:gridCol w="4360069">
                  <a:extLst>
                    <a:ext uri="{9D8B030D-6E8A-4147-A177-3AD203B41FA5}">
                      <a16:colId xmlns:a16="http://schemas.microsoft.com/office/drawing/2014/main" val="20000"/>
                    </a:ext>
                  </a:extLst>
                </a:gridCol>
                <a:gridCol w="4360069">
                  <a:extLst>
                    <a:ext uri="{9D8B030D-6E8A-4147-A177-3AD203B41FA5}">
                      <a16:colId xmlns:a16="http://schemas.microsoft.com/office/drawing/2014/main" val="20001"/>
                    </a:ext>
                  </a:extLst>
                </a:gridCol>
              </a:tblGrid>
              <a:tr h="343098">
                <a:tc>
                  <a:txBody>
                    <a:bodyPr/>
                    <a:lstStyle/>
                    <a:p>
                      <a:pPr algn="ctr">
                        <a:lnSpc>
                          <a:spcPct val="107000"/>
                        </a:lnSpc>
                        <a:spcAft>
                          <a:spcPts val="0"/>
                        </a:spcAft>
                      </a:pPr>
                      <a:r>
                        <a:rPr lang="en-IN" sz="2200" dirty="0">
                          <a:solidFill>
                            <a:schemeClr val="bg1"/>
                          </a:solidFill>
                          <a:latin typeface="+mj-lt"/>
                          <a:ea typeface="+mn-ea"/>
                          <a:cs typeface="+mn-cs"/>
                        </a:rPr>
                        <a:t> Virtual DOM</a:t>
                      </a:r>
                    </a:p>
                  </a:txBody>
                  <a:tcPr marL="68580" marR="68580" marT="0" marB="0"/>
                </a:tc>
                <a:tc>
                  <a:txBody>
                    <a:bodyPr/>
                    <a:lstStyle/>
                    <a:p>
                      <a:pPr marL="0" algn="ctr" defTabSz="914400" rtl="0" eaLnBrk="1" latinLnBrk="0" hangingPunct="1">
                        <a:lnSpc>
                          <a:spcPct val="107000"/>
                        </a:lnSpc>
                        <a:spcAft>
                          <a:spcPts val="0"/>
                        </a:spcAft>
                      </a:pPr>
                      <a:r>
                        <a:rPr lang="en-IN" sz="2200" b="1" kern="1200" dirty="0">
                          <a:solidFill>
                            <a:schemeClr val="bg1"/>
                          </a:solidFill>
                          <a:latin typeface="+mj-lt"/>
                          <a:ea typeface="+mn-ea"/>
                          <a:cs typeface="+mn-cs"/>
                        </a:rPr>
                        <a:t>Shadow DOM</a:t>
                      </a:r>
                    </a:p>
                  </a:txBody>
                  <a:tcPr marL="68580" marR="68580" marT="0" marB="0"/>
                </a:tc>
                <a:extLst>
                  <a:ext uri="{0D108BD9-81ED-4DB2-BD59-A6C34878D82A}">
                    <a16:rowId xmlns:a16="http://schemas.microsoft.com/office/drawing/2014/main" val="10000"/>
                  </a:ext>
                </a:extLst>
              </a:tr>
              <a:tr h="343098">
                <a:tc>
                  <a:txBody>
                    <a:bodyPr/>
                    <a:lstStyle/>
                    <a:p>
                      <a:pPr>
                        <a:lnSpc>
                          <a:spcPct val="107000"/>
                        </a:lnSpc>
                        <a:spcAft>
                          <a:spcPts val="0"/>
                        </a:spcAft>
                      </a:pPr>
                      <a:r>
                        <a:rPr lang="en-IN" sz="1800" b="0" kern="1200" dirty="0">
                          <a:solidFill>
                            <a:schemeClr val="tx1"/>
                          </a:solidFill>
                          <a:latin typeface="+mj-lt"/>
                          <a:ea typeface="+mn-ea"/>
                          <a:cs typeface="+mn-cs"/>
                        </a:rPr>
                        <a:t>It revolves around </a:t>
                      </a:r>
                      <a:r>
                        <a:rPr lang="en-IN" sz="1800" b="0" kern="1200" dirty="0">
                          <a:solidFill>
                            <a:srgbClr val="FF0000"/>
                          </a:solidFill>
                          <a:latin typeface="+mj-lt"/>
                          <a:ea typeface="+mn-ea"/>
                          <a:cs typeface="+mn-cs"/>
                        </a:rPr>
                        <a:t>solving performance issues</a:t>
                      </a:r>
                      <a:r>
                        <a:rPr lang="en-IN" sz="1800" b="0" dirty="0">
                          <a:solidFill>
                            <a:srgbClr val="FF0000"/>
                          </a:solidFill>
                          <a:latin typeface="+mj-lt"/>
                          <a:cs typeface="+mn-cs"/>
                        </a:rPr>
                        <a:t>.</a:t>
                      </a:r>
                    </a:p>
                  </a:txBody>
                  <a:tcPr marL="68580" marR="68580" marT="0" marB="0"/>
                </a:tc>
                <a:tc>
                  <a:txBody>
                    <a:bodyPr/>
                    <a:lstStyle/>
                    <a:p>
                      <a:pPr>
                        <a:lnSpc>
                          <a:spcPct val="107000"/>
                        </a:lnSpc>
                        <a:spcAft>
                          <a:spcPts val="0"/>
                        </a:spcAft>
                      </a:pPr>
                      <a:r>
                        <a:rPr lang="en-IN" sz="1800" b="0" dirty="0">
                          <a:solidFill>
                            <a:schemeClr val="tx1"/>
                          </a:solidFill>
                          <a:latin typeface="+mj-lt"/>
                          <a:cs typeface="+mn-cs"/>
                        </a:rPr>
                        <a:t>It revolves around the </a:t>
                      </a:r>
                      <a:r>
                        <a:rPr lang="en-IN" sz="1800" b="0" dirty="0">
                          <a:solidFill>
                            <a:srgbClr val="FF0000"/>
                          </a:solidFill>
                          <a:latin typeface="+mj-lt"/>
                          <a:cs typeface="+mn-cs"/>
                        </a:rPr>
                        <a:t>concept of encapsulation</a:t>
                      </a:r>
                      <a:r>
                        <a:rPr lang="en-IN" sz="1800" b="0" dirty="0">
                          <a:solidFill>
                            <a:schemeClr val="tx1"/>
                          </a:solidFill>
                          <a:latin typeface="+mj-lt"/>
                          <a:cs typeface="+mn-cs"/>
                        </a:rPr>
                        <a:t>.</a:t>
                      </a:r>
                    </a:p>
                  </a:txBody>
                  <a:tcPr marL="68580" marR="68580" marT="0" marB="0"/>
                </a:tc>
                <a:extLst>
                  <a:ext uri="{0D108BD9-81ED-4DB2-BD59-A6C34878D82A}">
                    <a16:rowId xmlns:a16="http://schemas.microsoft.com/office/drawing/2014/main" val="10001"/>
                  </a:ext>
                </a:extLst>
              </a:tr>
              <a:tr h="343098">
                <a:tc>
                  <a:txBody>
                    <a:bodyPr/>
                    <a:lstStyle/>
                    <a:p>
                      <a:pPr>
                        <a:lnSpc>
                          <a:spcPct val="107000"/>
                        </a:lnSpc>
                        <a:spcAft>
                          <a:spcPts val="0"/>
                        </a:spcAft>
                      </a:pPr>
                      <a:r>
                        <a:rPr lang="en-IN" sz="1800" b="0" dirty="0">
                          <a:solidFill>
                            <a:schemeClr val="tx1"/>
                          </a:solidFill>
                          <a:latin typeface="+mj-lt"/>
                          <a:cs typeface="+mn-cs"/>
                        </a:rPr>
                        <a:t>It is a </a:t>
                      </a:r>
                      <a:r>
                        <a:rPr lang="en-IN" sz="1800" b="0" dirty="0">
                          <a:solidFill>
                            <a:srgbClr val="FF0000"/>
                          </a:solidFill>
                          <a:latin typeface="+mj-lt"/>
                          <a:cs typeface="+mn-cs"/>
                        </a:rPr>
                        <a:t>complete representation of an actual DOM</a:t>
                      </a:r>
                      <a:r>
                        <a:rPr lang="en-IN" sz="1800" b="0" dirty="0">
                          <a:solidFill>
                            <a:schemeClr val="tx1"/>
                          </a:solidFill>
                          <a:latin typeface="+mj-lt"/>
                          <a:cs typeface="+mn-cs"/>
                        </a:rPr>
                        <a:t>.</a:t>
                      </a:r>
                    </a:p>
                  </a:txBody>
                  <a:tcPr marL="68580" marR="68580" marT="0" marB="0"/>
                </a:tc>
                <a:tc>
                  <a:txBody>
                    <a:bodyPr/>
                    <a:lstStyle/>
                    <a:p>
                      <a:pPr>
                        <a:lnSpc>
                          <a:spcPct val="107000"/>
                        </a:lnSpc>
                        <a:spcAft>
                          <a:spcPts val="0"/>
                        </a:spcAft>
                      </a:pPr>
                      <a:r>
                        <a:rPr lang="en-IN" sz="1800" b="0" dirty="0">
                          <a:solidFill>
                            <a:schemeClr val="tx1"/>
                          </a:solidFill>
                          <a:latin typeface="+mj-lt"/>
                          <a:cs typeface="+mn-cs"/>
                        </a:rPr>
                        <a:t>It is </a:t>
                      </a:r>
                      <a:r>
                        <a:rPr lang="en-IN" sz="1800" b="0" dirty="0">
                          <a:solidFill>
                            <a:srgbClr val="FF0000"/>
                          </a:solidFill>
                          <a:latin typeface="+mj-lt"/>
                          <a:cs typeface="+mn-cs"/>
                        </a:rPr>
                        <a:t>not a complete representation of the entire DOM</a:t>
                      </a:r>
                      <a:r>
                        <a:rPr lang="en-IN" sz="1800" b="0" dirty="0">
                          <a:solidFill>
                            <a:schemeClr val="tx1"/>
                          </a:solidFill>
                          <a:latin typeface="+mj-lt"/>
                          <a:cs typeface="+mn-cs"/>
                        </a:rPr>
                        <a:t>.</a:t>
                      </a:r>
                    </a:p>
                  </a:txBody>
                  <a:tcPr marL="68580" marR="68580" marT="0" marB="0"/>
                </a:tc>
                <a:extLst>
                  <a:ext uri="{0D108BD9-81ED-4DB2-BD59-A6C34878D82A}">
                    <a16:rowId xmlns:a16="http://schemas.microsoft.com/office/drawing/2014/main" val="10002"/>
                  </a:ext>
                </a:extLst>
              </a:tr>
              <a:tr h="704353">
                <a:tc>
                  <a:txBody>
                    <a:bodyPr/>
                    <a:lstStyle/>
                    <a:p>
                      <a:pPr>
                        <a:lnSpc>
                          <a:spcPct val="107000"/>
                        </a:lnSpc>
                        <a:spcAft>
                          <a:spcPts val="0"/>
                        </a:spcAft>
                      </a:pPr>
                      <a:r>
                        <a:rPr lang="en-IN" sz="1800" b="0" dirty="0">
                          <a:solidFill>
                            <a:schemeClr val="tx1"/>
                          </a:solidFill>
                          <a:latin typeface="+mj-lt"/>
                          <a:cs typeface="+mn-cs"/>
                        </a:rPr>
                        <a:t>It groups together several changes and does </a:t>
                      </a:r>
                      <a:r>
                        <a:rPr lang="en-IN" sz="1800" b="0" dirty="0">
                          <a:solidFill>
                            <a:srgbClr val="FF0000"/>
                          </a:solidFill>
                          <a:latin typeface="+mj-lt"/>
                          <a:cs typeface="+mn-cs"/>
                        </a:rPr>
                        <a:t>a single re-render instead of many small ones</a:t>
                      </a:r>
                      <a:r>
                        <a:rPr lang="en-IN" sz="1800" b="0" dirty="0">
                          <a:solidFill>
                            <a:schemeClr val="tx1"/>
                          </a:solidFill>
                          <a:latin typeface="+mj-lt"/>
                          <a:cs typeface="+mn-cs"/>
                        </a:rPr>
                        <a:t>.</a:t>
                      </a:r>
                    </a:p>
                  </a:txBody>
                  <a:tcPr marL="68580" marR="68580" marT="0" marB="0"/>
                </a:tc>
                <a:tc>
                  <a:txBody>
                    <a:bodyPr/>
                    <a:lstStyle/>
                    <a:p>
                      <a:pPr>
                        <a:lnSpc>
                          <a:spcPct val="107000"/>
                        </a:lnSpc>
                        <a:spcAft>
                          <a:spcPts val="0"/>
                        </a:spcAft>
                      </a:pPr>
                      <a:r>
                        <a:rPr lang="en-IN" sz="1800" b="0" dirty="0">
                          <a:solidFill>
                            <a:schemeClr val="tx1"/>
                          </a:solidFill>
                          <a:latin typeface="+mj-lt"/>
                          <a:cs typeface="+mn-cs"/>
                        </a:rPr>
                        <a:t>It </a:t>
                      </a:r>
                      <a:r>
                        <a:rPr lang="en-IN" sz="1800" b="0" dirty="0">
                          <a:solidFill>
                            <a:srgbClr val="FF0000"/>
                          </a:solidFill>
                          <a:latin typeface="+mj-lt"/>
                          <a:cs typeface="+mn-cs"/>
                        </a:rPr>
                        <a:t>adds a </a:t>
                      </a:r>
                      <a:r>
                        <a:rPr lang="en-IN" sz="1800" b="0" dirty="0" err="1">
                          <a:solidFill>
                            <a:srgbClr val="FF0000"/>
                          </a:solidFill>
                          <a:latin typeface="+mj-lt"/>
                          <a:cs typeface="+mn-cs"/>
                        </a:rPr>
                        <a:t>subtree</a:t>
                      </a:r>
                      <a:r>
                        <a:rPr lang="en-IN" sz="1800" b="0" dirty="0">
                          <a:solidFill>
                            <a:srgbClr val="FF0000"/>
                          </a:solidFill>
                          <a:latin typeface="+mj-lt"/>
                          <a:cs typeface="+mn-cs"/>
                        </a:rPr>
                        <a:t> of DOM elements into the rendering of a document</a:t>
                      </a:r>
                      <a:r>
                        <a:rPr lang="en-IN" sz="1800" b="0" dirty="0">
                          <a:solidFill>
                            <a:schemeClr val="tx1"/>
                          </a:solidFill>
                          <a:latin typeface="+mj-lt"/>
                          <a:cs typeface="+mn-cs"/>
                        </a:rPr>
                        <a:t>, instead of adding it to the main document’s DOM tree.</a:t>
                      </a:r>
                    </a:p>
                  </a:txBody>
                  <a:tcPr marL="68580" marR="68580" marT="0" marB="0"/>
                </a:tc>
                <a:extLst>
                  <a:ext uri="{0D108BD9-81ED-4DB2-BD59-A6C34878D82A}">
                    <a16:rowId xmlns:a16="http://schemas.microsoft.com/office/drawing/2014/main" val="10003"/>
                  </a:ext>
                </a:extLst>
              </a:tr>
              <a:tr h="704353">
                <a:tc>
                  <a:txBody>
                    <a:bodyPr/>
                    <a:lstStyle/>
                    <a:p>
                      <a:pPr>
                        <a:lnSpc>
                          <a:spcPct val="107000"/>
                        </a:lnSpc>
                        <a:spcAft>
                          <a:spcPts val="0"/>
                        </a:spcAft>
                      </a:pPr>
                      <a:r>
                        <a:rPr lang="en-IN" sz="1800" b="0" dirty="0">
                          <a:solidFill>
                            <a:schemeClr val="tx1"/>
                          </a:solidFill>
                          <a:latin typeface="+mj-lt"/>
                          <a:cs typeface="+mn-cs"/>
                        </a:rPr>
                        <a:t>It </a:t>
                      </a:r>
                      <a:r>
                        <a:rPr lang="en-IN" sz="1800" b="0" dirty="0">
                          <a:solidFill>
                            <a:srgbClr val="FF0000"/>
                          </a:solidFill>
                          <a:latin typeface="+mj-lt"/>
                          <a:cs typeface="+mn-cs"/>
                        </a:rPr>
                        <a:t>creates a copy of the whole DOM </a:t>
                      </a:r>
                      <a:r>
                        <a:rPr lang="en-IN" sz="1800" b="0" dirty="0">
                          <a:solidFill>
                            <a:schemeClr val="tx1"/>
                          </a:solidFill>
                          <a:latin typeface="+mj-lt"/>
                          <a:cs typeface="+mn-cs"/>
                        </a:rPr>
                        <a:t>object.</a:t>
                      </a:r>
                    </a:p>
                  </a:txBody>
                  <a:tcPr marL="68580" marR="68580" marT="0" marB="0"/>
                </a:tc>
                <a:tc>
                  <a:txBody>
                    <a:bodyPr/>
                    <a:lstStyle/>
                    <a:p>
                      <a:pPr>
                        <a:lnSpc>
                          <a:spcPct val="107000"/>
                        </a:lnSpc>
                        <a:spcAft>
                          <a:spcPts val="0"/>
                        </a:spcAft>
                      </a:pPr>
                      <a:r>
                        <a:rPr lang="en-IN" sz="1800" b="0" dirty="0">
                          <a:solidFill>
                            <a:schemeClr val="tx1"/>
                          </a:solidFill>
                          <a:latin typeface="+mj-lt"/>
                          <a:cs typeface="+mn-cs"/>
                        </a:rPr>
                        <a:t>It </a:t>
                      </a:r>
                      <a:r>
                        <a:rPr lang="en-IN" sz="1800" b="0" dirty="0">
                          <a:solidFill>
                            <a:srgbClr val="FF0000"/>
                          </a:solidFill>
                          <a:latin typeface="+mj-lt"/>
                          <a:cs typeface="+mn-cs"/>
                        </a:rPr>
                        <a:t>creates</a:t>
                      </a:r>
                      <a:r>
                        <a:rPr lang="en-IN" sz="1800" b="0" dirty="0">
                          <a:solidFill>
                            <a:schemeClr val="tx1"/>
                          </a:solidFill>
                          <a:latin typeface="+mj-lt"/>
                          <a:cs typeface="+mn-cs"/>
                        </a:rPr>
                        <a:t> </a:t>
                      </a:r>
                      <a:r>
                        <a:rPr lang="en-IN" sz="1800" b="0" dirty="0">
                          <a:solidFill>
                            <a:srgbClr val="FF0000"/>
                          </a:solidFill>
                          <a:latin typeface="+mj-lt"/>
                          <a:cs typeface="+mn-cs"/>
                        </a:rPr>
                        <a:t>small pieces of the DOM object </a:t>
                      </a:r>
                      <a:r>
                        <a:rPr lang="en-IN" sz="1800" b="0" dirty="0">
                          <a:solidFill>
                            <a:schemeClr val="tx1"/>
                          </a:solidFill>
                          <a:latin typeface="+mj-lt"/>
                          <a:cs typeface="+mn-cs"/>
                        </a:rPr>
                        <a:t>having their own, isolated scope.</a:t>
                      </a:r>
                    </a:p>
                  </a:txBody>
                  <a:tcPr marL="68580" marR="68580" marT="0" marB="0"/>
                </a:tc>
                <a:extLst>
                  <a:ext uri="{0D108BD9-81ED-4DB2-BD59-A6C34878D82A}">
                    <a16:rowId xmlns:a16="http://schemas.microsoft.com/office/drawing/2014/main" val="10004"/>
                  </a:ext>
                </a:extLst>
              </a:tr>
              <a:tr h="343098">
                <a:tc>
                  <a:txBody>
                    <a:bodyPr/>
                    <a:lstStyle/>
                    <a:p>
                      <a:pPr>
                        <a:lnSpc>
                          <a:spcPct val="107000"/>
                        </a:lnSpc>
                        <a:spcAft>
                          <a:spcPts val="0"/>
                        </a:spcAft>
                      </a:pPr>
                      <a:r>
                        <a:rPr lang="en-IN" sz="1800" b="0" dirty="0">
                          <a:solidFill>
                            <a:schemeClr val="tx1"/>
                          </a:solidFill>
                          <a:latin typeface="+mj-lt"/>
                          <a:cs typeface="+mn-cs"/>
                        </a:rPr>
                        <a:t>It does not </a:t>
                      </a:r>
                      <a:r>
                        <a:rPr lang="en-IN" sz="1800" b="0" dirty="0">
                          <a:solidFill>
                            <a:srgbClr val="FF0000"/>
                          </a:solidFill>
                          <a:latin typeface="+mj-lt"/>
                          <a:cs typeface="+mn-cs"/>
                        </a:rPr>
                        <a:t>isolate the DOM</a:t>
                      </a:r>
                      <a:r>
                        <a:rPr lang="en-IN" sz="1800" b="0" dirty="0">
                          <a:solidFill>
                            <a:schemeClr val="tx1"/>
                          </a:solidFill>
                          <a:latin typeface="+mj-lt"/>
                          <a:cs typeface="+mn-cs"/>
                        </a:rPr>
                        <a:t>.</a:t>
                      </a:r>
                    </a:p>
                  </a:txBody>
                  <a:tcPr marL="68580" marR="68580" marT="0" marB="0"/>
                </a:tc>
                <a:tc>
                  <a:txBody>
                    <a:bodyPr/>
                    <a:lstStyle/>
                    <a:p>
                      <a:pPr>
                        <a:lnSpc>
                          <a:spcPct val="107000"/>
                        </a:lnSpc>
                        <a:spcAft>
                          <a:spcPts val="0"/>
                        </a:spcAft>
                      </a:pPr>
                      <a:r>
                        <a:rPr lang="en-IN" sz="1800" b="0" dirty="0">
                          <a:solidFill>
                            <a:schemeClr val="tx1"/>
                          </a:solidFill>
                          <a:latin typeface="+mj-lt"/>
                          <a:cs typeface="+mn-cs"/>
                        </a:rPr>
                        <a:t>It </a:t>
                      </a:r>
                      <a:r>
                        <a:rPr lang="en-IN" sz="1800" b="0" dirty="0">
                          <a:solidFill>
                            <a:srgbClr val="FF0000"/>
                          </a:solidFill>
                          <a:latin typeface="+mj-lt"/>
                          <a:cs typeface="+mn-cs"/>
                        </a:rPr>
                        <a:t>isolates the DOM</a:t>
                      </a:r>
                      <a:r>
                        <a:rPr lang="en-IN" sz="1800" b="0" dirty="0">
                          <a:solidFill>
                            <a:schemeClr val="tx1"/>
                          </a:solidFill>
                          <a:latin typeface="+mj-lt"/>
                          <a:cs typeface="+mn-cs"/>
                        </a:rPr>
                        <a:t>.</a:t>
                      </a:r>
                    </a:p>
                  </a:txBody>
                  <a:tcPr marL="68580" marR="68580" marT="0" marB="0"/>
                </a:tc>
                <a:extLst>
                  <a:ext uri="{0D108BD9-81ED-4DB2-BD59-A6C34878D82A}">
                    <a16:rowId xmlns:a16="http://schemas.microsoft.com/office/drawing/2014/main" val="10005"/>
                  </a:ext>
                </a:extLst>
              </a:tr>
              <a:tr h="343098">
                <a:tc>
                  <a:txBody>
                    <a:bodyPr/>
                    <a:lstStyle/>
                    <a:p>
                      <a:pPr>
                        <a:lnSpc>
                          <a:spcPct val="107000"/>
                        </a:lnSpc>
                        <a:spcAft>
                          <a:spcPts val="0"/>
                        </a:spcAft>
                      </a:pPr>
                      <a:r>
                        <a:rPr lang="en-IN" sz="1800" b="0" dirty="0">
                          <a:solidFill>
                            <a:schemeClr val="tx1"/>
                          </a:solidFill>
                          <a:latin typeface="+mj-lt"/>
                          <a:cs typeface="+mn-cs"/>
                        </a:rPr>
                        <a:t>It </a:t>
                      </a:r>
                      <a:r>
                        <a:rPr lang="en-IN" sz="1800" b="0" dirty="0">
                          <a:solidFill>
                            <a:srgbClr val="FF0000"/>
                          </a:solidFill>
                          <a:latin typeface="+mj-lt"/>
                          <a:cs typeface="+mn-cs"/>
                        </a:rPr>
                        <a:t>does not </a:t>
                      </a:r>
                      <a:r>
                        <a:rPr lang="en-IN" sz="1800" b="0" dirty="0">
                          <a:solidFill>
                            <a:schemeClr val="tx1"/>
                          </a:solidFill>
                          <a:latin typeface="+mj-lt"/>
                          <a:cs typeface="+mn-cs"/>
                        </a:rPr>
                        <a:t>help with </a:t>
                      </a:r>
                      <a:r>
                        <a:rPr lang="en-IN" sz="1800" b="0" dirty="0">
                          <a:solidFill>
                            <a:srgbClr val="FF0000"/>
                          </a:solidFill>
                          <a:latin typeface="+mj-lt"/>
                          <a:cs typeface="+mn-cs"/>
                        </a:rPr>
                        <a:t>CSS scoping</a:t>
                      </a:r>
                      <a:r>
                        <a:rPr lang="en-IN" sz="1800" b="0" dirty="0">
                          <a:solidFill>
                            <a:schemeClr val="tx1"/>
                          </a:solidFill>
                          <a:latin typeface="+mj-lt"/>
                          <a:cs typeface="+mn-cs"/>
                        </a:rPr>
                        <a:t>.</a:t>
                      </a:r>
                    </a:p>
                  </a:txBody>
                  <a:tcPr marL="68580" marR="68580" marT="0" marB="0"/>
                </a:tc>
                <a:tc>
                  <a:txBody>
                    <a:bodyPr/>
                    <a:lstStyle/>
                    <a:p>
                      <a:pPr>
                        <a:lnSpc>
                          <a:spcPct val="107000"/>
                        </a:lnSpc>
                        <a:spcAft>
                          <a:spcPts val="0"/>
                        </a:spcAft>
                      </a:pPr>
                      <a:r>
                        <a:rPr lang="en-IN" sz="1800" b="0" dirty="0">
                          <a:solidFill>
                            <a:schemeClr val="tx1"/>
                          </a:solidFill>
                          <a:latin typeface="+mj-lt"/>
                          <a:cs typeface="+mn-cs"/>
                        </a:rPr>
                        <a:t>It helps with</a:t>
                      </a:r>
                      <a:r>
                        <a:rPr lang="en-IN" sz="1800" b="0" dirty="0">
                          <a:solidFill>
                            <a:srgbClr val="FF0000"/>
                          </a:solidFill>
                          <a:latin typeface="+mj-lt"/>
                          <a:cs typeface="+mn-cs"/>
                        </a:rPr>
                        <a:t> CSS scoping</a:t>
                      </a:r>
                      <a:r>
                        <a:rPr lang="en-IN" sz="1800" b="0" dirty="0">
                          <a:solidFill>
                            <a:schemeClr val="tx1"/>
                          </a:solidFill>
                          <a:latin typeface="+mj-lt"/>
                          <a:cs typeface="+mn-cs"/>
                        </a:rPr>
                        <a:t>.</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550539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Elements</a:t>
            </a:r>
          </a:p>
        </p:txBody>
      </p:sp>
      <p:sp>
        <p:nvSpPr>
          <p:cNvPr id="6" name="Content Placeholder 2"/>
          <p:cNvSpPr>
            <a:spLocks noGrp="1"/>
          </p:cNvSpPr>
          <p:nvPr>
            <p:ph idx="1"/>
          </p:nvPr>
        </p:nvSpPr>
        <p:spPr>
          <a:xfrm>
            <a:off x="-8352" y="914400"/>
            <a:ext cx="9152351" cy="5638800"/>
          </a:xfrm>
        </p:spPr>
        <p:txBody>
          <a:bodyPr/>
          <a:lstStyle/>
          <a:p>
            <a:r>
              <a:rPr lang="en-US" sz="2400" dirty="0">
                <a:solidFill>
                  <a:srgbClr val="FF0000"/>
                </a:solidFill>
                <a:latin typeface="+mj-lt"/>
              </a:rPr>
              <a:t>React DOM </a:t>
            </a:r>
            <a:r>
              <a:rPr lang="en-US" sz="2400" dirty="0">
                <a:solidFill>
                  <a:schemeClr val="tx1"/>
                </a:solidFill>
                <a:latin typeface="+mj-lt"/>
              </a:rPr>
              <a:t>is made up of React</a:t>
            </a:r>
          </a:p>
          <a:p>
            <a:r>
              <a:rPr lang="en-US" sz="2400" dirty="0">
                <a:solidFill>
                  <a:schemeClr val="tx1"/>
                </a:solidFill>
                <a:latin typeface="+mj-lt"/>
              </a:rPr>
              <a:t>React elements are the instructions for how the browser DOM should be created</a:t>
            </a:r>
          </a:p>
          <a:p>
            <a:r>
              <a:rPr lang="en-US" sz="2400" dirty="0">
                <a:solidFill>
                  <a:schemeClr val="tx1"/>
                </a:solidFill>
                <a:latin typeface="+mj-lt"/>
              </a:rPr>
              <a:t>Create a React element</a:t>
            </a:r>
          </a:p>
          <a:p>
            <a:endParaRPr lang="en-US" sz="2400" dirty="0">
              <a:solidFill>
                <a:schemeClr val="tx1"/>
              </a:solidFill>
              <a:latin typeface="+mj-lt"/>
            </a:endParaRPr>
          </a:p>
          <a:p>
            <a:pPr lvl="1"/>
            <a:r>
              <a:rPr lang="en-US" dirty="0">
                <a:solidFill>
                  <a:schemeClr val="tx1"/>
                </a:solidFill>
                <a:latin typeface="+mj-lt"/>
              </a:rPr>
              <a:t>first argument defines the type of element</a:t>
            </a:r>
          </a:p>
          <a:p>
            <a:pPr lvl="1"/>
            <a:r>
              <a:rPr lang="en-US" dirty="0">
                <a:solidFill>
                  <a:schemeClr val="tx1"/>
                </a:solidFill>
                <a:latin typeface="+mj-lt"/>
              </a:rPr>
              <a:t>second argument represents the element’s properties</a:t>
            </a:r>
          </a:p>
          <a:p>
            <a:pPr lvl="1"/>
            <a:r>
              <a:rPr lang="en-US" dirty="0">
                <a:solidFill>
                  <a:schemeClr val="tx1"/>
                </a:solidFill>
                <a:latin typeface="+mj-lt"/>
              </a:rPr>
              <a:t>third argument represents the element’s children</a:t>
            </a: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p:txBody>
      </p:sp>
      <p:pic>
        <p:nvPicPr>
          <p:cNvPr id="2" name="Picture 1"/>
          <p:cNvPicPr>
            <a:picLocks noChangeAspect="1"/>
          </p:cNvPicPr>
          <p:nvPr/>
        </p:nvPicPr>
        <p:blipFill>
          <a:blip r:embed="rId2"/>
          <a:stretch>
            <a:fillRect/>
          </a:stretch>
        </p:blipFill>
        <p:spPr>
          <a:xfrm>
            <a:off x="914400" y="2590800"/>
            <a:ext cx="5334000" cy="512520"/>
          </a:xfrm>
          <a:prstGeom prst="rect">
            <a:avLst/>
          </a:prstGeom>
        </p:spPr>
      </p:pic>
      <p:pic>
        <p:nvPicPr>
          <p:cNvPr id="10" name="Picture 9"/>
          <p:cNvPicPr>
            <a:picLocks noChangeAspect="1"/>
          </p:cNvPicPr>
          <p:nvPr/>
        </p:nvPicPr>
        <p:blipFill>
          <a:blip r:embed="rId3"/>
          <a:stretch>
            <a:fillRect/>
          </a:stretch>
        </p:blipFill>
        <p:spPr>
          <a:xfrm>
            <a:off x="158680" y="4419600"/>
            <a:ext cx="9003065" cy="1508174"/>
          </a:xfrm>
          <a:prstGeom prst="rect">
            <a:avLst/>
          </a:prstGeom>
        </p:spPr>
      </p:pic>
    </p:spTree>
    <p:extLst>
      <p:ext uri="{BB962C8B-B14F-4D97-AF65-F5344CB8AC3E}">
        <p14:creationId xmlns:p14="http://schemas.microsoft.com/office/powerpoint/2010/main" val="33911258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ReactDOM</a:t>
            </a: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ReactDOM contains the tools necessary to </a:t>
            </a:r>
            <a:r>
              <a:rPr lang="en-US" sz="2200" dirty="0">
                <a:solidFill>
                  <a:srgbClr val="FF0000"/>
                </a:solidFill>
                <a:latin typeface="+mj-lt"/>
              </a:rPr>
              <a:t>render React elements in the browser</a:t>
            </a:r>
          </a:p>
          <a:p>
            <a:r>
              <a:rPr lang="en-US" sz="2000" dirty="0">
                <a:solidFill>
                  <a:schemeClr val="tx1"/>
                </a:solidFill>
                <a:latin typeface="+mj-lt"/>
              </a:rPr>
              <a:t>ReactDOM is where we will find the render method as well as the </a:t>
            </a:r>
            <a:r>
              <a:rPr lang="en-US" sz="2000" b="1" dirty="0" err="1">
                <a:solidFill>
                  <a:schemeClr val="tx1"/>
                </a:solidFill>
                <a:latin typeface="+mj-lt"/>
              </a:rPr>
              <a:t>renderToString</a:t>
            </a:r>
            <a:r>
              <a:rPr lang="en-US" sz="2000" dirty="0">
                <a:solidFill>
                  <a:schemeClr val="tx1"/>
                </a:solidFill>
                <a:latin typeface="+mj-lt"/>
              </a:rPr>
              <a:t> and </a:t>
            </a:r>
            <a:r>
              <a:rPr lang="en-US" sz="2000" b="1" dirty="0" err="1">
                <a:solidFill>
                  <a:schemeClr val="tx1"/>
                </a:solidFill>
                <a:latin typeface="+mj-lt"/>
              </a:rPr>
              <a:t>renderToStaticMarkup</a:t>
            </a:r>
            <a:r>
              <a:rPr lang="en-US" sz="2000" dirty="0">
                <a:solidFill>
                  <a:schemeClr val="tx1"/>
                </a:solidFill>
                <a:latin typeface="+mj-lt"/>
              </a:rPr>
              <a:t> methods</a:t>
            </a:r>
          </a:p>
          <a:p>
            <a:r>
              <a:rPr lang="en-US" sz="2000" dirty="0">
                <a:solidFill>
                  <a:schemeClr val="tx1"/>
                </a:solidFill>
                <a:latin typeface="+mj-lt"/>
              </a:rPr>
              <a:t>Children</a:t>
            </a:r>
          </a:p>
          <a:p>
            <a:pPr lvl="1"/>
            <a:endParaRPr lang="en-US" sz="16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p:txBody>
      </p:sp>
      <p:pic>
        <p:nvPicPr>
          <p:cNvPr id="2" name="Picture 1"/>
          <p:cNvPicPr>
            <a:picLocks noChangeAspect="1"/>
          </p:cNvPicPr>
          <p:nvPr/>
        </p:nvPicPr>
        <p:blipFill>
          <a:blip r:embed="rId2"/>
          <a:stretch>
            <a:fillRect/>
          </a:stretch>
        </p:blipFill>
        <p:spPr>
          <a:xfrm>
            <a:off x="762000" y="3048000"/>
            <a:ext cx="7867650" cy="2686050"/>
          </a:xfrm>
          <a:prstGeom prst="rect">
            <a:avLst/>
          </a:prstGeom>
        </p:spPr>
      </p:pic>
    </p:spTree>
    <p:extLst>
      <p:ext uri="{BB962C8B-B14F-4D97-AF65-F5344CB8AC3E}">
        <p14:creationId xmlns:p14="http://schemas.microsoft.com/office/powerpoint/2010/main" val="2044914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ReactDOM</a:t>
            </a: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Constructing Elements with Data</a:t>
            </a: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pPr lvl="1"/>
            <a:endParaRPr lang="en-US" sz="12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p:txBody>
      </p:sp>
      <p:pic>
        <p:nvPicPr>
          <p:cNvPr id="3" name="Picture 2"/>
          <p:cNvPicPr>
            <a:picLocks noChangeAspect="1"/>
          </p:cNvPicPr>
          <p:nvPr/>
        </p:nvPicPr>
        <p:blipFill>
          <a:blip r:embed="rId2"/>
          <a:stretch>
            <a:fillRect/>
          </a:stretch>
        </p:blipFill>
        <p:spPr>
          <a:xfrm>
            <a:off x="885171" y="1333311"/>
            <a:ext cx="5867400" cy="1908971"/>
          </a:xfrm>
          <a:prstGeom prst="rect">
            <a:avLst/>
          </a:prstGeom>
        </p:spPr>
      </p:pic>
      <p:pic>
        <p:nvPicPr>
          <p:cNvPr id="4" name="Picture 3"/>
          <p:cNvPicPr>
            <a:picLocks noChangeAspect="1"/>
          </p:cNvPicPr>
          <p:nvPr/>
        </p:nvPicPr>
        <p:blipFill>
          <a:blip r:embed="rId3"/>
          <a:stretch>
            <a:fillRect/>
          </a:stretch>
        </p:blipFill>
        <p:spPr>
          <a:xfrm>
            <a:off x="381000" y="3390900"/>
            <a:ext cx="3050089" cy="468612"/>
          </a:xfrm>
          <a:prstGeom prst="rect">
            <a:avLst/>
          </a:prstGeom>
        </p:spPr>
      </p:pic>
      <p:pic>
        <p:nvPicPr>
          <p:cNvPr id="7" name="Picture 6"/>
          <p:cNvPicPr>
            <a:picLocks noChangeAspect="1"/>
          </p:cNvPicPr>
          <p:nvPr/>
        </p:nvPicPr>
        <p:blipFill>
          <a:blip r:embed="rId4"/>
          <a:stretch>
            <a:fillRect/>
          </a:stretch>
        </p:blipFill>
        <p:spPr>
          <a:xfrm>
            <a:off x="558583" y="3928082"/>
            <a:ext cx="4829175" cy="1373957"/>
          </a:xfrm>
          <a:prstGeom prst="rect">
            <a:avLst/>
          </a:prstGeom>
        </p:spPr>
      </p:pic>
      <p:pic>
        <p:nvPicPr>
          <p:cNvPr id="8" name="Picture 7"/>
          <p:cNvPicPr>
            <a:picLocks noChangeAspect="1"/>
          </p:cNvPicPr>
          <p:nvPr/>
        </p:nvPicPr>
        <p:blipFill>
          <a:blip r:embed="rId5"/>
          <a:stretch>
            <a:fillRect/>
          </a:stretch>
        </p:blipFill>
        <p:spPr>
          <a:xfrm>
            <a:off x="152400" y="5514975"/>
            <a:ext cx="8896350" cy="809625"/>
          </a:xfrm>
          <a:prstGeom prst="rect">
            <a:avLst/>
          </a:prstGeom>
        </p:spPr>
      </p:pic>
      <p:grpSp>
        <p:nvGrpSpPr>
          <p:cNvPr id="11" name="Group 10"/>
          <p:cNvGrpSpPr/>
          <p:nvPr/>
        </p:nvGrpSpPr>
        <p:grpSpPr>
          <a:xfrm>
            <a:off x="6264580" y="3187093"/>
            <a:ext cx="2533705" cy="1868594"/>
            <a:chOff x="5507224" y="3162035"/>
            <a:chExt cx="2533705" cy="1868594"/>
          </a:xfrm>
        </p:grpSpPr>
        <p:pic>
          <p:nvPicPr>
            <p:cNvPr id="9" name="Picture 8"/>
            <p:cNvPicPr>
              <a:picLocks noChangeAspect="1"/>
            </p:cNvPicPr>
            <p:nvPr/>
          </p:nvPicPr>
          <p:blipFill>
            <a:blip r:embed="rId6"/>
            <a:stretch>
              <a:fillRect/>
            </a:stretch>
          </p:blipFill>
          <p:spPr>
            <a:xfrm>
              <a:off x="5507224" y="3162035"/>
              <a:ext cx="2533705" cy="1548793"/>
            </a:xfrm>
            <a:prstGeom prst="rect">
              <a:avLst/>
            </a:prstGeom>
          </p:spPr>
        </p:pic>
        <p:pic>
          <p:nvPicPr>
            <p:cNvPr id="10" name="Picture 9"/>
            <p:cNvPicPr>
              <a:picLocks noChangeAspect="1"/>
            </p:cNvPicPr>
            <p:nvPr/>
          </p:nvPicPr>
          <p:blipFill>
            <a:blip r:embed="rId7"/>
            <a:stretch>
              <a:fillRect/>
            </a:stretch>
          </p:blipFill>
          <p:spPr>
            <a:xfrm>
              <a:off x="5507224" y="4465787"/>
              <a:ext cx="2138870" cy="564842"/>
            </a:xfrm>
            <a:prstGeom prst="rect">
              <a:avLst/>
            </a:prstGeom>
          </p:spPr>
        </p:pic>
      </p:grpSp>
    </p:spTree>
    <p:extLst>
      <p:ext uri="{BB962C8B-B14F-4D97-AF65-F5344CB8AC3E}">
        <p14:creationId xmlns:p14="http://schemas.microsoft.com/office/powerpoint/2010/main" val="248632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a:solidFill>
                  <a:srgbClr val="FBEF03"/>
                </a:solidFill>
                <a:latin typeface="+mj-lt"/>
              </a:rPr>
              <a:t>Overview</a:t>
            </a:r>
          </a:p>
        </p:txBody>
      </p:sp>
      <p:sp>
        <p:nvSpPr>
          <p:cNvPr id="4" name="TextBox 3"/>
          <p:cNvSpPr txBox="1"/>
          <p:nvPr/>
        </p:nvSpPr>
        <p:spPr>
          <a:xfrm>
            <a:off x="152400" y="1066800"/>
            <a:ext cx="8610600" cy="4862870"/>
          </a:xfrm>
          <a:prstGeom prst="rect">
            <a:avLst/>
          </a:prstGeom>
          <a:noFill/>
        </p:spPr>
        <p:txBody>
          <a:bodyPr wrap="square" rtlCol="0">
            <a:spAutoFit/>
          </a:bodyPr>
          <a:lstStyle/>
          <a:p>
            <a:pPr algn="ctr"/>
            <a:r>
              <a:rPr lang="en-US" sz="2200" dirty="0">
                <a:latin typeface="+mj-lt"/>
              </a:rPr>
              <a:t>UNIT-1 </a:t>
            </a:r>
          </a:p>
          <a:p>
            <a:pPr>
              <a:buFont typeface="Arial" pitchFamily="34" charset="0"/>
              <a:buChar char="•"/>
            </a:pPr>
            <a:r>
              <a:rPr lang="en-US" dirty="0">
                <a:latin typeface="+mj-lt"/>
              </a:rPr>
              <a:t>Introduction to React</a:t>
            </a:r>
          </a:p>
          <a:p>
            <a:pPr lvl="1">
              <a:buFont typeface="Arial" pitchFamily="34" charset="0"/>
              <a:buChar char="•"/>
            </a:pPr>
            <a:r>
              <a:rPr lang="en-US" dirty="0">
                <a:latin typeface="+mj-lt"/>
              </a:rPr>
              <a:t>Obstacles and Roadblocks</a:t>
            </a:r>
          </a:p>
          <a:p>
            <a:pPr lvl="2">
              <a:buFont typeface="Arial" pitchFamily="34" charset="0"/>
              <a:buChar char="•"/>
            </a:pPr>
            <a:r>
              <a:rPr lang="en-US" dirty="0">
                <a:latin typeface="+mj-lt"/>
              </a:rPr>
              <a:t>React Library, React Developer tools</a:t>
            </a:r>
          </a:p>
          <a:p>
            <a:pPr lvl="1">
              <a:buFont typeface="Arial" pitchFamily="34" charset="0"/>
              <a:buChar char="•"/>
            </a:pPr>
            <a:r>
              <a:rPr lang="en-US" dirty="0">
                <a:latin typeface="+mj-lt"/>
              </a:rPr>
              <a:t>Introduction to ES6</a:t>
            </a:r>
          </a:p>
          <a:p>
            <a:pPr lvl="2">
              <a:buFont typeface="Arial" pitchFamily="34" charset="0"/>
              <a:buChar char="•"/>
            </a:pPr>
            <a:r>
              <a:rPr lang="en-US" dirty="0">
                <a:latin typeface="+mj-lt"/>
              </a:rPr>
              <a:t>Declaring variables in ES6, </a:t>
            </a:r>
            <a:r>
              <a:rPr lang="en-IN" dirty="0">
                <a:latin typeface="+mj-lt"/>
              </a:rPr>
              <a:t>Arrow Functions, </a:t>
            </a:r>
            <a:r>
              <a:rPr lang="en-US" dirty="0">
                <a:latin typeface="+mj-lt"/>
              </a:rPr>
              <a:t>ES6 Objects and Arrays, ES6 modules</a:t>
            </a:r>
          </a:p>
          <a:p>
            <a:pPr lvl="1">
              <a:buFont typeface="Arial" pitchFamily="34" charset="0"/>
              <a:buChar char="•"/>
            </a:pPr>
            <a:r>
              <a:rPr lang="en-US" dirty="0">
                <a:latin typeface="+mj-lt"/>
              </a:rPr>
              <a:t>Introduction to AJAX</a:t>
            </a:r>
          </a:p>
          <a:p>
            <a:pPr>
              <a:buFont typeface="Arial" pitchFamily="34" charset="0"/>
              <a:buChar char="•"/>
            </a:pPr>
            <a:r>
              <a:rPr lang="en-US" dirty="0">
                <a:latin typeface="+mj-lt"/>
              </a:rPr>
              <a:t>Pure React</a:t>
            </a:r>
          </a:p>
          <a:p>
            <a:pPr lvl="1">
              <a:buFont typeface="Arial" pitchFamily="34" charset="0"/>
              <a:buChar char="•"/>
            </a:pPr>
            <a:r>
              <a:rPr lang="en-US" dirty="0">
                <a:latin typeface="+mj-lt"/>
              </a:rPr>
              <a:t>Page setup, virtual DOM</a:t>
            </a:r>
          </a:p>
          <a:p>
            <a:pPr lvl="1">
              <a:buFont typeface="Arial" pitchFamily="34" charset="0"/>
              <a:buChar char="•"/>
            </a:pPr>
            <a:r>
              <a:rPr lang="en-US" dirty="0">
                <a:latin typeface="+mj-lt"/>
              </a:rPr>
              <a:t>React Element, React DOM, Constructing Elements with Data, React Components, DOM Rendering, First React Application using Create React App, React with JSX, React Element as JSX</a:t>
            </a:r>
          </a:p>
          <a:p>
            <a:pPr>
              <a:buFont typeface="Arial" pitchFamily="34" charset="0"/>
              <a:buChar char="•"/>
            </a:pPr>
            <a:r>
              <a:rPr lang="en-US" dirty="0">
                <a:latin typeface="+mj-lt"/>
              </a:rPr>
              <a:t>Props, State and Component Tree</a:t>
            </a:r>
          </a:p>
          <a:p>
            <a:pPr lvl="1">
              <a:buFont typeface="Arial" pitchFamily="34" charset="0"/>
              <a:buChar char="•"/>
            </a:pPr>
            <a:r>
              <a:rPr lang="en-US" dirty="0">
                <a:latin typeface="+mj-lt"/>
              </a:rPr>
              <a:t>Property Validation, Validating Props with </a:t>
            </a:r>
            <a:r>
              <a:rPr lang="en-US" dirty="0" err="1">
                <a:latin typeface="+mj-lt"/>
              </a:rPr>
              <a:t>createClass</a:t>
            </a:r>
            <a:r>
              <a:rPr lang="en-US" dirty="0">
                <a:latin typeface="+mj-lt"/>
              </a:rPr>
              <a:t>, Default Props, ES6 Classes and stateless functional components, React state management, State within the component tree, state vs. props, Forms in React</a:t>
            </a:r>
          </a:p>
        </p:txBody>
      </p:sp>
    </p:spTree>
    <p:extLst>
      <p:ext uri="{BB962C8B-B14F-4D97-AF65-F5344CB8AC3E}">
        <p14:creationId xmlns:p14="http://schemas.microsoft.com/office/powerpoint/2010/main" val="1590358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ReactDOM</a:t>
            </a: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Constructing Elements with Data</a:t>
            </a: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pPr lvl="1"/>
            <a:endParaRPr lang="en-US" sz="12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p:txBody>
      </p:sp>
      <p:pic>
        <p:nvPicPr>
          <p:cNvPr id="3" name="Picture 2"/>
          <p:cNvPicPr>
            <a:picLocks noChangeAspect="1"/>
          </p:cNvPicPr>
          <p:nvPr/>
        </p:nvPicPr>
        <p:blipFill>
          <a:blip r:embed="rId2"/>
          <a:stretch>
            <a:fillRect/>
          </a:stretch>
        </p:blipFill>
        <p:spPr>
          <a:xfrm>
            <a:off x="885171" y="1333311"/>
            <a:ext cx="5867400" cy="1908971"/>
          </a:xfrm>
          <a:prstGeom prst="rect">
            <a:avLst/>
          </a:prstGeom>
        </p:spPr>
      </p:pic>
      <p:pic>
        <p:nvPicPr>
          <p:cNvPr id="4" name="Picture 3"/>
          <p:cNvPicPr>
            <a:picLocks noChangeAspect="1"/>
          </p:cNvPicPr>
          <p:nvPr/>
        </p:nvPicPr>
        <p:blipFill>
          <a:blip r:embed="rId3"/>
          <a:stretch>
            <a:fillRect/>
          </a:stretch>
        </p:blipFill>
        <p:spPr>
          <a:xfrm>
            <a:off x="381000" y="3390900"/>
            <a:ext cx="3050089" cy="468612"/>
          </a:xfrm>
          <a:prstGeom prst="rect">
            <a:avLst/>
          </a:prstGeom>
        </p:spPr>
      </p:pic>
      <p:grpSp>
        <p:nvGrpSpPr>
          <p:cNvPr id="11" name="Group 10"/>
          <p:cNvGrpSpPr/>
          <p:nvPr/>
        </p:nvGrpSpPr>
        <p:grpSpPr>
          <a:xfrm>
            <a:off x="6264580" y="3187093"/>
            <a:ext cx="2533705" cy="1868594"/>
            <a:chOff x="5507224" y="3162035"/>
            <a:chExt cx="2533705" cy="1868594"/>
          </a:xfrm>
        </p:grpSpPr>
        <p:pic>
          <p:nvPicPr>
            <p:cNvPr id="9" name="Picture 8"/>
            <p:cNvPicPr>
              <a:picLocks noChangeAspect="1"/>
            </p:cNvPicPr>
            <p:nvPr/>
          </p:nvPicPr>
          <p:blipFill>
            <a:blip r:embed="rId4"/>
            <a:stretch>
              <a:fillRect/>
            </a:stretch>
          </p:blipFill>
          <p:spPr>
            <a:xfrm>
              <a:off x="5507224" y="3162035"/>
              <a:ext cx="2533705" cy="1548793"/>
            </a:xfrm>
            <a:prstGeom prst="rect">
              <a:avLst/>
            </a:prstGeom>
          </p:spPr>
        </p:pic>
        <p:pic>
          <p:nvPicPr>
            <p:cNvPr id="10" name="Picture 9"/>
            <p:cNvPicPr>
              <a:picLocks noChangeAspect="1"/>
            </p:cNvPicPr>
            <p:nvPr/>
          </p:nvPicPr>
          <p:blipFill>
            <a:blip r:embed="rId5"/>
            <a:stretch>
              <a:fillRect/>
            </a:stretch>
          </p:blipFill>
          <p:spPr>
            <a:xfrm>
              <a:off x="5507224" y="4465787"/>
              <a:ext cx="2138870" cy="564842"/>
            </a:xfrm>
            <a:prstGeom prst="rect">
              <a:avLst/>
            </a:prstGeom>
          </p:spPr>
        </p:pic>
      </p:grpSp>
      <p:pic>
        <p:nvPicPr>
          <p:cNvPr id="2" name="Picture 1"/>
          <p:cNvPicPr>
            <a:picLocks noChangeAspect="1"/>
          </p:cNvPicPr>
          <p:nvPr/>
        </p:nvPicPr>
        <p:blipFill>
          <a:blip r:embed="rId6"/>
          <a:stretch>
            <a:fillRect/>
          </a:stretch>
        </p:blipFill>
        <p:spPr>
          <a:xfrm>
            <a:off x="228600" y="3937325"/>
            <a:ext cx="5427688" cy="1104200"/>
          </a:xfrm>
          <a:prstGeom prst="rect">
            <a:avLst/>
          </a:prstGeom>
        </p:spPr>
      </p:pic>
    </p:spTree>
    <p:extLst>
      <p:ext uri="{BB962C8B-B14F-4D97-AF65-F5344CB8AC3E}">
        <p14:creationId xmlns:p14="http://schemas.microsoft.com/office/powerpoint/2010/main" val="140738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Components</a:t>
            </a:r>
          </a:p>
        </p:txBody>
      </p:sp>
      <p:sp>
        <p:nvSpPr>
          <p:cNvPr id="6" name="Content Placeholder 2"/>
          <p:cNvSpPr>
            <a:spLocks noGrp="1"/>
          </p:cNvSpPr>
          <p:nvPr>
            <p:ph idx="1"/>
          </p:nvPr>
        </p:nvSpPr>
        <p:spPr>
          <a:xfrm>
            <a:off x="-8352" y="914400"/>
            <a:ext cx="9152351" cy="5638800"/>
          </a:xfrm>
        </p:spPr>
        <p:txBody>
          <a:bodyPr/>
          <a:lstStyle/>
          <a:p>
            <a:r>
              <a:rPr lang="en-US" sz="2200" dirty="0">
                <a:solidFill>
                  <a:srgbClr val="FF0000"/>
                </a:solidFill>
                <a:latin typeface="+mj-lt"/>
              </a:rPr>
              <a:t>Reduce the complexities of UI</a:t>
            </a:r>
          </a:p>
          <a:p>
            <a:r>
              <a:rPr lang="en-US" sz="2200" dirty="0">
                <a:solidFill>
                  <a:srgbClr val="FF0000"/>
                </a:solidFill>
                <a:latin typeface="+mj-lt"/>
              </a:rPr>
              <a:t>re-use</a:t>
            </a:r>
            <a:r>
              <a:rPr lang="en-US" sz="2200" dirty="0">
                <a:solidFill>
                  <a:schemeClr val="tx1"/>
                </a:solidFill>
                <a:latin typeface="+mj-lt"/>
              </a:rPr>
              <a:t> the same DOM for different purpose or different sets of data</a:t>
            </a:r>
          </a:p>
          <a:p>
            <a:r>
              <a:rPr lang="en-US" sz="2200" dirty="0">
                <a:solidFill>
                  <a:srgbClr val="FF0000"/>
                </a:solidFill>
                <a:latin typeface="+mj-lt"/>
              </a:rPr>
              <a:t>Identify</a:t>
            </a:r>
            <a:r>
              <a:rPr lang="en-US" sz="2200" dirty="0">
                <a:solidFill>
                  <a:schemeClr val="tx1"/>
                </a:solidFill>
                <a:latin typeface="+mj-lt"/>
              </a:rPr>
              <a:t> the react components</a:t>
            </a:r>
          </a:p>
          <a:p>
            <a:pPr lvl="1"/>
            <a:r>
              <a:rPr lang="en-US" sz="2000" dirty="0">
                <a:solidFill>
                  <a:schemeClr val="tx1"/>
                </a:solidFill>
                <a:latin typeface="+mj-lt"/>
              </a:rPr>
              <a:t>Try to break down your elements into reusable pieces</a:t>
            </a:r>
          </a:p>
          <a:p>
            <a:pPr lvl="1"/>
            <a:r>
              <a:rPr lang="en-US" sz="2000" dirty="0">
                <a:solidFill>
                  <a:schemeClr val="tx1"/>
                </a:solidFill>
                <a:latin typeface="+mj-lt"/>
              </a:rPr>
              <a:t>How scalable it is?</a:t>
            </a:r>
          </a:p>
          <a:p>
            <a:r>
              <a:rPr lang="en-US" sz="2200" dirty="0">
                <a:solidFill>
                  <a:schemeClr val="tx1"/>
                </a:solidFill>
                <a:latin typeface="+mj-lt"/>
              </a:rPr>
              <a:t>How to create a Component?</a:t>
            </a:r>
          </a:p>
          <a:p>
            <a:pPr lvl="1"/>
            <a:r>
              <a:rPr lang="en-US" sz="1800" dirty="0">
                <a:solidFill>
                  <a:schemeClr val="tx1"/>
                </a:solidFill>
                <a:latin typeface="+mj-lt"/>
              </a:rPr>
              <a:t>In 2013, </a:t>
            </a:r>
            <a:r>
              <a:rPr lang="en-US" sz="1800" dirty="0" err="1">
                <a:solidFill>
                  <a:schemeClr val="tx1"/>
                </a:solidFill>
                <a:latin typeface="+mj-lt"/>
              </a:rPr>
              <a:t>React.createClass</a:t>
            </a:r>
            <a:endParaRPr lang="en-US" sz="1800" dirty="0">
              <a:solidFill>
                <a:schemeClr val="tx1"/>
              </a:solidFill>
              <a:latin typeface="+mj-lt"/>
            </a:endParaRPr>
          </a:p>
          <a:p>
            <a:pPr lvl="1"/>
            <a:endParaRPr lang="en-US" sz="18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pPr lvl="1"/>
            <a:endParaRPr lang="en-US" sz="12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p:txBody>
      </p:sp>
    </p:spTree>
    <p:extLst>
      <p:ext uri="{BB962C8B-B14F-4D97-AF65-F5344CB8AC3E}">
        <p14:creationId xmlns:p14="http://schemas.microsoft.com/office/powerpoint/2010/main" val="7764378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Components</a:t>
            </a:r>
          </a:p>
        </p:txBody>
      </p:sp>
      <p:sp>
        <p:nvSpPr>
          <p:cNvPr id="6" name="Content Placeholder 2"/>
          <p:cNvSpPr>
            <a:spLocks noGrp="1"/>
          </p:cNvSpPr>
          <p:nvPr>
            <p:ph idx="1"/>
          </p:nvPr>
        </p:nvSpPr>
        <p:spPr>
          <a:xfrm>
            <a:off x="-8352" y="914400"/>
            <a:ext cx="9152351" cy="5638800"/>
          </a:xfrm>
        </p:spPr>
        <p:txBody>
          <a:bodyPr/>
          <a:lstStyle/>
          <a:p>
            <a:pPr lvl="1"/>
            <a:endParaRPr lang="en-US" sz="18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pPr lvl="1"/>
            <a:endParaRPr lang="en-US" sz="12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p:txBody>
      </p:sp>
      <p:pic>
        <p:nvPicPr>
          <p:cNvPr id="7" name="Picture 6"/>
          <p:cNvPicPr>
            <a:picLocks noChangeAspect="1"/>
          </p:cNvPicPr>
          <p:nvPr/>
        </p:nvPicPr>
        <p:blipFill>
          <a:blip r:embed="rId2"/>
          <a:stretch>
            <a:fillRect/>
          </a:stretch>
        </p:blipFill>
        <p:spPr>
          <a:xfrm>
            <a:off x="381000" y="910512"/>
            <a:ext cx="7565720" cy="5566488"/>
          </a:xfrm>
          <a:prstGeom prst="rect">
            <a:avLst/>
          </a:prstGeom>
        </p:spPr>
      </p:pic>
    </p:spTree>
    <p:extLst>
      <p:ext uri="{BB962C8B-B14F-4D97-AF65-F5344CB8AC3E}">
        <p14:creationId xmlns:p14="http://schemas.microsoft.com/office/powerpoint/2010/main" val="12910258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Components</a:t>
            </a: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Create Components</a:t>
            </a:r>
          </a:p>
          <a:p>
            <a:pPr lvl="1"/>
            <a:r>
              <a:rPr lang="en-US" sz="1800" dirty="0" err="1">
                <a:solidFill>
                  <a:schemeClr val="tx1"/>
                </a:solidFill>
                <a:latin typeface="+mj-lt"/>
              </a:rPr>
              <a:t>React.Component</a:t>
            </a:r>
            <a:endParaRPr lang="en-US" sz="18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endParaRPr lang="en-US" sz="2200" dirty="0">
              <a:solidFill>
                <a:schemeClr val="tx1"/>
              </a:solidFill>
              <a:latin typeface="+mj-lt"/>
            </a:endParaRPr>
          </a:p>
          <a:p>
            <a:pPr lvl="1"/>
            <a:endParaRPr lang="en-US" sz="12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p:txBody>
      </p:sp>
      <p:pic>
        <p:nvPicPr>
          <p:cNvPr id="2" name="Picture 1"/>
          <p:cNvPicPr>
            <a:picLocks noChangeAspect="1"/>
          </p:cNvPicPr>
          <p:nvPr/>
        </p:nvPicPr>
        <p:blipFill>
          <a:blip r:embed="rId2"/>
          <a:stretch>
            <a:fillRect/>
          </a:stretch>
        </p:blipFill>
        <p:spPr>
          <a:xfrm>
            <a:off x="878844" y="1828800"/>
            <a:ext cx="7405824" cy="3581400"/>
          </a:xfrm>
          <a:prstGeom prst="rect">
            <a:avLst/>
          </a:prstGeom>
        </p:spPr>
      </p:pic>
    </p:spTree>
    <p:extLst>
      <p:ext uri="{BB962C8B-B14F-4D97-AF65-F5344CB8AC3E}">
        <p14:creationId xmlns:p14="http://schemas.microsoft.com/office/powerpoint/2010/main" val="37302691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Components</a:t>
            </a: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Stateless Functional</a:t>
            </a:r>
          </a:p>
          <a:p>
            <a:pPr lvl="1"/>
            <a:r>
              <a:rPr lang="en-US" sz="1800" dirty="0">
                <a:solidFill>
                  <a:schemeClr val="tx1"/>
                </a:solidFill>
                <a:latin typeface="+mj-lt"/>
              </a:rPr>
              <a:t>Stateless functional components are functions, not objects</a:t>
            </a:r>
          </a:p>
          <a:p>
            <a:pPr lvl="1"/>
            <a:r>
              <a:rPr lang="en-US" sz="1800" dirty="0">
                <a:solidFill>
                  <a:schemeClr val="tx1"/>
                </a:solidFill>
                <a:latin typeface="+mj-lt"/>
              </a:rPr>
              <a:t>Don’t have “this” scope</a:t>
            </a:r>
          </a:p>
          <a:p>
            <a:pPr lvl="1"/>
            <a:r>
              <a:rPr lang="en-US" sz="1800" dirty="0">
                <a:solidFill>
                  <a:schemeClr val="tx1"/>
                </a:solidFill>
                <a:latin typeface="+mj-lt"/>
              </a:rPr>
              <a:t>Pure functions, we can use as much as possible</a:t>
            </a:r>
          </a:p>
          <a:p>
            <a:pPr lvl="1"/>
            <a:r>
              <a:rPr lang="en-US" sz="1800" dirty="0">
                <a:solidFill>
                  <a:schemeClr val="tx1"/>
                </a:solidFill>
                <a:latin typeface="+mj-lt"/>
              </a:rPr>
              <a:t>Stateless functional components are functions that take in properties and return a DOM element</a:t>
            </a:r>
          </a:p>
          <a:p>
            <a:pPr lvl="1"/>
            <a:r>
              <a:rPr lang="en-US" sz="1800" dirty="0">
                <a:solidFill>
                  <a:schemeClr val="tx1"/>
                </a:solidFill>
                <a:latin typeface="+mj-lt"/>
              </a:rPr>
              <a:t>keep your application architecture simple</a:t>
            </a:r>
          </a:p>
          <a:p>
            <a:pPr lvl="1"/>
            <a:r>
              <a:rPr lang="en-US" sz="1800" dirty="0">
                <a:solidFill>
                  <a:schemeClr val="tx1"/>
                </a:solidFill>
                <a:latin typeface="+mj-lt"/>
              </a:rPr>
              <a:t>Not in use to encapsulate functionality or have a this scope</a:t>
            </a:r>
            <a:endParaRPr lang="en-US" sz="12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p:txBody>
      </p:sp>
      <p:pic>
        <p:nvPicPr>
          <p:cNvPr id="3" name="Picture 2"/>
          <p:cNvPicPr>
            <a:picLocks noChangeAspect="1"/>
          </p:cNvPicPr>
          <p:nvPr/>
        </p:nvPicPr>
        <p:blipFill>
          <a:blip r:embed="rId2"/>
          <a:stretch>
            <a:fillRect/>
          </a:stretch>
        </p:blipFill>
        <p:spPr>
          <a:xfrm>
            <a:off x="685799" y="3962400"/>
            <a:ext cx="7145215" cy="1752600"/>
          </a:xfrm>
          <a:prstGeom prst="rect">
            <a:avLst/>
          </a:prstGeom>
        </p:spPr>
      </p:pic>
    </p:spTree>
    <p:extLst>
      <p:ext uri="{BB962C8B-B14F-4D97-AF65-F5344CB8AC3E}">
        <p14:creationId xmlns:p14="http://schemas.microsoft.com/office/powerpoint/2010/main" val="11767604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Component Lifecycle</a:t>
            </a:r>
          </a:p>
        </p:txBody>
      </p:sp>
      <p:sp>
        <p:nvSpPr>
          <p:cNvPr id="6" name="Content Placeholder 2"/>
          <p:cNvSpPr>
            <a:spLocks noGrp="1"/>
          </p:cNvSpPr>
          <p:nvPr>
            <p:ph idx="1"/>
          </p:nvPr>
        </p:nvSpPr>
        <p:spPr>
          <a:xfrm>
            <a:off x="-8352" y="914400"/>
            <a:ext cx="9152351" cy="5638800"/>
          </a:xfrm>
        </p:spPr>
        <p:txBody>
          <a:bodyPr/>
          <a:lstStyle/>
          <a:p>
            <a:r>
              <a:rPr lang="en-US" sz="2200" dirty="0">
                <a:solidFill>
                  <a:schemeClr val="tx1"/>
                </a:solidFill>
                <a:latin typeface="+mj-lt"/>
              </a:rPr>
              <a:t>The Component Lifecycle</a:t>
            </a:r>
            <a:endParaRPr lang="en-US" sz="2000" dirty="0">
              <a:solidFill>
                <a:schemeClr val="tx1"/>
              </a:solidFill>
              <a:latin typeface="+mj-lt"/>
            </a:endParaRPr>
          </a:p>
        </p:txBody>
      </p:sp>
      <p:sp>
        <p:nvSpPr>
          <p:cNvPr id="2" name="Rectangle 1"/>
          <p:cNvSpPr/>
          <p:nvPr/>
        </p:nvSpPr>
        <p:spPr>
          <a:xfrm>
            <a:off x="228600" y="5791200"/>
            <a:ext cx="7848600" cy="369332"/>
          </a:xfrm>
          <a:prstGeom prst="rect">
            <a:avLst/>
          </a:prstGeom>
        </p:spPr>
        <p:txBody>
          <a:bodyPr wrap="square">
            <a:spAutoFit/>
          </a:bodyPr>
          <a:lstStyle/>
          <a:p>
            <a:r>
              <a:rPr lang="en-IN" dirty="0"/>
              <a:t>[Source: https://projects.wojtekmaj.pl/react-lifecycle-methods-diagram/]</a:t>
            </a:r>
          </a:p>
        </p:txBody>
      </p:sp>
      <p:pic>
        <p:nvPicPr>
          <p:cNvPr id="4" name="Picture 3"/>
          <p:cNvPicPr>
            <a:picLocks noChangeAspect="1"/>
          </p:cNvPicPr>
          <p:nvPr/>
        </p:nvPicPr>
        <p:blipFill>
          <a:blip r:embed="rId2"/>
          <a:stretch>
            <a:fillRect/>
          </a:stretch>
        </p:blipFill>
        <p:spPr>
          <a:xfrm>
            <a:off x="0" y="1798915"/>
            <a:ext cx="8939637" cy="3300413"/>
          </a:xfrm>
          <a:prstGeom prst="rect">
            <a:avLst/>
          </a:prstGeom>
        </p:spPr>
      </p:pic>
    </p:spTree>
    <p:extLst>
      <p:ext uri="{BB962C8B-B14F-4D97-AF65-F5344CB8AC3E}">
        <p14:creationId xmlns:p14="http://schemas.microsoft.com/office/powerpoint/2010/main" val="1540776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Component Lifecycle</a:t>
            </a:r>
          </a:p>
        </p:txBody>
      </p:sp>
      <p:sp>
        <p:nvSpPr>
          <p:cNvPr id="6" name="Content Placeholder 2"/>
          <p:cNvSpPr>
            <a:spLocks noGrp="1"/>
          </p:cNvSpPr>
          <p:nvPr>
            <p:ph idx="1"/>
          </p:nvPr>
        </p:nvSpPr>
        <p:spPr>
          <a:xfrm>
            <a:off x="-8352" y="914400"/>
            <a:ext cx="9152351" cy="5638800"/>
          </a:xfrm>
        </p:spPr>
        <p:txBody>
          <a:bodyPr/>
          <a:lstStyle/>
          <a:p>
            <a:pPr>
              <a:lnSpc>
                <a:spcPct val="200000"/>
              </a:lnSpc>
            </a:pPr>
            <a:r>
              <a:rPr lang="en-US" sz="2200" dirty="0">
                <a:solidFill>
                  <a:schemeClr val="tx1"/>
                </a:solidFill>
                <a:latin typeface="+mj-lt"/>
              </a:rPr>
              <a:t>The Component Lifecycle</a:t>
            </a:r>
          </a:p>
          <a:p>
            <a:pPr lvl="1">
              <a:lnSpc>
                <a:spcPct val="200000"/>
              </a:lnSpc>
            </a:pPr>
            <a:r>
              <a:rPr lang="en-US" sz="2000" dirty="0">
                <a:solidFill>
                  <a:schemeClr val="tx1"/>
                </a:solidFill>
                <a:latin typeface="+mj-lt"/>
              </a:rPr>
              <a:t>Mounting : called in the following order when an instance of a component is being created and inserted into the DOM</a:t>
            </a:r>
          </a:p>
          <a:p>
            <a:pPr lvl="2">
              <a:lnSpc>
                <a:spcPct val="200000"/>
              </a:lnSpc>
            </a:pPr>
            <a:r>
              <a:rPr lang="en-US" sz="1800" b="1" dirty="0">
                <a:solidFill>
                  <a:schemeClr val="tx1"/>
                </a:solidFill>
                <a:latin typeface="+mj-lt"/>
              </a:rPr>
              <a:t>constructor()</a:t>
            </a:r>
          </a:p>
          <a:p>
            <a:pPr lvl="2">
              <a:lnSpc>
                <a:spcPct val="200000"/>
              </a:lnSpc>
            </a:pPr>
            <a:r>
              <a:rPr lang="en-US" sz="1800" dirty="0">
                <a:solidFill>
                  <a:schemeClr val="tx1"/>
                </a:solidFill>
                <a:latin typeface="+mj-lt"/>
              </a:rPr>
              <a:t>static </a:t>
            </a:r>
            <a:r>
              <a:rPr lang="en-US" sz="1800" dirty="0" err="1">
                <a:solidFill>
                  <a:schemeClr val="tx1"/>
                </a:solidFill>
                <a:latin typeface="+mj-lt"/>
              </a:rPr>
              <a:t>getDerivedStateFromProps</a:t>
            </a:r>
            <a:r>
              <a:rPr lang="en-US" sz="1800" dirty="0">
                <a:solidFill>
                  <a:schemeClr val="tx1"/>
                </a:solidFill>
                <a:latin typeface="+mj-lt"/>
              </a:rPr>
              <a:t>()</a:t>
            </a:r>
          </a:p>
          <a:p>
            <a:pPr lvl="2">
              <a:lnSpc>
                <a:spcPct val="200000"/>
              </a:lnSpc>
            </a:pPr>
            <a:r>
              <a:rPr lang="en-US" sz="1800" b="1" dirty="0">
                <a:solidFill>
                  <a:schemeClr val="tx1"/>
                </a:solidFill>
                <a:latin typeface="+mj-lt"/>
              </a:rPr>
              <a:t>render()</a:t>
            </a:r>
          </a:p>
          <a:p>
            <a:pPr lvl="2">
              <a:lnSpc>
                <a:spcPct val="200000"/>
              </a:lnSpc>
            </a:pPr>
            <a:r>
              <a:rPr lang="en-US" sz="1800" b="1" dirty="0" err="1">
                <a:solidFill>
                  <a:schemeClr val="tx1"/>
                </a:solidFill>
                <a:latin typeface="+mj-lt"/>
              </a:rPr>
              <a:t>componentDidMount</a:t>
            </a:r>
            <a:r>
              <a:rPr lang="en-US" sz="1800" b="1" dirty="0">
                <a:solidFill>
                  <a:schemeClr val="tx1"/>
                </a:solidFill>
                <a:latin typeface="+mj-lt"/>
              </a:rPr>
              <a:t>()</a:t>
            </a:r>
          </a:p>
          <a:p>
            <a:pPr marL="914400" lvl="2" indent="0">
              <a:buNone/>
            </a:pPr>
            <a:endParaRPr lang="en-US" sz="1200" dirty="0">
              <a:solidFill>
                <a:schemeClr val="tx1"/>
              </a:solidFill>
              <a:latin typeface="+mj-lt"/>
            </a:endParaRPr>
          </a:p>
        </p:txBody>
      </p:sp>
    </p:spTree>
    <p:extLst>
      <p:ext uri="{BB962C8B-B14F-4D97-AF65-F5344CB8AC3E}">
        <p14:creationId xmlns:p14="http://schemas.microsoft.com/office/powerpoint/2010/main" val="13017997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Component Lifecycle</a:t>
            </a:r>
          </a:p>
        </p:txBody>
      </p:sp>
      <p:sp>
        <p:nvSpPr>
          <p:cNvPr id="6" name="Content Placeholder 2"/>
          <p:cNvSpPr>
            <a:spLocks noGrp="1"/>
          </p:cNvSpPr>
          <p:nvPr>
            <p:ph idx="1"/>
          </p:nvPr>
        </p:nvSpPr>
        <p:spPr>
          <a:xfrm>
            <a:off x="-8352" y="914400"/>
            <a:ext cx="9152351" cy="5638800"/>
          </a:xfrm>
        </p:spPr>
        <p:txBody>
          <a:bodyPr/>
          <a:lstStyle/>
          <a:p>
            <a:pPr lvl="1">
              <a:lnSpc>
                <a:spcPct val="150000"/>
              </a:lnSpc>
            </a:pPr>
            <a:r>
              <a:rPr lang="en-US" sz="2000" dirty="0">
                <a:solidFill>
                  <a:schemeClr val="tx1"/>
                </a:solidFill>
                <a:latin typeface="+mj-lt"/>
              </a:rPr>
              <a:t>Updating : called in the following order when a component is being re-rendered</a:t>
            </a:r>
          </a:p>
          <a:p>
            <a:pPr lvl="2">
              <a:lnSpc>
                <a:spcPct val="150000"/>
              </a:lnSpc>
            </a:pPr>
            <a:r>
              <a:rPr lang="en-US" sz="1800" dirty="0">
                <a:solidFill>
                  <a:schemeClr val="tx1"/>
                </a:solidFill>
                <a:latin typeface="+mj-lt"/>
              </a:rPr>
              <a:t>static </a:t>
            </a:r>
            <a:r>
              <a:rPr lang="en-US" sz="1800" dirty="0" err="1">
                <a:solidFill>
                  <a:schemeClr val="tx1"/>
                </a:solidFill>
                <a:latin typeface="+mj-lt"/>
              </a:rPr>
              <a:t>getDerivedStateFromProps</a:t>
            </a:r>
            <a:r>
              <a:rPr lang="en-US" sz="1800" dirty="0">
                <a:solidFill>
                  <a:schemeClr val="tx1"/>
                </a:solidFill>
                <a:latin typeface="+mj-lt"/>
              </a:rPr>
              <a:t>()</a:t>
            </a:r>
          </a:p>
          <a:p>
            <a:pPr lvl="2">
              <a:lnSpc>
                <a:spcPct val="150000"/>
              </a:lnSpc>
            </a:pPr>
            <a:r>
              <a:rPr lang="en-US" sz="1800" dirty="0" err="1">
                <a:solidFill>
                  <a:schemeClr val="tx1"/>
                </a:solidFill>
                <a:latin typeface="+mj-lt"/>
              </a:rPr>
              <a:t>shouldComponentUpdate</a:t>
            </a:r>
            <a:r>
              <a:rPr lang="en-US" sz="1800" dirty="0">
                <a:solidFill>
                  <a:schemeClr val="tx1"/>
                </a:solidFill>
                <a:latin typeface="+mj-lt"/>
              </a:rPr>
              <a:t>()</a:t>
            </a:r>
          </a:p>
          <a:p>
            <a:pPr lvl="2">
              <a:lnSpc>
                <a:spcPct val="150000"/>
              </a:lnSpc>
            </a:pPr>
            <a:r>
              <a:rPr lang="en-US" sz="1800" b="1" dirty="0">
                <a:solidFill>
                  <a:schemeClr val="tx1"/>
                </a:solidFill>
                <a:latin typeface="+mj-lt"/>
              </a:rPr>
              <a:t>render()</a:t>
            </a:r>
          </a:p>
          <a:p>
            <a:pPr lvl="2">
              <a:lnSpc>
                <a:spcPct val="150000"/>
              </a:lnSpc>
            </a:pPr>
            <a:r>
              <a:rPr lang="en-US" sz="1800" dirty="0" err="1">
                <a:solidFill>
                  <a:schemeClr val="tx1"/>
                </a:solidFill>
                <a:latin typeface="+mj-lt"/>
              </a:rPr>
              <a:t>getSnapshotBeforeUpdate</a:t>
            </a:r>
            <a:r>
              <a:rPr lang="en-US" sz="1800" dirty="0">
                <a:solidFill>
                  <a:schemeClr val="tx1"/>
                </a:solidFill>
                <a:latin typeface="+mj-lt"/>
              </a:rPr>
              <a:t>()</a:t>
            </a:r>
          </a:p>
          <a:p>
            <a:pPr lvl="2">
              <a:lnSpc>
                <a:spcPct val="150000"/>
              </a:lnSpc>
            </a:pPr>
            <a:r>
              <a:rPr lang="en-US" sz="1800" b="1" dirty="0" err="1">
                <a:solidFill>
                  <a:schemeClr val="tx1"/>
                </a:solidFill>
                <a:latin typeface="+mj-lt"/>
              </a:rPr>
              <a:t>componentDidUpdate</a:t>
            </a:r>
            <a:r>
              <a:rPr lang="en-US" sz="1800" b="1" dirty="0">
                <a:solidFill>
                  <a:schemeClr val="tx1"/>
                </a:solidFill>
                <a:latin typeface="+mj-lt"/>
              </a:rPr>
              <a:t>()</a:t>
            </a:r>
          </a:p>
          <a:p>
            <a:pPr lvl="1">
              <a:lnSpc>
                <a:spcPct val="150000"/>
              </a:lnSpc>
            </a:pPr>
            <a:r>
              <a:rPr lang="en-US" sz="2000" dirty="0" err="1">
                <a:solidFill>
                  <a:schemeClr val="tx1"/>
                </a:solidFill>
                <a:latin typeface="+mj-lt"/>
              </a:rPr>
              <a:t>Unmounting</a:t>
            </a:r>
            <a:endParaRPr lang="en-US" sz="2000" dirty="0">
              <a:solidFill>
                <a:schemeClr val="tx1"/>
              </a:solidFill>
              <a:latin typeface="+mj-lt"/>
            </a:endParaRPr>
          </a:p>
          <a:p>
            <a:pPr lvl="2">
              <a:lnSpc>
                <a:spcPct val="150000"/>
              </a:lnSpc>
            </a:pPr>
            <a:r>
              <a:rPr lang="en-US" sz="1800" b="1" dirty="0" err="1">
                <a:solidFill>
                  <a:schemeClr val="tx1"/>
                </a:solidFill>
                <a:latin typeface="+mj-lt"/>
              </a:rPr>
              <a:t>componentWillUnmount</a:t>
            </a:r>
            <a:r>
              <a:rPr lang="en-US" sz="1800" b="1" dirty="0">
                <a:solidFill>
                  <a:schemeClr val="tx1"/>
                </a:solidFill>
                <a:latin typeface="+mj-lt"/>
              </a:rPr>
              <a:t>()</a:t>
            </a:r>
          </a:p>
          <a:p>
            <a:pPr lvl="1">
              <a:lnSpc>
                <a:spcPct val="150000"/>
              </a:lnSpc>
            </a:pPr>
            <a:r>
              <a:rPr lang="en-US" sz="2000" dirty="0">
                <a:solidFill>
                  <a:schemeClr val="tx1"/>
                </a:solidFill>
                <a:latin typeface="+mj-lt"/>
              </a:rPr>
              <a:t>Error Handling</a:t>
            </a:r>
          </a:p>
          <a:p>
            <a:pPr lvl="2">
              <a:lnSpc>
                <a:spcPct val="150000"/>
              </a:lnSpc>
            </a:pPr>
            <a:r>
              <a:rPr lang="en-US" sz="1800" dirty="0">
                <a:solidFill>
                  <a:schemeClr val="tx1"/>
                </a:solidFill>
                <a:latin typeface="+mj-lt"/>
              </a:rPr>
              <a:t>static </a:t>
            </a:r>
            <a:r>
              <a:rPr lang="en-US" sz="1800" dirty="0" err="1">
                <a:solidFill>
                  <a:schemeClr val="tx1"/>
                </a:solidFill>
                <a:latin typeface="+mj-lt"/>
              </a:rPr>
              <a:t>getDerivedStateFromError</a:t>
            </a:r>
            <a:r>
              <a:rPr lang="en-US" sz="1800" dirty="0">
                <a:solidFill>
                  <a:schemeClr val="tx1"/>
                </a:solidFill>
                <a:latin typeface="+mj-lt"/>
              </a:rPr>
              <a:t>()</a:t>
            </a:r>
          </a:p>
          <a:p>
            <a:pPr lvl="2">
              <a:lnSpc>
                <a:spcPct val="150000"/>
              </a:lnSpc>
            </a:pPr>
            <a:r>
              <a:rPr lang="en-US" sz="1800" dirty="0" err="1">
                <a:solidFill>
                  <a:schemeClr val="tx1"/>
                </a:solidFill>
                <a:latin typeface="+mj-lt"/>
              </a:rPr>
              <a:t>componentDidCatch</a:t>
            </a:r>
            <a:r>
              <a:rPr lang="en-US" sz="1800" dirty="0">
                <a:solidFill>
                  <a:schemeClr val="tx1"/>
                </a:solidFill>
                <a:latin typeface="+mj-lt"/>
              </a:rPr>
              <a:t>()</a:t>
            </a:r>
          </a:p>
          <a:p>
            <a:pPr marL="914400" lvl="2" indent="0">
              <a:lnSpc>
                <a:spcPct val="150000"/>
              </a:lnSpc>
              <a:buNone/>
            </a:pPr>
            <a:endParaRPr lang="en-US" sz="1200" dirty="0">
              <a:solidFill>
                <a:schemeClr val="tx1"/>
              </a:solidFill>
              <a:latin typeface="+mj-lt"/>
            </a:endParaRPr>
          </a:p>
        </p:txBody>
      </p:sp>
    </p:spTree>
    <p:extLst>
      <p:ext uri="{BB962C8B-B14F-4D97-AF65-F5344CB8AC3E}">
        <p14:creationId xmlns:p14="http://schemas.microsoft.com/office/powerpoint/2010/main" val="3047794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DOM Rendering</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000" dirty="0">
                <a:solidFill>
                  <a:schemeClr val="tx1"/>
                </a:solidFill>
                <a:latin typeface="+mj-lt"/>
              </a:rPr>
              <a:t>Using react we are able to pass data to our components as props</a:t>
            </a:r>
          </a:p>
          <a:p>
            <a:pPr>
              <a:lnSpc>
                <a:spcPct val="150000"/>
              </a:lnSpc>
            </a:pPr>
            <a:r>
              <a:rPr lang="en-US" sz="2000" dirty="0">
                <a:solidFill>
                  <a:schemeClr val="tx1"/>
                </a:solidFill>
                <a:latin typeface="+mj-lt"/>
              </a:rPr>
              <a:t>Isolate the application’s data from the logic, used to create UI</a:t>
            </a:r>
          </a:p>
          <a:p>
            <a:pPr>
              <a:lnSpc>
                <a:spcPct val="150000"/>
              </a:lnSpc>
            </a:pPr>
            <a:r>
              <a:rPr lang="en-US" sz="2000" dirty="0">
                <a:solidFill>
                  <a:schemeClr val="tx1"/>
                </a:solidFill>
                <a:latin typeface="+mj-lt"/>
              </a:rPr>
              <a:t>In change of any isolated data, change the state</a:t>
            </a:r>
          </a:p>
          <a:p>
            <a:pPr>
              <a:lnSpc>
                <a:spcPct val="150000"/>
              </a:lnSpc>
            </a:pPr>
            <a:r>
              <a:rPr lang="en-US" sz="2000" dirty="0">
                <a:solidFill>
                  <a:schemeClr val="tx1"/>
                </a:solidFill>
                <a:latin typeface="+mj-lt"/>
              </a:rPr>
              <a:t>Plan to make a light weighted components to lighten the process of component render.</a:t>
            </a:r>
          </a:p>
          <a:p>
            <a:pPr>
              <a:lnSpc>
                <a:spcPct val="150000"/>
              </a:lnSpc>
            </a:pPr>
            <a:r>
              <a:rPr lang="en-US" sz="2000" dirty="0">
                <a:solidFill>
                  <a:schemeClr val="tx1"/>
                </a:solidFill>
                <a:latin typeface="+mj-lt"/>
              </a:rPr>
              <a:t>For the heavy lift of DOM component, react works smartly and make only the minimal required changes to optimize the processing time.</a:t>
            </a:r>
          </a:p>
          <a:p>
            <a:pPr>
              <a:lnSpc>
                <a:spcPct val="200000"/>
              </a:lnSpc>
            </a:pPr>
            <a:endParaRPr lang="en-US" sz="2000" dirty="0">
              <a:solidFill>
                <a:schemeClr val="tx1"/>
              </a:solidFill>
              <a:latin typeface="+mj-lt"/>
            </a:endParaRPr>
          </a:p>
        </p:txBody>
      </p:sp>
      <p:pic>
        <p:nvPicPr>
          <p:cNvPr id="2" name="Picture 1"/>
          <p:cNvPicPr>
            <a:picLocks noChangeAspect="1"/>
          </p:cNvPicPr>
          <p:nvPr/>
        </p:nvPicPr>
        <p:blipFill>
          <a:blip r:embed="rId2"/>
          <a:stretch>
            <a:fillRect/>
          </a:stretch>
        </p:blipFill>
        <p:spPr>
          <a:xfrm>
            <a:off x="152400" y="4648200"/>
            <a:ext cx="4600575" cy="419100"/>
          </a:xfrm>
          <a:prstGeom prst="rect">
            <a:avLst/>
          </a:prstGeom>
        </p:spPr>
      </p:pic>
      <p:pic>
        <p:nvPicPr>
          <p:cNvPr id="4" name="Picture 3"/>
          <p:cNvPicPr>
            <a:picLocks noChangeAspect="1"/>
          </p:cNvPicPr>
          <p:nvPr/>
        </p:nvPicPr>
        <p:blipFill>
          <a:blip r:embed="rId3"/>
          <a:stretch>
            <a:fillRect/>
          </a:stretch>
        </p:blipFill>
        <p:spPr>
          <a:xfrm>
            <a:off x="276225" y="5104878"/>
            <a:ext cx="4476750" cy="447675"/>
          </a:xfrm>
          <a:prstGeom prst="rect">
            <a:avLst/>
          </a:prstGeom>
        </p:spPr>
      </p:pic>
    </p:spTree>
    <p:extLst>
      <p:ext uri="{BB962C8B-B14F-4D97-AF65-F5344CB8AC3E}">
        <p14:creationId xmlns:p14="http://schemas.microsoft.com/office/powerpoint/2010/main" val="39693420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DOM Rendering</a:t>
            </a:r>
          </a:p>
        </p:txBody>
      </p:sp>
      <p:sp>
        <p:nvSpPr>
          <p:cNvPr id="6" name="Content Placeholder 2"/>
          <p:cNvSpPr>
            <a:spLocks noGrp="1"/>
          </p:cNvSpPr>
          <p:nvPr>
            <p:ph idx="1"/>
          </p:nvPr>
        </p:nvSpPr>
        <p:spPr>
          <a:xfrm>
            <a:off x="-8352" y="914400"/>
            <a:ext cx="9152351" cy="5638800"/>
          </a:xfrm>
        </p:spPr>
        <p:txBody>
          <a:bodyPr/>
          <a:lstStyle/>
          <a:p>
            <a:r>
              <a:rPr lang="en-US" sz="2000" dirty="0">
                <a:solidFill>
                  <a:schemeClr val="tx1"/>
                </a:solidFill>
                <a:latin typeface="+mj-lt"/>
              </a:rPr>
              <a:t>How we can update the DOM to reflect these changes?</a:t>
            </a:r>
          </a:p>
          <a:p>
            <a:pPr lvl="1"/>
            <a:r>
              <a:rPr lang="en-US" sz="2000" dirty="0">
                <a:solidFill>
                  <a:schemeClr val="tx1"/>
                </a:solidFill>
                <a:latin typeface="+mj-lt"/>
              </a:rPr>
              <a:t>Inefficient solution</a:t>
            </a:r>
          </a:p>
          <a:p>
            <a:pPr lvl="2"/>
            <a:r>
              <a:rPr lang="en-US" sz="2000" dirty="0">
                <a:solidFill>
                  <a:schemeClr val="tx1"/>
                </a:solidFill>
                <a:latin typeface="+mj-lt"/>
              </a:rPr>
              <a:t>Empty the current data</a:t>
            </a:r>
          </a:p>
          <a:p>
            <a:pPr lvl="2"/>
            <a:r>
              <a:rPr lang="en-US" sz="2000" dirty="0">
                <a:solidFill>
                  <a:schemeClr val="tx1"/>
                </a:solidFill>
                <a:latin typeface="+mj-lt"/>
              </a:rPr>
              <a:t>Begin looping through data and build the first list item</a:t>
            </a:r>
          </a:p>
          <a:p>
            <a:pPr lvl="2"/>
            <a:r>
              <a:rPr lang="en-US" sz="2000" dirty="0">
                <a:solidFill>
                  <a:schemeClr val="tx1"/>
                </a:solidFill>
                <a:latin typeface="+mj-lt"/>
              </a:rPr>
              <a:t>Build and add the second list item</a:t>
            </a:r>
          </a:p>
          <a:p>
            <a:pPr lvl="2"/>
            <a:r>
              <a:rPr lang="en-US" sz="2000" dirty="0">
                <a:solidFill>
                  <a:schemeClr val="tx1"/>
                </a:solidFill>
                <a:latin typeface="+mj-lt"/>
              </a:rPr>
              <a:t>Build and append the third list item</a:t>
            </a:r>
          </a:p>
          <a:p>
            <a:pPr lvl="2"/>
            <a:r>
              <a:rPr lang="en-US" sz="2000" dirty="0">
                <a:solidFill>
                  <a:schemeClr val="tx1"/>
                </a:solidFill>
                <a:latin typeface="+mj-lt"/>
              </a:rPr>
              <a:t>.. And so on</a:t>
            </a:r>
          </a:p>
          <a:p>
            <a:pPr lvl="1"/>
            <a:r>
              <a:rPr lang="en-US" dirty="0" err="1">
                <a:solidFill>
                  <a:schemeClr val="tx1"/>
                </a:solidFill>
                <a:latin typeface="+mj-lt"/>
              </a:rPr>
              <a:t>ReactDOM.render</a:t>
            </a:r>
            <a:r>
              <a:rPr lang="en-US" dirty="0">
                <a:solidFill>
                  <a:schemeClr val="tx1"/>
                </a:solidFill>
                <a:latin typeface="+mj-lt"/>
              </a:rPr>
              <a:t> makes changes by leaving the current DOM in place and simply updating the DOM elements that need to be updated</a:t>
            </a:r>
          </a:p>
        </p:txBody>
      </p:sp>
      <p:pic>
        <p:nvPicPr>
          <p:cNvPr id="2" name="Picture 1"/>
          <p:cNvPicPr>
            <a:picLocks noChangeAspect="1"/>
          </p:cNvPicPr>
          <p:nvPr/>
        </p:nvPicPr>
        <p:blipFill>
          <a:blip r:embed="rId2"/>
          <a:stretch>
            <a:fillRect/>
          </a:stretch>
        </p:blipFill>
        <p:spPr>
          <a:xfrm>
            <a:off x="1029285" y="4800600"/>
            <a:ext cx="7077075" cy="149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899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a:solidFill>
                  <a:srgbClr val="FBEF03"/>
                </a:solidFill>
                <a:latin typeface="+mj-lt"/>
              </a:rPr>
              <a:t>Overview (cont..)</a:t>
            </a:r>
          </a:p>
        </p:txBody>
      </p:sp>
      <p:sp>
        <p:nvSpPr>
          <p:cNvPr id="4" name="TextBox 3"/>
          <p:cNvSpPr txBox="1"/>
          <p:nvPr/>
        </p:nvSpPr>
        <p:spPr>
          <a:xfrm>
            <a:off x="152400" y="1066800"/>
            <a:ext cx="8610600" cy="4862870"/>
          </a:xfrm>
          <a:prstGeom prst="rect">
            <a:avLst/>
          </a:prstGeom>
          <a:noFill/>
        </p:spPr>
        <p:txBody>
          <a:bodyPr wrap="square" rtlCol="0">
            <a:spAutoFit/>
          </a:bodyPr>
          <a:lstStyle/>
          <a:p>
            <a:pPr algn="ctr"/>
            <a:r>
              <a:rPr lang="en-US" sz="2200" dirty="0">
                <a:latin typeface="+mj-lt"/>
              </a:rPr>
              <a:t>UNIT-2 </a:t>
            </a:r>
          </a:p>
          <a:p>
            <a:pPr>
              <a:buFont typeface="Arial" pitchFamily="34" charset="0"/>
              <a:buChar char="•"/>
            </a:pPr>
            <a:r>
              <a:rPr lang="en-US" dirty="0">
                <a:latin typeface="+mj-lt"/>
              </a:rPr>
              <a:t>Enhancing Components</a:t>
            </a:r>
          </a:p>
          <a:p>
            <a:pPr lvl="1">
              <a:buFont typeface="Arial" pitchFamily="34" charset="0"/>
              <a:buChar char="•"/>
            </a:pPr>
            <a:r>
              <a:rPr lang="en-US" dirty="0">
                <a:latin typeface="+mj-lt"/>
              </a:rPr>
              <a:t>Component Lifecycle, JavaScript library integration</a:t>
            </a:r>
          </a:p>
          <a:p>
            <a:pPr lvl="1">
              <a:buFont typeface="Arial" pitchFamily="34" charset="0"/>
              <a:buChar char="•"/>
            </a:pPr>
            <a:r>
              <a:rPr lang="en-US" dirty="0">
                <a:latin typeface="+mj-lt"/>
              </a:rPr>
              <a:t>Higher-Order Components, Managing state outside the react</a:t>
            </a:r>
          </a:p>
          <a:p>
            <a:pPr lvl="1">
              <a:buFont typeface="Arial" pitchFamily="34" charset="0"/>
              <a:buChar char="•"/>
            </a:pPr>
            <a:r>
              <a:rPr lang="en-US" dirty="0">
                <a:latin typeface="+mj-lt"/>
              </a:rPr>
              <a:t>Introduction to Flux</a:t>
            </a:r>
          </a:p>
          <a:p>
            <a:pPr>
              <a:buFont typeface="Arial" pitchFamily="34" charset="0"/>
              <a:buChar char="•"/>
            </a:pPr>
            <a:r>
              <a:rPr lang="en-US" dirty="0">
                <a:latin typeface="+mj-lt"/>
              </a:rPr>
              <a:t>Redux and Router</a:t>
            </a:r>
          </a:p>
          <a:p>
            <a:pPr lvl="1">
              <a:buFont typeface="Arial" pitchFamily="34" charset="0"/>
              <a:buChar char="•"/>
            </a:pPr>
            <a:r>
              <a:rPr lang="en-US" dirty="0">
                <a:latin typeface="+mj-lt"/>
              </a:rPr>
              <a:t>State, Actions, Reducers, The Store</a:t>
            </a:r>
          </a:p>
          <a:p>
            <a:pPr lvl="1">
              <a:buFont typeface="Arial" pitchFamily="34" charset="0"/>
              <a:buChar char="•"/>
            </a:pPr>
            <a:r>
              <a:rPr lang="en-US" dirty="0">
                <a:latin typeface="+mj-lt"/>
              </a:rPr>
              <a:t>Middleware</a:t>
            </a:r>
          </a:p>
          <a:p>
            <a:pPr lvl="1">
              <a:buFont typeface="Arial" pitchFamily="34" charset="0"/>
              <a:buChar char="•"/>
            </a:pPr>
            <a:r>
              <a:rPr lang="en-US" dirty="0">
                <a:latin typeface="+mj-lt"/>
              </a:rPr>
              <a:t>React Redux</a:t>
            </a:r>
          </a:p>
          <a:p>
            <a:pPr lvl="1">
              <a:buFont typeface="Arial" pitchFamily="34" charset="0"/>
              <a:buChar char="•"/>
            </a:pPr>
            <a:r>
              <a:rPr lang="en-US" dirty="0">
                <a:latin typeface="+mj-lt"/>
              </a:rPr>
              <a:t>React Router, Incorporating the router, Nesting Router, Router parameters</a:t>
            </a:r>
          </a:p>
          <a:p>
            <a:pPr>
              <a:buFont typeface="Arial" pitchFamily="34" charset="0"/>
              <a:buChar char="•"/>
            </a:pPr>
            <a:r>
              <a:rPr lang="en-US" dirty="0">
                <a:latin typeface="+mj-lt"/>
              </a:rPr>
              <a:t>JSON</a:t>
            </a:r>
          </a:p>
          <a:p>
            <a:pPr lvl="1">
              <a:buFont typeface="Arial" pitchFamily="34" charset="0"/>
              <a:buChar char="•"/>
            </a:pPr>
            <a:r>
              <a:rPr lang="en-US" dirty="0">
                <a:latin typeface="+mj-lt"/>
              </a:rPr>
              <a:t>Objects</a:t>
            </a:r>
          </a:p>
          <a:p>
            <a:pPr lvl="1">
              <a:buFont typeface="Arial" pitchFamily="34" charset="0"/>
              <a:buChar char="•"/>
            </a:pPr>
            <a:r>
              <a:rPr lang="en-US" dirty="0">
                <a:latin typeface="+mj-lt"/>
              </a:rPr>
              <a:t>Schema</a:t>
            </a:r>
          </a:p>
          <a:p>
            <a:pPr>
              <a:buFont typeface="Arial" pitchFamily="34" charset="0"/>
              <a:buChar char="•"/>
            </a:pPr>
            <a:r>
              <a:rPr lang="en-US" dirty="0">
                <a:latin typeface="+mj-lt"/>
              </a:rPr>
              <a:t>REST API</a:t>
            </a:r>
          </a:p>
          <a:p>
            <a:pPr lvl="1">
              <a:buFont typeface="Arial" pitchFamily="34" charset="0"/>
              <a:buChar char="•"/>
            </a:pPr>
            <a:r>
              <a:rPr lang="en-US" dirty="0">
                <a:latin typeface="+mj-lt"/>
              </a:rPr>
              <a:t>WRML, REST API Design</a:t>
            </a:r>
          </a:p>
          <a:p>
            <a:pPr lvl="1">
              <a:buFont typeface="Arial" pitchFamily="34" charset="0"/>
              <a:buChar char="•"/>
            </a:pPr>
            <a:r>
              <a:rPr lang="en-US" dirty="0">
                <a:latin typeface="+mj-lt"/>
              </a:rPr>
              <a:t>Identifier Design with URIs, Interaction Design with HTTP, Representation Design, Caching, Security</a:t>
            </a:r>
          </a:p>
        </p:txBody>
      </p:sp>
    </p:spTree>
    <p:extLst>
      <p:ext uri="{BB962C8B-B14F-4D97-AF65-F5344CB8AC3E}">
        <p14:creationId xmlns:p14="http://schemas.microsoft.com/office/powerpoint/2010/main" val="13296691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Factories</a:t>
            </a:r>
          </a:p>
        </p:txBody>
      </p:sp>
      <p:sp>
        <p:nvSpPr>
          <p:cNvPr id="6" name="Content Placeholder 2"/>
          <p:cNvSpPr>
            <a:spLocks noGrp="1"/>
          </p:cNvSpPr>
          <p:nvPr>
            <p:ph idx="1"/>
          </p:nvPr>
        </p:nvSpPr>
        <p:spPr>
          <a:xfrm>
            <a:off x="-8352" y="914400"/>
            <a:ext cx="9152351" cy="5638800"/>
          </a:xfrm>
        </p:spPr>
        <p:txBody>
          <a:bodyPr/>
          <a:lstStyle/>
          <a:p>
            <a:r>
              <a:rPr lang="en-US" sz="2400" dirty="0">
                <a:solidFill>
                  <a:schemeClr val="tx1"/>
                </a:solidFill>
                <a:latin typeface="+mj-lt"/>
              </a:rPr>
              <a:t>Another way to create a React element is to use factories </a:t>
            </a:r>
          </a:p>
          <a:p>
            <a:r>
              <a:rPr lang="en-US" sz="2400" dirty="0">
                <a:solidFill>
                  <a:schemeClr val="tx1"/>
                </a:solidFill>
                <a:latin typeface="+mj-lt"/>
              </a:rPr>
              <a:t>A factory is a special object that can be used to abstract away the details of instantiating objects</a:t>
            </a:r>
          </a:p>
          <a:p>
            <a:r>
              <a:rPr lang="en-US" sz="2400" dirty="0">
                <a:solidFill>
                  <a:schemeClr val="tx1"/>
                </a:solidFill>
                <a:latin typeface="+mj-lt"/>
              </a:rPr>
              <a:t>React has built-in factories for all commonly supported HTML and SVG DOM elements</a:t>
            </a:r>
          </a:p>
          <a:p>
            <a:endParaRPr lang="en-US" sz="2400" dirty="0">
              <a:solidFill>
                <a:schemeClr val="tx1"/>
              </a:solidFill>
              <a:latin typeface="+mj-lt"/>
            </a:endParaRPr>
          </a:p>
        </p:txBody>
      </p:sp>
      <p:pic>
        <p:nvPicPr>
          <p:cNvPr id="3" name="Picture 2"/>
          <p:cNvPicPr>
            <a:picLocks noChangeAspect="1"/>
          </p:cNvPicPr>
          <p:nvPr/>
        </p:nvPicPr>
        <p:blipFill>
          <a:blip r:embed="rId2"/>
          <a:stretch>
            <a:fillRect/>
          </a:stretch>
        </p:blipFill>
        <p:spPr>
          <a:xfrm>
            <a:off x="457200" y="3048000"/>
            <a:ext cx="3248025" cy="371475"/>
          </a:xfrm>
          <a:prstGeom prst="rect">
            <a:avLst/>
          </a:prstGeom>
        </p:spPr>
      </p:pic>
      <p:pic>
        <p:nvPicPr>
          <p:cNvPr id="4" name="Picture 3"/>
          <p:cNvPicPr>
            <a:picLocks noChangeAspect="1"/>
          </p:cNvPicPr>
          <p:nvPr/>
        </p:nvPicPr>
        <p:blipFill>
          <a:blip r:embed="rId3"/>
          <a:stretch>
            <a:fillRect/>
          </a:stretch>
        </p:blipFill>
        <p:spPr>
          <a:xfrm>
            <a:off x="838200" y="3419474"/>
            <a:ext cx="4000500" cy="466725"/>
          </a:xfrm>
          <a:prstGeom prst="rect">
            <a:avLst/>
          </a:prstGeom>
        </p:spPr>
      </p:pic>
      <p:pic>
        <p:nvPicPr>
          <p:cNvPr id="7" name="Picture 6"/>
          <p:cNvPicPr>
            <a:picLocks noChangeAspect="1"/>
          </p:cNvPicPr>
          <p:nvPr/>
        </p:nvPicPr>
        <p:blipFill>
          <a:blip r:embed="rId4"/>
          <a:stretch>
            <a:fillRect/>
          </a:stretch>
        </p:blipFill>
        <p:spPr>
          <a:xfrm>
            <a:off x="2881312" y="4105274"/>
            <a:ext cx="5494384" cy="2143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30583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Using Factories with Components</a:t>
            </a:r>
          </a:p>
        </p:txBody>
      </p:sp>
      <p:sp>
        <p:nvSpPr>
          <p:cNvPr id="6" name="Content Placeholder 2"/>
          <p:cNvSpPr>
            <a:spLocks noGrp="1"/>
          </p:cNvSpPr>
          <p:nvPr>
            <p:ph idx="1"/>
          </p:nvPr>
        </p:nvSpPr>
        <p:spPr>
          <a:xfrm>
            <a:off x="-8352" y="914400"/>
            <a:ext cx="9152351" cy="5638800"/>
          </a:xfrm>
        </p:spPr>
        <p:txBody>
          <a:bodyPr/>
          <a:lstStyle/>
          <a:p>
            <a:endParaRPr lang="en-US" sz="2400" dirty="0">
              <a:solidFill>
                <a:schemeClr val="tx1"/>
              </a:solidFill>
              <a:latin typeface="+mj-lt"/>
            </a:endParaRPr>
          </a:p>
        </p:txBody>
      </p:sp>
      <p:pic>
        <p:nvPicPr>
          <p:cNvPr id="2" name="Picture 1"/>
          <p:cNvPicPr>
            <a:picLocks noChangeAspect="1"/>
          </p:cNvPicPr>
          <p:nvPr/>
        </p:nvPicPr>
        <p:blipFill>
          <a:blip r:embed="rId2"/>
          <a:stretch>
            <a:fillRect/>
          </a:stretch>
        </p:blipFill>
        <p:spPr>
          <a:xfrm>
            <a:off x="381000" y="911268"/>
            <a:ext cx="5867400" cy="5533658"/>
          </a:xfrm>
          <a:prstGeom prst="rect">
            <a:avLst/>
          </a:prstGeom>
        </p:spPr>
      </p:pic>
    </p:spTree>
    <p:extLst>
      <p:ext uri="{BB962C8B-B14F-4D97-AF65-F5344CB8AC3E}">
        <p14:creationId xmlns:p14="http://schemas.microsoft.com/office/powerpoint/2010/main" val="5566860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Steps to create first </a:t>
            </a:r>
            <a:r>
              <a:rPr lang="en-US" sz="3200" b="1" kern="0" dirty="0" err="1">
                <a:solidFill>
                  <a:srgbClr val="FBEF03"/>
                </a:solidFill>
                <a:latin typeface="+mj-lt"/>
              </a:rPr>
              <a:t>reactjs</a:t>
            </a:r>
            <a:r>
              <a:rPr lang="en-US" sz="3200" b="1" kern="0" dirty="0">
                <a:solidFill>
                  <a:srgbClr val="FBEF03"/>
                </a:solidFill>
                <a:latin typeface="+mj-lt"/>
              </a:rPr>
              <a:t> app </a:t>
            </a:r>
          </a:p>
        </p:txBody>
      </p:sp>
      <p:sp>
        <p:nvSpPr>
          <p:cNvPr id="6" name="Content Placeholder 2"/>
          <p:cNvSpPr>
            <a:spLocks noGrp="1"/>
          </p:cNvSpPr>
          <p:nvPr>
            <p:ph idx="1"/>
          </p:nvPr>
        </p:nvSpPr>
        <p:spPr>
          <a:xfrm>
            <a:off x="-8352" y="914400"/>
            <a:ext cx="9152351" cy="5638800"/>
          </a:xfrm>
        </p:spPr>
        <p:txBody>
          <a:bodyPr/>
          <a:lstStyle/>
          <a:p>
            <a:r>
              <a:rPr lang="en-US" sz="2400" dirty="0">
                <a:solidFill>
                  <a:schemeClr val="tx1"/>
                </a:solidFill>
                <a:latin typeface="+mj-lt"/>
              </a:rPr>
              <a:t>Install NVM</a:t>
            </a:r>
          </a:p>
          <a:p>
            <a:pPr lvl="1"/>
            <a:r>
              <a:rPr lang="en-US" sz="2000" dirty="0">
                <a:solidFill>
                  <a:schemeClr val="tx1"/>
                </a:solidFill>
                <a:latin typeface="+mj-lt"/>
              </a:rPr>
              <a:t>https://github.com/coreybutler/nvm-windows</a:t>
            </a:r>
          </a:p>
          <a:p>
            <a:r>
              <a:rPr lang="en-US" sz="2400" dirty="0">
                <a:solidFill>
                  <a:schemeClr val="tx1"/>
                </a:solidFill>
                <a:latin typeface="+mj-lt"/>
              </a:rPr>
              <a:t>Install </a:t>
            </a:r>
            <a:r>
              <a:rPr lang="en-US" sz="2400" dirty="0" err="1">
                <a:solidFill>
                  <a:schemeClr val="tx1"/>
                </a:solidFill>
                <a:latin typeface="+mj-lt"/>
              </a:rPr>
              <a:t>NodeJS</a:t>
            </a:r>
            <a:endParaRPr lang="en-US" sz="2400" dirty="0">
              <a:solidFill>
                <a:schemeClr val="tx1"/>
              </a:solidFill>
              <a:latin typeface="+mj-lt"/>
            </a:endParaRPr>
          </a:p>
          <a:p>
            <a:pPr lvl="1"/>
            <a:r>
              <a:rPr lang="en-US" sz="2000" dirty="0">
                <a:solidFill>
                  <a:schemeClr val="tx1"/>
                </a:solidFill>
                <a:latin typeface="+mj-lt"/>
              </a:rPr>
              <a:t>https://nodejs.org/en/download/</a:t>
            </a:r>
          </a:p>
          <a:p>
            <a:r>
              <a:rPr lang="en-US" dirty="0">
                <a:solidFill>
                  <a:schemeClr val="tx1"/>
                </a:solidFill>
                <a:latin typeface="+mj-lt"/>
              </a:rPr>
              <a:t>Command to check node version</a:t>
            </a:r>
          </a:p>
          <a:p>
            <a:pPr lvl="1"/>
            <a:r>
              <a:rPr lang="en-US" dirty="0">
                <a:solidFill>
                  <a:schemeClr val="tx1"/>
                </a:solidFill>
                <a:latin typeface="+mj-lt"/>
              </a:rPr>
              <a:t>node --version</a:t>
            </a:r>
          </a:p>
          <a:p>
            <a:pPr lvl="1"/>
            <a:r>
              <a:rPr lang="en-US" dirty="0" err="1">
                <a:solidFill>
                  <a:schemeClr val="tx1"/>
                </a:solidFill>
                <a:latin typeface="+mj-lt"/>
              </a:rPr>
              <a:t>npm</a:t>
            </a:r>
            <a:r>
              <a:rPr lang="en-US" dirty="0">
                <a:solidFill>
                  <a:schemeClr val="tx1"/>
                </a:solidFill>
                <a:latin typeface="+mj-lt"/>
              </a:rPr>
              <a:t> --version</a:t>
            </a:r>
          </a:p>
          <a:p>
            <a:r>
              <a:rPr lang="en-US" dirty="0">
                <a:solidFill>
                  <a:schemeClr val="tx1"/>
                </a:solidFill>
                <a:latin typeface="+mj-lt"/>
              </a:rPr>
              <a:t>To create first app</a:t>
            </a:r>
          </a:p>
          <a:p>
            <a:pPr lvl="1"/>
            <a:r>
              <a:rPr lang="en-US" dirty="0" err="1">
                <a:solidFill>
                  <a:schemeClr val="tx1"/>
                </a:solidFill>
                <a:latin typeface="+mj-lt"/>
              </a:rPr>
              <a:t>npx</a:t>
            </a:r>
            <a:r>
              <a:rPr lang="en-US" dirty="0">
                <a:solidFill>
                  <a:schemeClr val="tx1"/>
                </a:solidFill>
                <a:latin typeface="+mj-lt"/>
              </a:rPr>
              <a:t> create-react-app my-react-app</a:t>
            </a:r>
          </a:p>
          <a:p>
            <a:endParaRPr lang="en-US" sz="2400" dirty="0">
              <a:solidFill>
                <a:schemeClr val="tx1"/>
              </a:solidFill>
              <a:latin typeface="+mj-lt"/>
            </a:endParaRPr>
          </a:p>
        </p:txBody>
      </p:sp>
      <p:pic>
        <p:nvPicPr>
          <p:cNvPr id="3" name="Picture 2"/>
          <p:cNvPicPr>
            <a:picLocks noChangeAspect="1"/>
          </p:cNvPicPr>
          <p:nvPr/>
        </p:nvPicPr>
        <p:blipFill>
          <a:blip r:embed="rId2"/>
          <a:stretch>
            <a:fillRect/>
          </a:stretch>
        </p:blipFill>
        <p:spPr>
          <a:xfrm>
            <a:off x="5791200" y="1752600"/>
            <a:ext cx="3241893" cy="4191000"/>
          </a:xfrm>
          <a:prstGeom prst="rect">
            <a:avLst/>
          </a:prstGeom>
        </p:spPr>
      </p:pic>
    </p:spTree>
    <p:extLst>
      <p:ext uri="{BB962C8B-B14F-4D97-AF65-F5344CB8AC3E}">
        <p14:creationId xmlns:p14="http://schemas.microsoft.com/office/powerpoint/2010/main" val="8127125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Elements as JSX</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JSX, a simpler way to creating complex DOM trees with attributes</a:t>
            </a:r>
          </a:p>
          <a:p>
            <a:pPr>
              <a:lnSpc>
                <a:spcPct val="150000"/>
              </a:lnSpc>
            </a:pPr>
            <a:r>
              <a:rPr lang="en-US" sz="2400" dirty="0">
                <a:solidFill>
                  <a:schemeClr val="tx1"/>
                </a:solidFill>
                <a:latin typeface="+mj-lt"/>
              </a:rPr>
              <a:t>JSX is as readable as HTML, XML</a:t>
            </a:r>
          </a:p>
          <a:p>
            <a:pPr>
              <a:lnSpc>
                <a:spcPct val="150000"/>
              </a:lnSpc>
            </a:pPr>
            <a:r>
              <a:rPr lang="en-US" sz="2400" dirty="0">
                <a:solidFill>
                  <a:schemeClr val="tx1"/>
                </a:solidFill>
                <a:latin typeface="+mj-lt"/>
              </a:rPr>
              <a:t>JSX elements can be added as children</a:t>
            </a:r>
          </a:p>
          <a:p>
            <a:pPr>
              <a:lnSpc>
                <a:spcPct val="150000"/>
              </a:lnSpc>
            </a:pPr>
            <a:r>
              <a:rPr lang="en-US" sz="2400" dirty="0">
                <a:solidFill>
                  <a:schemeClr val="tx1"/>
                </a:solidFill>
                <a:latin typeface="+mj-lt"/>
              </a:rPr>
              <a:t>Array of the elements can be pass into JSX </a:t>
            </a:r>
          </a:p>
          <a:p>
            <a:endParaRPr lang="en-US" sz="2400"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p:txBody>
      </p:sp>
      <p:pic>
        <p:nvPicPr>
          <p:cNvPr id="2" name="Picture 1"/>
          <p:cNvPicPr>
            <a:picLocks noChangeAspect="1"/>
          </p:cNvPicPr>
          <p:nvPr/>
        </p:nvPicPr>
        <p:blipFill>
          <a:blip r:embed="rId2"/>
          <a:stretch>
            <a:fillRect/>
          </a:stretch>
        </p:blipFill>
        <p:spPr>
          <a:xfrm>
            <a:off x="457200" y="3886200"/>
            <a:ext cx="7772400" cy="1386025"/>
          </a:xfrm>
          <a:prstGeom prst="rect">
            <a:avLst/>
          </a:prstGeom>
        </p:spPr>
      </p:pic>
    </p:spTree>
    <p:extLst>
      <p:ext uri="{BB962C8B-B14F-4D97-AF65-F5344CB8AC3E}">
        <p14:creationId xmlns:p14="http://schemas.microsoft.com/office/powerpoint/2010/main" val="17052715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React Elements as JSX</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Nested components</a:t>
            </a:r>
          </a:p>
          <a:p>
            <a:pPr>
              <a:lnSpc>
                <a:spcPct val="150000"/>
              </a:lnSpc>
            </a:pPr>
            <a:r>
              <a:rPr lang="en-US" sz="2400" dirty="0" err="1">
                <a:solidFill>
                  <a:schemeClr val="tx1"/>
                </a:solidFill>
                <a:latin typeface="+mj-lt"/>
              </a:rPr>
              <a:t>className</a:t>
            </a:r>
            <a:endParaRPr lang="en-US" sz="2400" dirty="0">
              <a:solidFill>
                <a:schemeClr val="tx1"/>
              </a:solidFill>
              <a:latin typeface="+mj-lt"/>
            </a:endParaRPr>
          </a:p>
          <a:p>
            <a:pPr>
              <a:lnSpc>
                <a:spcPct val="150000"/>
              </a:lnSpc>
            </a:pPr>
            <a:r>
              <a:rPr lang="en-US" sz="2400" dirty="0">
                <a:solidFill>
                  <a:schemeClr val="tx1"/>
                </a:solidFill>
                <a:latin typeface="+mj-lt"/>
              </a:rPr>
              <a:t>JavaScript expressions</a:t>
            </a:r>
          </a:p>
          <a:p>
            <a:pPr>
              <a:lnSpc>
                <a:spcPct val="150000"/>
              </a:lnSpc>
            </a:pPr>
            <a:r>
              <a:rPr lang="en-US" sz="2400" dirty="0">
                <a:solidFill>
                  <a:schemeClr val="tx1"/>
                </a:solidFill>
                <a:latin typeface="+mj-lt"/>
              </a:rPr>
              <a:t>Evaluation</a:t>
            </a:r>
          </a:p>
          <a:p>
            <a:pPr>
              <a:lnSpc>
                <a:spcPct val="150000"/>
              </a:lnSpc>
            </a:pPr>
            <a:r>
              <a:rPr lang="en-US" sz="2400" dirty="0">
                <a:solidFill>
                  <a:schemeClr val="tx1"/>
                </a:solidFill>
                <a:latin typeface="+mj-lt"/>
              </a:rPr>
              <a:t>Mapping arrays to JSX</a:t>
            </a:r>
          </a:p>
          <a:p>
            <a:endParaRPr lang="en-US" sz="2400"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p:txBody>
      </p:sp>
      <p:pic>
        <p:nvPicPr>
          <p:cNvPr id="3" name="Picture 2"/>
          <p:cNvPicPr>
            <a:picLocks noChangeAspect="1"/>
          </p:cNvPicPr>
          <p:nvPr/>
        </p:nvPicPr>
        <p:blipFill>
          <a:blip r:embed="rId2"/>
          <a:stretch>
            <a:fillRect/>
          </a:stretch>
        </p:blipFill>
        <p:spPr>
          <a:xfrm>
            <a:off x="3505200" y="2362200"/>
            <a:ext cx="3592286" cy="381000"/>
          </a:xfrm>
          <a:prstGeom prst="rect">
            <a:avLst/>
          </a:prstGeom>
        </p:spPr>
      </p:pic>
      <p:pic>
        <p:nvPicPr>
          <p:cNvPr id="4" name="Picture 3"/>
          <p:cNvPicPr>
            <a:picLocks noChangeAspect="1"/>
          </p:cNvPicPr>
          <p:nvPr/>
        </p:nvPicPr>
        <p:blipFill>
          <a:blip r:embed="rId3"/>
          <a:stretch>
            <a:fillRect/>
          </a:stretch>
        </p:blipFill>
        <p:spPr>
          <a:xfrm>
            <a:off x="2286000" y="2971800"/>
            <a:ext cx="4693024" cy="457200"/>
          </a:xfrm>
          <a:prstGeom prst="rect">
            <a:avLst/>
          </a:prstGeom>
        </p:spPr>
      </p:pic>
      <p:pic>
        <p:nvPicPr>
          <p:cNvPr id="7" name="Picture 6"/>
          <p:cNvPicPr>
            <a:picLocks noChangeAspect="1"/>
          </p:cNvPicPr>
          <p:nvPr/>
        </p:nvPicPr>
        <p:blipFill>
          <a:blip r:embed="rId4"/>
          <a:stretch>
            <a:fillRect/>
          </a:stretch>
        </p:blipFill>
        <p:spPr>
          <a:xfrm>
            <a:off x="1204912" y="4267200"/>
            <a:ext cx="5257800" cy="1219200"/>
          </a:xfrm>
          <a:prstGeom prst="rect">
            <a:avLst/>
          </a:prstGeom>
        </p:spPr>
      </p:pic>
    </p:spTree>
    <p:extLst>
      <p:ext uri="{BB962C8B-B14F-4D97-AF65-F5344CB8AC3E}">
        <p14:creationId xmlns:p14="http://schemas.microsoft.com/office/powerpoint/2010/main" val="30003775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Babel</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To </a:t>
            </a:r>
            <a:r>
              <a:rPr lang="en-US" sz="2400" dirty="0" err="1">
                <a:solidFill>
                  <a:schemeClr val="tx1"/>
                </a:solidFill>
                <a:latin typeface="+mj-lt"/>
              </a:rPr>
              <a:t>transpile</a:t>
            </a:r>
            <a:r>
              <a:rPr lang="en-US" sz="2400" dirty="0">
                <a:solidFill>
                  <a:schemeClr val="tx1"/>
                </a:solidFill>
                <a:latin typeface="+mj-lt"/>
              </a:rPr>
              <a:t> code in the browser, use Babel v. 5.8. </a:t>
            </a:r>
          </a:p>
          <a:p>
            <a:pPr>
              <a:lnSpc>
                <a:spcPct val="150000"/>
              </a:lnSpc>
            </a:pPr>
            <a:r>
              <a:rPr lang="en-US" sz="2400" dirty="0">
                <a:solidFill>
                  <a:schemeClr val="tx1"/>
                </a:solidFill>
                <a:latin typeface="+mj-lt"/>
              </a:rPr>
              <a:t>Babel 6.0+ will not work as an in-browser transformer.</a:t>
            </a:r>
          </a:p>
          <a:p>
            <a:pPr>
              <a:lnSpc>
                <a:spcPct val="150000"/>
              </a:lnSpc>
            </a:pPr>
            <a:r>
              <a:rPr lang="en-US" sz="2400" dirty="0" err="1">
                <a:solidFill>
                  <a:schemeClr val="tx1"/>
                </a:solidFill>
                <a:latin typeface="+mj-lt"/>
              </a:rPr>
              <a:t>transpile</a:t>
            </a:r>
            <a:r>
              <a:rPr lang="en-US" sz="2400" dirty="0">
                <a:solidFill>
                  <a:schemeClr val="tx1"/>
                </a:solidFill>
                <a:latin typeface="+mj-lt"/>
              </a:rPr>
              <a:t> our code from JSX to pure React, Babel will also convert ES6 into common ES5 JavaScript that is readable by all browsers</a:t>
            </a:r>
          </a:p>
          <a:p>
            <a:pPr>
              <a:lnSpc>
                <a:spcPct val="150000"/>
              </a:lnSpc>
            </a:pPr>
            <a:r>
              <a:rPr lang="en-US" sz="2400" dirty="0">
                <a:solidFill>
                  <a:schemeClr val="tx1"/>
                </a:solidFill>
                <a:latin typeface="+mj-lt"/>
              </a:rPr>
              <a:t>Babel Presets</a:t>
            </a:r>
          </a:p>
          <a:p>
            <a:pPr lvl="1">
              <a:lnSpc>
                <a:spcPct val="150000"/>
              </a:lnSpc>
            </a:pPr>
            <a:r>
              <a:rPr lang="en-US" sz="2000" dirty="0">
                <a:solidFill>
                  <a:schemeClr val="tx1"/>
                </a:solidFill>
                <a:latin typeface="+mj-lt"/>
              </a:rPr>
              <a:t>babel-preset-es2015</a:t>
            </a:r>
          </a:p>
          <a:p>
            <a:pPr lvl="1">
              <a:lnSpc>
                <a:spcPct val="150000"/>
              </a:lnSpc>
            </a:pPr>
            <a:r>
              <a:rPr lang="en-US" sz="2000" dirty="0">
                <a:solidFill>
                  <a:schemeClr val="tx1"/>
                </a:solidFill>
                <a:latin typeface="+mj-lt"/>
              </a:rPr>
              <a:t>babel-preset-</a:t>
            </a:r>
            <a:r>
              <a:rPr lang="en-US" sz="2000" dirty="0" err="1">
                <a:solidFill>
                  <a:schemeClr val="tx1"/>
                </a:solidFill>
                <a:latin typeface="+mj-lt"/>
              </a:rPr>
              <a:t>env</a:t>
            </a:r>
            <a:endParaRPr lang="en-US" sz="2000" dirty="0">
              <a:solidFill>
                <a:schemeClr val="tx1"/>
              </a:solidFill>
              <a:latin typeface="+mj-lt"/>
            </a:endParaRPr>
          </a:p>
          <a:p>
            <a:pPr lvl="1">
              <a:lnSpc>
                <a:spcPct val="150000"/>
              </a:lnSpc>
            </a:pPr>
            <a:r>
              <a:rPr lang="en-US" sz="2000" dirty="0">
                <a:solidFill>
                  <a:schemeClr val="tx1"/>
                </a:solidFill>
                <a:latin typeface="+mj-lt"/>
              </a:rPr>
              <a:t>babel-preset-react</a:t>
            </a:r>
          </a:p>
          <a:p>
            <a:endParaRPr lang="en-US" sz="2400"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p:txBody>
      </p:sp>
    </p:spTree>
    <p:extLst>
      <p:ext uri="{BB962C8B-B14F-4D97-AF65-F5344CB8AC3E}">
        <p14:creationId xmlns:p14="http://schemas.microsoft.com/office/powerpoint/2010/main" val="6084626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endParaRPr lang="en-US" sz="3200" b="1" kern="0" dirty="0">
              <a:solidFill>
                <a:srgbClr val="FBEF03"/>
              </a:solidFill>
              <a:latin typeface="+mj-lt"/>
            </a:endParaRPr>
          </a:p>
        </p:txBody>
      </p:sp>
      <p:sp>
        <p:nvSpPr>
          <p:cNvPr id="3" name="Rectangle 2"/>
          <p:cNvSpPr/>
          <p:nvPr/>
        </p:nvSpPr>
        <p:spPr>
          <a:xfrm>
            <a:off x="578285" y="3276600"/>
            <a:ext cx="8534400" cy="646331"/>
          </a:xfrm>
          <a:prstGeom prst="rect">
            <a:avLst/>
          </a:prstGeom>
        </p:spPr>
        <p:txBody>
          <a:bodyPr wrap="square">
            <a:spAutoFit/>
          </a:bodyPr>
          <a:lstStyle/>
          <a:p>
            <a:r>
              <a:rPr lang="en-US" sz="3600" dirty="0">
                <a:latin typeface="MyriadPro-SemiboldCond"/>
              </a:rPr>
              <a:t>Props, State, and the Component Tree</a:t>
            </a:r>
            <a:endParaRPr lang="en-IN" sz="3600" dirty="0"/>
          </a:p>
        </p:txBody>
      </p:sp>
    </p:spTree>
    <p:extLst>
      <p:ext uri="{BB962C8B-B14F-4D97-AF65-F5344CB8AC3E}">
        <p14:creationId xmlns:p14="http://schemas.microsoft.com/office/powerpoint/2010/main" val="32864533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Property Validation</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JavaScript is a loosely typed language</a:t>
            </a:r>
          </a:p>
          <a:p>
            <a:pPr>
              <a:lnSpc>
                <a:spcPct val="150000"/>
              </a:lnSpc>
            </a:pPr>
            <a:r>
              <a:rPr lang="en-US" sz="2400" dirty="0">
                <a:solidFill>
                  <a:schemeClr val="tx1"/>
                </a:solidFill>
                <a:latin typeface="+mj-lt"/>
              </a:rPr>
              <a:t>React components provide a way to specify and validate property types</a:t>
            </a:r>
          </a:p>
          <a:p>
            <a:pPr lvl="1">
              <a:lnSpc>
                <a:spcPct val="150000"/>
              </a:lnSpc>
            </a:pPr>
            <a:r>
              <a:rPr lang="en-US" sz="2000" dirty="0">
                <a:solidFill>
                  <a:schemeClr val="tx1"/>
                </a:solidFill>
                <a:latin typeface="+mj-lt"/>
              </a:rPr>
              <a:t>reduce the amount of time spent debugging</a:t>
            </a:r>
          </a:p>
          <a:p>
            <a:pPr lvl="1">
              <a:lnSpc>
                <a:spcPct val="150000"/>
              </a:lnSpc>
            </a:pPr>
            <a:r>
              <a:rPr lang="en-US" sz="2000" dirty="0">
                <a:solidFill>
                  <a:schemeClr val="tx1"/>
                </a:solidFill>
                <a:latin typeface="+mj-lt"/>
              </a:rPr>
              <a:t>incorrect property types triggers warnings</a:t>
            </a:r>
          </a:p>
          <a:p>
            <a:pPr>
              <a:lnSpc>
                <a:spcPct val="150000"/>
              </a:lnSpc>
            </a:pPr>
            <a:endParaRPr lang="en-US"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p:txBody>
      </p:sp>
      <p:pic>
        <p:nvPicPr>
          <p:cNvPr id="3" name="Picture 2"/>
          <p:cNvPicPr>
            <a:picLocks noChangeAspect="1"/>
          </p:cNvPicPr>
          <p:nvPr/>
        </p:nvPicPr>
        <p:blipFill>
          <a:blip r:embed="rId2"/>
          <a:stretch>
            <a:fillRect/>
          </a:stretch>
        </p:blipFill>
        <p:spPr>
          <a:xfrm>
            <a:off x="4953000" y="3919603"/>
            <a:ext cx="3581400" cy="2467453"/>
          </a:xfrm>
          <a:prstGeom prst="rect">
            <a:avLst/>
          </a:prstGeom>
        </p:spPr>
      </p:pic>
      <p:pic>
        <p:nvPicPr>
          <p:cNvPr id="4" name="Picture 3"/>
          <p:cNvPicPr>
            <a:picLocks noChangeAspect="1"/>
          </p:cNvPicPr>
          <p:nvPr/>
        </p:nvPicPr>
        <p:blipFill>
          <a:blip r:embed="rId3"/>
          <a:stretch>
            <a:fillRect/>
          </a:stretch>
        </p:blipFill>
        <p:spPr>
          <a:xfrm>
            <a:off x="304799" y="3919603"/>
            <a:ext cx="4495801" cy="543117"/>
          </a:xfrm>
          <a:prstGeom prst="rect">
            <a:avLst/>
          </a:prstGeom>
        </p:spPr>
      </p:pic>
    </p:spTree>
    <p:extLst>
      <p:ext uri="{BB962C8B-B14F-4D97-AF65-F5344CB8AC3E}">
        <p14:creationId xmlns:p14="http://schemas.microsoft.com/office/powerpoint/2010/main" val="920980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Validating Props with </a:t>
            </a:r>
            <a:r>
              <a:rPr lang="en-US" sz="3200" b="1" kern="0" dirty="0" err="1">
                <a:solidFill>
                  <a:srgbClr val="FBEF03"/>
                </a:solidFill>
                <a:latin typeface="+mj-lt"/>
              </a:rPr>
              <a:t>createClass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Consider the following two examples</a:t>
            </a:r>
            <a:endParaRPr lang="en-US" sz="2000" dirty="0">
              <a:solidFill>
                <a:schemeClr val="tx1"/>
              </a:solidFill>
              <a:latin typeface="+mj-lt"/>
            </a:endParaRPr>
          </a:p>
          <a:p>
            <a:pPr>
              <a:lnSpc>
                <a:spcPct val="150000"/>
              </a:lnSpc>
            </a:pPr>
            <a:endParaRPr lang="en-US"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p:txBody>
      </p:sp>
      <p:pic>
        <p:nvPicPr>
          <p:cNvPr id="4" name="Picture 3"/>
          <p:cNvPicPr>
            <a:picLocks noChangeAspect="1"/>
          </p:cNvPicPr>
          <p:nvPr/>
        </p:nvPicPr>
        <p:blipFill>
          <a:blip r:embed="rId2"/>
          <a:stretch>
            <a:fillRect/>
          </a:stretch>
        </p:blipFill>
        <p:spPr>
          <a:xfrm>
            <a:off x="838200" y="1600200"/>
            <a:ext cx="6019800" cy="2202131"/>
          </a:xfrm>
          <a:prstGeom prst="rect">
            <a:avLst/>
          </a:prstGeom>
        </p:spPr>
      </p:pic>
      <p:pic>
        <p:nvPicPr>
          <p:cNvPr id="7" name="Picture 6"/>
          <p:cNvPicPr>
            <a:picLocks noChangeAspect="1"/>
          </p:cNvPicPr>
          <p:nvPr/>
        </p:nvPicPr>
        <p:blipFill>
          <a:blip r:embed="rId3"/>
          <a:stretch>
            <a:fillRect/>
          </a:stretch>
        </p:blipFill>
        <p:spPr>
          <a:xfrm>
            <a:off x="5791200" y="1447800"/>
            <a:ext cx="2809875" cy="923925"/>
          </a:xfrm>
          <a:prstGeom prst="rect">
            <a:avLst/>
          </a:prstGeom>
        </p:spPr>
      </p:pic>
      <p:pic>
        <p:nvPicPr>
          <p:cNvPr id="8" name="Picture 7"/>
          <p:cNvPicPr>
            <a:picLocks noChangeAspect="1"/>
          </p:cNvPicPr>
          <p:nvPr/>
        </p:nvPicPr>
        <p:blipFill>
          <a:blip r:embed="rId4"/>
          <a:stretch>
            <a:fillRect/>
          </a:stretch>
        </p:blipFill>
        <p:spPr>
          <a:xfrm>
            <a:off x="38374" y="3808934"/>
            <a:ext cx="6819626" cy="152400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5114026" y="5534936"/>
            <a:ext cx="3581400" cy="942064"/>
          </a:xfrm>
          <a:prstGeom prst="rect">
            <a:avLst/>
          </a:prstGeom>
        </p:spPr>
      </p:pic>
    </p:spTree>
    <p:extLst>
      <p:ext uri="{BB962C8B-B14F-4D97-AF65-F5344CB8AC3E}">
        <p14:creationId xmlns:p14="http://schemas.microsoft.com/office/powerpoint/2010/main" val="1285713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Validating Props with </a:t>
            </a:r>
            <a:r>
              <a:rPr lang="en-US" sz="3200" b="1" kern="0" dirty="0" err="1">
                <a:solidFill>
                  <a:srgbClr val="FBEF03"/>
                </a:solidFill>
                <a:latin typeface="+mj-lt"/>
              </a:rPr>
              <a:t>createClass</a:t>
            </a:r>
            <a:endParaRPr lang="en-US" sz="3200" b="1" kern="0" dirty="0">
              <a:solidFill>
                <a:srgbClr val="FBEF03"/>
              </a:solidFill>
              <a:latin typeface="+mj-lt"/>
            </a:endParaRP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The following example demonstrate the </a:t>
            </a:r>
            <a:r>
              <a:rPr lang="en-US" sz="2400" dirty="0" err="1">
                <a:solidFill>
                  <a:schemeClr val="tx1"/>
                </a:solidFill>
                <a:latin typeface="+mj-lt"/>
              </a:rPr>
              <a:t>propTypes</a:t>
            </a:r>
            <a:endParaRPr lang="en-US" sz="2400" dirty="0">
              <a:solidFill>
                <a:schemeClr val="tx1"/>
              </a:solidFill>
              <a:latin typeface="+mj-lt"/>
            </a:endParaRPr>
          </a:p>
          <a:p>
            <a:pPr>
              <a:lnSpc>
                <a:spcPct val="150000"/>
              </a:lnSpc>
            </a:pPr>
            <a:endParaRPr lang="en-US" sz="2400" dirty="0">
              <a:solidFill>
                <a:schemeClr val="tx1"/>
              </a:solidFill>
              <a:latin typeface="+mj-lt"/>
            </a:endParaRPr>
          </a:p>
          <a:p>
            <a:pPr>
              <a:lnSpc>
                <a:spcPct val="150000"/>
              </a:lnSpc>
            </a:pPr>
            <a:endParaRPr lang="en-US" sz="2400" dirty="0">
              <a:solidFill>
                <a:schemeClr val="tx1"/>
              </a:solidFill>
              <a:latin typeface="+mj-lt"/>
            </a:endParaRPr>
          </a:p>
          <a:p>
            <a:pPr>
              <a:lnSpc>
                <a:spcPct val="150000"/>
              </a:lnSpc>
            </a:pPr>
            <a:endParaRPr lang="en-US" sz="2400" dirty="0">
              <a:solidFill>
                <a:schemeClr val="tx1"/>
              </a:solidFill>
              <a:latin typeface="+mj-lt"/>
            </a:endParaRPr>
          </a:p>
          <a:p>
            <a:pPr>
              <a:lnSpc>
                <a:spcPct val="150000"/>
              </a:lnSpc>
            </a:pPr>
            <a:r>
              <a:rPr lang="en-US" sz="2400" dirty="0" err="1">
                <a:solidFill>
                  <a:schemeClr val="tx1"/>
                </a:solidFill>
                <a:latin typeface="+mj-lt"/>
              </a:rPr>
              <a:t>propTypes</a:t>
            </a:r>
            <a:r>
              <a:rPr lang="en-US" sz="2400" dirty="0">
                <a:solidFill>
                  <a:schemeClr val="tx1"/>
                </a:solidFill>
                <a:latin typeface="+mj-lt"/>
              </a:rPr>
              <a:t> are used to define the property types (strictly), raise an error while not belongs to given </a:t>
            </a:r>
            <a:r>
              <a:rPr lang="en-US" sz="2400" dirty="0" err="1">
                <a:solidFill>
                  <a:schemeClr val="tx1"/>
                </a:solidFill>
                <a:latin typeface="+mj-lt"/>
              </a:rPr>
              <a:t>propTypes</a:t>
            </a:r>
            <a:endParaRPr lang="en-US" sz="2000" dirty="0">
              <a:solidFill>
                <a:schemeClr val="tx1"/>
              </a:solidFill>
              <a:latin typeface="+mj-lt"/>
            </a:endParaRPr>
          </a:p>
          <a:p>
            <a:pPr>
              <a:lnSpc>
                <a:spcPct val="150000"/>
              </a:lnSpc>
            </a:pPr>
            <a:endParaRPr lang="en-US"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p:txBody>
      </p:sp>
      <p:pic>
        <p:nvPicPr>
          <p:cNvPr id="2" name="Picture 1"/>
          <p:cNvPicPr>
            <a:picLocks noChangeAspect="1"/>
          </p:cNvPicPr>
          <p:nvPr/>
        </p:nvPicPr>
        <p:blipFill>
          <a:blip r:embed="rId2"/>
          <a:stretch>
            <a:fillRect/>
          </a:stretch>
        </p:blipFill>
        <p:spPr>
          <a:xfrm>
            <a:off x="533400" y="1604375"/>
            <a:ext cx="4038600" cy="1801307"/>
          </a:xfrm>
          <a:prstGeom prst="rect">
            <a:avLst/>
          </a:prstGeom>
        </p:spPr>
      </p:pic>
      <p:pic>
        <p:nvPicPr>
          <p:cNvPr id="10" name="Picture 9"/>
          <p:cNvPicPr>
            <a:picLocks noChangeAspect="1"/>
          </p:cNvPicPr>
          <p:nvPr/>
        </p:nvPicPr>
        <p:blipFill>
          <a:blip r:embed="rId3"/>
          <a:stretch>
            <a:fillRect/>
          </a:stretch>
        </p:blipFill>
        <p:spPr>
          <a:xfrm>
            <a:off x="76200" y="4876800"/>
            <a:ext cx="9034750" cy="990600"/>
          </a:xfrm>
          <a:prstGeom prst="rect">
            <a:avLst/>
          </a:prstGeom>
        </p:spPr>
      </p:pic>
    </p:spTree>
    <p:extLst>
      <p:ext uri="{BB962C8B-B14F-4D97-AF65-F5344CB8AC3E}">
        <p14:creationId xmlns:p14="http://schemas.microsoft.com/office/powerpoint/2010/main" val="389315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a:solidFill>
                  <a:srgbClr val="FBEF03"/>
                </a:solidFill>
                <a:latin typeface="+mj-lt"/>
              </a:rPr>
              <a:t>Overview (cont..)</a:t>
            </a:r>
          </a:p>
        </p:txBody>
      </p:sp>
      <p:sp>
        <p:nvSpPr>
          <p:cNvPr id="4" name="TextBox 3"/>
          <p:cNvSpPr txBox="1"/>
          <p:nvPr/>
        </p:nvSpPr>
        <p:spPr>
          <a:xfrm>
            <a:off x="152400" y="1066800"/>
            <a:ext cx="8610600" cy="5139869"/>
          </a:xfrm>
          <a:prstGeom prst="rect">
            <a:avLst/>
          </a:prstGeom>
          <a:noFill/>
        </p:spPr>
        <p:txBody>
          <a:bodyPr wrap="square" rtlCol="0">
            <a:spAutoFit/>
          </a:bodyPr>
          <a:lstStyle/>
          <a:p>
            <a:pPr algn="ctr"/>
            <a:r>
              <a:rPr lang="en-US" sz="2200" dirty="0">
                <a:latin typeface="+mj-lt"/>
              </a:rPr>
              <a:t>UNIT-3</a:t>
            </a:r>
          </a:p>
          <a:p>
            <a:pPr>
              <a:buFont typeface="Arial" pitchFamily="34" charset="0"/>
              <a:buChar char="•"/>
            </a:pPr>
            <a:r>
              <a:rPr lang="en-US" dirty="0">
                <a:latin typeface="+mj-lt"/>
              </a:rPr>
              <a:t>Introduction to Angular</a:t>
            </a:r>
          </a:p>
          <a:p>
            <a:pPr lvl="1">
              <a:buFont typeface="Arial" pitchFamily="34" charset="0"/>
              <a:buChar char="•"/>
            </a:pPr>
            <a:r>
              <a:rPr lang="en-US" dirty="0">
                <a:latin typeface="+mj-lt"/>
              </a:rPr>
              <a:t>Angular architecture; introduction to components, component interaction and styles; templates, interpolation and directives; forms, user input, form validations; data binding and pipes; retrieving data using HTTP; Angular modules</a:t>
            </a:r>
          </a:p>
          <a:p>
            <a:pPr>
              <a:buFont typeface="Arial" pitchFamily="34" charset="0"/>
              <a:buChar char="•"/>
            </a:pPr>
            <a:r>
              <a:rPr lang="en-US" dirty="0">
                <a:latin typeface="+mj-lt"/>
              </a:rPr>
              <a:t>Node.js</a:t>
            </a:r>
          </a:p>
          <a:p>
            <a:pPr lvl="1">
              <a:buFont typeface="Arial" pitchFamily="34" charset="0"/>
              <a:buChar char="•"/>
            </a:pPr>
            <a:r>
              <a:rPr lang="en-US" dirty="0">
                <a:latin typeface="+mj-lt"/>
              </a:rPr>
              <a:t> Introduction, Features, Node.js Process Model</a:t>
            </a:r>
          </a:p>
          <a:p>
            <a:pPr lvl="1">
              <a:buFont typeface="Arial" pitchFamily="34" charset="0"/>
              <a:buChar char="•"/>
            </a:pPr>
            <a:r>
              <a:rPr lang="en-US" dirty="0">
                <a:latin typeface="+mj-lt"/>
              </a:rPr>
              <a:t>Environment Setup: Local Environment Setup, The Node.js Runtime, Installation of Node.js</a:t>
            </a:r>
          </a:p>
          <a:p>
            <a:pPr lvl="1">
              <a:buFont typeface="Arial" pitchFamily="34" charset="0"/>
              <a:buChar char="•"/>
            </a:pPr>
            <a:r>
              <a:rPr lang="en-US" dirty="0">
                <a:latin typeface="+mj-lt"/>
              </a:rPr>
              <a:t>Node.js Modules: Functions, Buffer, Module, Modules Types</a:t>
            </a:r>
          </a:p>
          <a:p>
            <a:pPr lvl="1">
              <a:buFont typeface="Arial" pitchFamily="34" charset="0"/>
              <a:buChar char="•"/>
            </a:pPr>
            <a:r>
              <a:rPr lang="en-US" dirty="0">
                <a:latin typeface="+mj-lt"/>
              </a:rPr>
              <a:t>Node Package Manager: Installing Modules using NPM, Global </a:t>
            </a:r>
            <a:r>
              <a:rPr lang="en-US" dirty="0" err="1">
                <a:latin typeface="+mj-lt"/>
              </a:rPr>
              <a:t>vs</a:t>
            </a:r>
            <a:r>
              <a:rPr lang="en-US" dirty="0">
                <a:latin typeface="+mj-lt"/>
              </a:rPr>
              <a:t> Local Installation, Attributes of Package.js on, Updating packages, Mobile-first paradigm, Using twitter bootstrap on the notes application, </a:t>
            </a:r>
            <a:r>
              <a:rPr lang="en-US" dirty="0" err="1">
                <a:latin typeface="+mj-lt"/>
              </a:rPr>
              <a:t>Flexbox</a:t>
            </a:r>
            <a:r>
              <a:rPr lang="en-US" dirty="0">
                <a:latin typeface="+mj-lt"/>
              </a:rPr>
              <a:t> and CSS Grids</a:t>
            </a:r>
          </a:p>
          <a:p>
            <a:pPr>
              <a:buFont typeface="Arial" pitchFamily="34" charset="0"/>
              <a:buChar char="•"/>
            </a:pPr>
            <a:r>
              <a:rPr lang="en-US" dirty="0">
                <a:latin typeface="+mj-lt"/>
              </a:rPr>
              <a:t>File System: Synchronous </a:t>
            </a:r>
            <a:r>
              <a:rPr lang="en-US" dirty="0" err="1">
                <a:latin typeface="+mj-lt"/>
              </a:rPr>
              <a:t>vs</a:t>
            </a:r>
            <a:r>
              <a:rPr lang="en-US" dirty="0">
                <a:latin typeface="+mj-lt"/>
              </a:rPr>
              <a:t> Asynchronous, File operations</a:t>
            </a:r>
          </a:p>
          <a:p>
            <a:pPr>
              <a:buFont typeface="Arial" pitchFamily="34" charset="0"/>
              <a:buChar char="•"/>
            </a:pPr>
            <a:r>
              <a:rPr lang="en-US" dirty="0">
                <a:latin typeface="+mj-lt"/>
              </a:rPr>
              <a:t>Web Module: Creating Web Server, Web Application Architecture, Sending Requests, Handling http requests</a:t>
            </a:r>
          </a:p>
          <a:p>
            <a:pPr>
              <a:buFont typeface="Arial" pitchFamily="34" charset="0"/>
              <a:buChar char="•"/>
            </a:pPr>
            <a:r>
              <a:rPr lang="en-US" dirty="0">
                <a:latin typeface="+mj-lt"/>
              </a:rPr>
              <a:t>Express Framework: Overview, Installing Express, Request / Response Method, Cookies Management</a:t>
            </a:r>
          </a:p>
        </p:txBody>
      </p:sp>
    </p:spTree>
    <p:extLst>
      <p:ext uri="{BB962C8B-B14F-4D97-AF65-F5344CB8AC3E}">
        <p14:creationId xmlns:p14="http://schemas.microsoft.com/office/powerpoint/2010/main" val="18871699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Default Props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assign default values for properties</a:t>
            </a:r>
          </a:p>
          <a:p>
            <a:pPr>
              <a:lnSpc>
                <a:spcPct val="150000"/>
              </a:lnSpc>
            </a:pPr>
            <a:r>
              <a:rPr lang="en-US" sz="2400" dirty="0">
                <a:solidFill>
                  <a:schemeClr val="tx1"/>
                </a:solidFill>
                <a:latin typeface="+mj-lt"/>
              </a:rPr>
              <a:t>the default values you establish will be used if other values are not provided</a:t>
            </a:r>
          </a:p>
        </p:txBody>
      </p:sp>
      <p:pic>
        <p:nvPicPr>
          <p:cNvPr id="3" name="Picture 2"/>
          <p:cNvPicPr>
            <a:picLocks noChangeAspect="1"/>
          </p:cNvPicPr>
          <p:nvPr/>
        </p:nvPicPr>
        <p:blipFill>
          <a:blip r:embed="rId2"/>
          <a:stretch>
            <a:fillRect/>
          </a:stretch>
        </p:blipFill>
        <p:spPr>
          <a:xfrm>
            <a:off x="533400" y="2895600"/>
            <a:ext cx="3886200" cy="3385457"/>
          </a:xfrm>
          <a:prstGeom prst="rect">
            <a:avLst/>
          </a:prstGeom>
        </p:spPr>
      </p:pic>
    </p:spTree>
    <p:extLst>
      <p:ext uri="{BB962C8B-B14F-4D97-AF65-F5344CB8AC3E}">
        <p14:creationId xmlns:p14="http://schemas.microsoft.com/office/powerpoint/2010/main" val="24204076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Custom Property Validation</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React’s built-in validators are great for making sure that your variables are required and typed correctly</a:t>
            </a:r>
          </a:p>
          <a:p>
            <a:pPr>
              <a:lnSpc>
                <a:spcPct val="150000"/>
              </a:lnSpc>
            </a:pPr>
            <a:r>
              <a:rPr lang="en-US" sz="2400" dirty="0">
                <a:solidFill>
                  <a:schemeClr val="tx1"/>
                </a:solidFill>
                <a:latin typeface="+mj-lt"/>
              </a:rPr>
              <a:t>Custom validation in React is implemented with a function</a:t>
            </a:r>
          </a:p>
        </p:txBody>
      </p:sp>
      <p:pic>
        <p:nvPicPr>
          <p:cNvPr id="2" name="Picture 1"/>
          <p:cNvPicPr>
            <a:picLocks noChangeAspect="1"/>
          </p:cNvPicPr>
          <p:nvPr/>
        </p:nvPicPr>
        <p:blipFill>
          <a:blip r:embed="rId2"/>
          <a:stretch>
            <a:fillRect/>
          </a:stretch>
        </p:blipFill>
        <p:spPr>
          <a:xfrm>
            <a:off x="609600" y="2819400"/>
            <a:ext cx="6946955" cy="2895600"/>
          </a:xfrm>
          <a:prstGeom prst="rect">
            <a:avLst/>
          </a:prstGeom>
        </p:spPr>
      </p:pic>
    </p:spTree>
    <p:extLst>
      <p:ext uri="{BB962C8B-B14F-4D97-AF65-F5344CB8AC3E}">
        <p14:creationId xmlns:p14="http://schemas.microsoft.com/office/powerpoint/2010/main" val="29694303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2400" b="1" kern="0" dirty="0">
                <a:solidFill>
                  <a:srgbClr val="FBEF03"/>
                </a:solidFill>
                <a:latin typeface="+mj-lt"/>
              </a:rPr>
              <a:t>ES6 Classes and Stateless Functional Components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The class component</a:t>
            </a:r>
          </a:p>
          <a:p>
            <a:pPr lvl="1">
              <a:lnSpc>
                <a:spcPct val="150000"/>
              </a:lnSpc>
            </a:pPr>
            <a:r>
              <a:rPr lang="en-US" sz="2000" dirty="0">
                <a:solidFill>
                  <a:schemeClr val="tx1"/>
                </a:solidFill>
                <a:latin typeface="+mj-lt"/>
              </a:rPr>
              <a:t>a </a:t>
            </a:r>
            <a:r>
              <a:rPr lang="en-US" sz="2000" dirty="0" err="1">
                <a:solidFill>
                  <a:schemeClr val="tx1"/>
                </a:solidFill>
                <a:latin typeface="+mj-lt"/>
              </a:rPr>
              <a:t>stateful</a:t>
            </a:r>
            <a:r>
              <a:rPr lang="en-US" sz="2000" dirty="0">
                <a:solidFill>
                  <a:schemeClr val="tx1"/>
                </a:solidFill>
                <a:latin typeface="+mj-lt"/>
              </a:rPr>
              <a:t>/</a:t>
            </a:r>
            <a:r>
              <a:rPr lang="en-US" sz="2000">
                <a:solidFill>
                  <a:schemeClr val="tx1"/>
                </a:solidFill>
                <a:latin typeface="+mj-lt"/>
              </a:rPr>
              <a:t>container </a:t>
            </a:r>
            <a:r>
              <a:rPr lang="en-US" sz="2000" dirty="0">
                <a:solidFill>
                  <a:schemeClr val="tx1"/>
                </a:solidFill>
                <a:latin typeface="+mj-lt"/>
              </a:rPr>
              <a:t>component</a:t>
            </a:r>
          </a:p>
          <a:p>
            <a:pPr lvl="1">
              <a:lnSpc>
                <a:spcPct val="150000"/>
              </a:lnSpc>
            </a:pPr>
            <a:r>
              <a:rPr lang="en-US" sz="2000" dirty="0">
                <a:solidFill>
                  <a:schemeClr val="tx1"/>
                </a:solidFill>
                <a:latin typeface="+mj-lt"/>
              </a:rPr>
              <a:t>regular ES6 class that extends the component class of the React library</a:t>
            </a:r>
          </a:p>
          <a:p>
            <a:pPr lvl="1">
              <a:lnSpc>
                <a:spcPct val="150000"/>
              </a:lnSpc>
            </a:pPr>
            <a:r>
              <a:rPr lang="en-US" sz="2000" dirty="0">
                <a:solidFill>
                  <a:schemeClr val="tx1"/>
                </a:solidFill>
                <a:latin typeface="+mj-lt"/>
              </a:rPr>
              <a:t>it controls how the state changes </a:t>
            </a:r>
          </a:p>
          <a:p>
            <a:pPr lvl="1">
              <a:lnSpc>
                <a:spcPct val="150000"/>
              </a:lnSpc>
            </a:pPr>
            <a:r>
              <a:rPr lang="en-US" sz="2000" dirty="0">
                <a:solidFill>
                  <a:schemeClr val="tx1"/>
                </a:solidFill>
                <a:latin typeface="+mj-lt"/>
              </a:rPr>
              <a:t>the implementation of the component logic</a:t>
            </a:r>
          </a:p>
          <a:p>
            <a:pPr>
              <a:lnSpc>
                <a:spcPct val="150000"/>
              </a:lnSpc>
            </a:pPr>
            <a:r>
              <a:rPr lang="en-US" sz="2400" dirty="0">
                <a:solidFill>
                  <a:schemeClr val="tx1"/>
                </a:solidFill>
                <a:latin typeface="+mj-lt"/>
              </a:rPr>
              <a:t>The functional component</a:t>
            </a:r>
          </a:p>
          <a:p>
            <a:pPr lvl="1">
              <a:lnSpc>
                <a:spcPct val="150000"/>
              </a:lnSpc>
            </a:pPr>
            <a:r>
              <a:rPr lang="en-US" sz="2000" dirty="0">
                <a:solidFill>
                  <a:schemeClr val="tx1"/>
                </a:solidFill>
                <a:latin typeface="+mj-lt"/>
              </a:rPr>
              <a:t>simply JavaScript functions</a:t>
            </a:r>
          </a:p>
          <a:p>
            <a:pPr lvl="1">
              <a:lnSpc>
                <a:spcPct val="150000"/>
              </a:lnSpc>
            </a:pPr>
            <a:r>
              <a:rPr lang="en-US" sz="2000" dirty="0">
                <a:solidFill>
                  <a:schemeClr val="tx1"/>
                </a:solidFill>
                <a:latin typeface="+mj-lt"/>
              </a:rPr>
              <a:t>stateless or presentational components</a:t>
            </a:r>
          </a:p>
          <a:p>
            <a:pPr lvl="1">
              <a:lnSpc>
                <a:spcPct val="150000"/>
              </a:lnSpc>
            </a:pPr>
            <a:r>
              <a:rPr lang="en-US" sz="2000" dirty="0">
                <a:solidFill>
                  <a:schemeClr val="tx1"/>
                </a:solidFill>
                <a:latin typeface="+mj-lt"/>
              </a:rPr>
              <a:t>returned data to be rendered to the DOM</a:t>
            </a:r>
          </a:p>
          <a:p>
            <a:pPr lvl="1">
              <a:lnSpc>
                <a:spcPct val="150000"/>
              </a:lnSpc>
            </a:pPr>
            <a:r>
              <a:rPr lang="en-US" sz="2000" dirty="0">
                <a:solidFill>
                  <a:schemeClr val="tx1"/>
                </a:solidFill>
                <a:latin typeface="+mj-lt"/>
              </a:rPr>
              <a:t>with hooks, possible to implement of state and other features in React</a:t>
            </a:r>
          </a:p>
          <a:p>
            <a:pPr>
              <a:lnSpc>
                <a:spcPct val="150000"/>
              </a:lnSpc>
            </a:pPr>
            <a:endParaRPr lang="en-US" dirty="0">
              <a:solidFill>
                <a:schemeClr val="tx1"/>
              </a:solidFill>
              <a:latin typeface="+mj-lt"/>
            </a:endParaRPr>
          </a:p>
        </p:txBody>
      </p:sp>
    </p:spTree>
    <p:extLst>
      <p:ext uri="{BB962C8B-B14F-4D97-AF65-F5344CB8AC3E}">
        <p14:creationId xmlns:p14="http://schemas.microsoft.com/office/powerpoint/2010/main" val="10688053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2400" b="1" kern="0" dirty="0">
                <a:solidFill>
                  <a:srgbClr val="FBEF03"/>
                </a:solidFill>
                <a:latin typeface="+mj-lt"/>
              </a:rPr>
              <a:t>ES6 Classes and Stateless Functional Components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solidFill>
                  <a:schemeClr val="tx1"/>
                </a:solidFill>
                <a:latin typeface="+mj-lt"/>
              </a:rPr>
              <a:t>ES6 classes, </a:t>
            </a:r>
            <a:r>
              <a:rPr lang="en-US" sz="2400" dirty="0" err="1">
                <a:solidFill>
                  <a:schemeClr val="tx1"/>
                </a:solidFill>
                <a:latin typeface="+mj-lt"/>
              </a:rPr>
              <a:t>propTypes</a:t>
            </a:r>
            <a:r>
              <a:rPr lang="en-US" sz="2400" dirty="0">
                <a:solidFill>
                  <a:schemeClr val="tx1"/>
                </a:solidFill>
                <a:latin typeface="+mj-lt"/>
              </a:rPr>
              <a:t> and </a:t>
            </a:r>
            <a:r>
              <a:rPr lang="en-US" sz="2400" dirty="0" err="1">
                <a:solidFill>
                  <a:schemeClr val="tx1"/>
                </a:solidFill>
                <a:latin typeface="+mj-lt"/>
              </a:rPr>
              <a:t>defaultProps</a:t>
            </a:r>
            <a:r>
              <a:rPr lang="en-US" sz="2400" dirty="0">
                <a:solidFill>
                  <a:schemeClr val="tx1"/>
                </a:solidFill>
                <a:latin typeface="+mj-lt"/>
              </a:rPr>
              <a:t> declarations are defined on the class instance, outside of the class body</a:t>
            </a:r>
          </a:p>
          <a:p>
            <a:pPr>
              <a:lnSpc>
                <a:spcPct val="150000"/>
              </a:lnSpc>
            </a:pPr>
            <a:endParaRPr lang="en-US" sz="2400" dirty="0">
              <a:solidFill>
                <a:schemeClr val="tx1"/>
              </a:solidFill>
              <a:latin typeface="+mj-lt"/>
            </a:endParaRPr>
          </a:p>
          <a:p>
            <a:pPr>
              <a:lnSpc>
                <a:spcPct val="150000"/>
              </a:lnSpc>
            </a:pPr>
            <a:endParaRPr lang="en-US" sz="2400" dirty="0">
              <a:solidFill>
                <a:schemeClr val="tx1"/>
              </a:solidFill>
              <a:latin typeface="+mj-lt"/>
            </a:endParaRPr>
          </a:p>
          <a:p>
            <a:r>
              <a:rPr lang="en-US" sz="2400" dirty="0">
                <a:solidFill>
                  <a:schemeClr val="tx1"/>
                </a:solidFill>
                <a:latin typeface="+mj-lt"/>
              </a:rPr>
              <a:t>With a stateless functional component, you also have the option of setting default properties directly in the function arguments</a:t>
            </a:r>
          </a:p>
          <a:p>
            <a:pPr>
              <a:lnSpc>
                <a:spcPct val="150000"/>
              </a:lnSpc>
            </a:pPr>
            <a:endParaRPr lang="en-US" dirty="0">
              <a:solidFill>
                <a:schemeClr val="tx1"/>
              </a:solidFill>
              <a:latin typeface="+mj-lt"/>
            </a:endParaRPr>
          </a:p>
        </p:txBody>
      </p:sp>
      <p:pic>
        <p:nvPicPr>
          <p:cNvPr id="3" name="Picture 2"/>
          <p:cNvPicPr>
            <a:picLocks noChangeAspect="1"/>
          </p:cNvPicPr>
          <p:nvPr/>
        </p:nvPicPr>
        <p:blipFill>
          <a:blip r:embed="rId2"/>
          <a:stretch>
            <a:fillRect/>
          </a:stretch>
        </p:blipFill>
        <p:spPr>
          <a:xfrm>
            <a:off x="461374" y="1964530"/>
            <a:ext cx="2833907" cy="1388270"/>
          </a:xfrm>
          <a:prstGeom prst="rect">
            <a:avLst/>
          </a:prstGeom>
        </p:spPr>
      </p:pic>
      <p:pic>
        <p:nvPicPr>
          <p:cNvPr id="9" name="Picture 8"/>
          <p:cNvPicPr>
            <a:picLocks noChangeAspect="1"/>
          </p:cNvPicPr>
          <p:nvPr/>
        </p:nvPicPr>
        <p:blipFill>
          <a:blip r:embed="rId3"/>
          <a:stretch>
            <a:fillRect/>
          </a:stretch>
        </p:blipFill>
        <p:spPr>
          <a:xfrm>
            <a:off x="457200" y="4329112"/>
            <a:ext cx="7914186" cy="1766888"/>
          </a:xfrm>
          <a:prstGeom prst="rect">
            <a:avLst/>
          </a:prstGeom>
        </p:spPr>
      </p:pic>
    </p:spTree>
    <p:extLst>
      <p:ext uri="{BB962C8B-B14F-4D97-AF65-F5344CB8AC3E}">
        <p14:creationId xmlns:p14="http://schemas.microsoft.com/office/powerpoint/2010/main" val="2312970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2400" b="1" kern="0" dirty="0">
                <a:solidFill>
                  <a:srgbClr val="FBEF03"/>
                </a:solidFill>
                <a:latin typeface="+mj-lt"/>
              </a:rPr>
              <a:t>When I need to use ES6 Classes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dirty="0">
                <a:solidFill>
                  <a:schemeClr val="tx1"/>
                </a:solidFill>
                <a:latin typeface="+mj-lt"/>
              </a:rPr>
              <a:t>If your component needs to access this, use ES6 Classes</a:t>
            </a:r>
          </a:p>
          <a:p>
            <a:pPr>
              <a:lnSpc>
                <a:spcPct val="150000"/>
              </a:lnSpc>
            </a:pPr>
            <a:r>
              <a:rPr lang="en-US" dirty="0">
                <a:solidFill>
                  <a:schemeClr val="tx1"/>
                </a:solidFill>
                <a:latin typeface="+mj-lt"/>
              </a:rPr>
              <a:t>If your components need lifecycle methods, use ES6 classes</a:t>
            </a:r>
          </a:p>
          <a:p>
            <a:pPr>
              <a:lnSpc>
                <a:spcPct val="150000"/>
              </a:lnSpc>
            </a:pPr>
            <a:endParaRPr lang="en-US" dirty="0">
              <a:solidFill>
                <a:schemeClr val="tx1"/>
              </a:solidFill>
              <a:latin typeface="+mj-lt"/>
            </a:endParaRPr>
          </a:p>
        </p:txBody>
      </p:sp>
    </p:spTree>
    <p:extLst>
      <p:ext uri="{BB962C8B-B14F-4D97-AF65-F5344CB8AC3E}">
        <p14:creationId xmlns:p14="http://schemas.microsoft.com/office/powerpoint/2010/main" val="14717360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2400" b="1" kern="0" dirty="0">
                <a:solidFill>
                  <a:srgbClr val="FBEF03"/>
                </a:solidFill>
                <a:latin typeface="+mj-lt"/>
              </a:rPr>
              <a:t>ES6 Classes and Stateless Functional Components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hlinkClick r:id="rId2" action="ppaction://hlinkfile"/>
              </a:rPr>
              <a:t>Class Static Properties</a:t>
            </a:r>
            <a:endParaRPr lang="en-US" sz="2400" dirty="0">
              <a:latin typeface="+mj-lt"/>
            </a:endParaRPr>
          </a:p>
          <a:p>
            <a:pPr>
              <a:lnSpc>
                <a:spcPct val="150000"/>
              </a:lnSpc>
            </a:pPr>
            <a:endParaRPr lang="en-US" sz="2400" dirty="0">
              <a:latin typeface="+mj-lt"/>
            </a:endParaRPr>
          </a:p>
        </p:txBody>
      </p:sp>
    </p:spTree>
    <p:extLst>
      <p:ext uri="{BB962C8B-B14F-4D97-AF65-F5344CB8AC3E}">
        <p14:creationId xmlns:p14="http://schemas.microsoft.com/office/powerpoint/2010/main" val="12145341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Refs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Refs provide a way to access DOM nodes or React elements created in the render method</a:t>
            </a:r>
          </a:p>
          <a:p>
            <a:pPr>
              <a:lnSpc>
                <a:spcPct val="150000"/>
              </a:lnSpc>
            </a:pPr>
            <a:r>
              <a:rPr lang="en-US" sz="2400" dirty="0">
                <a:latin typeface="+mj-lt"/>
              </a:rPr>
              <a:t>When to Use Refs</a:t>
            </a:r>
          </a:p>
          <a:p>
            <a:pPr lvl="1">
              <a:lnSpc>
                <a:spcPct val="150000"/>
              </a:lnSpc>
            </a:pPr>
            <a:r>
              <a:rPr lang="en-US" sz="2000" dirty="0">
                <a:latin typeface="+mj-lt"/>
              </a:rPr>
              <a:t>Managing focus, text selection, or media playback.</a:t>
            </a:r>
          </a:p>
          <a:p>
            <a:pPr lvl="1">
              <a:lnSpc>
                <a:spcPct val="150000"/>
              </a:lnSpc>
            </a:pPr>
            <a:r>
              <a:rPr lang="en-US" sz="2000" dirty="0">
                <a:latin typeface="+mj-lt"/>
              </a:rPr>
              <a:t>Triggering imperative animations.</a:t>
            </a:r>
          </a:p>
          <a:p>
            <a:pPr lvl="1">
              <a:lnSpc>
                <a:spcPct val="150000"/>
              </a:lnSpc>
            </a:pPr>
            <a:r>
              <a:rPr lang="en-US" sz="2000" dirty="0">
                <a:latin typeface="+mj-lt"/>
              </a:rPr>
              <a:t>Integrating with third-party DOM libraries.</a:t>
            </a:r>
          </a:p>
        </p:txBody>
      </p:sp>
    </p:spTree>
    <p:extLst>
      <p:ext uri="{BB962C8B-B14F-4D97-AF65-F5344CB8AC3E}">
        <p14:creationId xmlns:p14="http://schemas.microsoft.com/office/powerpoint/2010/main" val="17730628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Refs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Creating Refs</a:t>
            </a:r>
          </a:p>
          <a:p>
            <a:pPr>
              <a:lnSpc>
                <a:spcPct val="150000"/>
              </a:lnSpc>
            </a:pPr>
            <a:endParaRPr lang="en-US" sz="2400" dirty="0">
              <a:latin typeface="+mj-lt"/>
            </a:endParaRPr>
          </a:p>
          <a:p>
            <a:pPr>
              <a:lnSpc>
                <a:spcPct val="150000"/>
              </a:lnSpc>
            </a:pPr>
            <a:endParaRPr lang="en-US" sz="2400" dirty="0">
              <a:latin typeface="+mj-lt"/>
            </a:endParaRPr>
          </a:p>
          <a:p>
            <a:pPr>
              <a:lnSpc>
                <a:spcPct val="150000"/>
              </a:lnSpc>
            </a:pPr>
            <a:endParaRPr lang="en-US" sz="2400" dirty="0">
              <a:latin typeface="+mj-lt"/>
            </a:endParaRPr>
          </a:p>
          <a:p>
            <a:pPr>
              <a:lnSpc>
                <a:spcPct val="150000"/>
              </a:lnSpc>
            </a:pPr>
            <a:endParaRPr lang="en-US" sz="2400" dirty="0">
              <a:latin typeface="+mj-lt"/>
            </a:endParaRPr>
          </a:p>
          <a:p>
            <a:pPr>
              <a:lnSpc>
                <a:spcPct val="150000"/>
              </a:lnSpc>
            </a:pPr>
            <a:r>
              <a:rPr lang="en-US" sz="2400" dirty="0">
                <a:latin typeface="+mj-lt"/>
              </a:rPr>
              <a:t>Accessing Refs</a:t>
            </a:r>
          </a:p>
          <a:p>
            <a:pPr lvl="1">
              <a:lnSpc>
                <a:spcPct val="150000"/>
              </a:lnSpc>
            </a:pPr>
            <a:r>
              <a:rPr lang="en-US" sz="2000" dirty="0">
                <a:latin typeface="+mj-lt"/>
              </a:rPr>
              <a:t>When the ref attribute is used on an HTML element, the ref created in the constructor with </a:t>
            </a:r>
            <a:r>
              <a:rPr lang="en-US" sz="2000" dirty="0" err="1">
                <a:latin typeface="+mj-lt"/>
              </a:rPr>
              <a:t>React.createRef</a:t>
            </a:r>
            <a:r>
              <a:rPr lang="en-US" sz="2000" dirty="0">
                <a:latin typeface="+mj-lt"/>
              </a:rPr>
              <a:t>()</a:t>
            </a:r>
          </a:p>
          <a:p>
            <a:pPr lvl="1">
              <a:lnSpc>
                <a:spcPct val="150000"/>
              </a:lnSpc>
            </a:pPr>
            <a:r>
              <a:rPr lang="en-US" sz="2000" dirty="0">
                <a:latin typeface="+mj-lt"/>
              </a:rPr>
              <a:t>not use the ref attribute on function components</a:t>
            </a:r>
          </a:p>
          <a:p>
            <a:pPr>
              <a:lnSpc>
                <a:spcPct val="150000"/>
              </a:lnSpc>
            </a:pPr>
            <a:endParaRPr lang="en-US" sz="2400" dirty="0">
              <a:latin typeface="+mj-lt"/>
            </a:endParaRPr>
          </a:p>
          <a:p>
            <a:pPr>
              <a:lnSpc>
                <a:spcPct val="150000"/>
              </a:lnSpc>
            </a:pPr>
            <a:endParaRPr lang="en-US" sz="2000" dirty="0">
              <a:latin typeface="+mj-lt"/>
            </a:endParaRPr>
          </a:p>
        </p:txBody>
      </p:sp>
      <p:pic>
        <p:nvPicPr>
          <p:cNvPr id="2" name="Picture 1"/>
          <p:cNvPicPr>
            <a:picLocks noChangeAspect="1"/>
          </p:cNvPicPr>
          <p:nvPr/>
        </p:nvPicPr>
        <p:blipFill>
          <a:blip r:embed="rId2"/>
          <a:stretch>
            <a:fillRect/>
          </a:stretch>
        </p:blipFill>
        <p:spPr>
          <a:xfrm>
            <a:off x="533400" y="1592893"/>
            <a:ext cx="4713721" cy="2521907"/>
          </a:xfrm>
          <a:prstGeom prst="rect">
            <a:avLst/>
          </a:prstGeom>
        </p:spPr>
      </p:pic>
      <p:pic>
        <p:nvPicPr>
          <p:cNvPr id="3" name="Picture 2"/>
          <p:cNvPicPr>
            <a:picLocks noChangeAspect="1"/>
          </p:cNvPicPr>
          <p:nvPr/>
        </p:nvPicPr>
        <p:blipFill>
          <a:blip r:embed="rId3"/>
          <a:stretch>
            <a:fillRect/>
          </a:stretch>
        </p:blipFill>
        <p:spPr>
          <a:xfrm>
            <a:off x="2673543" y="4150290"/>
            <a:ext cx="3706663" cy="497910"/>
          </a:xfrm>
          <a:prstGeom prst="rect">
            <a:avLst/>
          </a:prstGeom>
        </p:spPr>
      </p:pic>
    </p:spTree>
    <p:extLst>
      <p:ext uri="{BB962C8B-B14F-4D97-AF65-F5344CB8AC3E}">
        <p14:creationId xmlns:p14="http://schemas.microsoft.com/office/powerpoint/2010/main" val="36420886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Refs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Adding a Ref to a DOM Element</a:t>
            </a:r>
            <a:endParaRPr lang="en-US" sz="1600" dirty="0">
              <a:latin typeface="+mj-lt"/>
            </a:endParaRPr>
          </a:p>
          <a:p>
            <a:pPr lvl="1">
              <a:lnSpc>
                <a:spcPct val="150000"/>
              </a:lnSpc>
            </a:pPr>
            <a:r>
              <a:rPr lang="en-US" sz="2000" dirty="0">
                <a:latin typeface="+mj-lt"/>
              </a:rPr>
              <a:t>Define under the class</a:t>
            </a:r>
          </a:p>
          <a:p>
            <a:pPr>
              <a:lnSpc>
                <a:spcPct val="150000"/>
              </a:lnSpc>
            </a:pPr>
            <a:endParaRPr lang="en-US" sz="2400" dirty="0">
              <a:latin typeface="+mj-lt"/>
            </a:endParaRPr>
          </a:p>
          <a:p>
            <a:pPr lvl="1">
              <a:lnSpc>
                <a:spcPct val="150000"/>
              </a:lnSpc>
            </a:pPr>
            <a:r>
              <a:rPr lang="en-US" sz="2000" dirty="0">
                <a:latin typeface="+mj-lt"/>
              </a:rPr>
              <a:t>Explicitly focusing the text input</a:t>
            </a:r>
          </a:p>
          <a:p>
            <a:pPr>
              <a:lnSpc>
                <a:spcPct val="150000"/>
              </a:lnSpc>
            </a:pPr>
            <a:endParaRPr lang="en-US" sz="2400" dirty="0">
              <a:latin typeface="+mj-lt"/>
            </a:endParaRPr>
          </a:p>
          <a:p>
            <a:pPr lvl="1">
              <a:lnSpc>
                <a:spcPct val="150000"/>
              </a:lnSpc>
            </a:pPr>
            <a:r>
              <a:rPr lang="en-US" sz="2000" dirty="0">
                <a:latin typeface="+mj-lt"/>
              </a:rPr>
              <a:t>Attached in DOM element</a:t>
            </a:r>
          </a:p>
        </p:txBody>
      </p:sp>
      <p:pic>
        <p:nvPicPr>
          <p:cNvPr id="4" name="Picture 3"/>
          <p:cNvPicPr>
            <a:picLocks noChangeAspect="1"/>
          </p:cNvPicPr>
          <p:nvPr/>
        </p:nvPicPr>
        <p:blipFill>
          <a:blip r:embed="rId2"/>
          <a:stretch>
            <a:fillRect/>
          </a:stretch>
        </p:blipFill>
        <p:spPr>
          <a:xfrm>
            <a:off x="1974936" y="2362200"/>
            <a:ext cx="6925740" cy="457200"/>
          </a:xfrm>
          <a:prstGeom prst="rect">
            <a:avLst/>
          </a:prstGeom>
        </p:spPr>
      </p:pic>
      <p:pic>
        <p:nvPicPr>
          <p:cNvPr id="7" name="Picture 6"/>
          <p:cNvPicPr>
            <a:picLocks noChangeAspect="1"/>
          </p:cNvPicPr>
          <p:nvPr/>
        </p:nvPicPr>
        <p:blipFill>
          <a:blip r:embed="rId3"/>
          <a:stretch>
            <a:fillRect/>
          </a:stretch>
        </p:blipFill>
        <p:spPr>
          <a:xfrm>
            <a:off x="1974936" y="3448050"/>
            <a:ext cx="4524375" cy="361950"/>
          </a:xfrm>
          <a:prstGeom prst="rect">
            <a:avLst/>
          </a:prstGeom>
        </p:spPr>
      </p:pic>
      <p:pic>
        <p:nvPicPr>
          <p:cNvPr id="8" name="Picture 7"/>
          <p:cNvPicPr>
            <a:picLocks noChangeAspect="1"/>
          </p:cNvPicPr>
          <p:nvPr/>
        </p:nvPicPr>
        <p:blipFill>
          <a:blip r:embed="rId4"/>
          <a:stretch>
            <a:fillRect/>
          </a:stretch>
        </p:blipFill>
        <p:spPr>
          <a:xfrm>
            <a:off x="1974936" y="4438650"/>
            <a:ext cx="3570514" cy="914400"/>
          </a:xfrm>
          <a:prstGeom prst="rect">
            <a:avLst/>
          </a:prstGeom>
        </p:spPr>
      </p:pic>
    </p:spTree>
    <p:extLst>
      <p:ext uri="{BB962C8B-B14F-4D97-AF65-F5344CB8AC3E}">
        <p14:creationId xmlns:p14="http://schemas.microsoft.com/office/powerpoint/2010/main" val="27237195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Refs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Refs and Function Components</a:t>
            </a:r>
            <a:endParaRPr lang="en-US" sz="2000" dirty="0">
              <a:latin typeface="+mj-lt"/>
            </a:endParaRPr>
          </a:p>
        </p:txBody>
      </p:sp>
      <p:pic>
        <p:nvPicPr>
          <p:cNvPr id="3" name="Picture 2"/>
          <p:cNvPicPr>
            <a:picLocks noChangeAspect="1"/>
          </p:cNvPicPr>
          <p:nvPr/>
        </p:nvPicPr>
        <p:blipFill>
          <a:blip r:embed="rId2"/>
          <a:stretch>
            <a:fillRect/>
          </a:stretch>
        </p:blipFill>
        <p:spPr>
          <a:xfrm>
            <a:off x="457199" y="1676400"/>
            <a:ext cx="5650311" cy="4495800"/>
          </a:xfrm>
          <a:prstGeom prst="rect">
            <a:avLst/>
          </a:prstGeom>
        </p:spPr>
      </p:pic>
    </p:spTree>
    <p:extLst>
      <p:ext uri="{BB962C8B-B14F-4D97-AF65-F5344CB8AC3E}">
        <p14:creationId xmlns:p14="http://schemas.microsoft.com/office/powerpoint/2010/main" val="315855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6781800" cy="685800"/>
          </a:xfrm>
        </p:spPr>
        <p:txBody>
          <a:bodyPr/>
          <a:lstStyle/>
          <a:p>
            <a:pPr>
              <a:buNone/>
            </a:pPr>
            <a:r>
              <a:rPr lang="en-US" sz="3200" b="1" dirty="0">
                <a:solidFill>
                  <a:srgbClr val="FBEF03"/>
                </a:solidFill>
                <a:latin typeface="+mj-lt"/>
              </a:rPr>
              <a:t>Overview (cont..)</a:t>
            </a:r>
          </a:p>
        </p:txBody>
      </p:sp>
      <p:sp>
        <p:nvSpPr>
          <p:cNvPr id="4" name="TextBox 3"/>
          <p:cNvSpPr txBox="1"/>
          <p:nvPr/>
        </p:nvSpPr>
        <p:spPr>
          <a:xfrm>
            <a:off x="152400" y="1066800"/>
            <a:ext cx="8610600" cy="5001369"/>
          </a:xfrm>
          <a:prstGeom prst="rect">
            <a:avLst/>
          </a:prstGeom>
          <a:noFill/>
        </p:spPr>
        <p:txBody>
          <a:bodyPr wrap="square" rtlCol="0">
            <a:spAutoFit/>
          </a:bodyPr>
          <a:lstStyle/>
          <a:p>
            <a:pPr algn="ctr"/>
            <a:r>
              <a:rPr lang="en-US" sz="2200" dirty="0">
                <a:latin typeface="+mj-lt"/>
              </a:rPr>
              <a:t>UNIT-4 </a:t>
            </a:r>
          </a:p>
          <a:p>
            <a:pPr>
              <a:lnSpc>
                <a:spcPct val="150000"/>
              </a:lnSpc>
              <a:buFont typeface="Arial" pitchFamily="34" charset="0"/>
              <a:buChar char="•"/>
            </a:pPr>
            <a:r>
              <a:rPr lang="en-US" dirty="0" err="1">
                <a:latin typeface="+mj-lt"/>
              </a:rPr>
              <a:t>MongoDB</a:t>
            </a:r>
            <a:r>
              <a:rPr lang="en-US" dirty="0">
                <a:latin typeface="+mj-lt"/>
              </a:rPr>
              <a:t>:</a:t>
            </a:r>
          </a:p>
          <a:p>
            <a:pPr lvl="1">
              <a:lnSpc>
                <a:spcPct val="150000"/>
              </a:lnSpc>
              <a:buFont typeface="Arial" pitchFamily="34" charset="0"/>
              <a:buChar char="•"/>
            </a:pPr>
            <a:r>
              <a:rPr lang="en-US" dirty="0">
                <a:latin typeface="+mj-lt"/>
              </a:rPr>
              <a:t>Introduction to </a:t>
            </a:r>
            <a:r>
              <a:rPr lang="en-US" dirty="0" err="1">
                <a:latin typeface="+mj-lt"/>
              </a:rPr>
              <a:t>NoSQL</a:t>
            </a:r>
            <a:endParaRPr lang="en-US" dirty="0">
              <a:latin typeface="+mj-lt"/>
            </a:endParaRPr>
          </a:p>
          <a:p>
            <a:pPr lvl="1">
              <a:lnSpc>
                <a:spcPct val="150000"/>
              </a:lnSpc>
              <a:buFont typeface="Arial" pitchFamily="34" charset="0"/>
              <a:buChar char="•"/>
            </a:pPr>
            <a:r>
              <a:rPr lang="en-US" dirty="0">
                <a:latin typeface="+mj-lt"/>
              </a:rPr>
              <a:t>Understanding </a:t>
            </a:r>
            <a:r>
              <a:rPr lang="en-US" dirty="0" err="1">
                <a:latin typeface="+mj-lt"/>
              </a:rPr>
              <a:t>MongoDB</a:t>
            </a:r>
            <a:r>
              <a:rPr lang="en-US" dirty="0">
                <a:latin typeface="+mj-lt"/>
              </a:rPr>
              <a:t> </a:t>
            </a:r>
            <a:r>
              <a:rPr lang="en-US" dirty="0" err="1">
                <a:latin typeface="+mj-lt"/>
              </a:rPr>
              <a:t>datatypes</a:t>
            </a:r>
            <a:endParaRPr lang="en-US" dirty="0">
              <a:latin typeface="+mj-lt"/>
            </a:endParaRPr>
          </a:p>
          <a:p>
            <a:pPr lvl="1">
              <a:lnSpc>
                <a:spcPct val="150000"/>
              </a:lnSpc>
              <a:buFont typeface="Arial" pitchFamily="34" charset="0"/>
              <a:buChar char="•"/>
            </a:pPr>
            <a:r>
              <a:rPr lang="en-US" dirty="0">
                <a:latin typeface="+mj-lt"/>
              </a:rPr>
              <a:t>Building </a:t>
            </a:r>
            <a:r>
              <a:rPr lang="en-US" dirty="0" err="1">
                <a:latin typeface="+mj-lt"/>
              </a:rPr>
              <a:t>MongoDB</a:t>
            </a:r>
            <a:r>
              <a:rPr lang="en-US" dirty="0">
                <a:latin typeface="+mj-lt"/>
              </a:rPr>
              <a:t> Environment (premise and cloud based)</a:t>
            </a:r>
          </a:p>
          <a:p>
            <a:pPr lvl="1">
              <a:lnSpc>
                <a:spcPct val="150000"/>
              </a:lnSpc>
              <a:buFont typeface="Arial" pitchFamily="34" charset="0"/>
              <a:buChar char="•"/>
            </a:pPr>
            <a:r>
              <a:rPr lang="en-US" dirty="0">
                <a:latin typeface="+mj-lt"/>
              </a:rPr>
              <a:t>Administering Databases and User accounts</a:t>
            </a:r>
          </a:p>
          <a:p>
            <a:pPr lvl="1">
              <a:lnSpc>
                <a:spcPct val="150000"/>
              </a:lnSpc>
              <a:buFont typeface="Arial" pitchFamily="34" charset="0"/>
              <a:buChar char="•"/>
            </a:pPr>
            <a:r>
              <a:rPr lang="en-US" dirty="0">
                <a:latin typeface="+mj-lt"/>
              </a:rPr>
              <a:t>Configuring Access Control, Managing Collections</a:t>
            </a:r>
          </a:p>
          <a:p>
            <a:pPr lvl="1">
              <a:lnSpc>
                <a:spcPct val="150000"/>
              </a:lnSpc>
              <a:buFont typeface="Arial" pitchFamily="34" charset="0"/>
              <a:buChar char="•"/>
            </a:pPr>
            <a:r>
              <a:rPr lang="en-US" dirty="0">
                <a:latin typeface="+mj-lt"/>
              </a:rPr>
              <a:t>connecting to </a:t>
            </a:r>
            <a:r>
              <a:rPr lang="en-US" dirty="0" err="1">
                <a:latin typeface="+mj-lt"/>
              </a:rPr>
              <a:t>MongoDB</a:t>
            </a:r>
            <a:r>
              <a:rPr lang="en-US" dirty="0">
                <a:latin typeface="+mj-lt"/>
              </a:rPr>
              <a:t> from Node.js</a:t>
            </a:r>
          </a:p>
          <a:p>
            <a:pPr lvl="1">
              <a:lnSpc>
                <a:spcPct val="150000"/>
              </a:lnSpc>
              <a:buFont typeface="Arial" pitchFamily="34" charset="0"/>
              <a:buChar char="•"/>
            </a:pPr>
            <a:r>
              <a:rPr lang="en-US" dirty="0">
                <a:latin typeface="+mj-lt"/>
              </a:rPr>
              <a:t>Accessing and Manipulating Databases and Collections</a:t>
            </a:r>
          </a:p>
          <a:p>
            <a:pPr lvl="1">
              <a:lnSpc>
                <a:spcPct val="150000"/>
              </a:lnSpc>
              <a:buFont typeface="Arial" pitchFamily="34" charset="0"/>
              <a:buChar char="•"/>
            </a:pPr>
            <a:r>
              <a:rPr lang="en-US" dirty="0">
                <a:latin typeface="+mj-lt"/>
              </a:rPr>
              <a:t>Manipulating </a:t>
            </a:r>
            <a:r>
              <a:rPr lang="en-US" dirty="0" err="1">
                <a:latin typeface="+mj-lt"/>
              </a:rPr>
              <a:t>MongoDB</a:t>
            </a:r>
            <a:r>
              <a:rPr lang="en-US" dirty="0">
                <a:latin typeface="+mj-lt"/>
              </a:rPr>
              <a:t> documents from Node.js</a:t>
            </a:r>
          </a:p>
          <a:p>
            <a:pPr lvl="1">
              <a:lnSpc>
                <a:spcPct val="150000"/>
              </a:lnSpc>
              <a:buFont typeface="Arial" pitchFamily="34" charset="0"/>
              <a:buChar char="•"/>
            </a:pPr>
            <a:r>
              <a:rPr lang="en-US" dirty="0">
                <a:latin typeface="+mj-lt"/>
              </a:rPr>
              <a:t>Understanding Query objects,</a:t>
            </a:r>
          </a:p>
          <a:p>
            <a:pPr lvl="1">
              <a:lnSpc>
                <a:spcPct val="150000"/>
              </a:lnSpc>
              <a:buFont typeface="Arial" pitchFamily="34" charset="0"/>
              <a:buChar char="•"/>
            </a:pPr>
            <a:r>
              <a:rPr lang="en-US" dirty="0">
                <a:latin typeface="+mj-lt"/>
              </a:rPr>
              <a:t>sorting and limiting result sets</a:t>
            </a:r>
          </a:p>
        </p:txBody>
      </p:sp>
    </p:spTree>
    <p:extLst>
      <p:ext uri="{BB962C8B-B14F-4D97-AF65-F5344CB8AC3E}">
        <p14:creationId xmlns:p14="http://schemas.microsoft.com/office/powerpoint/2010/main" val="37754125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Refs</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React State Management</a:t>
            </a:r>
          </a:p>
          <a:p>
            <a:pPr lvl="1">
              <a:lnSpc>
                <a:spcPct val="150000"/>
              </a:lnSpc>
            </a:pPr>
            <a:r>
              <a:rPr lang="en-US" sz="2000" dirty="0">
                <a:latin typeface="+mj-lt"/>
              </a:rPr>
              <a:t>Properties are immutable</a:t>
            </a:r>
          </a:p>
          <a:p>
            <a:pPr lvl="1">
              <a:lnSpc>
                <a:spcPct val="150000"/>
              </a:lnSpc>
            </a:pPr>
            <a:r>
              <a:rPr lang="en-US" sz="2000" dirty="0">
                <a:latin typeface="+mj-lt"/>
              </a:rPr>
              <a:t>State for managing data that will change within a component</a:t>
            </a:r>
          </a:p>
          <a:p>
            <a:pPr lvl="1">
              <a:lnSpc>
                <a:spcPct val="150000"/>
              </a:lnSpc>
            </a:pPr>
            <a:r>
              <a:rPr lang="en-US" sz="2000" dirty="0">
                <a:latin typeface="+mj-lt"/>
              </a:rPr>
              <a:t>User navigate, search, filter, select, add, update, and delete</a:t>
            </a:r>
          </a:p>
          <a:p>
            <a:pPr lvl="1">
              <a:lnSpc>
                <a:spcPct val="150000"/>
              </a:lnSpc>
            </a:pPr>
            <a:r>
              <a:rPr lang="en-US" sz="2000" dirty="0">
                <a:latin typeface="+mj-lt"/>
              </a:rPr>
              <a:t>After every interaction with an application</a:t>
            </a:r>
          </a:p>
          <a:p>
            <a:pPr lvl="2">
              <a:lnSpc>
                <a:spcPct val="150000"/>
              </a:lnSpc>
            </a:pPr>
            <a:r>
              <a:rPr lang="en-US" sz="1800" dirty="0">
                <a:latin typeface="+mj-lt"/>
              </a:rPr>
              <a:t>State might be changed</a:t>
            </a:r>
          </a:p>
          <a:p>
            <a:pPr lvl="2">
              <a:lnSpc>
                <a:spcPct val="150000"/>
              </a:lnSpc>
            </a:pPr>
            <a:r>
              <a:rPr lang="en-US" sz="1800" dirty="0">
                <a:latin typeface="+mj-lt"/>
              </a:rPr>
              <a:t>On state change, changes are reflected back to the user in the UI</a:t>
            </a:r>
          </a:p>
          <a:p>
            <a:pPr lvl="2">
              <a:lnSpc>
                <a:spcPct val="150000"/>
              </a:lnSpc>
            </a:pPr>
            <a:endParaRPr lang="en-US" sz="1800" dirty="0">
              <a:latin typeface="+mj-lt"/>
            </a:endParaRPr>
          </a:p>
        </p:txBody>
      </p:sp>
    </p:spTree>
    <p:extLst>
      <p:ext uri="{BB962C8B-B14F-4D97-AF65-F5344CB8AC3E}">
        <p14:creationId xmlns:p14="http://schemas.microsoft.com/office/powerpoint/2010/main" val="18033749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State Management</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Initializing State from Properties</a:t>
            </a:r>
          </a:p>
          <a:p>
            <a:pPr>
              <a:lnSpc>
                <a:spcPct val="150000"/>
              </a:lnSpc>
            </a:pPr>
            <a:r>
              <a:rPr lang="en-US" sz="2400" dirty="0">
                <a:latin typeface="+mj-lt"/>
              </a:rPr>
              <a:t>State Within the Component Tree</a:t>
            </a:r>
          </a:p>
          <a:p>
            <a:pPr lvl="1">
              <a:lnSpc>
                <a:spcPct val="150000"/>
              </a:lnSpc>
            </a:pPr>
            <a:r>
              <a:rPr lang="en-US" sz="2000" dirty="0">
                <a:latin typeface="+mj-lt"/>
              </a:rPr>
              <a:t>Each React components can have their own state</a:t>
            </a:r>
          </a:p>
          <a:p>
            <a:pPr lvl="1">
              <a:lnSpc>
                <a:spcPct val="150000"/>
              </a:lnSpc>
            </a:pPr>
            <a:r>
              <a:rPr lang="en-US" sz="2000" dirty="0">
                <a:latin typeface="+mj-lt"/>
              </a:rPr>
              <a:t>React comes from building scalable applications</a:t>
            </a:r>
          </a:p>
          <a:p>
            <a:pPr lvl="1">
              <a:lnSpc>
                <a:spcPct val="150000"/>
              </a:lnSpc>
            </a:pPr>
            <a:r>
              <a:rPr lang="en-US" sz="2000" dirty="0">
                <a:latin typeface="+mj-lt"/>
              </a:rPr>
              <a:t>possible to group all state data in the root component</a:t>
            </a:r>
          </a:p>
          <a:p>
            <a:pPr lvl="1">
              <a:lnSpc>
                <a:spcPct val="150000"/>
              </a:lnSpc>
            </a:pPr>
            <a:r>
              <a:rPr lang="en-US" sz="2000" dirty="0">
                <a:latin typeface="+mj-lt"/>
              </a:rPr>
              <a:t>State data can be passed down the component tree via properties</a:t>
            </a:r>
          </a:p>
          <a:p>
            <a:pPr lvl="1">
              <a:lnSpc>
                <a:spcPct val="150000"/>
              </a:lnSpc>
            </a:pPr>
            <a:r>
              <a:rPr lang="en-US" sz="2000" dirty="0">
                <a:latin typeface="+mj-lt"/>
              </a:rPr>
              <a:t>data can be passed back up the tree to the root via two-way function binding</a:t>
            </a:r>
          </a:p>
          <a:p>
            <a:pPr lvl="1">
              <a:lnSpc>
                <a:spcPct val="150000"/>
              </a:lnSpc>
            </a:pPr>
            <a:r>
              <a:rPr lang="en-US" sz="2000" dirty="0">
                <a:latin typeface="+mj-lt"/>
              </a:rPr>
              <a:t>Referred as “single source of truth”.</a:t>
            </a:r>
          </a:p>
          <a:p>
            <a:pPr lvl="1">
              <a:lnSpc>
                <a:spcPct val="150000"/>
              </a:lnSpc>
            </a:pPr>
            <a:endParaRPr lang="en-US" sz="2000" dirty="0">
              <a:latin typeface="+mj-lt"/>
            </a:endParaRPr>
          </a:p>
        </p:txBody>
      </p:sp>
    </p:spTree>
    <p:extLst>
      <p:ext uri="{BB962C8B-B14F-4D97-AF65-F5344CB8AC3E}">
        <p14:creationId xmlns:p14="http://schemas.microsoft.com/office/powerpoint/2010/main" val="39314872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State Management</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Passing Properties Down the Component Tree</a:t>
            </a:r>
          </a:p>
          <a:p>
            <a:pPr lvl="1">
              <a:lnSpc>
                <a:spcPct val="150000"/>
              </a:lnSpc>
            </a:pPr>
            <a:r>
              <a:rPr lang="en-US" sz="2000" dirty="0">
                <a:latin typeface="+mj-lt"/>
              </a:rPr>
              <a:t>Presentational components are only concerned about the look in the application</a:t>
            </a:r>
          </a:p>
          <a:p>
            <a:pPr lvl="1">
              <a:lnSpc>
                <a:spcPct val="150000"/>
              </a:lnSpc>
            </a:pPr>
            <a:r>
              <a:rPr lang="en-US" sz="2000" dirty="0">
                <a:latin typeface="+mj-lt"/>
              </a:rPr>
              <a:t>render DOM elements or other presentational components</a:t>
            </a:r>
          </a:p>
          <a:p>
            <a:pPr lvl="1">
              <a:lnSpc>
                <a:spcPct val="150000"/>
              </a:lnSpc>
            </a:pPr>
            <a:r>
              <a:rPr lang="en-US" sz="2000" dirty="0">
                <a:latin typeface="+mj-lt"/>
              </a:rPr>
              <a:t>All data is sent to the components via properties and passed out of these components via callback functions</a:t>
            </a:r>
          </a:p>
          <a:p>
            <a:pPr lvl="1">
              <a:lnSpc>
                <a:spcPct val="150000"/>
              </a:lnSpc>
            </a:pPr>
            <a:r>
              <a:rPr lang="en-US" sz="2000" dirty="0">
                <a:latin typeface="+mj-lt"/>
              </a:rPr>
              <a:t>Presentational components only use props</a:t>
            </a:r>
          </a:p>
          <a:p>
            <a:pPr>
              <a:lnSpc>
                <a:spcPct val="150000"/>
              </a:lnSpc>
            </a:pPr>
            <a:r>
              <a:rPr lang="en-US" dirty="0">
                <a:latin typeface="+mj-lt"/>
              </a:rPr>
              <a:t>Since we are removing state from this component, when a user changes the rating, that data will be passed out of this component via a callback function.</a:t>
            </a:r>
          </a:p>
        </p:txBody>
      </p:sp>
    </p:spTree>
    <p:extLst>
      <p:ext uri="{BB962C8B-B14F-4D97-AF65-F5344CB8AC3E}">
        <p14:creationId xmlns:p14="http://schemas.microsoft.com/office/powerpoint/2010/main" val="41280200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State Management</a:t>
            </a:r>
          </a:p>
        </p:txBody>
      </p:sp>
      <p:pic>
        <p:nvPicPr>
          <p:cNvPr id="2" name="Content Placeholder 1"/>
          <p:cNvPicPr>
            <a:picLocks noGrp="1" noChangeAspect="1"/>
          </p:cNvPicPr>
          <p:nvPr>
            <p:ph idx="1"/>
          </p:nvPr>
        </p:nvPicPr>
        <p:blipFill>
          <a:blip r:embed="rId2"/>
          <a:stretch>
            <a:fillRect/>
          </a:stretch>
        </p:blipFill>
        <p:spPr>
          <a:xfrm>
            <a:off x="152400" y="1447800"/>
            <a:ext cx="8572500" cy="2743200"/>
          </a:xfrm>
          <a:prstGeom prst="rect">
            <a:avLst/>
          </a:prstGeom>
        </p:spPr>
      </p:pic>
    </p:spTree>
    <p:extLst>
      <p:ext uri="{BB962C8B-B14F-4D97-AF65-F5344CB8AC3E}">
        <p14:creationId xmlns:p14="http://schemas.microsoft.com/office/powerpoint/2010/main" val="19700587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State Management</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State in Reusable Components</a:t>
            </a:r>
          </a:p>
          <a:p>
            <a:pPr lvl="1">
              <a:lnSpc>
                <a:spcPct val="150000"/>
              </a:lnSpc>
            </a:pPr>
            <a:r>
              <a:rPr lang="en-US" sz="2000" dirty="0">
                <a:latin typeface="+mj-lt"/>
              </a:rPr>
              <a:t>create </a:t>
            </a:r>
            <a:r>
              <a:rPr lang="en-US" sz="2000" dirty="0" err="1">
                <a:latin typeface="+mj-lt"/>
              </a:rPr>
              <a:t>stateful</a:t>
            </a:r>
            <a:r>
              <a:rPr lang="en-US" sz="2000" dirty="0">
                <a:latin typeface="+mj-lt"/>
              </a:rPr>
              <a:t> UI components for distribution</a:t>
            </a:r>
          </a:p>
          <a:p>
            <a:pPr lvl="1">
              <a:lnSpc>
                <a:spcPct val="150000"/>
              </a:lnSpc>
            </a:pPr>
            <a:r>
              <a:rPr lang="en-US" sz="2000" dirty="0">
                <a:latin typeface="+mj-lt"/>
              </a:rPr>
              <a:t>reuse across many different applications</a:t>
            </a:r>
          </a:p>
        </p:txBody>
      </p:sp>
      <p:pic>
        <p:nvPicPr>
          <p:cNvPr id="2" name="Picture 1"/>
          <p:cNvPicPr>
            <a:picLocks noChangeAspect="1"/>
          </p:cNvPicPr>
          <p:nvPr/>
        </p:nvPicPr>
        <p:blipFill>
          <a:blip r:embed="rId2"/>
          <a:stretch>
            <a:fillRect/>
          </a:stretch>
        </p:blipFill>
        <p:spPr>
          <a:xfrm>
            <a:off x="2514600" y="2527126"/>
            <a:ext cx="6096000" cy="3961936"/>
          </a:xfrm>
          <a:prstGeom prst="rect">
            <a:avLst/>
          </a:prstGeom>
        </p:spPr>
      </p:pic>
    </p:spTree>
    <p:extLst>
      <p:ext uri="{BB962C8B-B14F-4D97-AF65-F5344CB8AC3E}">
        <p14:creationId xmlns:p14="http://schemas.microsoft.com/office/powerpoint/2010/main" val="35491550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State Management</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Passing Data Back Up the Component Tree</a:t>
            </a:r>
          </a:p>
          <a:p>
            <a:pPr lvl="1">
              <a:lnSpc>
                <a:spcPct val="150000"/>
              </a:lnSpc>
            </a:pPr>
            <a:r>
              <a:rPr lang="en-US" sz="2000" dirty="0">
                <a:latin typeface="+mj-lt"/>
              </a:rPr>
              <a:t>create </a:t>
            </a:r>
            <a:r>
              <a:rPr lang="en-US" sz="2000" dirty="0" err="1">
                <a:latin typeface="+mj-lt"/>
              </a:rPr>
              <a:t>stateful</a:t>
            </a:r>
            <a:r>
              <a:rPr lang="en-US" sz="2000" dirty="0">
                <a:latin typeface="+mj-lt"/>
              </a:rPr>
              <a:t> UI components for distribution</a:t>
            </a:r>
          </a:p>
          <a:p>
            <a:pPr lvl="1">
              <a:lnSpc>
                <a:spcPct val="150000"/>
              </a:lnSpc>
            </a:pPr>
            <a:r>
              <a:rPr lang="en-US" sz="2000" dirty="0">
                <a:latin typeface="+mj-lt"/>
              </a:rPr>
              <a:t>reuse across many different applications</a:t>
            </a:r>
          </a:p>
        </p:txBody>
      </p:sp>
      <p:pic>
        <p:nvPicPr>
          <p:cNvPr id="4" name="Picture 3"/>
          <p:cNvPicPr>
            <a:picLocks noChangeAspect="1"/>
          </p:cNvPicPr>
          <p:nvPr/>
        </p:nvPicPr>
        <p:blipFill>
          <a:blip r:embed="rId2"/>
          <a:stretch>
            <a:fillRect/>
          </a:stretch>
        </p:blipFill>
        <p:spPr>
          <a:xfrm>
            <a:off x="2667000" y="2497690"/>
            <a:ext cx="6124575" cy="3969785"/>
          </a:xfrm>
          <a:prstGeom prst="rect">
            <a:avLst/>
          </a:prstGeom>
        </p:spPr>
      </p:pic>
    </p:spTree>
    <p:extLst>
      <p:ext uri="{BB962C8B-B14F-4D97-AF65-F5344CB8AC3E}">
        <p14:creationId xmlns:p14="http://schemas.microsoft.com/office/powerpoint/2010/main" val="26122451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Props vs. State</a:t>
            </a:r>
          </a:p>
        </p:txBody>
      </p:sp>
      <p:sp>
        <p:nvSpPr>
          <p:cNvPr id="6" name="Content Placeholder 2"/>
          <p:cNvSpPr>
            <a:spLocks noGrp="1"/>
          </p:cNvSpPr>
          <p:nvPr>
            <p:ph idx="1"/>
          </p:nvPr>
        </p:nvSpPr>
        <p:spPr>
          <a:xfrm>
            <a:off x="-8352" y="914400"/>
            <a:ext cx="9152351" cy="5638800"/>
          </a:xfrm>
        </p:spPr>
        <p:txBody>
          <a:bodyPr/>
          <a:lstStyle/>
          <a:p>
            <a:pPr>
              <a:lnSpc>
                <a:spcPct val="150000"/>
              </a:lnSpc>
            </a:pPr>
            <a:endParaRPr lang="en-US" sz="2400"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32739711"/>
              </p:ext>
            </p:extLst>
          </p:nvPr>
        </p:nvGraphicFramePr>
        <p:xfrm>
          <a:off x="228600" y="1066800"/>
          <a:ext cx="8686800" cy="521208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1005840">
                <a:tc>
                  <a:txBody>
                    <a:bodyPr/>
                    <a:lstStyle/>
                    <a:p>
                      <a:pPr algn="ctr"/>
                      <a:r>
                        <a:rPr lang="en-US" sz="2800" dirty="0">
                          <a:latin typeface="+mj-lt"/>
                        </a:rPr>
                        <a:t>State</a:t>
                      </a:r>
                      <a:endParaRPr lang="en-IN" sz="2800" dirty="0">
                        <a:latin typeface="+mj-lt"/>
                      </a:endParaRPr>
                    </a:p>
                  </a:txBody>
                  <a:tcPr/>
                </a:tc>
                <a:tc>
                  <a:txBody>
                    <a:bodyPr/>
                    <a:lstStyle/>
                    <a:p>
                      <a:pPr algn="ctr"/>
                      <a:r>
                        <a:rPr lang="en-US" sz="2800" dirty="0">
                          <a:latin typeface="+mj-lt"/>
                        </a:rPr>
                        <a:t>Props</a:t>
                      </a:r>
                      <a:endParaRPr lang="en-IN" sz="2800" dirty="0">
                        <a:latin typeface="+mj-lt"/>
                      </a:endParaRPr>
                    </a:p>
                  </a:txBody>
                  <a:tcPr/>
                </a:tc>
                <a:extLst>
                  <a:ext uri="{0D108BD9-81ED-4DB2-BD59-A6C34878D82A}">
                    <a16:rowId xmlns:a16="http://schemas.microsoft.com/office/drawing/2014/main" val="10000"/>
                  </a:ext>
                </a:extLst>
              </a:tr>
              <a:tr h="1005840">
                <a:tc>
                  <a:txBody>
                    <a:bodyPr/>
                    <a:lstStyle/>
                    <a:p>
                      <a:r>
                        <a:rPr lang="en-US" sz="2400" dirty="0">
                          <a:latin typeface="+mj-lt"/>
                        </a:rPr>
                        <a:t>The Data is passed from one component to another.</a:t>
                      </a:r>
                      <a:endParaRPr lang="en-IN" sz="2400" dirty="0">
                        <a:latin typeface="+mj-lt"/>
                      </a:endParaRPr>
                    </a:p>
                  </a:txBody>
                  <a:tcPr/>
                </a:tc>
                <a:tc>
                  <a:txBody>
                    <a:bodyPr/>
                    <a:lstStyle/>
                    <a:p>
                      <a:r>
                        <a:rPr lang="en-US" sz="2400" dirty="0">
                          <a:latin typeface="+mj-lt"/>
                        </a:rPr>
                        <a:t>The Data is passed within the component only.</a:t>
                      </a:r>
                      <a:endParaRPr lang="en-IN" sz="2400" dirty="0">
                        <a:latin typeface="+mj-lt"/>
                      </a:endParaRPr>
                    </a:p>
                  </a:txBody>
                  <a:tcPr/>
                </a:tc>
                <a:extLst>
                  <a:ext uri="{0D108BD9-81ED-4DB2-BD59-A6C34878D82A}">
                    <a16:rowId xmlns:a16="http://schemas.microsoft.com/office/drawing/2014/main" val="10001"/>
                  </a:ext>
                </a:extLst>
              </a:tr>
              <a:tr h="1005840">
                <a:tc>
                  <a:txBody>
                    <a:bodyPr/>
                    <a:lstStyle/>
                    <a:p>
                      <a:r>
                        <a:rPr lang="en-US" sz="2400" dirty="0">
                          <a:latin typeface="+mj-lt"/>
                        </a:rPr>
                        <a:t>It is Immutable (cannot be modified).</a:t>
                      </a:r>
                      <a:endParaRPr lang="en-IN" sz="2400" dirty="0">
                        <a:latin typeface="+mj-lt"/>
                      </a:endParaRPr>
                    </a:p>
                  </a:txBody>
                  <a:tcPr/>
                </a:tc>
                <a:tc>
                  <a:txBody>
                    <a:bodyPr/>
                    <a:lstStyle/>
                    <a:p>
                      <a:r>
                        <a:rPr lang="en-US" sz="2400" dirty="0">
                          <a:latin typeface="+mj-lt"/>
                        </a:rPr>
                        <a:t>It is Mutable ( can be modified).</a:t>
                      </a:r>
                      <a:endParaRPr lang="en-IN" sz="2400" dirty="0">
                        <a:latin typeface="+mj-lt"/>
                      </a:endParaRPr>
                    </a:p>
                  </a:txBody>
                  <a:tcPr/>
                </a:tc>
                <a:extLst>
                  <a:ext uri="{0D108BD9-81ED-4DB2-BD59-A6C34878D82A}">
                    <a16:rowId xmlns:a16="http://schemas.microsoft.com/office/drawing/2014/main" val="10002"/>
                  </a:ext>
                </a:extLst>
              </a:tr>
              <a:tr h="1005840">
                <a:tc>
                  <a:txBody>
                    <a:bodyPr/>
                    <a:lstStyle/>
                    <a:p>
                      <a:r>
                        <a:rPr lang="en-US" sz="2400" dirty="0">
                          <a:latin typeface="+mj-lt"/>
                        </a:rPr>
                        <a:t>Props can be used with state and functional components.</a:t>
                      </a:r>
                      <a:endParaRPr lang="en-IN" sz="2400" dirty="0">
                        <a:latin typeface="+mj-lt"/>
                      </a:endParaRPr>
                    </a:p>
                  </a:txBody>
                  <a:tcPr/>
                </a:tc>
                <a:tc>
                  <a:txBody>
                    <a:bodyPr/>
                    <a:lstStyle/>
                    <a:p>
                      <a:r>
                        <a:rPr lang="en-US" sz="2400" dirty="0">
                          <a:latin typeface="+mj-lt"/>
                        </a:rPr>
                        <a:t>State can be used only with the state components/class component (Before 16.0).</a:t>
                      </a:r>
                      <a:endParaRPr lang="en-IN" sz="2400" dirty="0">
                        <a:latin typeface="+mj-lt"/>
                      </a:endParaRPr>
                    </a:p>
                  </a:txBody>
                  <a:tcPr/>
                </a:tc>
                <a:extLst>
                  <a:ext uri="{0D108BD9-81ED-4DB2-BD59-A6C34878D82A}">
                    <a16:rowId xmlns:a16="http://schemas.microsoft.com/office/drawing/2014/main" val="10003"/>
                  </a:ext>
                </a:extLst>
              </a:tr>
              <a:tr h="1005840">
                <a:tc>
                  <a:txBody>
                    <a:bodyPr/>
                    <a:lstStyle/>
                    <a:p>
                      <a:r>
                        <a:rPr lang="en-IN" sz="2400" dirty="0">
                          <a:latin typeface="+mj-lt"/>
                        </a:rPr>
                        <a:t>Props are read-only.</a:t>
                      </a:r>
                    </a:p>
                  </a:txBody>
                  <a:tcPr/>
                </a:tc>
                <a:tc>
                  <a:txBody>
                    <a:bodyPr/>
                    <a:lstStyle/>
                    <a:p>
                      <a:r>
                        <a:rPr lang="en-US" sz="2400" dirty="0">
                          <a:latin typeface="+mj-lt"/>
                        </a:rPr>
                        <a:t>State is both read and write.</a:t>
                      </a:r>
                      <a:endParaRPr lang="en-IN" sz="2400" dirty="0">
                        <a:latin typeface="+mj-lt"/>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818527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Forms in react</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HTML form elements work a bit differently from other DOM elements in React, because form elements naturally keep some internal state</a:t>
            </a:r>
          </a:p>
          <a:p>
            <a:pPr>
              <a:lnSpc>
                <a:spcPct val="150000"/>
              </a:lnSpc>
            </a:pPr>
            <a:r>
              <a:rPr lang="en-US" sz="2400" dirty="0">
                <a:latin typeface="+mj-lt"/>
              </a:rPr>
              <a:t>Controlled Components</a:t>
            </a:r>
          </a:p>
          <a:p>
            <a:pPr lvl="1">
              <a:lnSpc>
                <a:spcPct val="150000"/>
              </a:lnSpc>
            </a:pPr>
            <a:r>
              <a:rPr lang="en-US" sz="2000" dirty="0">
                <a:latin typeface="+mj-lt"/>
              </a:rPr>
              <a:t>&lt;input&gt;, &lt;</a:t>
            </a:r>
            <a:r>
              <a:rPr lang="en-US" sz="2000" dirty="0" err="1">
                <a:latin typeface="+mj-lt"/>
              </a:rPr>
              <a:t>textarea</a:t>
            </a:r>
            <a:r>
              <a:rPr lang="en-US" sz="2000" dirty="0">
                <a:latin typeface="+mj-lt"/>
              </a:rPr>
              <a:t>&gt;, and &lt;select&gt; typically maintain their own state and update it based on user input</a:t>
            </a:r>
          </a:p>
          <a:p>
            <a:pPr lvl="2">
              <a:lnSpc>
                <a:spcPct val="150000"/>
              </a:lnSpc>
            </a:pPr>
            <a:r>
              <a:rPr lang="en-US" sz="1800" dirty="0">
                <a:latin typeface="+mj-lt"/>
              </a:rPr>
              <a:t>The </a:t>
            </a:r>
            <a:r>
              <a:rPr lang="en-US" sz="1800" dirty="0" err="1">
                <a:latin typeface="+mj-lt"/>
              </a:rPr>
              <a:t>textarea</a:t>
            </a:r>
            <a:r>
              <a:rPr lang="en-US" sz="1800" dirty="0">
                <a:latin typeface="+mj-lt"/>
              </a:rPr>
              <a:t> Tag</a:t>
            </a:r>
          </a:p>
          <a:p>
            <a:pPr lvl="2">
              <a:lnSpc>
                <a:spcPct val="150000"/>
              </a:lnSpc>
            </a:pPr>
            <a:r>
              <a:rPr lang="en-US" sz="1800" dirty="0">
                <a:latin typeface="+mj-lt"/>
              </a:rPr>
              <a:t>The select Tag</a:t>
            </a:r>
          </a:p>
          <a:p>
            <a:pPr lvl="2">
              <a:lnSpc>
                <a:spcPct val="150000"/>
              </a:lnSpc>
            </a:pPr>
            <a:r>
              <a:rPr lang="en-US" sz="1800" dirty="0">
                <a:latin typeface="+mj-lt"/>
              </a:rPr>
              <a:t>The file input Tag</a:t>
            </a:r>
          </a:p>
        </p:txBody>
      </p:sp>
    </p:spTree>
    <p:extLst>
      <p:ext uri="{BB962C8B-B14F-4D97-AF65-F5344CB8AC3E}">
        <p14:creationId xmlns:p14="http://schemas.microsoft.com/office/powerpoint/2010/main" val="30291604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600200" y="228600"/>
            <a:ext cx="7543800" cy="6858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lvl1pPr marL="342900" indent="-342900" algn="l" defTabSz="457200" rtl="0" eaLnBrk="1" fontAlgn="base" hangingPunct="1">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57200" rtl="0" eaLnBrk="1" fontAlgn="base" hangingPunct="1">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2pPr>
            <a:lvl3pPr marL="1143000" indent="-228600" algn="l" defTabSz="457200" rtl="0" eaLnBrk="1" fontAlgn="base" hangingPunct="1">
              <a:spcBef>
                <a:spcPts val="550"/>
              </a:spcBef>
              <a:spcAft>
                <a:spcPct val="0"/>
              </a:spcAft>
              <a:buClr>
                <a:srgbClr val="000000"/>
              </a:buClr>
              <a:buSzPct val="100000"/>
              <a:buFont typeface="Times New Roman" pitchFamily="16" charset="0"/>
              <a:buChar char="•"/>
              <a:defRPr sz="2200">
                <a:solidFill>
                  <a:srgbClr val="993300"/>
                </a:solidFill>
                <a:latin typeface="+mn-lt"/>
                <a:cs typeface="+mn-cs"/>
              </a:defRPr>
            </a:lvl3pPr>
            <a:lvl4pPr marL="1600200" indent="-228600" algn="l" defTabSz="457200" rtl="0" eaLnBrk="1" fontAlgn="base" hangingPunct="1">
              <a:spcBef>
                <a:spcPts val="525"/>
              </a:spcBef>
              <a:spcAft>
                <a:spcPct val="0"/>
              </a:spcAft>
              <a:buClr>
                <a:srgbClr val="000000"/>
              </a:buClr>
              <a:buSzPct val="100000"/>
              <a:buFont typeface="Times New Roman" pitchFamily="16" charset="0"/>
              <a:buChar char="–"/>
              <a:defRPr sz="2100">
                <a:solidFill>
                  <a:srgbClr val="000099"/>
                </a:solidFill>
                <a:latin typeface="+mn-lt"/>
                <a:cs typeface="+mn-cs"/>
              </a:defRPr>
            </a:lvl4pPr>
            <a:lvl5pPr marL="2057400" indent="-228600" algn="l" defTabSz="457200" rtl="0" eaLnBrk="1" fontAlgn="base" hangingPunct="1">
              <a:spcBef>
                <a:spcPts val="400"/>
              </a:spcBef>
              <a:spcAft>
                <a:spcPct val="0"/>
              </a:spcAft>
              <a:buClr>
                <a:srgbClr val="000000"/>
              </a:buClr>
              <a:buSzPct val="100000"/>
              <a:buFont typeface="Times New Roman" pitchFamily="16" charset="0"/>
              <a:buChar char="»"/>
              <a:defRPr sz="1600">
                <a:solidFill>
                  <a:srgbClr val="000000"/>
                </a:solidFill>
                <a:latin typeface="+mn-lt"/>
                <a:cs typeface="+mn-cs"/>
              </a:defRPr>
            </a:lvl5pPr>
            <a:lvl6pPr marL="25146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6pPr>
            <a:lvl7pPr marL="29718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7pPr>
            <a:lvl8pPr marL="34290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8pPr>
            <a:lvl9pPr marL="3886200" indent="-228600" algn="l" defTabSz="457200"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cs typeface="+mn-cs"/>
              </a:defRPr>
            </a:lvl9pPr>
          </a:lstStyle>
          <a:p>
            <a:pPr>
              <a:buNone/>
            </a:pPr>
            <a:r>
              <a:rPr lang="en-US" sz="3200" b="1" kern="0" dirty="0">
                <a:solidFill>
                  <a:srgbClr val="FBEF03"/>
                </a:solidFill>
                <a:latin typeface="+mj-lt"/>
              </a:rPr>
              <a:t>Forms in react</a:t>
            </a:r>
          </a:p>
        </p:txBody>
      </p:sp>
      <p:sp>
        <p:nvSpPr>
          <p:cNvPr id="6" name="Content Placeholder 2"/>
          <p:cNvSpPr>
            <a:spLocks noGrp="1"/>
          </p:cNvSpPr>
          <p:nvPr>
            <p:ph idx="1"/>
          </p:nvPr>
        </p:nvSpPr>
        <p:spPr>
          <a:xfrm>
            <a:off x="-8352" y="914400"/>
            <a:ext cx="9152351" cy="5638800"/>
          </a:xfrm>
        </p:spPr>
        <p:txBody>
          <a:bodyPr/>
          <a:lstStyle/>
          <a:p>
            <a:pPr>
              <a:lnSpc>
                <a:spcPct val="150000"/>
              </a:lnSpc>
            </a:pPr>
            <a:r>
              <a:rPr lang="en-US" sz="2400" dirty="0">
                <a:latin typeface="+mj-lt"/>
              </a:rPr>
              <a:t>Handling Multiple Inputs</a:t>
            </a:r>
          </a:p>
          <a:p>
            <a:pPr>
              <a:lnSpc>
                <a:spcPct val="150000"/>
              </a:lnSpc>
            </a:pPr>
            <a:r>
              <a:rPr lang="en-US" sz="2400" dirty="0">
                <a:latin typeface="+mj-lt"/>
              </a:rPr>
              <a:t>Controlled Input </a:t>
            </a:r>
            <a:r>
              <a:rPr lang="en-US" sz="2400">
                <a:latin typeface="+mj-lt"/>
              </a:rPr>
              <a:t>Null Value</a:t>
            </a:r>
          </a:p>
        </p:txBody>
      </p:sp>
    </p:spTree>
    <p:extLst>
      <p:ext uri="{BB962C8B-B14F-4D97-AF65-F5344CB8AC3E}">
        <p14:creationId xmlns:p14="http://schemas.microsoft.com/office/powerpoint/2010/main" val="1012128041"/>
      </p:ext>
    </p:extLst>
  </p:cSld>
  <p:clrMapOvr>
    <a:masterClrMapping/>
  </p:clrMapOvr>
</p:sld>
</file>

<file path=ppt/theme/theme1.xml><?xml version="1.0" encoding="utf-8"?>
<a:theme xmlns:a="http://schemas.openxmlformats.org/drawingml/2006/main" name="bvicam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Times New Roman"/>
        <a:ea typeface="DejaVu Sans"/>
        <a:cs typeface="DejaVu Sans"/>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21378</TotalTime>
  <Words>5094</Words>
  <Application>Microsoft Office PowerPoint</Application>
  <PresentationFormat>On-screen Show (4:3)</PresentationFormat>
  <Paragraphs>885</Paragraphs>
  <Slides>98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98</vt:i4>
      </vt:variant>
    </vt:vector>
  </HeadingPairs>
  <TitlesOfParts>
    <vt:vector size="103" baseType="lpstr">
      <vt:lpstr>Arial</vt:lpstr>
      <vt:lpstr>Calibri</vt:lpstr>
      <vt:lpstr>MyriadPro-SemiboldCond</vt:lpstr>
      <vt:lpstr>Times New Roman</vt:lpstr>
      <vt:lpstr>bvicamtheme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 THE OPERATING SYSTEM</dc:title>
  <dc:creator>vaibhav</dc:creator>
  <cp:lastModifiedBy>Uttam Singh</cp:lastModifiedBy>
  <cp:revision>290</cp:revision>
  <dcterms:created xsi:type="dcterms:W3CDTF">2013-07-24T07:08:31Z</dcterms:created>
  <dcterms:modified xsi:type="dcterms:W3CDTF">2023-04-26T02:25:10Z</dcterms:modified>
</cp:coreProperties>
</file>