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470" r:id="rId4"/>
    <p:sldId id="479" r:id="rId5"/>
    <p:sldId id="471" r:id="rId6"/>
    <p:sldId id="453" r:id="rId7"/>
    <p:sldId id="480" r:id="rId8"/>
    <p:sldId id="260" r:id="rId9"/>
    <p:sldId id="264" r:id="rId10"/>
    <p:sldId id="269" r:id="rId11"/>
    <p:sldId id="268" r:id="rId12"/>
    <p:sldId id="258" r:id="rId13"/>
    <p:sldId id="450" r:id="rId14"/>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548" y="72"/>
      </p:cViewPr>
      <p:guideLst>
        <p:guide orient="horz" pos="285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75FC017-E13C-4B5D-8944-0961313B53AE}" type="datetimeFigureOut">
              <a:rPr lang="en-US" smtClean="0"/>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80556CC1-139E-4CCE-8E6B-AE61A16C4B0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3018" y="1320644"/>
            <a:ext cx="7712363" cy="1015364"/>
          </a:xfrm>
          <a:prstGeom prst="rect">
            <a:avLst/>
          </a:prstGeom>
        </p:spPr>
        <p:txBody>
          <a:bodyPr wrap="square" lIns="0" tIns="0" rIns="0" bIns="0">
            <a:spAutoFit/>
          </a:bodyPr>
          <a:lstStyle>
            <a:lvl1pPr>
              <a:defRPr sz="6500" b="1" i="0">
                <a:solidFill>
                  <a:srgbClr val="006666"/>
                </a:solidFill>
                <a:latin typeface="Verdana" panose="020B0604030504040204"/>
                <a:cs typeface="Verdana" panose="020B0604030504040204"/>
              </a:defRPr>
            </a:lvl1pPr>
          </a:lstStyle>
          <a:p/>
        </p:txBody>
      </p:sp>
      <p:sp>
        <p:nvSpPr>
          <p:cNvPr id="3" name="Holder 3"/>
          <p:cNvSpPr>
            <a:spLocks noGrp="1"/>
          </p:cNvSpPr>
          <p:nvPr>
            <p:ph type="subTitle" idx="4"/>
          </p:nvPr>
        </p:nvSpPr>
        <p:spPr>
          <a:xfrm>
            <a:off x="1698680" y="4147056"/>
            <a:ext cx="6661038" cy="131508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500" b="0" i="0">
                <a:solidFill>
                  <a:schemeClr val="tx1"/>
                </a:solidFill>
                <a:latin typeface="Verdana" panose="020B0604030504040204"/>
                <a:cs typeface="Verdana" panose="020B0604030504040204"/>
              </a:defRPr>
            </a:lvl1pPr>
          </a:lstStyle>
          <a:p>
            <a:pPr marL="12700">
              <a:lnSpc>
                <a:spcPct val="100000"/>
              </a:lnSpc>
              <a:spcBef>
                <a:spcPts val="145"/>
              </a:spcBef>
            </a:pPr>
            <a:r>
              <a:rPr spc="10" dirty="0"/>
              <a:t>5</a:t>
            </a:r>
            <a:r>
              <a:rPr spc="20" dirty="0"/>
              <a:t>/</a:t>
            </a:r>
            <a:r>
              <a:rPr spc="10" dirty="0"/>
              <a:t>18/</a:t>
            </a:r>
            <a:r>
              <a:rPr spc="25" dirty="0"/>
              <a:t>2</a:t>
            </a:r>
            <a:r>
              <a:rPr spc="10" dirty="0"/>
              <a:t>02</a:t>
            </a:r>
            <a:r>
              <a:rPr spc="20" dirty="0"/>
              <a:t>3</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B140300-EA0B-4CEE-BE83-4776DBCB3B62}" type="datetime1">
              <a:rPr lang="en-US" smtClean="0"/>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Verdana" panose="020B0604030504040204"/>
                <a:cs typeface="Verdana" panose="020B0604030504040204"/>
              </a:defRPr>
            </a:lvl1pPr>
          </a:lstStyle>
          <a:p>
            <a:pPr marL="38100">
              <a:lnSpc>
                <a:spcPct val="100000"/>
              </a:lnSpc>
              <a:spcBef>
                <a:spcPts val="145"/>
              </a:spcBef>
            </a:pPr>
            <a:fld id="{81D60167-4931-47E6-BA6A-407CBD079E47}" type="slidenum">
              <a:rPr spc="20" dirty="0"/>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1" u="heavy">
                <a:solidFill>
                  <a:srgbClr val="333399"/>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sz="1950" b="0" i="0">
                <a:solidFill>
                  <a:srgbClr val="333399"/>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defRPr sz="1500" b="0" i="0">
                <a:solidFill>
                  <a:schemeClr val="tx1"/>
                </a:solidFill>
                <a:latin typeface="Verdana" panose="020B0604030504040204"/>
                <a:cs typeface="Verdana" panose="020B0604030504040204"/>
              </a:defRPr>
            </a:lvl1pPr>
          </a:lstStyle>
          <a:p>
            <a:pPr marL="12700">
              <a:lnSpc>
                <a:spcPct val="100000"/>
              </a:lnSpc>
              <a:spcBef>
                <a:spcPts val="145"/>
              </a:spcBef>
            </a:pPr>
            <a:r>
              <a:rPr spc="10" dirty="0"/>
              <a:t>5</a:t>
            </a:r>
            <a:r>
              <a:rPr spc="20" dirty="0"/>
              <a:t>/</a:t>
            </a:r>
            <a:r>
              <a:rPr spc="10" dirty="0"/>
              <a:t>18/</a:t>
            </a:r>
            <a:r>
              <a:rPr spc="25" dirty="0"/>
              <a:t>2</a:t>
            </a:r>
            <a:r>
              <a:rPr spc="10" dirty="0"/>
              <a:t>02</a:t>
            </a:r>
            <a:r>
              <a:rPr spc="20" dirty="0"/>
              <a:t>3</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E14BAA7-7301-484E-BF7E-4EEA13C99258}" type="datetime1">
              <a:rPr lang="en-US" smtClean="0"/>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Verdana" panose="020B0604030504040204"/>
                <a:cs typeface="Verdana" panose="020B0604030504040204"/>
              </a:defRPr>
            </a:lvl1pPr>
          </a:lstStyle>
          <a:p>
            <a:pPr marL="38100">
              <a:lnSpc>
                <a:spcPct val="100000"/>
              </a:lnSpc>
              <a:spcBef>
                <a:spcPts val="145"/>
              </a:spcBef>
            </a:pPr>
            <a:fld id="{81D60167-4931-47E6-BA6A-407CBD079E47}" type="slidenum">
              <a:rPr spc="20" dirty="0"/>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1" u="heavy">
                <a:solidFill>
                  <a:srgbClr val="333399"/>
                </a:solidFill>
                <a:latin typeface="Verdana" panose="020B0604030504040204"/>
                <a:cs typeface="Verdana" panose="020B0604030504040204"/>
              </a:defRPr>
            </a:lvl1pPr>
          </a:lstStyle>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500" b="0" i="0">
                <a:solidFill>
                  <a:schemeClr val="tx1"/>
                </a:solidFill>
                <a:latin typeface="Verdana" panose="020B0604030504040204"/>
                <a:cs typeface="Verdana" panose="020B0604030504040204"/>
              </a:defRPr>
            </a:lvl1pPr>
          </a:lstStyle>
          <a:p>
            <a:pPr marL="12700">
              <a:lnSpc>
                <a:spcPct val="100000"/>
              </a:lnSpc>
              <a:spcBef>
                <a:spcPts val="145"/>
              </a:spcBef>
            </a:pPr>
            <a:r>
              <a:rPr spc="10" dirty="0"/>
              <a:t>5</a:t>
            </a:r>
            <a:r>
              <a:rPr spc="20" dirty="0"/>
              <a:t>/</a:t>
            </a:r>
            <a:r>
              <a:rPr spc="10" dirty="0"/>
              <a:t>18/</a:t>
            </a:r>
            <a:r>
              <a:rPr spc="25" dirty="0"/>
              <a:t>2</a:t>
            </a:r>
            <a:r>
              <a:rPr spc="10" dirty="0"/>
              <a:t>02</a:t>
            </a:r>
            <a:r>
              <a:rPr spc="20" dirty="0"/>
              <a:t>3</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78DE8A6-E658-46B4-B25B-1EAC780D3D68}" type="datetime1">
              <a:rPr lang="en-US" smtClean="0"/>
            </a:fld>
            <a:endParaRPr lang="en-US"/>
          </a:p>
        </p:txBody>
      </p:sp>
      <p:sp>
        <p:nvSpPr>
          <p:cNvPr id="7" name="Holder 7"/>
          <p:cNvSpPr>
            <a:spLocks noGrp="1"/>
          </p:cNvSpPr>
          <p:nvPr>
            <p:ph type="sldNum" sz="quarter" idx="7"/>
          </p:nvPr>
        </p:nvSpPr>
        <p:spPr/>
        <p:txBody>
          <a:bodyPr lIns="0" tIns="0" rIns="0" bIns="0"/>
          <a:lstStyle>
            <a:lvl1pPr>
              <a:defRPr sz="1500" b="0" i="0">
                <a:solidFill>
                  <a:schemeClr val="tx1"/>
                </a:solidFill>
                <a:latin typeface="Verdana" panose="020B0604030504040204"/>
                <a:cs typeface="Verdana" panose="020B0604030504040204"/>
              </a:defRPr>
            </a:lvl1pPr>
          </a:lstStyle>
          <a:p>
            <a:pPr marL="38100">
              <a:lnSpc>
                <a:spcPct val="100000"/>
              </a:lnSpc>
              <a:spcBef>
                <a:spcPts val="145"/>
              </a:spcBef>
            </a:pPr>
            <a:fld id="{81D60167-4931-47E6-BA6A-407CBD079E47}" type="slidenum">
              <a:rPr spc="20" dirty="0"/>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1" u="heavy">
                <a:solidFill>
                  <a:srgbClr val="333399"/>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defRPr sz="1500" b="0" i="0">
                <a:solidFill>
                  <a:schemeClr val="tx1"/>
                </a:solidFill>
                <a:latin typeface="Verdana" panose="020B0604030504040204"/>
                <a:cs typeface="Verdana" panose="020B0604030504040204"/>
              </a:defRPr>
            </a:lvl1pPr>
          </a:lstStyle>
          <a:p>
            <a:pPr marL="12700">
              <a:lnSpc>
                <a:spcPct val="100000"/>
              </a:lnSpc>
              <a:spcBef>
                <a:spcPts val="145"/>
              </a:spcBef>
            </a:pPr>
            <a:r>
              <a:rPr spc="10" dirty="0"/>
              <a:t>5</a:t>
            </a:r>
            <a:r>
              <a:rPr spc="20" dirty="0"/>
              <a:t>/</a:t>
            </a:r>
            <a:r>
              <a:rPr spc="10" dirty="0"/>
              <a:t>18/</a:t>
            </a:r>
            <a:r>
              <a:rPr spc="25" dirty="0"/>
              <a:t>2</a:t>
            </a:r>
            <a:r>
              <a:rPr spc="10" dirty="0"/>
              <a:t>02</a:t>
            </a:r>
            <a:r>
              <a:rPr spc="20" dirty="0"/>
              <a:t>3</a:t>
            </a:r>
            <a:endParaRPr spc="2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914BC15-F647-453E-8858-109DAFF5DFB5}" type="datetime1">
              <a:rPr lang="en-US" smtClean="0"/>
            </a:fld>
            <a:endParaRPr lang="en-US"/>
          </a:p>
        </p:txBody>
      </p:sp>
      <p:sp>
        <p:nvSpPr>
          <p:cNvPr id="5" name="Holder 5"/>
          <p:cNvSpPr>
            <a:spLocks noGrp="1"/>
          </p:cNvSpPr>
          <p:nvPr>
            <p:ph type="sldNum" sz="quarter" idx="7"/>
          </p:nvPr>
        </p:nvSpPr>
        <p:spPr/>
        <p:txBody>
          <a:bodyPr lIns="0" tIns="0" rIns="0" bIns="0"/>
          <a:lstStyle>
            <a:lvl1pPr>
              <a:defRPr sz="1500" b="0" i="0">
                <a:solidFill>
                  <a:schemeClr val="tx1"/>
                </a:solidFill>
                <a:latin typeface="Verdana" panose="020B0604030504040204"/>
                <a:cs typeface="Verdana" panose="020B0604030504040204"/>
              </a:defRPr>
            </a:lvl1pPr>
          </a:lstStyle>
          <a:p>
            <a:pPr marL="38100">
              <a:lnSpc>
                <a:spcPct val="100000"/>
              </a:lnSpc>
              <a:spcBef>
                <a:spcPts val="145"/>
              </a:spcBef>
            </a:pPr>
            <a:fld id="{81D60167-4931-47E6-BA6A-407CBD079E47}" type="slidenum">
              <a:rPr spc="20" dirty="0"/>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500" b="0" i="0">
                <a:solidFill>
                  <a:schemeClr val="tx1"/>
                </a:solidFill>
                <a:latin typeface="Verdana" panose="020B0604030504040204"/>
                <a:cs typeface="Verdana" panose="020B0604030504040204"/>
              </a:defRPr>
            </a:lvl1pPr>
          </a:lstStyle>
          <a:p>
            <a:pPr marL="12700">
              <a:lnSpc>
                <a:spcPct val="100000"/>
              </a:lnSpc>
              <a:spcBef>
                <a:spcPts val="145"/>
              </a:spcBef>
            </a:pPr>
            <a:r>
              <a:rPr spc="10" dirty="0"/>
              <a:t>5</a:t>
            </a:r>
            <a:r>
              <a:rPr spc="20" dirty="0"/>
              <a:t>/</a:t>
            </a:r>
            <a:r>
              <a:rPr spc="10" dirty="0"/>
              <a:t>18/</a:t>
            </a:r>
            <a:r>
              <a:rPr spc="25" dirty="0"/>
              <a:t>2</a:t>
            </a:r>
            <a:r>
              <a:rPr spc="10" dirty="0"/>
              <a:t>02</a:t>
            </a:r>
            <a:r>
              <a:rPr spc="20" dirty="0"/>
              <a:t>3</a:t>
            </a:r>
            <a:endParaRPr spc="2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42534BF-0979-413A-A10E-5F10E8417B23}" type="datetime1">
              <a:rPr lang="en-US" smtClean="0"/>
            </a:fld>
            <a:endParaRPr lang="en-US"/>
          </a:p>
        </p:txBody>
      </p:sp>
      <p:sp>
        <p:nvSpPr>
          <p:cNvPr id="4" name="Holder 4"/>
          <p:cNvSpPr>
            <a:spLocks noGrp="1"/>
          </p:cNvSpPr>
          <p:nvPr>
            <p:ph type="sldNum" sz="quarter" idx="7"/>
          </p:nvPr>
        </p:nvSpPr>
        <p:spPr/>
        <p:txBody>
          <a:bodyPr lIns="0" tIns="0" rIns="0" bIns="0"/>
          <a:lstStyle>
            <a:lvl1pPr>
              <a:defRPr sz="1500" b="0" i="0">
                <a:solidFill>
                  <a:schemeClr val="tx1"/>
                </a:solidFill>
                <a:latin typeface="Verdana" panose="020B0604030504040204"/>
                <a:cs typeface="Verdana" panose="020B0604030504040204"/>
              </a:defRPr>
            </a:lvl1pPr>
          </a:lstStyle>
          <a:p>
            <a:pPr marL="38100">
              <a:lnSpc>
                <a:spcPct val="100000"/>
              </a:lnSpc>
              <a:spcBef>
                <a:spcPts val="145"/>
              </a:spcBef>
            </a:pPr>
            <a:fld id="{81D60167-4931-47E6-BA6A-407CBD079E47}" type="slidenum">
              <a:rPr spc="20" dirty="0"/>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3895" y="278491"/>
            <a:ext cx="9230609" cy="1499870"/>
          </a:xfrm>
          <a:prstGeom prst="rect">
            <a:avLst/>
          </a:prstGeom>
        </p:spPr>
        <p:txBody>
          <a:bodyPr wrap="square" lIns="0" tIns="0" rIns="0" bIns="0">
            <a:spAutoFit/>
          </a:bodyPr>
          <a:lstStyle>
            <a:lvl1pPr>
              <a:defRPr sz="3500" b="1" i="1" u="heavy">
                <a:solidFill>
                  <a:srgbClr val="333399"/>
                </a:solidFill>
                <a:latin typeface="Verdana" panose="020B0604030504040204"/>
                <a:cs typeface="Verdana" panose="020B0604030504040204"/>
              </a:defRPr>
            </a:lvl1pPr>
          </a:lstStyle>
          <a:p/>
        </p:txBody>
      </p:sp>
      <p:sp>
        <p:nvSpPr>
          <p:cNvPr id="3" name="Holder 3"/>
          <p:cNvSpPr>
            <a:spLocks noGrp="1"/>
          </p:cNvSpPr>
          <p:nvPr>
            <p:ph type="body" idx="1"/>
          </p:nvPr>
        </p:nvSpPr>
        <p:spPr>
          <a:xfrm>
            <a:off x="362195" y="3754638"/>
            <a:ext cx="9029065" cy="2510790"/>
          </a:xfrm>
          <a:prstGeom prst="rect">
            <a:avLst/>
          </a:prstGeom>
        </p:spPr>
        <p:txBody>
          <a:bodyPr wrap="square" lIns="0" tIns="0" rIns="0" bIns="0">
            <a:spAutoFit/>
          </a:bodyPr>
          <a:lstStyle>
            <a:lvl1pPr>
              <a:defRPr sz="1950" b="0" i="0">
                <a:solidFill>
                  <a:srgbClr val="333399"/>
                </a:solidFill>
                <a:latin typeface="Verdana" panose="020B0604030504040204"/>
                <a:cs typeface="Verdana" panose="020B0604030504040204"/>
              </a:defRPr>
            </a:lvl1pPr>
          </a:lstStyle>
          <a:p/>
        </p:txBody>
      </p:sp>
      <p:sp>
        <p:nvSpPr>
          <p:cNvPr id="4" name="Holder 4"/>
          <p:cNvSpPr>
            <a:spLocks noGrp="1"/>
          </p:cNvSpPr>
          <p:nvPr>
            <p:ph type="ftr" sz="quarter" idx="5"/>
          </p:nvPr>
        </p:nvSpPr>
        <p:spPr>
          <a:xfrm>
            <a:off x="590804" y="7019524"/>
            <a:ext cx="1066800" cy="262890"/>
          </a:xfrm>
          <a:prstGeom prst="rect">
            <a:avLst/>
          </a:prstGeom>
        </p:spPr>
        <p:txBody>
          <a:bodyPr wrap="square" lIns="0" tIns="0" rIns="0" bIns="0">
            <a:spAutoFit/>
          </a:bodyPr>
          <a:lstStyle>
            <a:lvl1pPr>
              <a:defRPr sz="1500" b="0" i="0">
                <a:solidFill>
                  <a:schemeClr val="tx1"/>
                </a:solidFill>
                <a:latin typeface="Verdana" panose="020B0604030504040204"/>
                <a:cs typeface="Verdana" panose="020B0604030504040204"/>
              </a:defRPr>
            </a:lvl1pPr>
          </a:lstStyle>
          <a:p>
            <a:pPr marL="12700">
              <a:lnSpc>
                <a:spcPct val="100000"/>
              </a:lnSpc>
              <a:spcBef>
                <a:spcPts val="145"/>
              </a:spcBef>
            </a:pPr>
            <a:r>
              <a:rPr spc="10" dirty="0"/>
              <a:t>5</a:t>
            </a:r>
            <a:r>
              <a:rPr spc="20" dirty="0"/>
              <a:t>/</a:t>
            </a:r>
            <a:r>
              <a:rPr spc="10" dirty="0"/>
              <a:t>18/</a:t>
            </a:r>
            <a:r>
              <a:rPr spc="25" dirty="0"/>
              <a:t>2</a:t>
            </a:r>
            <a:r>
              <a:rPr spc="10" dirty="0"/>
              <a:t>02</a:t>
            </a:r>
            <a:r>
              <a:rPr spc="20" dirty="0"/>
              <a:t>3</a:t>
            </a:r>
            <a:endParaRPr spc="20" dirty="0"/>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8787A112-8F22-42FE-B13B-BB2685278C09}" type="datetime1">
              <a:rPr lang="en-US" smtClean="0"/>
            </a:fld>
            <a:endParaRPr lang="en-US"/>
          </a:p>
        </p:txBody>
      </p:sp>
      <p:sp>
        <p:nvSpPr>
          <p:cNvPr id="6" name="Holder 6"/>
          <p:cNvSpPr>
            <a:spLocks noGrp="1"/>
          </p:cNvSpPr>
          <p:nvPr>
            <p:ph type="sldNum" sz="quarter" idx="7"/>
          </p:nvPr>
        </p:nvSpPr>
        <p:spPr>
          <a:xfrm>
            <a:off x="9045183" y="7019524"/>
            <a:ext cx="446404" cy="262890"/>
          </a:xfrm>
          <a:prstGeom prst="rect">
            <a:avLst/>
          </a:prstGeom>
        </p:spPr>
        <p:txBody>
          <a:bodyPr wrap="square" lIns="0" tIns="0" rIns="0" bIns="0">
            <a:spAutoFit/>
          </a:bodyPr>
          <a:lstStyle>
            <a:lvl1pPr>
              <a:defRPr sz="1500" b="0" i="0">
                <a:solidFill>
                  <a:schemeClr val="tx1"/>
                </a:solidFill>
                <a:latin typeface="Verdana" panose="020B0604030504040204"/>
                <a:cs typeface="Verdana" panose="020B0604030504040204"/>
              </a:defRPr>
            </a:lvl1pPr>
          </a:lstStyle>
          <a:p>
            <a:pPr marL="38100">
              <a:lnSpc>
                <a:spcPct val="100000"/>
              </a:lnSpc>
              <a:spcBef>
                <a:spcPts val="145"/>
              </a:spcBef>
            </a:pPr>
            <a:fld id="{81D60167-4931-47E6-BA6A-407CBD079E47}" type="slidenum">
              <a:rPr spc="20" dirty="0"/>
            </a:fld>
            <a:endParaRPr spc="2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p:cNvSpPr/>
          <p:nvPr/>
        </p:nvSpPr>
        <p:spPr>
          <a:xfrm>
            <a:off x="111607" y="114300"/>
            <a:ext cx="9835186" cy="75425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p:nvPr/>
        </p:nvSpPr>
        <p:spPr>
          <a:xfrm>
            <a:off x="861060" y="2106167"/>
            <a:ext cx="335280" cy="198120"/>
          </a:xfrm>
          <a:custGeom>
            <a:avLst/>
            <a:gdLst/>
            <a:ahLst/>
            <a:cxnLst/>
            <a:rect l="l" t="t" r="r" b="b"/>
            <a:pathLst>
              <a:path w="335280" h="198119">
                <a:moveTo>
                  <a:pt x="274319" y="198119"/>
                </a:moveTo>
                <a:lnTo>
                  <a:pt x="0" y="0"/>
                </a:lnTo>
                <a:lnTo>
                  <a:pt x="335279" y="36575"/>
                </a:lnTo>
                <a:lnTo>
                  <a:pt x="274319" y="198119"/>
                </a:lnTo>
                <a:close/>
              </a:path>
            </a:pathLst>
          </a:custGeom>
          <a:solidFill>
            <a:srgbClr val="FFFFCC"/>
          </a:solidFill>
        </p:spPr>
        <p:txBody>
          <a:bodyPr wrap="square" lIns="0" tIns="0" rIns="0" bIns="0" rtlCol="0"/>
          <a:lstStyle/>
          <a:p/>
        </p:txBody>
      </p:sp>
      <p:sp>
        <p:nvSpPr>
          <p:cNvPr id="7" name="object 7"/>
          <p:cNvSpPr/>
          <p:nvPr/>
        </p:nvSpPr>
        <p:spPr>
          <a:xfrm>
            <a:off x="391668" y="2404872"/>
            <a:ext cx="142240" cy="402590"/>
          </a:xfrm>
          <a:custGeom>
            <a:avLst/>
            <a:gdLst/>
            <a:ahLst/>
            <a:cxnLst/>
            <a:rect l="l" t="t" r="r" b="b"/>
            <a:pathLst>
              <a:path w="142240" h="402589">
                <a:moveTo>
                  <a:pt x="141732" y="402336"/>
                </a:moveTo>
                <a:lnTo>
                  <a:pt x="0" y="377951"/>
                </a:lnTo>
                <a:lnTo>
                  <a:pt x="76200" y="0"/>
                </a:lnTo>
                <a:lnTo>
                  <a:pt x="141732" y="402336"/>
                </a:lnTo>
                <a:close/>
              </a:path>
            </a:pathLst>
          </a:custGeom>
          <a:solidFill>
            <a:srgbClr val="FFFFCC"/>
          </a:solidFill>
        </p:spPr>
        <p:txBody>
          <a:bodyPr wrap="square" lIns="0" tIns="0" rIns="0" bIns="0" rtlCol="0"/>
          <a:lstStyle/>
          <a:p/>
        </p:txBody>
      </p:sp>
      <p:sp>
        <p:nvSpPr>
          <p:cNvPr id="8" name="object 8"/>
          <p:cNvSpPr/>
          <p:nvPr/>
        </p:nvSpPr>
        <p:spPr>
          <a:xfrm>
            <a:off x="1423416" y="114300"/>
            <a:ext cx="192405" cy="241300"/>
          </a:xfrm>
          <a:custGeom>
            <a:avLst/>
            <a:gdLst/>
            <a:ahLst/>
            <a:cxnLst/>
            <a:rect l="l" t="t" r="r" b="b"/>
            <a:pathLst>
              <a:path w="192405" h="241300">
                <a:moveTo>
                  <a:pt x="0" y="240792"/>
                </a:moveTo>
                <a:lnTo>
                  <a:pt x="62484" y="0"/>
                </a:lnTo>
                <a:lnTo>
                  <a:pt x="192023" y="57911"/>
                </a:lnTo>
                <a:lnTo>
                  <a:pt x="0" y="240792"/>
                </a:lnTo>
                <a:close/>
              </a:path>
            </a:pathLst>
          </a:custGeom>
          <a:solidFill>
            <a:srgbClr val="FFFFCC"/>
          </a:solidFill>
        </p:spPr>
        <p:txBody>
          <a:bodyPr wrap="square" lIns="0" tIns="0" rIns="0" bIns="0" rtlCol="0"/>
          <a:lstStyle/>
          <a:p/>
        </p:txBody>
      </p:sp>
      <p:sp>
        <p:nvSpPr>
          <p:cNvPr id="9" name="object 9"/>
          <p:cNvSpPr/>
          <p:nvPr/>
        </p:nvSpPr>
        <p:spPr>
          <a:xfrm>
            <a:off x="1699260" y="228600"/>
            <a:ext cx="327660" cy="201295"/>
          </a:xfrm>
          <a:custGeom>
            <a:avLst/>
            <a:gdLst/>
            <a:ahLst/>
            <a:cxnLst/>
            <a:rect l="l" t="t" r="r" b="b"/>
            <a:pathLst>
              <a:path w="327660" h="201295">
                <a:moveTo>
                  <a:pt x="0" y="201167"/>
                </a:moveTo>
                <a:lnTo>
                  <a:pt x="275844" y="0"/>
                </a:lnTo>
                <a:lnTo>
                  <a:pt x="327660" y="100584"/>
                </a:lnTo>
                <a:lnTo>
                  <a:pt x="0" y="201167"/>
                </a:lnTo>
                <a:close/>
              </a:path>
            </a:pathLst>
          </a:custGeom>
          <a:solidFill>
            <a:srgbClr val="FFFFCC"/>
          </a:solidFill>
        </p:spPr>
        <p:txBody>
          <a:bodyPr wrap="square" lIns="0" tIns="0" rIns="0" bIns="0" rtlCol="0"/>
          <a:lstStyle/>
          <a:p/>
        </p:txBody>
      </p:sp>
      <p:sp>
        <p:nvSpPr>
          <p:cNvPr id="10" name="object 10"/>
          <p:cNvSpPr/>
          <p:nvPr/>
        </p:nvSpPr>
        <p:spPr>
          <a:xfrm>
            <a:off x="1633727" y="653795"/>
            <a:ext cx="341630" cy="102235"/>
          </a:xfrm>
          <a:custGeom>
            <a:avLst/>
            <a:gdLst/>
            <a:ahLst/>
            <a:cxnLst/>
            <a:rect l="l" t="t" r="r" b="b"/>
            <a:pathLst>
              <a:path w="341630" h="102234">
                <a:moveTo>
                  <a:pt x="307847" y="102107"/>
                </a:moveTo>
                <a:lnTo>
                  <a:pt x="0" y="15239"/>
                </a:lnTo>
                <a:lnTo>
                  <a:pt x="341375" y="0"/>
                </a:lnTo>
                <a:lnTo>
                  <a:pt x="307847" y="102107"/>
                </a:lnTo>
                <a:close/>
              </a:path>
            </a:pathLst>
          </a:custGeom>
          <a:solidFill>
            <a:srgbClr val="FFFFCC"/>
          </a:solidFill>
        </p:spPr>
        <p:txBody>
          <a:bodyPr wrap="square" lIns="0" tIns="0" rIns="0" bIns="0" rtlCol="0"/>
          <a:lstStyle/>
          <a:p/>
        </p:txBody>
      </p:sp>
      <p:sp>
        <p:nvSpPr>
          <p:cNvPr id="37" name="object 37"/>
          <p:cNvSpPr/>
          <p:nvPr/>
        </p:nvSpPr>
        <p:spPr>
          <a:xfrm>
            <a:off x="2375916" y="5696711"/>
            <a:ext cx="475615" cy="323215"/>
          </a:xfrm>
          <a:custGeom>
            <a:avLst/>
            <a:gdLst/>
            <a:ahLst/>
            <a:cxnLst/>
            <a:rect l="l" t="t" r="r" b="b"/>
            <a:pathLst>
              <a:path w="475614" h="323214">
                <a:moveTo>
                  <a:pt x="419100" y="323088"/>
                </a:moveTo>
                <a:lnTo>
                  <a:pt x="361188" y="251459"/>
                </a:lnTo>
                <a:lnTo>
                  <a:pt x="275844" y="181355"/>
                </a:lnTo>
                <a:lnTo>
                  <a:pt x="156972" y="111251"/>
                </a:lnTo>
                <a:lnTo>
                  <a:pt x="0" y="41147"/>
                </a:lnTo>
                <a:lnTo>
                  <a:pt x="62484" y="0"/>
                </a:lnTo>
                <a:lnTo>
                  <a:pt x="146304" y="38099"/>
                </a:lnTo>
                <a:lnTo>
                  <a:pt x="225551" y="80771"/>
                </a:lnTo>
                <a:lnTo>
                  <a:pt x="300228" y="128015"/>
                </a:lnTo>
                <a:lnTo>
                  <a:pt x="361188" y="172211"/>
                </a:lnTo>
                <a:lnTo>
                  <a:pt x="394716" y="205739"/>
                </a:lnTo>
                <a:lnTo>
                  <a:pt x="423672" y="240791"/>
                </a:lnTo>
                <a:lnTo>
                  <a:pt x="451104" y="275844"/>
                </a:lnTo>
                <a:lnTo>
                  <a:pt x="475488" y="315467"/>
                </a:lnTo>
                <a:lnTo>
                  <a:pt x="419100" y="323088"/>
                </a:lnTo>
                <a:close/>
              </a:path>
            </a:pathLst>
          </a:custGeom>
          <a:solidFill>
            <a:srgbClr val="EBF6FF"/>
          </a:solidFill>
        </p:spPr>
        <p:txBody>
          <a:bodyPr wrap="square" lIns="0" tIns="0" rIns="0" bIns="0" rtlCol="0"/>
          <a:lstStyle/>
          <a:p/>
        </p:txBody>
      </p:sp>
      <p:sp>
        <p:nvSpPr>
          <p:cNvPr id="38" name="object 38"/>
          <p:cNvSpPr/>
          <p:nvPr/>
        </p:nvSpPr>
        <p:spPr>
          <a:xfrm>
            <a:off x="2810255" y="6175247"/>
            <a:ext cx="64007" cy="214884"/>
          </a:xfrm>
          <a:prstGeom prst="rect">
            <a:avLst/>
          </a:prstGeom>
          <a:blipFill>
            <a:blip r:embed="rId1" cstate="print"/>
            <a:stretch>
              <a:fillRect/>
            </a:stretch>
          </a:blipFill>
        </p:spPr>
        <p:txBody>
          <a:bodyPr wrap="square" lIns="0" tIns="0" rIns="0" bIns="0" rtlCol="0"/>
          <a:lstStyle/>
          <a:p/>
        </p:txBody>
      </p:sp>
      <p:sp>
        <p:nvSpPr>
          <p:cNvPr id="39" name="object 39"/>
          <p:cNvSpPr/>
          <p:nvPr/>
        </p:nvSpPr>
        <p:spPr>
          <a:xfrm>
            <a:off x="1308560" y="6903720"/>
            <a:ext cx="411480" cy="670560"/>
          </a:xfrm>
          <a:custGeom>
            <a:avLst/>
            <a:gdLst/>
            <a:ahLst/>
            <a:cxnLst/>
            <a:rect l="l" t="t" r="r" b="b"/>
            <a:pathLst>
              <a:path w="411480" h="670559">
                <a:moveTo>
                  <a:pt x="147828" y="643128"/>
                </a:moveTo>
                <a:lnTo>
                  <a:pt x="0" y="281940"/>
                </a:lnTo>
                <a:lnTo>
                  <a:pt x="21336" y="670560"/>
                </a:lnTo>
                <a:lnTo>
                  <a:pt x="147828" y="643128"/>
                </a:lnTo>
                <a:close/>
              </a:path>
              <a:path w="411480" h="670559">
                <a:moveTo>
                  <a:pt x="411480" y="137160"/>
                </a:moveTo>
                <a:lnTo>
                  <a:pt x="158496" y="0"/>
                </a:lnTo>
                <a:lnTo>
                  <a:pt x="310896" y="262128"/>
                </a:lnTo>
                <a:lnTo>
                  <a:pt x="411480" y="137160"/>
                </a:lnTo>
                <a:close/>
              </a:path>
            </a:pathLst>
          </a:custGeom>
          <a:solidFill>
            <a:srgbClr val="FFFFCC"/>
          </a:solidFill>
        </p:spPr>
        <p:txBody>
          <a:bodyPr wrap="square" lIns="0" tIns="0" rIns="0" bIns="0" rtlCol="0"/>
          <a:lstStyle/>
          <a:p/>
        </p:txBody>
      </p:sp>
      <p:sp>
        <p:nvSpPr>
          <p:cNvPr id="3" name="Slide Number Placeholder 2"/>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13" name="Rectangle 12"/>
          <p:cNvSpPr/>
          <p:nvPr/>
        </p:nvSpPr>
        <p:spPr>
          <a:xfrm>
            <a:off x="227331" y="990831"/>
            <a:ext cx="9524999" cy="707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a:ln w="0"/>
                <a:solidFill>
                  <a:schemeClr val="tx1"/>
                </a:solidFill>
                <a:effectLst>
                  <a:outerShdw blurRad="38100" dist="19050" dir="2700000" algn="tl" rotWithShape="0">
                    <a:schemeClr val="dk1">
                      <a:alpha val="40000"/>
                    </a:schemeClr>
                  </a:outerShdw>
                </a:effectLst>
              </a:rPr>
              <a:t>Face Recognition based Attendance Management</a:t>
            </a:r>
            <a:endParaRPr lang="en-IN" sz="3600">
              <a:ln w="0"/>
              <a:solidFill>
                <a:schemeClr val="tx1"/>
              </a:solidFill>
              <a:effectLst>
                <a:outerShdw blurRad="38100" dist="19050" dir="2700000" algn="tl" rotWithShape="0">
                  <a:schemeClr val="dk1">
                    <a:alpha val="40000"/>
                  </a:schemeClr>
                </a:outerShdw>
              </a:effectLst>
            </a:endParaRPr>
          </a:p>
          <a:p>
            <a:pPr algn="ctr"/>
            <a:r>
              <a:rPr lang="en-IN" sz="3600">
                <a:ln w="0"/>
                <a:solidFill>
                  <a:schemeClr val="tx1"/>
                </a:solidFill>
                <a:effectLst>
                  <a:outerShdw blurRad="38100" dist="19050" dir="2700000" algn="tl" rotWithShape="0">
                    <a:schemeClr val="dk1">
                      <a:alpha val="40000"/>
                    </a:schemeClr>
                  </a:outerShdw>
                </a:effectLst>
              </a:rPr>
              <a:t>System</a:t>
            </a:r>
            <a:endParaRPr lang="en-IN" sz="360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407920" y="6019926"/>
            <a:ext cx="5242561"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n w="0"/>
              <a:solidFill>
                <a:schemeClr val="tx1"/>
              </a:solidFill>
            </a:endParaRP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177" y="2514582"/>
            <a:ext cx="1840245" cy="1717562"/>
          </a:xfrm>
          <a:prstGeom prst="rect">
            <a:avLst/>
          </a:prstGeom>
        </p:spPr>
      </p:pic>
      <p:sp>
        <p:nvSpPr>
          <p:cNvPr id="2" name="Rectangle 7"/>
          <p:cNvSpPr/>
          <p:nvPr/>
        </p:nvSpPr>
        <p:spPr>
          <a:xfrm>
            <a:off x="685800" y="5772150"/>
            <a:ext cx="3879215" cy="695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sz="2000" b="1" dirty="0">
                <a:ln w="0"/>
                <a:solidFill>
                  <a:schemeClr val="tx1"/>
                </a:solidFill>
                <a:latin typeface="Arial" panose="020B0604020202020204" pitchFamily="34" charset="0"/>
                <a:cs typeface="Arial" panose="020B0604020202020204" pitchFamily="34" charset="0"/>
              </a:rPr>
              <a:t>Presented</a:t>
            </a:r>
            <a:r>
              <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by :-</a:t>
            </a:r>
            <a:endPar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Bibidh Bhardwaj</a:t>
            </a:r>
            <a:endPar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Abhijeet </a:t>
            </a:r>
            <a:r>
              <a:rPr lang="en-IN" sz="2000" b="1" dirty="0" err="1">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Parida</a:t>
            </a:r>
            <a:endParaRPr lang="en-IN" sz="2000" b="1" dirty="0" err="1">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Anshuman Dash</a:t>
            </a:r>
            <a:endParaRPr lang="en-IN"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en-US" sz="2000" b="1" dirty="0">
              <a:ln w="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Box 3"/>
          <p:cNvSpPr txBox="1"/>
          <p:nvPr/>
        </p:nvSpPr>
        <p:spPr>
          <a:xfrm>
            <a:off x="5715000" y="5386705"/>
            <a:ext cx="4037330" cy="1080770"/>
          </a:xfrm>
          <a:prstGeom prst="rect">
            <a:avLst/>
          </a:prstGeom>
          <a:noFill/>
        </p:spPr>
        <p:txBody>
          <a:bodyPr wrap="square" rtlCol="0">
            <a:noAutofit/>
          </a:bodyPr>
          <a:p>
            <a:r>
              <a:rPr lang="en-IN" altLang="en-US" sz="2000" b="1">
                <a:latin typeface="Arial" panose="020B0604020202020204" pitchFamily="34" charset="0"/>
                <a:cs typeface="Arial" panose="020B0604020202020204" pitchFamily="34" charset="0"/>
              </a:rPr>
              <a:t>Under the Guidance of :-</a:t>
            </a:r>
            <a:endParaRPr lang="en-IN" altLang="en-US" sz="2000" b="1">
              <a:latin typeface="Arial" panose="020B0604020202020204" pitchFamily="34" charset="0"/>
              <a:cs typeface="Arial" panose="020B0604020202020204" pitchFamily="34" charset="0"/>
            </a:endParaRPr>
          </a:p>
          <a:p>
            <a:endParaRPr lang="en-IN" altLang="en-US" sz="2000" b="1">
              <a:latin typeface="Arial" panose="020B0604020202020204" pitchFamily="34" charset="0"/>
              <a:cs typeface="Arial" panose="020B0604020202020204" pitchFamily="34" charset="0"/>
            </a:endParaRPr>
          </a:p>
          <a:p>
            <a:r>
              <a:rPr lang="en-IN" altLang="en-US" sz="2000" b="1">
                <a:latin typeface="Arial" panose="020B0604020202020204" pitchFamily="34" charset="0"/>
                <a:cs typeface="Arial" panose="020B0604020202020204" pitchFamily="34" charset="0"/>
              </a:rPr>
              <a:t>Mr. Gyanabrata Sahoo</a:t>
            </a:r>
            <a:endParaRPr lang="en-IN" altLang="en-US" sz="20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 y="152400"/>
            <a:ext cx="975360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46624" y="343323"/>
            <a:ext cx="9365153" cy="695960"/>
          </a:xfrm>
          <a:prstGeom prst="rect">
            <a:avLst/>
          </a:prstGeom>
        </p:spPr>
        <p:txBody>
          <a:bodyPr vert="horz" wrap="square" lIns="0" tIns="81179" rIns="0" bIns="0" rtlCol="0">
            <a:spAutoFit/>
          </a:bodyPr>
          <a:lstStyle/>
          <a:p>
            <a:pPr marL="1257300" marR="5080" indent="-899795">
              <a:lnSpc>
                <a:spcPct val="100000"/>
              </a:lnSpc>
              <a:spcBef>
                <a:spcPts val="100"/>
              </a:spcBef>
            </a:pPr>
            <a:r>
              <a:rPr lang="en-IN" altLang="en-US" sz="4000" b="0" i="0" u="none">
                <a:solidFill>
                  <a:schemeClr val="tx1"/>
                </a:solidFill>
                <a:latin typeface="Bahnschrift" panose="020B0502040204020203" charset="0"/>
                <a:cs typeface="Bahnschrift" panose="020B0502040204020203" charset="0"/>
                <a:sym typeface="+mn-ea"/>
              </a:rPr>
              <a:t>   </a:t>
            </a:r>
            <a:r>
              <a:rPr lang="en-IN" altLang="en-US" sz="4000" i="0" u="none">
                <a:solidFill>
                  <a:srgbClr val="00B050"/>
                </a:solidFill>
                <a:latin typeface="Bahnschrift" panose="020B0502040204020203" charset="0"/>
                <a:cs typeface="Bahnschrift" panose="020B0502040204020203" charset="0"/>
                <a:sym typeface="+mn-ea"/>
              </a:rPr>
              <a:t> </a:t>
            </a:r>
            <a:r>
              <a:rPr lang="en-US" sz="4000" i="0" u="none">
                <a:solidFill>
                  <a:srgbClr val="00B050"/>
                </a:solidFill>
                <a:latin typeface="Bahnschrift" panose="020B0502040204020203" charset="0"/>
                <a:cs typeface="Bahnschrift" panose="020B0502040204020203" charset="0"/>
                <a:sym typeface="+mn-ea"/>
              </a:rPr>
              <a:t>Implementation and Maintenance</a:t>
            </a:r>
            <a:endParaRPr lang="en-US" sz="4000" i="0" u="none" dirty="0">
              <a:solidFill>
                <a:srgbClr val="00B050"/>
              </a:solidFill>
              <a:latin typeface="Bahnschrift" panose="020B0502040204020203" charset="0"/>
              <a:cs typeface="Bahnschrift" panose="020B0502040204020203" charset="0"/>
              <a:sym typeface="+mn-ea"/>
            </a:endParaRPr>
          </a:p>
        </p:txBody>
      </p:sp>
      <p:sp>
        <p:nvSpPr>
          <p:cNvPr id="5" name="Slide Number Placeholder 4"/>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4" name="Text Box 3"/>
          <p:cNvSpPr txBox="1"/>
          <p:nvPr/>
        </p:nvSpPr>
        <p:spPr>
          <a:xfrm>
            <a:off x="671195" y="1884045"/>
            <a:ext cx="8701405" cy="4870450"/>
          </a:xfrm>
          <a:prstGeom prst="rect">
            <a:avLst/>
          </a:prstGeom>
          <a:noFill/>
        </p:spPr>
        <p:txBody>
          <a:bodyPr wrap="square" rtlCol="0">
            <a:noAutofit/>
          </a:bodyPr>
          <a:p>
            <a:endParaRPr lang="en-US"/>
          </a:p>
          <a:p>
            <a:r>
              <a:rPr lang="en-US" sz="2000">
                <a:latin typeface="Arial" panose="020B0604020202020204" pitchFamily="34" charset="0"/>
                <a:cs typeface="Arial" panose="020B0604020202020204" pitchFamily="34" charset="0"/>
              </a:rPr>
              <a:t>Implementation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Our face recognition based attendance management system can be easily implemented in your organization with minimal disruption to your existing processes. Our team of experts will work with you to understand your specific requirements and customize the system accordingly. We will provide training to your staff to ensure a smooth transition to the new system.</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Maintenance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Our system is designed for easy maintenance and can be updated remotely. We provide regular software updates to ensure that the system is running smoothly and efficiently. Our customer support team is available 24/7 to assist you with any issues or queries you may have.</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p:nvPr/>
        </p:nvSpPr>
        <p:spPr>
          <a:xfrm>
            <a:off x="156972" y="179332"/>
            <a:ext cx="9744456" cy="74137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7"/>
          </p:nvPr>
        </p:nvSpPr>
        <p:spPr>
          <a:xfrm>
            <a:off x="9018382" y="7214153"/>
            <a:ext cx="446404" cy="230832"/>
          </a:xfrm>
        </p:spPr>
        <p:txBody>
          <a:bodyPr/>
          <a:lstStyle/>
          <a:p>
            <a:pPr marL="38100">
              <a:lnSpc>
                <a:spcPct val="100000"/>
              </a:lnSpc>
              <a:spcBef>
                <a:spcPts val="145"/>
              </a:spcBef>
            </a:pPr>
            <a:fld id="{81D60167-4931-47E6-BA6A-407CBD079E47}" type="slidenum">
              <a:rPr lang="en-US" spc="20" smtClean="0">
                <a:solidFill>
                  <a:schemeClr val="bg1"/>
                </a:solidFill>
              </a:rPr>
            </a:fld>
            <a:endParaRPr lang="en-US" spc="20" dirty="0">
              <a:solidFill>
                <a:schemeClr val="bg1"/>
              </a:solidFill>
            </a:endParaRPr>
          </a:p>
        </p:txBody>
      </p:sp>
      <p:sp>
        <p:nvSpPr>
          <p:cNvPr id="20" name="Rectangle 19"/>
          <p:cNvSpPr/>
          <p:nvPr/>
        </p:nvSpPr>
        <p:spPr>
          <a:xfrm>
            <a:off x="2705100" y="533400"/>
            <a:ext cx="4648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n w="0"/>
                <a:solidFill>
                  <a:srgbClr val="00B050"/>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rPr>
              <a:t>Conclusion</a:t>
            </a:r>
            <a:endParaRPr lang="en-IN" sz="4000" b="1" dirty="0">
              <a:ln w="0"/>
              <a:solidFill>
                <a:srgbClr val="00B050"/>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endParaRPr>
          </a:p>
        </p:txBody>
      </p:sp>
      <p:sp>
        <p:nvSpPr>
          <p:cNvPr id="21" name="Rectangle 20"/>
          <p:cNvSpPr/>
          <p:nvPr/>
        </p:nvSpPr>
        <p:spPr>
          <a:xfrm>
            <a:off x="561340" y="2133600"/>
            <a:ext cx="9123045"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0" dirty="0">
                <a:solidFill>
                  <a:schemeClr val="tx1"/>
                </a:solidFill>
                <a:effectLst/>
                <a:latin typeface="Arial" panose="020B0604020202020204" pitchFamily="34" charset="0"/>
                <a:cs typeface="Arial" panose="020B0604020202020204" pitchFamily="34" charset="0"/>
              </a:rPr>
              <a:t>A face recognition attendance system can be: </a:t>
            </a: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Time-efficient, Accurate, Cost-effective, Efficient, Data secure, Automated, Simple and easy.</a:t>
            </a:r>
            <a:endParaRPr lang="en-US" sz="2000" i="0" dirty="0">
              <a:solidFill>
                <a:schemeClr val="tx1"/>
              </a:solidFill>
              <a:effectLst/>
              <a:latin typeface="Arial" panose="020B0604020202020204" pitchFamily="34" charset="0"/>
              <a:cs typeface="Arial" panose="020B0604020202020204" pitchFamily="34" charset="0"/>
            </a:endParaRPr>
          </a:p>
          <a:p>
            <a:pPr algn="ct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Here are some benefits of face recognition attendance</a:t>
            </a:r>
            <a:r>
              <a:rPr lang="en-IN" altLang="en-US" sz="2000" i="0" dirty="0">
                <a:solidFill>
                  <a:schemeClr val="tx1"/>
                </a:solidFill>
                <a:effectLst/>
                <a:latin typeface="Arial" panose="020B0604020202020204" pitchFamily="34" charset="0"/>
                <a:cs typeface="Arial" panose="020B0604020202020204" pitchFamily="34" charset="0"/>
              </a:rPr>
              <a:t> </a:t>
            </a:r>
            <a:r>
              <a:rPr lang="en-US" sz="2000" i="0" dirty="0">
                <a:solidFill>
                  <a:schemeClr val="tx1"/>
                </a:solidFill>
                <a:effectLst/>
                <a:latin typeface="Arial" panose="020B0604020202020204" pitchFamily="34" charset="0"/>
                <a:cs typeface="Arial" panose="020B0604020202020204" pitchFamily="34" charset="0"/>
              </a:rPr>
              <a:t>systems:</a:t>
            </a:r>
            <a:endParaRPr lang="en-US" sz="2000" i="0" dirty="0">
              <a:solidFill>
                <a:schemeClr val="tx1"/>
              </a:solidFill>
              <a:effectLst/>
              <a:latin typeface="Arial" panose="020B0604020202020204" pitchFamily="34" charset="0"/>
              <a:cs typeface="Arial" panose="020B0604020202020204" pitchFamily="34" charset="0"/>
            </a:endParaRPr>
          </a:p>
          <a:p>
            <a:pPr algn="ct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Entry and exit tracking</a:t>
            </a: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Employee time tracking</a:t>
            </a: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Real-time attendance tracking</a:t>
            </a: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Modernization of attendance handling</a:t>
            </a: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Time management</a:t>
            </a:r>
            <a:endParaRPr lang="en-US" sz="2000" i="0" dirty="0">
              <a:solidFill>
                <a:schemeClr val="tx1"/>
              </a:solidFill>
              <a:effectLst/>
              <a:latin typeface="Arial" panose="020B0604020202020204" pitchFamily="34" charset="0"/>
              <a:cs typeface="Arial" panose="020B0604020202020204" pitchFamily="34" charset="0"/>
            </a:endParaRPr>
          </a:p>
          <a:p>
            <a:pPr algn="ctr"/>
            <a:endParaRPr lang="en-US" sz="2000" i="0" dirty="0">
              <a:solidFill>
                <a:schemeClr val="tx1"/>
              </a:solidFill>
              <a:effectLst/>
              <a:latin typeface="Arial" panose="020B0604020202020204" pitchFamily="34" charset="0"/>
              <a:cs typeface="Arial" panose="020B0604020202020204" pitchFamily="34" charset="0"/>
            </a:endParaRPr>
          </a:p>
          <a:p>
            <a:pPr algn="ctr"/>
            <a:r>
              <a:rPr lang="en-US" sz="2000" i="0" dirty="0">
                <a:solidFill>
                  <a:schemeClr val="tx1"/>
                </a:solidFill>
                <a:effectLst/>
                <a:latin typeface="Arial" panose="020B0604020202020204" pitchFamily="34" charset="0"/>
                <a:cs typeface="Arial" panose="020B0604020202020204" pitchFamily="34" charset="0"/>
              </a:rPr>
              <a:t>Face recognition attendance systems use advanced algorithms to locate and identify faces without human intervention or physical validation. They use data on the characteristics of the human face to identify people.</a:t>
            </a:r>
            <a:endParaRPr lang="en-US" sz="2000" i="0" dirty="0">
              <a:solidFill>
                <a:schemeClr val="tx1"/>
              </a:solidFill>
              <a:effectLst/>
              <a:latin typeface="Arial" panose="020B0604020202020204" pitchFamily="34" charset="0"/>
              <a:cs typeface="Arial" panose="020B0604020202020204" pitchFamily="34" charset="0"/>
            </a:endParaRPr>
          </a:p>
        </p:txBody>
      </p:sp>
      <p:sp>
        <p:nvSpPr>
          <p:cNvPr id="2" name="Text Box 1"/>
          <p:cNvSpPr txBox="1"/>
          <p:nvPr/>
        </p:nvSpPr>
        <p:spPr>
          <a:xfrm>
            <a:off x="8458200" y="6931025"/>
            <a:ext cx="578485" cy="368300"/>
          </a:xfrm>
          <a:prstGeom prst="rect">
            <a:avLst/>
          </a:prstGeom>
          <a:noFill/>
        </p:spPr>
        <p:txBody>
          <a:bodyPr wrap="square" rtlCol="0">
            <a:spAutoFit/>
          </a:bodyPr>
          <a:p>
            <a:r>
              <a:rPr lang="en-IN" altLang="en-US"/>
              <a:t>11</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136" y="152400"/>
            <a:ext cx="9677400" cy="7467599"/>
          </a:xfrm>
          <a:prstGeom prst="rect">
            <a:avLst/>
          </a:prstGeom>
        </p:spPr>
      </p:pic>
      <p:sp>
        <p:nvSpPr>
          <p:cNvPr id="24" name="Rectangle 23"/>
          <p:cNvSpPr/>
          <p:nvPr/>
        </p:nvSpPr>
        <p:spPr>
          <a:xfrm>
            <a:off x="190500" y="152400"/>
            <a:ext cx="967740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21"/>
          <p:cNvSpPr txBox="1"/>
          <p:nvPr/>
        </p:nvSpPr>
        <p:spPr>
          <a:xfrm>
            <a:off x="603521" y="7117729"/>
            <a:ext cx="8850630" cy="192360"/>
          </a:xfrm>
          <a:prstGeom prst="rect">
            <a:avLst/>
          </a:prstGeom>
        </p:spPr>
        <p:txBody>
          <a:bodyPr vert="horz" wrap="square" lIns="0" tIns="0" rIns="0" bIns="0" rtlCol="0">
            <a:spAutoFit/>
          </a:bodyPr>
          <a:lstStyle/>
          <a:p>
            <a:pPr>
              <a:lnSpc>
                <a:spcPts val="1455"/>
              </a:lnSpc>
              <a:tabLst>
                <a:tab pos="3735070" algn="l"/>
                <a:tab pos="4229735" algn="l"/>
              </a:tabLst>
            </a:pPr>
            <a:r>
              <a:rPr sz="1950" spc="7" baseline="-34000" dirty="0">
                <a:solidFill>
                  <a:srgbClr val="898989"/>
                </a:solidFill>
                <a:latin typeface="Arial" panose="020B0604020202020204"/>
                <a:cs typeface="Arial" panose="020B0604020202020204"/>
              </a:rPr>
              <a:t>	</a:t>
            </a:r>
            <a:endParaRPr sz="1950" baseline="34000" dirty="0">
              <a:latin typeface="Arial" panose="020B0604020202020204"/>
              <a:cs typeface="Arial" panose="020B0604020202020204"/>
            </a:endParaRPr>
          </a:p>
        </p:txBody>
      </p:sp>
      <p:sp>
        <p:nvSpPr>
          <p:cNvPr id="23" name="TextBox 22"/>
          <p:cNvSpPr txBox="1"/>
          <p:nvPr/>
        </p:nvSpPr>
        <p:spPr>
          <a:xfrm>
            <a:off x="1981200" y="457199"/>
            <a:ext cx="6591300" cy="1014730"/>
          </a:xfrm>
          <a:prstGeom prst="rect">
            <a:avLst/>
          </a:prstGeom>
          <a:noFill/>
        </p:spPr>
        <p:txBody>
          <a:bodyPr wrap="square" rtlCol="0">
            <a:spAutoFit/>
          </a:bodyPr>
          <a:lstStyle/>
          <a:p>
            <a:r>
              <a:rPr lang="en-IN" sz="6000" b="1" dirty="0">
                <a:solidFill>
                  <a:srgbClr val="00B01D"/>
                </a:solidFill>
                <a:latin typeface="Bahnschrift" panose="020B0502040204020203" charset="0"/>
                <a:cs typeface="Bahnschrift" panose="020B0502040204020203" charset="0"/>
              </a:rPr>
              <a:t>       Thank You</a:t>
            </a:r>
            <a:endParaRPr lang="en-IN" sz="6000" b="1" dirty="0">
              <a:solidFill>
                <a:srgbClr val="00B01D"/>
              </a:solidFill>
              <a:latin typeface="Bahnschrift" panose="020B0502040204020203" charset="0"/>
              <a:cs typeface="Bahnschrift" panose="020B0502040204020203" charset="0"/>
            </a:endParaRPr>
          </a:p>
        </p:txBody>
      </p:sp>
      <p:sp>
        <p:nvSpPr>
          <p:cNvPr id="2" name="Slide Number Placeholder 1"/>
          <p:cNvSpPr>
            <a:spLocks noGrp="1"/>
          </p:cNvSpPr>
          <p:nvPr>
            <p:ph type="sldNum" sz="quarter" idx="7"/>
          </p:nvPr>
        </p:nvSpPr>
        <p:spPr>
          <a:xfrm>
            <a:off x="9045183" y="7019524"/>
            <a:ext cx="446404" cy="230832"/>
          </a:xfrm>
        </p:spPr>
        <p:txBody>
          <a:bodyPr/>
          <a:lstStyle/>
          <a:p>
            <a:pPr marL="38100">
              <a:lnSpc>
                <a:spcPct val="100000"/>
              </a:lnSpc>
              <a:spcBef>
                <a:spcPts val="145"/>
              </a:spcBef>
            </a:pPr>
            <a:fld id="{81D60167-4931-47E6-BA6A-407CBD079E47}" type="slidenum">
              <a:rPr lang="en-US" spc="20" smtClean="0">
                <a:solidFill>
                  <a:schemeClr val="bg1"/>
                </a:solidFill>
              </a:rPr>
            </a:fld>
            <a:endParaRPr lang="en-US" spc="2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11607" y="114300"/>
            <a:ext cx="9835186" cy="75425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p:nvPr/>
        </p:nvSpPr>
        <p:spPr>
          <a:xfrm>
            <a:off x="861060" y="2106167"/>
            <a:ext cx="335280" cy="198120"/>
          </a:xfrm>
          <a:custGeom>
            <a:avLst/>
            <a:gdLst/>
            <a:ahLst/>
            <a:cxnLst/>
            <a:rect l="l" t="t" r="r" b="b"/>
            <a:pathLst>
              <a:path w="335280" h="198119">
                <a:moveTo>
                  <a:pt x="274319" y="198119"/>
                </a:moveTo>
                <a:lnTo>
                  <a:pt x="0" y="0"/>
                </a:lnTo>
                <a:lnTo>
                  <a:pt x="335279" y="36575"/>
                </a:lnTo>
                <a:lnTo>
                  <a:pt x="274319" y="198119"/>
                </a:lnTo>
                <a:close/>
              </a:path>
            </a:pathLst>
          </a:custGeom>
          <a:solidFill>
            <a:srgbClr val="FFFFCC"/>
          </a:solidFill>
        </p:spPr>
        <p:txBody>
          <a:bodyPr wrap="square" lIns="0" tIns="0" rIns="0" bIns="0" rtlCol="0"/>
          <a:lstStyle/>
          <a:p/>
        </p:txBody>
      </p:sp>
      <p:sp>
        <p:nvSpPr>
          <p:cNvPr id="7" name="object 7"/>
          <p:cNvSpPr/>
          <p:nvPr/>
        </p:nvSpPr>
        <p:spPr>
          <a:xfrm>
            <a:off x="391668" y="2404872"/>
            <a:ext cx="142240" cy="402590"/>
          </a:xfrm>
          <a:custGeom>
            <a:avLst/>
            <a:gdLst/>
            <a:ahLst/>
            <a:cxnLst/>
            <a:rect l="l" t="t" r="r" b="b"/>
            <a:pathLst>
              <a:path w="142240" h="402589">
                <a:moveTo>
                  <a:pt x="141732" y="402336"/>
                </a:moveTo>
                <a:lnTo>
                  <a:pt x="0" y="377951"/>
                </a:lnTo>
                <a:lnTo>
                  <a:pt x="76200" y="0"/>
                </a:lnTo>
                <a:lnTo>
                  <a:pt x="141732" y="402336"/>
                </a:lnTo>
                <a:close/>
              </a:path>
            </a:pathLst>
          </a:custGeom>
          <a:solidFill>
            <a:srgbClr val="FFFFCC"/>
          </a:solidFill>
        </p:spPr>
        <p:txBody>
          <a:bodyPr wrap="square" lIns="0" tIns="0" rIns="0" bIns="0" rtlCol="0"/>
          <a:lstStyle/>
          <a:p/>
        </p:txBody>
      </p:sp>
      <p:sp>
        <p:nvSpPr>
          <p:cNvPr id="8" name="object 8"/>
          <p:cNvSpPr/>
          <p:nvPr/>
        </p:nvSpPr>
        <p:spPr>
          <a:xfrm>
            <a:off x="1423416" y="114300"/>
            <a:ext cx="192405" cy="241300"/>
          </a:xfrm>
          <a:custGeom>
            <a:avLst/>
            <a:gdLst/>
            <a:ahLst/>
            <a:cxnLst/>
            <a:rect l="l" t="t" r="r" b="b"/>
            <a:pathLst>
              <a:path w="192405" h="241300">
                <a:moveTo>
                  <a:pt x="0" y="240792"/>
                </a:moveTo>
                <a:lnTo>
                  <a:pt x="62484" y="0"/>
                </a:lnTo>
                <a:lnTo>
                  <a:pt x="192023" y="57911"/>
                </a:lnTo>
                <a:lnTo>
                  <a:pt x="0" y="240792"/>
                </a:lnTo>
                <a:close/>
              </a:path>
            </a:pathLst>
          </a:custGeom>
          <a:solidFill>
            <a:srgbClr val="FFFFCC"/>
          </a:solidFill>
        </p:spPr>
        <p:txBody>
          <a:bodyPr wrap="square" lIns="0" tIns="0" rIns="0" bIns="0" rtlCol="0"/>
          <a:lstStyle/>
          <a:p/>
        </p:txBody>
      </p:sp>
      <p:sp>
        <p:nvSpPr>
          <p:cNvPr id="9" name="object 9"/>
          <p:cNvSpPr/>
          <p:nvPr/>
        </p:nvSpPr>
        <p:spPr>
          <a:xfrm>
            <a:off x="1699260" y="228600"/>
            <a:ext cx="327660" cy="201295"/>
          </a:xfrm>
          <a:custGeom>
            <a:avLst/>
            <a:gdLst/>
            <a:ahLst/>
            <a:cxnLst/>
            <a:rect l="l" t="t" r="r" b="b"/>
            <a:pathLst>
              <a:path w="327660" h="201295">
                <a:moveTo>
                  <a:pt x="0" y="201167"/>
                </a:moveTo>
                <a:lnTo>
                  <a:pt x="275844" y="0"/>
                </a:lnTo>
                <a:lnTo>
                  <a:pt x="327660" y="100584"/>
                </a:lnTo>
                <a:lnTo>
                  <a:pt x="0" y="201167"/>
                </a:lnTo>
                <a:close/>
              </a:path>
            </a:pathLst>
          </a:custGeom>
          <a:solidFill>
            <a:srgbClr val="FFFFCC"/>
          </a:solidFill>
        </p:spPr>
        <p:txBody>
          <a:bodyPr wrap="square" lIns="0" tIns="0" rIns="0" bIns="0" rtlCol="0"/>
          <a:lstStyle/>
          <a:p/>
        </p:txBody>
      </p:sp>
      <p:sp>
        <p:nvSpPr>
          <p:cNvPr id="10" name="object 10"/>
          <p:cNvSpPr/>
          <p:nvPr/>
        </p:nvSpPr>
        <p:spPr>
          <a:xfrm>
            <a:off x="1633727" y="653795"/>
            <a:ext cx="341630" cy="102235"/>
          </a:xfrm>
          <a:custGeom>
            <a:avLst/>
            <a:gdLst/>
            <a:ahLst/>
            <a:cxnLst/>
            <a:rect l="l" t="t" r="r" b="b"/>
            <a:pathLst>
              <a:path w="341630" h="102234">
                <a:moveTo>
                  <a:pt x="307847" y="102107"/>
                </a:moveTo>
                <a:lnTo>
                  <a:pt x="0" y="15239"/>
                </a:lnTo>
                <a:lnTo>
                  <a:pt x="341375" y="0"/>
                </a:lnTo>
                <a:lnTo>
                  <a:pt x="307847" y="102107"/>
                </a:lnTo>
                <a:close/>
              </a:path>
            </a:pathLst>
          </a:custGeom>
          <a:solidFill>
            <a:srgbClr val="FFFFCC"/>
          </a:solidFill>
        </p:spPr>
        <p:txBody>
          <a:bodyPr wrap="square" lIns="0" tIns="0" rIns="0" bIns="0" rtlCol="0"/>
          <a:lstStyle/>
          <a:p/>
        </p:txBody>
      </p:sp>
      <p:sp>
        <p:nvSpPr>
          <p:cNvPr id="37" name="object 37"/>
          <p:cNvSpPr/>
          <p:nvPr/>
        </p:nvSpPr>
        <p:spPr>
          <a:xfrm>
            <a:off x="2375916" y="5696711"/>
            <a:ext cx="475615" cy="323215"/>
          </a:xfrm>
          <a:custGeom>
            <a:avLst/>
            <a:gdLst/>
            <a:ahLst/>
            <a:cxnLst/>
            <a:rect l="l" t="t" r="r" b="b"/>
            <a:pathLst>
              <a:path w="475614" h="323214">
                <a:moveTo>
                  <a:pt x="419100" y="323088"/>
                </a:moveTo>
                <a:lnTo>
                  <a:pt x="361188" y="251459"/>
                </a:lnTo>
                <a:lnTo>
                  <a:pt x="275844" y="181355"/>
                </a:lnTo>
                <a:lnTo>
                  <a:pt x="156972" y="111251"/>
                </a:lnTo>
                <a:lnTo>
                  <a:pt x="0" y="41147"/>
                </a:lnTo>
                <a:lnTo>
                  <a:pt x="62484" y="0"/>
                </a:lnTo>
                <a:lnTo>
                  <a:pt x="146304" y="38099"/>
                </a:lnTo>
                <a:lnTo>
                  <a:pt x="225551" y="80771"/>
                </a:lnTo>
                <a:lnTo>
                  <a:pt x="300228" y="128015"/>
                </a:lnTo>
                <a:lnTo>
                  <a:pt x="361188" y="172211"/>
                </a:lnTo>
                <a:lnTo>
                  <a:pt x="394716" y="205739"/>
                </a:lnTo>
                <a:lnTo>
                  <a:pt x="423672" y="240791"/>
                </a:lnTo>
                <a:lnTo>
                  <a:pt x="451104" y="275844"/>
                </a:lnTo>
                <a:lnTo>
                  <a:pt x="475488" y="315467"/>
                </a:lnTo>
                <a:lnTo>
                  <a:pt x="419100" y="323088"/>
                </a:lnTo>
                <a:close/>
              </a:path>
            </a:pathLst>
          </a:custGeom>
          <a:solidFill>
            <a:srgbClr val="EBF6FF"/>
          </a:solidFill>
        </p:spPr>
        <p:txBody>
          <a:bodyPr wrap="square" lIns="0" tIns="0" rIns="0" bIns="0" rtlCol="0"/>
          <a:lstStyle/>
          <a:p/>
        </p:txBody>
      </p:sp>
      <p:sp>
        <p:nvSpPr>
          <p:cNvPr id="38" name="object 38"/>
          <p:cNvSpPr/>
          <p:nvPr/>
        </p:nvSpPr>
        <p:spPr>
          <a:xfrm>
            <a:off x="2810255" y="6175247"/>
            <a:ext cx="64007" cy="214884"/>
          </a:xfrm>
          <a:prstGeom prst="rect">
            <a:avLst/>
          </a:prstGeom>
          <a:blipFill>
            <a:blip r:embed="rId1" cstate="print"/>
            <a:stretch>
              <a:fillRect/>
            </a:stretch>
          </a:blipFill>
        </p:spPr>
        <p:txBody>
          <a:bodyPr wrap="square" lIns="0" tIns="0" rIns="0" bIns="0" rtlCol="0"/>
          <a:lstStyle/>
          <a:p/>
        </p:txBody>
      </p:sp>
      <p:sp>
        <p:nvSpPr>
          <p:cNvPr id="39" name="object 39"/>
          <p:cNvSpPr/>
          <p:nvPr/>
        </p:nvSpPr>
        <p:spPr>
          <a:xfrm>
            <a:off x="1308560" y="6903720"/>
            <a:ext cx="411480" cy="670560"/>
          </a:xfrm>
          <a:custGeom>
            <a:avLst/>
            <a:gdLst/>
            <a:ahLst/>
            <a:cxnLst/>
            <a:rect l="l" t="t" r="r" b="b"/>
            <a:pathLst>
              <a:path w="411480" h="670559">
                <a:moveTo>
                  <a:pt x="147828" y="643128"/>
                </a:moveTo>
                <a:lnTo>
                  <a:pt x="0" y="281940"/>
                </a:lnTo>
                <a:lnTo>
                  <a:pt x="21336" y="670560"/>
                </a:lnTo>
                <a:lnTo>
                  <a:pt x="147828" y="643128"/>
                </a:lnTo>
                <a:close/>
              </a:path>
              <a:path w="411480" h="670559">
                <a:moveTo>
                  <a:pt x="411480" y="137160"/>
                </a:moveTo>
                <a:lnTo>
                  <a:pt x="158496" y="0"/>
                </a:lnTo>
                <a:lnTo>
                  <a:pt x="310896" y="262128"/>
                </a:lnTo>
                <a:lnTo>
                  <a:pt x="411480" y="137160"/>
                </a:lnTo>
                <a:close/>
              </a:path>
            </a:pathLst>
          </a:custGeom>
          <a:solidFill>
            <a:srgbClr val="FFFFCC"/>
          </a:solidFill>
        </p:spPr>
        <p:txBody>
          <a:bodyPr wrap="square" lIns="0" tIns="0" rIns="0" bIns="0" rtlCol="0"/>
          <a:lstStyle/>
          <a:p/>
        </p:txBody>
      </p:sp>
      <p:sp>
        <p:nvSpPr>
          <p:cNvPr id="3" name="Slide Number Placeholder 2"/>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15" name="Rectangle 14"/>
          <p:cNvSpPr/>
          <p:nvPr/>
        </p:nvSpPr>
        <p:spPr>
          <a:xfrm>
            <a:off x="2407920" y="6019926"/>
            <a:ext cx="5242561"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n w="0"/>
              <a:solidFill>
                <a:schemeClr val="tx1"/>
              </a:solidFill>
            </a:endParaRPr>
          </a:p>
        </p:txBody>
      </p:sp>
      <p:sp>
        <p:nvSpPr>
          <p:cNvPr id="2" name="Text Box 1"/>
          <p:cNvSpPr txBox="1"/>
          <p:nvPr/>
        </p:nvSpPr>
        <p:spPr>
          <a:xfrm>
            <a:off x="533400" y="990600"/>
            <a:ext cx="9127490" cy="6452235"/>
          </a:xfrm>
          <a:prstGeom prst="rect">
            <a:avLst/>
          </a:prstGeom>
          <a:noFill/>
        </p:spPr>
        <p:txBody>
          <a:bodyPr wrap="square" rtlCol="0">
            <a:noAutofit/>
          </a:bodyPr>
          <a:p>
            <a:r>
              <a:rPr lang="en-IN" altLang="en-US" sz="4800"/>
              <a:t>        		 </a:t>
            </a:r>
            <a:r>
              <a:rPr lang="en-IN" altLang="en-US" sz="4000" b="1">
                <a:solidFill>
                  <a:srgbClr val="00B050"/>
                </a:solidFill>
                <a:latin typeface="Bahnschrift" panose="020B0502040204020203" charset="0"/>
                <a:cs typeface="Bahnschrift" panose="020B0502040204020203" charset="0"/>
              </a:rPr>
              <a:t>Contents:-</a:t>
            </a:r>
            <a:endParaRPr lang="en-IN" altLang="en-US" sz="4800"/>
          </a:p>
          <a:p>
            <a:endParaRPr lang="en-IN" altLang="en-US" sz="4800"/>
          </a:p>
          <a:p>
            <a:r>
              <a:rPr lang="en-IN" altLang="en-US" sz="2800">
                <a:latin typeface="Arial" panose="020B0604020202020204" pitchFamily="34" charset="0"/>
                <a:cs typeface="Arial" panose="020B0604020202020204" pitchFamily="34" charset="0"/>
              </a:rPr>
              <a:t>1. </a:t>
            </a:r>
            <a:r>
              <a:rPr lang="en-IN" sz="2800" dirty="0">
                <a:latin typeface="Arial" panose="020B0604020202020204" pitchFamily="34" charset="0"/>
                <a:cs typeface="Arial" panose="020B0604020202020204" pitchFamily="34" charset="0"/>
                <a:sym typeface="+mn-ea"/>
              </a:rPr>
              <a:t>Literature Review</a:t>
            </a:r>
            <a:endParaRPr lang="en-IN" sz="2800" dirty="0">
              <a:latin typeface="Arial" panose="020B0604020202020204" pitchFamily="34" charset="0"/>
              <a:cs typeface="Arial" panose="020B0604020202020204" pitchFamily="34" charset="0"/>
              <a:sym typeface="+mn-ea"/>
            </a:endParaRPr>
          </a:p>
          <a:p>
            <a:r>
              <a:rPr lang="en-IN" sz="2800" dirty="0">
                <a:latin typeface="Arial" panose="020B0604020202020204" pitchFamily="34" charset="0"/>
                <a:cs typeface="Arial" panose="020B0604020202020204" pitchFamily="34" charset="0"/>
                <a:sym typeface="+mn-ea"/>
              </a:rPr>
              <a:t>2. </a:t>
            </a:r>
            <a:r>
              <a:rPr lang="en-IN" altLang="en-US" sz="2800">
                <a:latin typeface="Arial" panose="020B0604020202020204" pitchFamily="34" charset="0"/>
                <a:cs typeface="Arial" panose="020B0604020202020204" pitchFamily="34" charset="0"/>
              </a:rPr>
              <a:t>Introduction</a:t>
            </a:r>
            <a:endParaRPr lang="en-IN" altLang="en-US" sz="2800">
              <a:latin typeface="Arial" panose="020B0604020202020204" pitchFamily="34" charset="0"/>
              <a:cs typeface="Arial" panose="020B0604020202020204" pitchFamily="34" charset="0"/>
            </a:endParaRPr>
          </a:p>
          <a:p>
            <a:r>
              <a:rPr lang="en-IN" altLang="en-US" sz="2800">
                <a:latin typeface="Arial" panose="020B0604020202020204" pitchFamily="34" charset="0"/>
                <a:cs typeface="Arial" panose="020B0604020202020204" pitchFamily="34" charset="0"/>
              </a:rPr>
              <a:t>3. Current Attendance Management Challenges</a:t>
            </a:r>
            <a:endParaRPr lang="en-IN" altLang="en-US" sz="2800">
              <a:latin typeface="Arial" panose="020B0604020202020204" pitchFamily="34" charset="0"/>
              <a:cs typeface="Arial" panose="020B0604020202020204" pitchFamily="34" charset="0"/>
            </a:endParaRPr>
          </a:p>
          <a:p>
            <a:r>
              <a:rPr lang="en-IN" sz="2800" dirty="0">
                <a:solidFill>
                  <a:schemeClr val="tx1"/>
                </a:solidFill>
                <a:latin typeface="Arial" panose="020B0604020202020204" pitchFamily="34" charset="0"/>
                <a:cs typeface="Arial" panose="020B0604020202020204" pitchFamily="34" charset="0"/>
                <a:sym typeface="+mn-ea"/>
              </a:rPr>
              <a:t>4. Face Recognition Model</a:t>
            </a:r>
            <a:endParaRPr lang="en-IN" altLang="en-US" sz="2800">
              <a:latin typeface="Arial" panose="020B0604020202020204" pitchFamily="34" charset="0"/>
              <a:cs typeface="Arial" panose="020B0604020202020204" pitchFamily="34" charset="0"/>
            </a:endParaRPr>
          </a:p>
          <a:p>
            <a:r>
              <a:rPr lang="en-IN" altLang="en-US" sz="2800">
                <a:latin typeface="Arial" panose="020B0604020202020204" pitchFamily="34" charset="0"/>
                <a:cs typeface="Arial" panose="020B0604020202020204" pitchFamily="34" charset="0"/>
              </a:rPr>
              <a:t>5. How Face Recognition Can Help</a:t>
            </a:r>
            <a:endParaRPr lang="en-IN" altLang="en-US" sz="2800">
              <a:latin typeface="Arial" panose="020B0604020202020204" pitchFamily="34" charset="0"/>
              <a:cs typeface="Arial" panose="020B0604020202020204" pitchFamily="34" charset="0"/>
            </a:endParaRPr>
          </a:p>
          <a:p>
            <a:r>
              <a:rPr lang="en-IN" altLang="en-US" sz="2800">
                <a:latin typeface="Arial" panose="020B0604020202020204" pitchFamily="34" charset="0"/>
                <a:cs typeface="Arial" panose="020B0604020202020204" pitchFamily="34" charset="0"/>
              </a:rPr>
              <a:t>6. Key Features of Our System</a:t>
            </a:r>
            <a:endParaRPr lang="en-IN" altLang="en-US" sz="2800">
              <a:latin typeface="Arial" panose="020B0604020202020204" pitchFamily="34" charset="0"/>
              <a:cs typeface="Arial" panose="020B0604020202020204" pitchFamily="34" charset="0"/>
            </a:endParaRPr>
          </a:p>
          <a:p>
            <a:r>
              <a:rPr lang="en-IN" altLang="en-US" sz="2800">
                <a:latin typeface="Arial" panose="020B0604020202020204" pitchFamily="34" charset="0"/>
                <a:cs typeface="Arial" panose="020B0604020202020204" pitchFamily="34" charset="0"/>
              </a:rPr>
              <a:t>7. Case Studies</a:t>
            </a:r>
            <a:endParaRPr lang="en-IN" altLang="en-US" sz="2800">
              <a:latin typeface="Arial" panose="020B0604020202020204" pitchFamily="34" charset="0"/>
              <a:cs typeface="Arial" panose="020B0604020202020204" pitchFamily="34" charset="0"/>
            </a:endParaRPr>
          </a:p>
          <a:p>
            <a:r>
              <a:rPr lang="en-IN" altLang="en-US" sz="2800">
                <a:latin typeface="Arial" panose="020B0604020202020204" pitchFamily="34" charset="0"/>
                <a:cs typeface="Arial" panose="020B0604020202020204" pitchFamily="34" charset="0"/>
              </a:rPr>
              <a:t>8. Implementation and Maintenance</a:t>
            </a:r>
            <a:endParaRPr lang="en-IN" altLang="en-US" sz="2800">
              <a:latin typeface="Arial" panose="020B0604020202020204" pitchFamily="34" charset="0"/>
              <a:cs typeface="Arial" panose="020B0604020202020204" pitchFamily="34" charset="0"/>
            </a:endParaRPr>
          </a:p>
          <a:p>
            <a:r>
              <a:rPr lang="en-IN" altLang="en-US" sz="2800">
                <a:latin typeface="Arial" panose="020B0604020202020204" pitchFamily="34" charset="0"/>
                <a:cs typeface="Arial" panose="020B0604020202020204" pitchFamily="34" charset="0"/>
              </a:rPr>
              <a:t>9. Conlusion</a:t>
            </a:r>
            <a:endParaRPr lang="en-IN" altLang="en-US" sz="2800">
              <a:latin typeface="Arial" panose="020B0604020202020204" pitchFamily="34" charset="0"/>
              <a:cs typeface="Arial" panose="020B0604020202020204" pitchFamily="34" charset="0"/>
            </a:endParaRPr>
          </a:p>
          <a:p>
            <a:endParaRPr lang="en-IN" altLang="en-US" sz="28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11607" y="114300"/>
            <a:ext cx="9835186" cy="75425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p:nvPr/>
        </p:nvSpPr>
        <p:spPr>
          <a:xfrm>
            <a:off x="861060" y="2106167"/>
            <a:ext cx="335280" cy="198120"/>
          </a:xfrm>
          <a:custGeom>
            <a:avLst/>
            <a:gdLst/>
            <a:ahLst/>
            <a:cxnLst/>
            <a:rect l="l" t="t" r="r" b="b"/>
            <a:pathLst>
              <a:path w="335280" h="198119">
                <a:moveTo>
                  <a:pt x="274319" y="198119"/>
                </a:moveTo>
                <a:lnTo>
                  <a:pt x="0" y="0"/>
                </a:lnTo>
                <a:lnTo>
                  <a:pt x="335279" y="36575"/>
                </a:lnTo>
                <a:lnTo>
                  <a:pt x="274319" y="198119"/>
                </a:lnTo>
                <a:close/>
              </a:path>
            </a:pathLst>
          </a:custGeom>
          <a:solidFill>
            <a:srgbClr val="FFFFCC"/>
          </a:solidFill>
        </p:spPr>
        <p:txBody>
          <a:bodyPr wrap="square" lIns="0" tIns="0" rIns="0" bIns="0" rtlCol="0"/>
          <a:lstStyle/>
          <a:p/>
        </p:txBody>
      </p:sp>
      <p:sp>
        <p:nvSpPr>
          <p:cNvPr id="7" name="object 7"/>
          <p:cNvSpPr/>
          <p:nvPr/>
        </p:nvSpPr>
        <p:spPr>
          <a:xfrm>
            <a:off x="391668" y="2404872"/>
            <a:ext cx="142240" cy="402590"/>
          </a:xfrm>
          <a:custGeom>
            <a:avLst/>
            <a:gdLst/>
            <a:ahLst/>
            <a:cxnLst/>
            <a:rect l="l" t="t" r="r" b="b"/>
            <a:pathLst>
              <a:path w="142240" h="402589">
                <a:moveTo>
                  <a:pt x="141732" y="402336"/>
                </a:moveTo>
                <a:lnTo>
                  <a:pt x="0" y="377951"/>
                </a:lnTo>
                <a:lnTo>
                  <a:pt x="76200" y="0"/>
                </a:lnTo>
                <a:lnTo>
                  <a:pt x="141732" y="402336"/>
                </a:lnTo>
                <a:close/>
              </a:path>
            </a:pathLst>
          </a:custGeom>
          <a:solidFill>
            <a:srgbClr val="FFFFCC"/>
          </a:solidFill>
        </p:spPr>
        <p:txBody>
          <a:bodyPr wrap="square" lIns="0" tIns="0" rIns="0" bIns="0" rtlCol="0"/>
          <a:lstStyle/>
          <a:p/>
        </p:txBody>
      </p:sp>
      <p:sp>
        <p:nvSpPr>
          <p:cNvPr id="8" name="object 8"/>
          <p:cNvSpPr/>
          <p:nvPr/>
        </p:nvSpPr>
        <p:spPr>
          <a:xfrm>
            <a:off x="1423416" y="114300"/>
            <a:ext cx="192405" cy="241300"/>
          </a:xfrm>
          <a:custGeom>
            <a:avLst/>
            <a:gdLst/>
            <a:ahLst/>
            <a:cxnLst/>
            <a:rect l="l" t="t" r="r" b="b"/>
            <a:pathLst>
              <a:path w="192405" h="241300">
                <a:moveTo>
                  <a:pt x="0" y="240792"/>
                </a:moveTo>
                <a:lnTo>
                  <a:pt x="62484" y="0"/>
                </a:lnTo>
                <a:lnTo>
                  <a:pt x="192023" y="57911"/>
                </a:lnTo>
                <a:lnTo>
                  <a:pt x="0" y="240792"/>
                </a:lnTo>
                <a:close/>
              </a:path>
            </a:pathLst>
          </a:custGeom>
          <a:solidFill>
            <a:srgbClr val="FFFFCC"/>
          </a:solidFill>
        </p:spPr>
        <p:txBody>
          <a:bodyPr wrap="square" lIns="0" tIns="0" rIns="0" bIns="0" rtlCol="0"/>
          <a:lstStyle/>
          <a:p/>
        </p:txBody>
      </p:sp>
      <p:sp>
        <p:nvSpPr>
          <p:cNvPr id="9" name="object 9"/>
          <p:cNvSpPr/>
          <p:nvPr/>
        </p:nvSpPr>
        <p:spPr>
          <a:xfrm>
            <a:off x="1699260" y="228600"/>
            <a:ext cx="327660" cy="201295"/>
          </a:xfrm>
          <a:custGeom>
            <a:avLst/>
            <a:gdLst/>
            <a:ahLst/>
            <a:cxnLst/>
            <a:rect l="l" t="t" r="r" b="b"/>
            <a:pathLst>
              <a:path w="327660" h="201295">
                <a:moveTo>
                  <a:pt x="0" y="201167"/>
                </a:moveTo>
                <a:lnTo>
                  <a:pt x="275844" y="0"/>
                </a:lnTo>
                <a:lnTo>
                  <a:pt x="327660" y="100584"/>
                </a:lnTo>
                <a:lnTo>
                  <a:pt x="0" y="201167"/>
                </a:lnTo>
                <a:close/>
              </a:path>
            </a:pathLst>
          </a:custGeom>
          <a:solidFill>
            <a:srgbClr val="FFFFCC"/>
          </a:solidFill>
        </p:spPr>
        <p:txBody>
          <a:bodyPr wrap="square" lIns="0" tIns="0" rIns="0" bIns="0" rtlCol="0"/>
          <a:lstStyle/>
          <a:p/>
        </p:txBody>
      </p:sp>
      <p:sp>
        <p:nvSpPr>
          <p:cNvPr id="10" name="object 10"/>
          <p:cNvSpPr/>
          <p:nvPr/>
        </p:nvSpPr>
        <p:spPr>
          <a:xfrm>
            <a:off x="1633727" y="653795"/>
            <a:ext cx="341630" cy="102235"/>
          </a:xfrm>
          <a:custGeom>
            <a:avLst/>
            <a:gdLst/>
            <a:ahLst/>
            <a:cxnLst/>
            <a:rect l="l" t="t" r="r" b="b"/>
            <a:pathLst>
              <a:path w="341630" h="102234">
                <a:moveTo>
                  <a:pt x="307847" y="102107"/>
                </a:moveTo>
                <a:lnTo>
                  <a:pt x="0" y="15239"/>
                </a:lnTo>
                <a:lnTo>
                  <a:pt x="341375" y="0"/>
                </a:lnTo>
                <a:lnTo>
                  <a:pt x="307847" y="102107"/>
                </a:lnTo>
                <a:close/>
              </a:path>
            </a:pathLst>
          </a:custGeom>
          <a:solidFill>
            <a:srgbClr val="FFFFCC"/>
          </a:solidFill>
        </p:spPr>
        <p:txBody>
          <a:bodyPr wrap="square" lIns="0" tIns="0" rIns="0" bIns="0" rtlCol="0"/>
          <a:lstStyle/>
          <a:p/>
        </p:txBody>
      </p:sp>
      <p:sp>
        <p:nvSpPr>
          <p:cNvPr id="37" name="object 37"/>
          <p:cNvSpPr/>
          <p:nvPr/>
        </p:nvSpPr>
        <p:spPr>
          <a:xfrm>
            <a:off x="2375916" y="5696711"/>
            <a:ext cx="475615" cy="323215"/>
          </a:xfrm>
          <a:custGeom>
            <a:avLst/>
            <a:gdLst/>
            <a:ahLst/>
            <a:cxnLst/>
            <a:rect l="l" t="t" r="r" b="b"/>
            <a:pathLst>
              <a:path w="475614" h="323214">
                <a:moveTo>
                  <a:pt x="419100" y="323088"/>
                </a:moveTo>
                <a:lnTo>
                  <a:pt x="361188" y="251459"/>
                </a:lnTo>
                <a:lnTo>
                  <a:pt x="275844" y="181355"/>
                </a:lnTo>
                <a:lnTo>
                  <a:pt x="156972" y="111251"/>
                </a:lnTo>
                <a:lnTo>
                  <a:pt x="0" y="41147"/>
                </a:lnTo>
                <a:lnTo>
                  <a:pt x="62484" y="0"/>
                </a:lnTo>
                <a:lnTo>
                  <a:pt x="146304" y="38099"/>
                </a:lnTo>
                <a:lnTo>
                  <a:pt x="225551" y="80771"/>
                </a:lnTo>
                <a:lnTo>
                  <a:pt x="300228" y="128015"/>
                </a:lnTo>
                <a:lnTo>
                  <a:pt x="361188" y="172211"/>
                </a:lnTo>
                <a:lnTo>
                  <a:pt x="394716" y="205739"/>
                </a:lnTo>
                <a:lnTo>
                  <a:pt x="423672" y="240791"/>
                </a:lnTo>
                <a:lnTo>
                  <a:pt x="451104" y="275844"/>
                </a:lnTo>
                <a:lnTo>
                  <a:pt x="475488" y="315467"/>
                </a:lnTo>
                <a:lnTo>
                  <a:pt x="419100" y="323088"/>
                </a:lnTo>
                <a:close/>
              </a:path>
            </a:pathLst>
          </a:custGeom>
          <a:solidFill>
            <a:srgbClr val="EBF6FF"/>
          </a:solidFill>
        </p:spPr>
        <p:txBody>
          <a:bodyPr wrap="square" lIns="0" tIns="0" rIns="0" bIns="0" rtlCol="0"/>
          <a:lstStyle/>
          <a:p/>
        </p:txBody>
      </p:sp>
      <p:sp>
        <p:nvSpPr>
          <p:cNvPr id="38" name="object 38"/>
          <p:cNvSpPr/>
          <p:nvPr/>
        </p:nvSpPr>
        <p:spPr>
          <a:xfrm>
            <a:off x="2810255" y="6175247"/>
            <a:ext cx="64007" cy="214884"/>
          </a:xfrm>
          <a:prstGeom prst="rect">
            <a:avLst/>
          </a:prstGeom>
          <a:blipFill>
            <a:blip r:embed="rId1" cstate="print"/>
            <a:stretch>
              <a:fillRect/>
            </a:stretch>
          </a:blipFill>
        </p:spPr>
        <p:txBody>
          <a:bodyPr wrap="square" lIns="0" tIns="0" rIns="0" bIns="0" rtlCol="0"/>
          <a:lstStyle/>
          <a:p/>
        </p:txBody>
      </p:sp>
      <p:sp>
        <p:nvSpPr>
          <p:cNvPr id="39" name="object 39"/>
          <p:cNvSpPr/>
          <p:nvPr/>
        </p:nvSpPr>
        <p:spPr>
          <a:xfrm>
            <a:off x="1308560" y="6903720"/>
            <a:ext cx="411480" cy="670560"/>
          </a:xfrm>
          <a:custGeom>
            <a:avLst/>
            <a:gdLst/>
            <a:ahLst/>
            <a:cxnLst/>
            <a:rect l="l" t="t" r="r" b="b"/>
            <a:pathLst>
              <a:path w="411480" h="670559">
                <a:moveTo>
                  <a:pt x="147828" y="643128"/>
                </a:moveTo>
                <a:lnTo>
                  <a:pt x="0" y="281940"/>
                </a:lnTo>
                <a:lnTo>
                  <a:pt x="21336" y="670560"/>
                </a:lnTo>
                <a:lnTo>
                  <a:pt x="147828" y="643128"/>
                </a:lnTo>
                <a:close/>
              </a:path>
              <a:path w="411480" h="670559">
                <a:moveTo>
                  <a:pt x="411480" y="137160"/>
                </a:moveTo>
                <a:lnTo>
                  <a:pt x="158496" y="0"/>
                </a:lnTo>
                <a:lnTo>
                  <a:pt x="310896" y="262128"/>
                </a:lnTo>
                <a:lnTo>
                  <a:pt x="411480" y="137160"/>
                </a:lnTo>
                <a:close/>
              </a:path>
            </a:pathLst>
          </a:custGeom>
          <a:solidFill>
            <a:srgbClr val="FFFFCC"/>
          </a:solidFill>
        </p:spPr>
        <p:txBody>
          <a:bodyPr wrap="square" lIns="0" tIns="0" rIns="0" bIns="0" rtlCol="0"/>
          <a:lstStyle/>
          <a:p/>
        </p:txBody>
      </p:sp>
      <p:sp>
        <p:nvSpPr>
          <p:cNvPr id="3" name="Slide Number Placeholder 2"/>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15" name="Rectangle 14"/>
          <p:cNvSpPr/>
          <p:nvPr/>
        </p:nvSpPr>
        <p:spPr>
          <a:xfrm>
            <a:off x="2407920" y="6019926"/>
            <a:ext cx="5242561"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n w="0"/>
              <a:solidFill>
                <a:schemeClr val="tx1"/>
              </a:solidFill>
            </a:endParaRPr>
          </a:p>
        </p:txBody>
      </p:sp>
      <p:graphicFrame>
        <p:nvGraphicFramePr>
          <p:cNvPr id="4" name="Content Placeholder 3"/>
          <p:cNvGraphicFramePr>
            <a:graphicFrameLocks noGrp="1"/>
          </p:cNvGraphicFramePr>
          <p:nvPr>
            <p:ph idx="1"/>
          </p:nvPr>
        </p:nvGraphicFramePr>
        <p:xfrm>
          <a:off x="215900" y="1600200"/>
          <a:ext cx="9544685" cy="5415280"/>
        </p:xfrm>
        <a:graphic>
          <a:graphicData uri="http://schemas.openxmlformats.org/drawingml/2006/table">
            <a:tbl>
              <a:tblPr firstRow="1" bandRow="1">
                <a:tableStyleId>{5C22544A-7EE6-4342-B048-85BDC9FD1C3A}</a:tableStyleId>
              </a:tblPr>
              <a:tblGrid>
                <a:gridCol w="499745"/>
                <a:gridCol w="563880"/>
                <a:gridCol w="2331720"/>
                <a:gridCol w="1888490"/>
                <a:gridCol w="1612265"/>
                <a:gridCol w="2648585"/>
              </a:tblGrid>
              <a:tr h="706755">
                <a:tc>
                  <a:txBody>
                    <a:bodyPr/>
                    <a:lstStyle/>
                    <a:p>
                      <a:r>
                        <a:rPr lang="en-IN" dirty="0"/>
                        <a:t>SL. NO.</a:t>
                      </a:r>
                      <a:endParaRPr lang="en-IN" dirty="0"/>
                    </a:p>
                  </a:txBody>
                  <a:tcPr/>
                </a:tc>
                <a:tc>
                  <a:txBody>
                    <a:bodyPr/>
                    <a:lstStyle/>
                    <a:p>
                      <a:r>
                        <a:rPr lang="en-IN" dirty="0"/>
                        <a:t>YEAR</a:t>
                      </a:r>
                      <a:endParaRPr lang="en-IN" dirty="0"/>
                    </a:p>
                  </a:txBody>
                  <a:tcPr/>
                </a:tc>
                <a:tc>
                  <a:txBody>
                    <a:bodyPr/>
                    <a:lstStyle/>
                    <a:p>
                      <a:r>
                        <a:rPr lang="en-IN" dirty="0"/>
                        <a:t>NAME OF ALGORITHM</a:t>
                      </a:r>
                      <a:endParaRPr lang="en-IN" dirty="0"/>
                    </a:p>
                  </a:txBody>
                  <a:tcPr/>
                </a:tc>
                <a:tc>
                  <a:txBody>
                    <a:bodyPr/>
                    <a:lstStyle/>
                    <a:p>
                      <a:r>
                        <a:rPr lang="en-IN" dirty="0"/>
                        <a:t>AUTHOR</a:t>
                      </a:r>
                      <a:endParaRPr lang="en-IN" dirty="0"/>
                    </a:p>
                  </a:txBody>
                  <a:tcPr/>
                </a:tc>
                <a:tc>
                  <a:txBody>
                    <a:bodyPr/>
                    <a:lstStyle/>
                    <a:p>
                      <a:r>
                        <a:rPr lang="en-IN" dirty="0"/>
                        <a:t>ACCURACY</a:t>
                      </a:r>
                      <a:endParaRPr lang="en-IN" dirty="0"/>
                    </a:p>
                  </a:txBody>
                  <a:tcPr/>
                </a:tc>
                <a:tc>
                  <a:txBody>
                    <a:bodyPr/>
                    <a:lstStyle/>
                    <a:p>
                      <a:r>
                        <a:rPr lang="en-IN" dirty="0"/>
                        <a:t>MODEL USED</a:t>
                      </a:r>
                      <a:endParaRPr lang="en-IN" dirty="0"/>
                    </a:p>
                  </a:txBody>
                  <a:tcPr/>
                </a:tc>
              </a:tr>
              <a:tr h="704215">
                <a:tc>
                  <a:txBody>
                    <a:bodyPr/>
                    <a:lstStyle/>
                    <a:p>
                      <a:r>
                        <a:rPr lang="en-IN" dirty="0"/>
                        <a:t>1.</a:t>
                      </a:r>
                      <a:endParaRPr lang="en-IN" dirty="0"/>
                    </a:p>
                  </a:txBody>
                  <a:tcPr/>
                </a:tc>
                <a:tc>
                  <a:txBody>
                    <a:bodyPr/>
                    <a:lstStyle/>
                    <a:p>
                      <a:r>
                        <a:rPr lang="en-IN" dirty="0"/>
                        <a:t>2001</a:t>
                      </a:r>
                      <a:endParaRPr lang="en-IN" dirty="0"/>
                    </a:p>
                  </a:txBody>
                  <a:tcPr/>
                </a:tc>
                <a:tc>
                  <a:txBody>
                    <a:bodyPr/>
                    <a:lstStyle/>
                    <a:p>
                      <a:r>
                        <a:rPr lang="en-IN" sz="1800" kern="1200" dirty="0">
                          <a:solidFill>
                            <a:schemeClr val="dk1"/>
                          </a:solidFill>
                          <a:effectLst/>
                          <a:latin typeface="+mn-lt"/>
                          <a:ea typeface="+mn-ea"/>
                          <a:cs typeface="+mn-cs"/>
                        </a:rPr>
                        <a:t>Viola-Jones Face Detector </a:t>
                      </a:r>
                      <a:endParaRPr lang="en-IN" dirty="0"/>
                    </a:p>
                  </a:txBody>
                  <a:tcPr/>
                </a:tc>
                <a:tc>
                  <a:txBody>
                    <a:bodyPr/>
                    <a:lstStyle/>
                    <a:p>
                      <a:r>
                        <a:rPr lang="en-IN" sz="1800" b="0" i="0" kern="1200" dirty="0">
                          <a:solidFill>
                            <a:schemeClr val="dk1"/>
                          </a:solidFill>
                          <a:effectLst/>
                          <a:latin typeface="+mn-lt"/>
                          <a:ea typeface="+mn-ea"/>
                          <a:cs typeface="+mn-cs"/>
                        </a:rPr>
                        <a:t>Paul Viola and Michael Jones</a:t>
                      </a:r>
                      <a:endParaRPr lang="en-IN" dirty="0"/>
                    </a:p>
                  </a:txBody>
                  <a:tcPr/>
                </a:tc>
                <a:tc>
                  <a:txBody>
                    <a:bodyPr/>
                    <a:lstStyle/>
                    <a:p>
                      <a:r>
                        <a:rPr lang="en-IN" dirty="0"/>
                        <a:t> 97%</a:t>
                      </a:r>
                      <a:endParaRPr lang="en-IN" dirty="0"/>
                    </a:p>
                  </a:txBody>
                  <a:tcPr/>
                </a:tc>
                <a:tc>
                  <a:txBody>
                    <a:bodyPr/>
                    <a:lstStyle/>
                    <a:p>
                      <a:r>
                        <a:rPr lang="en-IN" dirty="0"/>
                        <a:t>HAAR FEATURE</a:t>
                      </a:r>
                      <a:endParaRPr lang="en-IN" dirty="0"/>
                    </a:p>
                  </a:txBody>
                  <a:tcPr/>
                </a:tc>
              </a:tr>
              <a:tr h="703580">
                <a:tc>
                  <a:txBody>
                    <a:bodyPr/>
                    <a:lstStyle/>
                    <a:p>
                      <a:r>
                        <a:rPr lang="en-IN" dirty="0"/>
                        <a:t>2.</a:t>
                      </a:r>
                      <a:endParaRPr lang="en-IN" dirty="0"/>
                    </a:p>
                  </a:txBody>
                  <a:tcPr/>
                </a:tc>
                <a:tc>
                  <a:txBody>
                    <a:bodyPr/>
                    <a:lstStyle/>
                    <a:p>
                      <a:r>
                        <a:rPr lang="en-IN" dirty="0"/>
                        <a:t>2005</a:t>
                      </a:r>
                      <a:endParaRPr lang="en-IN" dirty="0"/>
                    </a:p>
                  </a:txBody>
                  <a:tcPr/>
                </a:tc>
                <a:tc>
                  <a:txBody>
                    <a:bodyPr/>
                    <a:lstStyle/>
                    <a:p>
                      <a:r>
                        <a:rPr lang="en-IN" sz="1800" kern="1200" dirty="0">
                          <a:solidFill>
                            <a:schemeClr val="dk1"/>
                          </a:solidFill>
                          <a:effectLst/>
                          <a:latin typeface="+mn-lt"/>
                          <a:ea typeface="+mn-ea"/>
                          <a:cs typeface="+mn-cs"/>
                        </a:rPr>
                        <a:t>Histogram of Oriented Gradients </a:t>
                      </a:r>
                      <a:endParaRPr lang="en-IN" dirty="0"/>
                    </a:p>
                  </a:txBody>
                  <a:tcPr/>
                </a:tc>
                <a:tc>
                  <a:txBody>
                    <a:bodyPr/>
                    <a:lstStyle/>
                    <a:p>
                      <a:r>
                        <a:rPr lang="en-IN" sz="1800" b="0" i="0" u="none" strike="noStrike" kern="1200" dirty="0">
                          <a:solidFill>
                            <a:schemeClr val="dk1"/>
                          </a:solidFill>
                          <a:effectLst/>
                          <a:latin typeface="+mn-lt"/>
                          <a:ea typeface="+mn-ea"/>
                          <a:cs typeface="+mn-cs"/>
                        </a:rPr>
                        <a:t>Robert K. McConnell</a:t>
                      </a:r>
                      <a:endParaRPr lang="en-IN" dirty="0"/>
                    </a:p>
                  </a:txBody>
                  <a:tcPr/>
                </a:tc>
                <a:tc>
                  <a:txBody>
                    <a:bodyPr/>
                    <a:lstStyle/>
                    <a:p>
                      <a:r>
                        <a:rPr lang="en-IN" dirty="0"/>
                        <a:t>Object Detection</a:t>
                      </a:r>
                      <a:endParaRPr lang="en-IN" dirty="0"/>
                    </a:p>
                  </a:txBody>
                  <a:tcPr/>
                </a:tc>
                <a:tc>
                  <a:txBody>
                    <a:bodyPr/>
                    <a:lstStyle/>
                    <a:p>
                      <a:r>
                        <a:rPr lang="en-IN" dirty="0"/>
                        <a:t>SUPPORT VECTOR MACHINE</a:t>
                      </a:r>
                      <a:endParaRPr lang="en-IN" dirty="0"/>
                    </a:p>
                  </a:txBody>
                  <a:tcPr/>
                </a:tc>
              </a:tr>
              <a:tr h="704215">
                <a:tc>
                  <a:txBody>
                    <a:bodyPr/>
                    <a:lstStyle/>
                    <a:p>
                      <a:r>
                        <a:rPr lang="en-IN" dirty="0"/>
                        <a:t>3.</a:t>
                      </a:r>
                      <a:endParaRPr lang="en-IN" dirty="0"/>
                    </a:p>
                  </a:txBody>
                  <a:tcPr/>
                </a:tc>
                <a:tc>
                  <a:txBody>
                    <a:bodyPr/>
                    <a:lstStyle/>
                    <a:p>
                      <a:r>
                        <a:rPr lang="en-IN" dirty="0"/>
                        <a:t>2014</a:t>
                      </a:r>
                      <a:endParaRPr lang="en-IN" dirty="0"/>
                    </a:p>
                  </a:txBody>
                  <a:tcPr/>
                </a:tc>
                <a:tc>
                  <a:txBody>
                    <a:bodyPr/>
                    <a:lstStyle/>
                    <a:p>
                      <a:r>
                        <a:rPr lang="en-IN" dirty="0"/>
                        <a:t>VGG-Face</a:t>
                      </a:r>
                      <a:endParaRPr lang="en-IN" dirty="0"/>
                    </a:p>
                  </a:txBody>
                  <a:tcPr/>
                </a:tc>
                <a:tc>
                  <a:txBody>
                    <a:bodyPr/>
                    <a:lstStyle/>
                    <a:p>
                      <a:r>
                        <a:rPr lang="en-IN" sz="1800" kern="1200" dirty="0">
                          <a:solidFill>
                            <a:schemeClr val="dk1"/>
                          </a:solidFill>
                          <a:effectLst/>
                          <a:latin typeface="+mn-lt"/>
                          <a:ea typeface="+mn-ea"/>
                          <a:cs typeface="+mn-cs"/>
                        </a:rPr>
                        <a:t>Oxford University</a:t>
                      </a:r>
                      <a:endParaRPr lang="en-IN" dirty="0"/>
                    </a:p>
                  </a:txBody>
                  <a:tcPr/>
                </a:tc>
                <a:tc>
                  <a:txBody>
                    <a:bodyPr/>
                    <a:lstStyle/>
                    <a:p>
                      <a:r>
                        <a:rPr lang="en-IN" dirty="0"/>
                        <a:t>Face Detection</a:t>
                      </a:r>
                      <a:endParaRPr lang="en-IN" dirty="0"/>
                    </a:p>
                  </a:txBody>
                  <a:tcPr/>
                </a:tc>
                <a:tc>
                  <a:txBody>
                    <a:bodyPr/>
                    <a:lstStyle/>
                    <a:p>
                      <a:r>
                        <a:rPr lang="en-IN" dirty="0"/>
                        <a:t>Deep CNN</a:t>
                      </a:r>
                      <a:endParaRPr lang="en-IN" dirty="0"/>
                    </a:p>
                  </a:txBody>
                  <a:tcPr/>
                </a:tc>
              </a:tr>
              <a:tr h="703580">
                <a:tc>
                  <a:txBody>
                    <a:bodyPr/>
                    <a:lstStyle/>
                    <a:p>
                      <a:r>
                        <a:rPr lang="en-IN" dirty="0"/>
                        <a:t>4.</a:t>
                      </a:r>
                      <a:endParaRPr lang="en-IN" dirty="0"/>
                    </a:p>
                  </a:txBody>
                  <a:tcPr/>
                </a:tc>
                <a:tc>
                  <a:txBody>
                    <a:bodyPr/>
                    <a:lstStyle/>
                    <a:p>
                      <a:r>
                        <a:rPr lang="en-IN" dirty="0"/>
                        <a:t>2016</a:t>
                      </a:r>
                      <a:endParaRPr lang="en-IN" dirty="0"/>
                    </a:p>
                  </a:txBody>
                  <a:tcPr/>
                </a:tc>
                <a:tc>
                  <a:txBody>
                    <a:bodyPr/>
                    <a:lstStyle/>
                    <a:p>
                      <a:r>
                        <a:rPr lang="en-IN" sz="1800" kern="1200" dirty="0">
                          <a:solidFill>
                            <a:schemeClr val="dk1"/>
                          </a:solidFill>
                          <a:effectLst/>
                          <a:latin typeface="+mn-lt"/>
                          <a:ea typeface="+mn-ea"/>
                          <a:cs typeface="+mn-cs"/>
                        </a:rPr>
                        <a:t>Single Shot </a:t>
                      </a:r>
                      <a:r>
                        <a:rPr lang="en-IN" sz="1800" kern="1200" dirty="0" err="1">
                          <a:solidFill>
                            <a:schemeClr val="dk1"/>
                          </a:solidFill>
                          <a:effectLst/>
                          <a:latin typeface="+mn-lt"/>
                          <a:ea typeface="+mn-ea"/>
                          <a:cs typeface="+mn-cs"/>
                        </a:rPr>
                        <a:t>MultiBox</a:t>
                      </a:r>
                      <a:r>
                        <a:rPr lang="en-IN" sz="1800" kern="1200" dirty="0">
                          <a:solidFill>
                            <a:schemeClr val="dk1"/>
                          </a:solidFill>
                          <a:effectLst/>
                          <a:latin typeface="+mn-lt"/>
                          <a:ea typeface="+mn-ea"/>
                          <a:cs typeface="+mn-cs"/>
                        </a:rPr>
                        <a:t> Detector</a:t>
                      </a:r>
                      <a:endParaRPr lang="en-IN" dirty="0"/>
                    </a:p>
                  </a:txBody>
                  <a:tcPr/>
                </a:tc>
                <a:tc>
                  <a:txBody>
                    <a:bodyPr/>
                    <a:lstStyle/>
                    <a:p>
                      <a:r>
                        <a:rPr lang="en-IN" dirty="0" err="1"/>
                        <a:t>Szegedy</a:t>
                      </a:r>
                      <a:r>
                        <a:rPr lang="en-IN" dirty="0"/>
                        <a:t> et al</a:t>
                      </a:r>
                      <a:endParaRPr lang="en-IN" dirty="0"/>
                    </a:p>
                  </a:txBody>
                  <a:tcPr/>
                </a:tc>
                <a:tc>
                  <a:txBody>
                    <a:bodyPr/>
                    <a:lstStyle/>
                    <a:p>
                      <a:r>
                        <a:rPr lang="en-IN" dirty="0"/>
                        <a:t> 74%</a:t>
                      </a:r>
                      <a:endParaRPr lang="en-IN" dirty="0"/>
                    </a:p>
                  </a:txBody>
                  <a:tcPr/>
                </a:tc>
                <a:tc>
                  <a:txBody>
                    <a:bodyPr/>
                    <a:lstStyle/>
                    <a:p>
                      <a:r>
                        <a:rPr lang="en-IN" dirty="0"/>
                        <a:t>Deep Neural Network</a:t>
                      </a:r>
                      <a:endParaRPr lang="en-IN" dirty="0"/>
                    </a:p>
                  </a:txBody>
                  <a:tcPr/>
                </a:tc>
              </a:tr>
              <a:tr h="704215">
                <a:tc>
                  <a:txBody>
                    <a:bodyPr/>
                    <a:lstStyle/>
                    <a:p>
                      <a:r>
                        <a:rPr lang="en-IN" dirty="0"/>
                        <a:t>5.</a:t>
                      </a:r>
                      <a:endParaRPr lang="en-IN" dirty="0"/>
                    </a:p>
                  </a:txBody>
                  <a:tcPr/>
                </a:tc>
                <a:tc>
                  <a:txBody>
                    <a:bodyPr/>
                    <a:lstStyle/>
                    <a:p>
                      <a:r>
                        <a:rPr lang="en-IN" dirty="0"/>
                        <a:t>2016</a:t>
                      </a:r>
                      <a:endParaRPr lang="en-IN" dirty="0"/>
                    </a:p>
                  </a:txBody>
                  <a:tcPr/>
                </a:tc>
                <a:tc>
                  <a:txBody>
                    <a:bodyPr/>
                    <a:lstStyle/>
                    <a:p>
                      <a:r>
                        <a:rPr lang="en-IN" sz="1800" kern="1200" dirty="0">
                          <a:solidFill>
                            <a:schemeClr val="dk1"/>
                          </a:solidFill>
                          <a:effectLst/>
                          <a:latin typeface="+mn-lt"/>
                          <a:ea typeface="+mn-ea"/>
                          <a:cs typeface="+mn-cs"/>
                        </a:rPr>
                        <a:t>You Only Look Once (YOLO)</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1188720">
                <a:tc>
                  <a:txBody>
                    <a:bodyPr/>
                    <a:lstStyle/>
                    <a:p>
                      <a:r>
                        <a:rPr lang="en-IN" dirty="0"/>
                        <a:t>6.</a:t>
                      </a:r>
                      <a:endParaRPr lang="en-IN" dirty="0"/>
                    </a:p>
                  </a:txBody>
                  <a:tcPr/>
                </a:tc>
                <a:tc>
                  <a:txBody>
                    <a:bodyPr/>
                    <a:lstStyle/>
                    <a:p>
                      <a:r>
                        <a:rPr lang="en-IN" dirty="0"/>
                        <a:t>2016</a:t>
                      </a:r>
                      <a:endParaRPr lang="en-IN" dirty="0"/>
                    </a:p>
                  </a:txBody>
                  <a:tcPr/>
                </a:tc>
                <a:tc>
                  <a:txBody>
                    <a:bodyPr/>
                    <a:lstStyle/>
                    <a:p>
                      <a:r>
                        <a:rPr lang="en-IN" sz="1800" kern="1200" dirty="0">
                          <a:solidFill>
                            <a:schemeClr val="dk1"/>
                          </a:solidFill>
                          <a:effectLst/>
                          <a:latin typeface="+mn-lt"/>
                          <a:ea typeface="+mn-ea"/>
                          <a:cs typeface="+mn-cs"/>
                        </a:rPr>
                        <a:t>MTCNN (Multi-task Cascaded Convolutional Networks)</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
        <p:nvSpPr>
          <p:cNvPr id="6" name="Text Box 5"/>
          <p:cNvSpPr txBox="1"/>
          <p:nvPr/>
        </p:nvSpPr>
        <p:spPr>
          <a:xfrm>
            <a:off x="2209800" y="457200"/>
            <a:ext cx="5052695" cy="990600"/>
          </a:xfrm>
          <a:prstGeom prst="rect">
            <a:avLst/>
          </a:prstGeom>
          <a:noFill/>
        </p:spPr>
        <p:txBody>
          <a:bodyPr wrap="square" rtlCol="0">
            <a:noAutofit/>
          </a:bodyPr>
          <a:p>
            <a:r>
              <a:rPr lang="en-IN" sz="4000" b="1" dirty="0">
                <a:solidFill>
                  <a:srgbClr val="00B050"/>
                </a:solidFill>
                <a:latin typeface="Bahnschrift" panose="020B0502040204020203" charset="0"/>
                <a:cs typeface="Bahnschrift" panose="020B0502040204020203" charset="0"/>
                <a:sym typeface="+mn-ea"/>
              </a:rPr>
              <a:t>   Literature Review</a:t>
            </a:r>
            <a:endParaRPr lang="en-IN" sz="4000" b="1" dirty="0">
              <a:solidFill>
                <a:srgbClr val="00B050"/>
              </a:solidFill>
              <a:latin typeface="Bahnschrift" panose="020B0502040204020203" charset="0"/>
              <a:cs typeface="Bahnschrift" panose="020B0502040204020203"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11607" y="114300"/>
            <a:ext cx="9835186" cy="75425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p:nvPr/>
        </p:nvSpPr>
        <p:spPr>
          <a:xfrm>
            <a:off x="861060" y="2106167"/>
            <a:ext cx="335280" cy="198120"/>
          </a:xfrm>
          <a:custGeom>
            <a:avLst/>
            <a:gdLst/>
            <a:ahLst/>
            <a:cxnLst/>
            <a:rect l="l" t="t" r="r" b="b"/>
            <a:pathLst>
              <a:path w="335280" h="198119">
                <a:moveTo>
                  <a:pt x="274319" y="198119"/>
                </a:moveTo>
                <a:lnTo>
                  <a:pt x="0" y="0"/>
                </a:lnTo>
                <a:lnTo>
                  <a:pt x="335279" y="36575"/>
                </a:lnTo>
                <a:lnTo>
                  <a:pt x="274319" y="198119"/>
                </a:lnTo>
                <a:close/>
              </a:path>
            </a:pathLst>
          </a:custGeom>
          <a:solidFill>
            <a:srgbClr val="FFFFCC"/>
          </a:solidFill>
        </p:spPr>
        <p:txBody>
          <a:bodyPr wrap="square" lIns="0" tIns="0" rIns="0" bIns="0" rtlCol="0"/>
          <a:lstStyle/>
          <a:p/>
        </p:txBody>
      </p:sp>
      <p:sp>
        <p:nvSpPr>
          <p:cNvPr id="7" name="object 7"/>
          <p:cNvSpPr/>
          <p:nvPr/>
        </p:nvSpPr>
        <p:spPr>
          <a:xfrm>
            <a:off x="391668" y="2404872"/>
            <a:ext cx="142240" cy="402590"/>
          </a:xfrm>
          <a:custGeom>
            <a:avLst/>
            <a:gdLst/>
            <a:ahLst/>
            <a:cxnLst/>
            <a:rect l="l" t="t" r="r" b="b"/>
            <a:pathLst>
              <a:path w="142240" h="402589">
                <a:moveTo>
                  <a:pt x="141732" y="402336"/>
                </a:moveTo>
                <a:lnTo>
                  <a:pt x="0" y="377951"/>
                </a:lnTo>
                <a:lnTo>
                  <a:pt x="76200" y="0"/>
                </a:lnTo>
                <a:lnTo>
                  <a:pt x="141732" y="402336"/>
                </a:lnTo>
                <a:close/>
              </a:path>
            </a:pathLst>
          </a:custGeom>
          <a:solidFill>
            <a:srgbClr val="FFFFCC"/>
          </a:solidFill>
        </p:spPr>
        <p:txBody>
          <a:bodyPr wrap="square" lIns="0" tIns="0" rIns="0" bIns="0" rtlCol="0"/>
          <a:lstStyle/>
          <a:p/>
        </p:txBody>
      </p:sp>
      <p:sp>
        <p:nvSpPr>
          <p:cNvPr id="8" name="object 8"/>
          <p:cNvSpPr/>
          <p:nvPr/>
        </p:nvSpPr>
        <p:spPr>
          <a:xfrm>
            <a:off x="1423416" y="114300"/>
            <a:ext cx="192405" cy="241300"/>
          </a:xfrm>
          <a:custGeom>
            <a:avLst/>
            <a:gdLst/>
            <a:ahLst/>
            <a:cxnLst/>
            <a:rect l="l" t="t" r="r" b="b"/>
            <a:pathLst>
              <a:path w="192405" h="241300">
                <a:moveTo>
                  <a:pt x="0" y="240792"/>
                </a:moveTo>
                <a:lnTo>
                  <a:pt x="62484" y="0"/>
                </a:lnTo>
                <a:lnTo>
                  <a:pt x="192023" y="57911"/>
                </a:lnTo>
                <a:lnTo>
                  <a:pt x="0" y="240792"/>
                </a:lnTo>
                <a:close/>
              </a:path>
            </a:pathLst>
          </a:custGeom>
          <a:solidFill>
            <a:srgbClr val="FFFFCC"/>
          </a:solidFill>
        </p:spPr>
        <p:txBody>
          <a:bodyPr wrap="square" lIns="0" tIns="0" rIns="0" bIns="0" rtlCol="0"/>
          <a:lstStyle/>
          <a:p/>
        </p:txBody>
      </p:sp>
      <p:sp>
        <p:nvSpPr>
          <p:cNvPr id="9" name="object 9"/>
          <p:cNvSpPr/>
          <p:nvPr/>
        </p:nvSpPr>
        <p:spPr>
          <a:xfrm>
            <a:off x="1699260" y="228600"/>
            <a:ext cx="327660" cy="201295"/>
          </a:xfrm>
          <a:custGeom>
            <a:avLst/>
            <a:gdLst/>
            <a:ahLst/>
            <a:cxnLst/>
            <a:rect l="l" t="t" r="r" b="b"/>
            <a:pathLst>
              <a:path w="327660" h="201295">
                <a:moveTo>
                  <a:pt x="0" y="201167"/>
                </a:moveTo>
                <a:lnTo>
                  <a:pt x="275844" y="0"/>
                </a:lnTo>
                <a:lnTo>
                  <a:pt x="327660" y="100584"/>
                </a:lnTo>
                <a:lnTo>
                  <a:pt x="0" y="201167"/>
                </a:lnTo>
                <a:close/>
              </a:path>
            </a:pathLst>
          </a:custGeom>
          <a:solidFill>
            <a:srgbClr val="FFFFCC"/>
          </a:solidFill>
        </p:spPr>
        <p:txBody>
          <a:bodyPr wrap="square" lIns="0" tIns="0" rIns="0" bIns="0" rtlCol="0"/>
          <a:lstStyle/>
          <a:p/>
        </p:txBody>
      </p:sp>
      <p:sp>
        <p:nvSpPr>
          <p:cNvPr id="10" name="object 10"/>
          <p:cNvSpPr/>
          <p:nvPr/>
        </p:nvSpPr>
        <p:spPr>
          <a:xfrm>
            <a:off x="1633727" y="653795"/>
            <a:ext cx="341630" cy="102235"/>
          </a:xfrm>
          <a:custGeom>
            <a:avLst/>
            <a:gdLst/>
            <a:ahLst/>
            <a:cxnLst/>
            <a:rect l="l" t="t" r="r" b="b"/>
            <a:pathLst>
              <a:path w="341630" h="102234">
                <a:moveTo>
                  <a:pt x="307847" y="102107"/>
                </a:moveTo>
                <a:lnTo>
                  <a:pt x="0" y="15239"/>
                </a:lnTo>
                <a:lnTo>
                  <a:pt x="341375" y="0"/>
                </a:lnTo>
                <a:lnTo>
                  <a:pt x="307847" y="102107"/>
                </a:lnTo>
                <a:close/>
              </a:path>
            </a:pathLst>
          </a:custGeom>
          <a:solidFill>
            <a:srgbClr val="FFFFCC"/>
          </a:solidFill>
        </p:spPr>
        <p:txBody>
          <a:bodyPr wrap="square" lIns="0" tIns="0" rIns="0" bIns="0" rtlCol="0"/>
          <a:lstStyle/>
          <a:p/>
        </p:txBody>
      </p:sp>
      <p:sp>
        <p:nvSpPr>
          <p:cNvPr id="37" name="object 37"/>
          <p:cNvSpPr/>
          <p:nvPr/>
        </p:nvSpPr>
        <p:spPr>
          <a:xfrm>
            <a:off x="2375916" y="5696711"/>
            <a:ext cx="475615" cy="323215"/>
          </a:xfrm>
          <a:custGeom>
            <a:avLst/>
            <a:gdLst/>
            <a:ahLst/>
            <a:cxnLst/>
            <a:rect l="l" t="t" r="r" b="b"/>
            <a:pathLst>
              <a:path w="475614" h="323214">
                <a:moveTo>
                  <a:pt x="419100" y="323088"/>
                </a:moveTo>
                <a:lnTo>
                  <a:pt x="361188" y="251459"/>
                </a:lnTo>
                <a:lnTo>
                  <a:pt x="275844" y="181355"/>
                </a:lnTo>
                <a:lnTo>
                  <a:pt x="156972" y="111251"/>
                </a:lnTo>
                <a:lnTo>
                  <a:pt x="0" y="41147"/>
                </a:lnTo>
                <a:lnTo>
                  <a:pt x="62484" y="0"/>
                </a:lnTo>
                <a:lnTo>
                  <a:pt x="146304" y="38099"/>
                </a:lnTo>
                <a:lnTo>
                  <a:pt x="225551" y="80771"/>
                </a:lnTo>
                <a:lnTo>
                  <a:pt x="300228" y="128015"/>
                </a:lnTo>
                <a:lnTo>
                  <a:pt x="361188" y="172211"/>
                </a:lnTo>
                <a:lnTo>
                  <a:pt x="394716" y="205739"/>
                </a:lnTo>
                <a:lnTo>
                  <a:pt x="423672" y="240791"/>
                </a:lnTo>
                <a:lnTo>
                  <a:pt x="451104" y="275844"/>
                </a:lnTo>
                <a:lnTo>
                  <a:pt x="475488" y="315467"/>
                </a:lnTo>
                <a:lnTo>
                  <a:pt x="419100" y="323088"/>
                </a:lnTo>
                <a:close/>
              </a:path>
            </a:pathLst>
          </a:custGeom>
          <a:solidFill>
            <a:srgbClr val="EBF6FF"/>
          </a:solidFill>
        </p:spPr>
        <p:txBody>
          <a:bodyPr wrap="square" lIns="0" tIns="0" rIns="0" bIns="0" rtlCol="0"/>
          <a:lstStyle/>
          <a:p/>
        </p:txBody>
      </p:sp>
      <p:sp>
        <p:nvSpPr>
          <p:cNvPr id="38" name="object 38"/>
          <p:cNvSpPr/>
          <p:nvPr/>
        </p:nvSpPr>
        <p:spPr>
          <a:xfrm>
            <a:off x="2810255" y="6175247"/>
            <a:ext cx="64007" cy="214884"/>
          </a:xfrm>
          <a:prstGeom prst="rect">
            <a:avLst/>
          </a:prstGeom>
          <a:blipFill>
            <a:blip r:embed="rId1" cstate="print"/>
            <a:stretch>
              <a:fillRect/>
            </a:stretch>
          </a:blipFill>
        </p:spPr>
        <p:txBody>
          <a:bodyPr wrap="square" lIns="0" tIns="0" rIns="0" bIns="0" rtlCol="0"/>
          <a:lstStyle/>
          <a:p/>
        </p:txBody>
      </p:sp>
      <p:sp>
        <p:nvSpPr>
          <p:cNvPr id="39" name="object 39"/>
          <p:cNvSpPr/>
          <p:nvPr/>
        </p:nvSpPr>
        <p:spPr>
          <a:xfrm>
            <a:off x="1308560" y="6903720"/>
            <a:ext cx="411480" cy="670560"/>
          </a:xfrm>
          <a:custGeom>
            <a:avLst/>
            <a:gdLst/>
            <a:ahLst/>
            <a:cxnLst/>
            <a:rect l="l" t="t" r="r" b="b"/>
            <a:pathLst>
              <a:path w="411480" h="670559">
                <a:moveTo>
                  <a:pt x="147828" y="643128"/>
                </a:moveTo>
                <a:lnTo>
                  <a:pt x="0" y="281940"/>
                </a:lnTo>
                <a:lnTo>
                  <a:pt x="21336" y="670560"/>
                </a:lnTo>
                <a:lnTo>
                  <a:pt x="147828" y="643128"/>
                </a:lnTo>
                <a:close/>
              </a:path>
              <a:path w="411480" h="670559">
                <a:moveTo>
                  <a:pt x="411480" y="137160"/>
                </a:moveTo>
                <a:lnTo>
                  <a:pt x="158496" y="0"/>
                </a:lnTo>
                <a:lnTo>
                  <a:pt x="310896" y="262128"/>
                </a:lnTo>
                <a:lnTo>
                  <a:pt x="411480" y="137160"/>
                </a:lnTo>
                <a:close/>
              </a:path>
            </a:pathLst>
          </a:custGeom>
          <a:solidFill>
            <a:srgbClr val="FFFFCC"/>
          </a:solidFill>
        </p:spPr>
        <p:txBody>
          <a:bodyPr wrap="square" lIns="0" tIns="0" rIns="0" bIns="0" rtlCol="0"/>
          <a:lstStyle/>
          <a:p/>
        </p:txBody>
      </p:sp>
      <p:sp>
        <p:nvSpPr>
          <p:cNvPr id="3" name="Slide Number Placeholder 2"/>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15" name="Rectangle 14"/>
          <p:cNvSpPr/>
          <p:nvPr/>
        </p:nvSpPr>
        <p:spPr>
          <a:xfrm>
            <a:off x="2407920" y="6019926"/>
            <a:ext cx="5242561"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n w="0"/>
              <a:solidFill>
                <a:schemeClr val="tx1"/>
              </a:solidFill>
            </a:endParaRPr>
          </a:p>
        </p:txBody>
      </p:sp>
      <p:sp>
        <p:nvSpPr>
          <p:cNvPr id="2" name="Text Box 1"/>
          <p:cNvSpPr txBox="1"/>
          <p:nvPr/>
        </p:nvSpPr>
        <p:spPr>
          <a:xfrm>
            <a:off x="533400" y="554990"/>
            <a:ext cx="9127490" cy="6452235"/>
          </a:xfrm>
          <a:prstGeom prst="rect">
            <a:avLst/>
          </a:prstGeom>
          <a:noFill/>
        </p:spPr>
        <p:txBody>
          <a:bodyPr wrap="square" rtlCol="0">
            <a:noAutofit/>
          </a:bodyPr>
          <a:p>
            <a:r>
              <a:rPr lang="en-IN" altLang="en-US" sz="4800"/>
              <a:t>                      </a:t>
            </a:r>
            <a:r>
              <a:rPr lang="en-IN" altLang="en-US" sz="4000" b="1">
                <a:solidFill>
                  <a:srgbClr val="00B050"/>
                </a:solidFill>
                <a:latin typeface="Bahnschrift" panose="020B0502040204020203" charset="0"/>
                <a:cs typeface="Bahnschrift" panose="020B0502040204020203" charset="0"/>
              </a:rPr>
              <a:t>Introduction</a:t>
            </a:r>
            <a:endParaRPr lang="en-IN" altLang="en-US" b="1">
              <a:solidFill>
                <a:srgbClr val="00B050"/>
              </a:solidFill>
            </a:endParaRPr>
          </a:p>
          <a:p>
            <a:endParaRPr lang="en-IN" altLang="en-US">
              <a:sym typeface="+mn-ea"/>
            </a:endParaRPr>
          </a:p>
          <a:p>
            <a:r>
              <a:rPr lang="en-US" sz="2000">
                <a:latin typeface="Arial" panose="020B0604020202020204" pitchFamily="34" charset="0"/>
                <a:cs typeface="Arial" panose="020B0604020202020204" pitchFamily="34" charset="0"/>
                <a:sym typeface="+mn-ea"/>
              </a:rPr>
              <a:t>Introduction to Face Recognition based Attendance Management System</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In today's fast-paced world, managing attendance manually can be a daunting task. With the advent of technology, there is a need for a more efficient and accurate attendance management system. Face recognition technology has emerged as a game-changer in this field, offering a reliable and secure way to manage attendance.</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Benefits of Face Recognition based Attendance Management System</a:t>
            </a:r>
            <a:r>
              <a:rPr lang="en-IN" altLang="en-US" sz="2000">
                <a:latin typeface="Arial" panose="020B0604020202020204" pitchFamily="34" charset="0"/>
                <a:cs typeface="Arial" panose="020B0604020202020204" pitchFamily="34" charset="0"/>
                <a:sym typeface="+mn-ea"/>
              </a:rPr>
              <a:t>:-</a:t>
            </a:r>
            <a:endParaRPr lang="en-IN" alt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Eliminates the need for manual attendance management, saving time and reducing errors.</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Provides real-time attendance data, enabling better decision-making and resource allocation.</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sym typeface="+mn-ea"/>
              </a:rPr>
              <a:t>Increases security and prevents proxy attendance, ensuring accurate attendance records.</a:t>
            </a:r>
            <a:endParaRPr lang="en-US" altLang="en-US" sz="20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00" y="152400"/>
            <a:ext cx="975360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70535" y="762000"/>
            <a:ext cx="9363710" cy="734695"/>
          </a:xfrm>
          <a:prstGeom prst="rect">
            <a:avLst/>
          </a:prstGeom>
        </p:spPr>
        <p:txBody>
          <a:bodyPr vert="horz" wrap="square" lIns="0" tIns="16510" rIns="0" bIns="0" rtlCol="0">
            <a:noAutofit/>
          </a:bodyPr>
          <a:lstStyle/>
          <a:p>
            <a:pPr marL="12700">
              <a:lnSpc>
                <a:spcPct val="100000"/>
              </a:lnSpc>
              <a:spcBef>
                <a:spcPts val="130"/>
              </a:spcBef>
            </a:pPr>
            <a:r>
              <a:rPr lang="en-US" sz="3600" i="0" u="none">
                <a:solidFill>
                  <a:srgbClr val="00B050"/>
                </a:solidFill>
                <a:latin typeface="Bahnschrift" panose="020B0502040204020203" charset="0"/>
                <a:cs typeface="Bahnschrift" panose="020B0502040204020203" charset="0"/>
                <a:sym typeface="+mn-ea"/>
              </a:rPr>
              <a:t>Current Attendance Management Challenges</a:t>
            </a:r>
            <a:endParaRPr lang="en-US" sz="3600" i="0" u="none" spc="10" dirty="0">
              <a:solidFill>
                <a:srgbClr val="00B050"/>
              </a:solidFill>
              <a:latin typeface="Bahnschrift" panose="020B0502040204020203" charset="0"/>
              <a:cs typeface="Bahnschrift" panose="020B0502040204020203" charset="0"/>
              <a:sym typeface="+mn-ea"/>
            </a:endParaRPr>
          </a:p>
        </p:txBody>
      </p:sp>
      <p:sp>
        <p:nvSpPr>
          <p:cNvPr id="5" name="Slide Number Placeholder 4"/>
          <p:cNvSpPr>
            <a:spLocks noGrp="1"/>
          </p:cNvSpPr>
          <p:nvPr>
            <p:ph type="sldNum" sz="quarter" idx="7"/>
          </p:nvPr>
        </p:nvSpPr>
        <p:spPr>
          <a:xfrm>
            <a:off x="9045183" y="7019524"/>
            <a:ext cx="446404" cy="230832"/>
          </a:xfrm>
        </p:spPr>
        <p:txBody>
          <a:bodyPr/>
          <a:lstStyle/>
          <a:p>
            <a:pPr marL="38100">
              <a:lnSpc>
                <a:spcPct val="100000"/>
              </a:lnSpc>
              <a:spcBef>
                <a:spcPts val="145"/>
              </a:spcBef>
            </a:pPr>
            <a:fld id="{81D60167-4931-47E6-BA6A-407CBD079E47}" type="slidenum">
              <a:rPr lang="en-US" spc="20" smtClean="0">
                <a:solidFill>
                  <a:schemeClr val="bg1"/>
                </a:solidFill>
              </a:rPr>
            </a:fld>
            <a:endParaRPr lang="en-US" spc="20" dirty="0">
              <a:solidFill>
                <a:schemeClr val="bg1"/>
              </a:solidFill>
            </a:endParaRPr>
          </a:p>
        </p:txBody>
      </p:sp>
      <p:sp>
        <p:nvSpPr>
          <p:cNvPr id="4" name="Text Box 3"/>
          <p:cNvSpPr txBox="1"/>
          <p:nvPr/>
        </p:nvSpPr>
        <p:spPr>
          <a:xfrm>
            <a:off x="470535" y="1676400"/>
            <a:ext cx="9148445" cy="5859145"/>
          </a:xfrm>
          <a:prstGeom prst="rect">
            <a:avLst/>
          </a:prstGeom>
          <a:noFill/>
        </p:spPr>
        <p:txBody>
          <a:bodyPr wrap="square" rtlCol="0">
            <a:noAutofit/>
          </a:bodyPr>
          <a:p>
            <a:endParaRPr lang="en-US"/>
          </a:p>
          <a:p>
            <a:r>
              <a:rPr lang="en-US" sz="2000">
                <a:latin typeface="Arial" panose="020B0604020202020204" pitchFamily="34" charset="0"/>
                <a:cs typeface="Arial" panose="020B0604020202020204" pitchFamily="34" charset="0"/>
              </a:rPr>
              <a:t>Time-Consuming Processes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Traditional attendance management methods often involve manual processes like taking attendance registers, which can be time-consuming and prone to errors.</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Inaccurate Data</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Manual attendance management can result in inaccurate data due to human error, leading to issues with payroll and employee performance tracking.</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Lack of Visibility</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Manual attendance management can make it difficult for managers to have visibility into employee attendance and can lead to issues with absenteeism and tardiness.</a:t>
            </a:r>
            <a:endParaRPr lang="en-US" sz="2000">
              <a:latin typeface="Arial" panose="020B0604020202020204" pitchFamily="34" charset="0"/>
              <a:cs typeface="Arial" panose="020B0604020202020204" pitchFamily="34" charset="0"/>
            </a:endParaRPr>
          </a:p>
        </p:txBody>
      </p:sp>
      <p:sp>
        <p:nvSpPr>
          <p:cNvPr id="3" name="Text Box 2"/>
          <p:cNvSpPr txBox="1"/>
          <p:nvPr/>
        </p:nvSpPr>
        <p:spPr>
          <a:xfrm>
            <a:off x="8611870" y="6812915"/>
            <a:ext cx="532130" cy="368300"/>
          </a:xfrm>
          <a:prstGeom prst="rect">
            <a:avLst/>
          </a:prstGeom>
          <a:noFill/>
        </p:spPr>
        <p:txBody>
          <a:bodyPr wrap="square" rtlCol="0">
            <a:spAutoFit/>
          </a:bodyPr>
          <a:p>
            <a:r>
              <a:rPr lang="en-IN" altLang="en-US"/>
              <a:t>5</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975360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7"/>
          </p:nvPr>
        </p:nvSpPr>
        <p:spPr>
          <a:xfrm>
            <a:off x="9045183" y="7019524"/>
            <a:ext cx="446404" cy="230832"/>
          </a:xfrm>
        </p:spPr>
        <p:txBody>
          <a:bodyPr/>
          <a:lstStyle/>
          <a:p>
            <a:pPr marL="38100">
              <a:lnSpc>
                <a:spcPct val="100000"/>
              </a:lnSpc>
              <a:spcBef>
                <a:spcPts val="145"/>
              </a:spcBef>
            </a:pPr>
            <a:fld id="{81D60167-4931-47E6-BA6A-407CBD079E47}" type="slidenum">
              <a:rPr lang="en-US" spc="20" smtClean="0">
                <a:solidFill>
                  <a:schemeClr val="bg1"/>
                </a:solidFill>
              </a:rPr>
            </a:fld>
            <a:endParaRPr lang="en-US" spc="20" dirty="0">
              <a:solidFill>
                <a:schemeClr val="bg1"/>
              </a:solidFill>
            </a:endParaRPr>
          </a:p>
        </p:txBody>
      </p:sp>
      <p:sp>
        <p:nvSpPr>
          <p:cNvPr id="3" name="Text Box 2"/>
          <p:cNvSpPr txBox="1"/>
          <p:nvPr/>
        </p:nvSpPr>
        <p:spPr>
          <a:xfrm>
            <a:off x="8611870" y="6812915"/>
            <a:ext cx="532130" cy="368300"/>
          </a:xfrm>
          <a:prstGeom prst="rect">
            <a:avLst/>
          </a:prstGeom>
          <a:noFill/>
        </p:spPr>
        <p:txBody>
          <a:bodyPr wrap="square" rtlCol="0">
            <a:spAutoFit/>
          </a:bodyPr>
          <a:p>
            <a:r>
              <a:rPr lang="en-IN" altLang="en-US"/>
              <a:t>6</a:t>
            </a:r>
            <a:endParaRPr lang="en-IN" altLang="en-US"/>
          </a:p>
        </p:txBody>
      </p:sp>
      <p:sp>
        <p:nvSpPr>
          <p:cNvPr id="6" name="Title 5"/>
          <p:cNvSpPr/>
          <p:nvPr>
            <p:ph type="title"/>
          </p:nvPr>
        </p:nvSpPr>
        <p:spPr>
          <a:xfrm>
            <a:off x="413895" y="533126"/>
            <a:ext cx="9230609" cy="615315"/>
          </a:xfrm>
        </p:spPr>
        <p:txBody>
          <a:bodyPr/>
          <a:p>
            <a:r>
              <a:rPr lang="en-IN" sz="4000" i="0" u="none" dirty="0">
                <a:solidFill>
                  <a:srgbClr val="00B050"/>
                </a:solidFill>
                <a:latin typeface="Bahnschrift" panose="020B0502040204020203" charset="0"/>
                <a:cs typeface="Bahnschrift" panose="020B0502040204020203" charset="0"/>
                <a:sym typeface="+mn-ea"/>
              </a:rPr>
              <a:t>            Face Recognition Model</a:t>
            </a:r>
            <a:endParaRPr lang="en-IN" sz="4000" i="0" u="none" dirty="0">
              <a:solidFill>
                <a:srgbClr val="00B050"/>
              </a:solidFill>
              <a:latin typeface="Bahnschrift" panose="020B0502040204020203" charset="0"/>
              <a:cs typeface="Bahnschrift" panose="020B0502040204020203" charset="0"/>
              <a:sym typeface="+mn-ea"/>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97205" y="1981200"/>
            <a:ext cx="9079230" cy="438721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a:xfrm>
            <a:off x="152400" y="152400"/>
            <a:ext cx="975360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02920" y="368203"/>
            <a:ext cx="9052560" cy="821690"/>
          </a:xfrm>
          <a:prstGeom prst="rect">
            <a:avLst/>
          </a:prstGeom>
        </p:spPr>
        <p:txBody>
          <a:bodyPr vert="horz" wrap="square" lIns="0" tIns="14604" rIns="0" bIns="0" rtlCol="0">
            <a:spAutoFit/>
          </a:bodyPr>
          <a:lstStyle/>
          <a:p>
            <a:pPr marL="12700">
              <a:lnSpc>
                <a:spcPct val="100000"/>
              </a:lnSpc>
              <a:spcBef>
                <a:spcPts val="115"/>
              </a:spcBef>
            </a:pPr>
            <a:r>
              <a:rPr lang="en-IN" sz="5250" b="0" i="0" u="none" spc="5" dirty="0">
                <a:solidFill>
                  <a:srgbClr val="00B050"/>
                </a:solidFill>
                <a:latin typeface="Arial" panose="020B0604020202020204"/>
                <a:cs typeface="Arial" panose="020B0604020202020204"/>
              </a:rPr>
              <a:t>    </a:t>
            </a:r>
            <a:r>
              <a:rPr lang="en-US" sz="4000" i="0" u="none">
                <a:solidFill>
                  <a:srgbClr val="00B050"/>
                </a:solidFill>
                <a:latin typeface="Bahnschrift" panose="020B0502040204020203" charset="0"/>
                <a:cs typeface="Bahnschrift" panose="020B0502040204020203" charset="0"/>
                <a:sym typeface="+mn-ea"/>
              </a:rPr>
              <a:t>How Face Recognition Can Help</a:t>
            </a:r>
            <a:endParaRPr lang="en-US" sz="4000" i="0" u="none" spc="5" dirty="0">
              <a:solidFill>
                <a:srgbClr val="00B050"/>
              </a:solidFill>
              <a:latin typeface="Bahnschrift" panose="020B0502040204020203" charset="0"/>
              <a:cs typeface="Bahnschrift" panose="020B0502040204020203" charset="0"/>
              <a:sym typeface="+mn-ea"/>
            </a:endParaRPr>
          </a:p>
        </p:txBody>
      </p:sp>
      <p:sp>
        <p:nvSpPr>
          <p:cNvPr id="7" name="Slide Number Placeholder 6"/>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12" name="Text Box 11"/>
          <p:cNvSpPr txBox="1"/>
          <p:nvPr/>
        </p:nvSpPr>
        <p:spPr>
          <a:xfrm>
            <a:off x="789305" y="1395730"/>
            <a:ext cx="8735695" cy="5349875"/>
          </a:xfrm>
          <a:prstGeom prst="rect">
            <a:avLst/>
          </a:prstGeom>
          <a:noFill/>
        </p:spPr>
        <p:txBody>
          <a:bodyPr wrap="square" rtlCol="0">
            <a:noAutofit/>
          </a:bodyPr>
          <a:p>
            <a:endParaRPr lang="en-US"/>
          </a:p>
          <a:p>
            <a:r>
              <a:rPr lang="en-US" sz="2000">
                <a:latin typeface="Arial" panose="020B0604020202020204" pitchFamily="34" charset="0"/>
                <a:cs typeface="Arial" panose="020B0604020202020204" pitchFamily="34" charset="0"/>
              </a:rPr>
              <a:t>Eliminates Buddy Punching</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One of the biggest challenges with traditional attendance management systems is buddy punching, where employees clock in for each other. With face recognition, this problem is eliminated as the system can accurately match the face of the employee with their identity.</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Saves Time and Increases Efficiency</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Using face recognition for attendance management saves time and increases efficiency as it eliminates the need for manual data entry and reduces errors. Employees can simply walk up to the device and have their attendance recorded automatically.</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Improved Security</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Face recognition provides improved security as it ensures that only authorized personnel are allowed access to the workplace. It also helps in tracking employee movements and can be integrated with other security systems for enhanced protection.</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00" y="152400"/>
            <a:ext cx="975360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21410" y="390195"/>
            <a:ext cx="7815580" cy="824230"/>
          </a:xfrm>
          <a:prstGeom prst="rect">
            <a:avLst/>
          </a:prstGeom>
        </p:spPr>
        <p:txBody>
          <a:bodyPr vert="horz" wrap="square" lIns="0" tIns="16510" rIns="0" bIns="0" rtlCol="0">
            <a:spAutoFit/>
          </a:bodyPr>
          <a:lstStyle/>
          <a:p>
            <a:pPr marL="12700">
              <a:lnSpc>
                <a:spcPct val="100000"/>
              </a:lnSpc>
              <a:spcBef>
                <a:spcPts val="130"/>
              </a:spcBef>
            </a:pPr>
            <a:r>
              <a:rPr lang="en-US" sz="5250" b="0" i="0" u="none" spc="10" dirty="0">
                <a:solidFill>
                  <a:srgbClr val="00B050"/>
                </a:solidFill>
                <a:latin typeface="Arial" panose="020B0604020202020204"/>
                <a:cs typeface="Arial" panose="020B0604020202020204"/>
              </a:rPr>
              <a:t>  </a:t>
            </a:r>
            <a:r>
              <a:rPr lang="en-IN" altLang="en-US" sz="5250" b="0" i="0" u="none" spc="10" dirty="0">
                <a:solidFill>
                  <a:srgbClr val="00B050"/>
                </a:solidFill>
                <a:latin typeface="Arial" panose="020B0604020202020204"/>
                <a:cs typeface="Arial" panose="020B0604020202020204"/>
              </a:rPr>
              <a:t>  </a:t>
            </a:r>
            <a:r>
              <a:rPr lang="en-US" sz="4000" i="0" u="none">
                <a:solidFill>
                  <a:srgbClr val="00B050"/>
                </a:solidFill>
                <a:latin typeface="Bahnschrift" panose="020B0502040204020203" charset="0"/>
                <a:cs typeface="Bahnschrift" panose="020B0502040204020203" charset="0"/>
                <a:sym typeface="+mn-ea"/>
              </a:rPr>
              <a:t>Key Features of Our System</a:t>
            </a:r>
            <a:endParaRPr lang="en-US" sz="4000" i="0" u="none" dirty="0">
              <a:solidFill>
                <a:srgbClr val="00B050"/>
              </a:solidFill>
              <a:latin typeface="Bahnschrift" panose="020B0502040204020203" charset="0"/>
              <a:cs typeface="Bahnschrift" panose="020B0502040204020203" charset="0"/>
              <a:sym typeface="+mn-ea"/>
            </a:endParaRPr>
          </a:p>
        </p:txBody>
      </p:sp>
      <p:sp>
        <p:nvSpPr>
          <p:cNvPr id="7" name="Slide Number Placeholder 6"/>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4" name="Text Box 3"/>
          <p:cNvSpPr txBox="1"/>
          <p:nvPr/>
        </p:nvSpPr>
        <p:spPr>
          <a:xfrm>
            <a:off x="923925" y="1395730"/>
            <a:ext cx="8394065" cy="5519420"/>
          </a:xfrm>
          <a:prstGeom prst="rect">
            <a:avLst/>
          </a:prstGeom>
          <a:noFill/>
        </p:spPr>
        <p:txBody>
          <a:bodyPr wrap="square" rtlCol="0">
            <a:noAutofit/>
          </a:bodyPr>
          <a:p>
            <a:endParaRPr lang="en-US"/>
          </a:p>
          <a:p>
            <a:r>
              <a:rPr lang="en-US" sz="2000">
                <a:latin typeface="Arial" panose="020B0604020202020204" pitchFamily="34" charset="0"/>
                <a:cs typeface="Arial" panose="020B0604020202020204" pitchFamily="34" charset="0"/>
              </a:rPr>
              <a:t>Accurate and Reliable Attendance Tracking: Our system uses advanced face recognition technology to accurately track attendance, eliminating the need for manual tracking and reducing errors.</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Real-Time Monitoring: Our system allows for real-time monitoring of attendance data, providing instant updates and alerts on attendance status.</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Customizable Settings: Our system can be customized to suit the specific needs of each organization, including settings for attendance thresholds, notifications, and reporting.</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Easy Integration: Our system can be easily integrated with existing HR and payroll systems, simplifying the overall attendance management process.</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60020" y="152400"/>
            <a:ext cx="9738360" cy="7467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7"/>
          </p:nvPr>
        </p:nvSpPr>
        <p:spPr/>
        <p:txBody>
          <a:bodyPr/>
          <a:lstStyle/>
          <a:p>
            <a:pPr marL="38100">
              <a:lnSpc>
                <a:spcPct val="100000"/>
              </a:lnSpc>
              <a:spcBef>
                <a:spcPts val="145"/>
              </a:spcBef>
            </a:pPr>
            <a:fld id="{81D60167-4931-47E6-BA6A-407CBD079E47}" type="slidenum">
              <a:rPr lang="en-US" spc="20" smtClean="0"/>
            </a:fld>
            <a:endParaRPr lang="en-US" spc="20" dirty="0"/>
          </a:p>
        </p:txBody>
      </p:sp>
      <p:sp>
        <p:nvSpPr>
          <p:cNvPr id="3" name="Text Box 2"/>
          <p:cNvSpPr txBox="1"/>
          <p:nvPr/>
        </p:nvSpPr>
        <p:spPr>
          <a:xfrm>
            <a:off x="536575" y="487680"/>
            <a:ext cx="9064625" cy="6530975"/>
          </a:xfrm>
          <a:prstGeom prst="rect">
            <a:avLst/>
          </a:prstGeom>
          <a:noFill/>
        </p:spPr>
        <p:txBody>
          <a:bodyPr wrap="square" rtlCol="0">
            <a:noAutofit/>
          </a:bodyPr>
          <a:p>
            <a:r>
              <a:rPr lang="en-IN" altLang="en-US"/>
              <a:t>                                                           </a:t>
            </a:r>
            <a:r>
              <a:rPr lang="en-US" sz="4000" b="1">
                <a:solidFill>
                  <a:srgbClr val="00B050"/>
                </a:solidFill>
                <a:latin typeface="Bahnschrift" panose="020B0502040204020203" charset="0"/>
                <a:cs typeface="Bahnschrift" panose="020B0502040204020203" charset="0"/>
              </a:rPr>
              <a:t>Case Studies</a:t>
            </a:r>
            <a:endParaRPr lang="en-US"/>
          </a:p>
          <a:p>
            <a:endParaRPr lang="en-US"/>
          </a:p>
          <a:p>
            <a:endParaRPr lang="en-US"/>
          </a:p>
          <a:p>
            <a:endParaRPr lang="en-US"/>
          </a:p>
          <a:p>
            <a:r>
              <a:rPr lang="en-US" sz="2000">
                <a:latin typeface="Arial" panose="020B0604020202020204" pitchFamily="34" charset="0"/>
                <a:cs typeface="Arial" panose="020B0604020202020204" pitchFamily="34" charset="0"/>
              </a:rPr>
              <a:t>Case Study 1: Large Corporation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A large corporation with over 5000 employees implemented our face recognition attendance management system and saw a 30% reduction in time spent on manual attendance tracking. The system also helped them identify and address attendance issues in real-time, leading to improved productivity and employee accountability.</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Case Study 2: Small Business</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A small business with 50 employees was struggling with inaccurate attendance records and time theft. After implementing our face recognition system, they were able to eliminate these issues and saw a 20% increase in employee attendance. This led to improved project timelines and overall business performance.</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5779</Words>
  <Application>WPS Presentation</Application>
  <PresentationFormat>Custom</PresentationFormat>
  <Paragraphs>220</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Verdana</vt:lpstr>
      <vt:lpstr>Arial</vt:lpstr>
      <vt:lpstr>Calibri</vt:lpstr>
      <vt:lpstr>Microsoft YaHei</vt:lpstr>
      <vt:lpstr>Arial Unicode MS</vt:lpstr>
      <vt:lpstr>Arial Narrow</vt:lpstr>
      <vt:lpstr>Arial Black</vt:lpstr>
      <vt:lpstr>Arial Rounded MT Bold</vt:lpstr>
      <vt:lpstr>Bahnschrift</vt:lpstr>
      <vt:lpstr>Times New Roman</vt:lpstr>
      <vt:lpstr>Sitka Text</vt:lpstr>
      <vt:lpstr>Office Theme</vt:lpstr>
      <vt:lpstr>PowerPoint 演示文稿</vt:lpstr>
      <vt:lpstr>PowerPoint 演示文稿</vt:lpstr>
      <vt:lpstr>PowerPoint 演示文稿</vt:lpstr>
      <vt:lpstr>PowerPoint 演示文稿</vt:lpstr>
      <vt:lpstr>           Current Attendance Management Challenges</vt:lpstr>
      <vt:lpstr>Face Recognition Model</vt:lpstr>
      <vt:lpstr> How Face Recognition Can Help</vt:lpstr>
      <vt:lpstr>  Key Features of Our System</vt:lpstr>
      <vt:lpstr>PowerPoint 演示文稿</vt:lpstr>
      <vt:lpstr>Implementation and Maintenance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OFC VTAT 2020 [Compatibility Mode]</dc:title>
  <dc:creator>skgoc</dc:creator>
  <cp:lastModifiedBy>DELL</cp:lastModifiedBy>
  <cp:revision>87</cp:revision>
  <dcterms:created xsi:type="dcterms:W3CDTF">2023-08-02T17:54:00Z</dcterms:created>
  <dcterms:modified xsi:type="dcterms:W3CDTF">2023-11-07T06:33:13Z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2023-05-18T11:00:00Z</vt:filetime>
  </property>
  <property fmtid="{D5CDD505-2E9C-101B-9397-08002B2CF9AE}" pid="3" name="LastSaved">
    <vt:filetime>2023-08-02T11:00:00Z</vt:filetime>
  </property>
  <property fmtid="{D5CDD505-2E9C-101B-9397-08002B2CF9AE}" pid="4" name="ICV">
    <vt:lpwstr>51C9B35B69CD400D8AD8768C48183ABB_12</vt:lpwstr>
  </property>
  <property fmtid="{D5CDD505-2E9C-101B-9397-08002B2CF9AE}" pid="5" name="KSOProductBuildVer">
    <vt:lpwstr>1033-12.2.0.13266</vt:lpwstr>
  </property>
</Properties>
</file>