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265" y="-48310"/>
            <a:ext cx="17949468" cy="95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819" y="2186939"/>
            <a:ext cx="17882361" cy="2247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1842" y="1022730"/>
            <a:ext cx="1371219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0" dirty="0">
                <a:solidFill>
                  <a:srgbClr val="FF1616"/>
                </a:solidFill>
              </a:rPr>
              <a:t>EDA</a:t>
            </a:r>
            <a:r>
              <a:rPr sz="10500" spc="55" dirty="0">
                <a:solidFill>
                  <a:srgbClr val="FF1616"/>
                </a:solidFill>
              </a:rPr>
              <a:t> </a:t>
            </a:r>
            <a:r>
              <a:rPr sz="10500" dirty="0">
                <a:solidFill>
                  <a:srgbClr val="FF1616"/>
                </a:solidFill>
              </a:rPr>
              <a:t>CAPSTONE</a:t>
            </a:r>
            <a:r>
              <a:rPr sz="10500" spc="-5" dirty="0">
                <a:solidFill>
                  <a:srgbClr val="FF1616"/>
                </a:solidFill>
              </a:rPr>
              <a:t> </a:t>
            </a:r>
            <a:r>
              <a:rPr sz="10500" spc="-10" dirty="0">
                <a:solidFill>
                  <a:srgbClr val="FF1616"/>
                </a:solidFill>
              </a:rPr>
              <a:t>PROJECT</a:t>
            </a:r>
            <a:endParaRPr sz="10500"/>
          </a:p>
        </p:txBody>
      </p:sp>
      <p:sp>
        <p:nvSpPr>
          <p:cNvPr id="4" name="object 4"/>
          <p:cNvSpPr txBox="1"/>
          <p:nvPr/>
        </p:nvSpPr>
        <p:spPr>
          <a:xfrm>
            <a:off x="3702558" y="4051173"/>
            <a:ext cx="1073086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1" spc="-20" dirty="0">
                <a:solidFill>
                  <a:srgbClr val="FF1616"/>
                </a:solidFill>
                <a:latin typeface="Calibri"/>
                <a:cs typeface="Calibri"/>
              </a:rPr>
              <a:t>PROJECT</a:t>
            </a:r>
            <a:r>
              <a:rPr sz="5200" b="1" spc="-180" dirty="0">
                <a:solidFill>
                  <a:srgbClr val="FF1616"/>
                </a:solidFill>
                <a:latin typeface="Calibri"/>
                <a:cs typeface="Calibri"/>
              </a:rPr>
              <a:t> </a:t>
            </a:r>
            <a:r>
              <a:rPr sz="5200" b="1" dirty="0">
                <a:solidFill>
                  <a:srgbClr val="FF1616"/>
                </a:solidFill>
                <a:latin typeface="Calibri"/>
                <a:cs typeface="Calibri"/>
              </a:rPr>
              <a:t>:</a:t>
            </a:r>
            <a:r>
              <a:rPr sz="5200" b="1" spc="-155" dirty="0">
                <a:solidFill>
                  <a:srgbClr val="FF1616"/>
                </a:solidFill>
                <a:latin typeface="Calibri"/>
                <a:cs typeface="Calibri"/>
              </a:rPr>
              <a:t> </a:t>
            </a:r>
            <a:r>
              <a:rPr sz="5200" b="1" spc="-65" dirty="0">
                <a:latin typeface="Calibri"/>
                <a:cs typeface="Calibri"/>
              </a:rPr>
              <a:t>AIRBNB</a:t>
            </a:r>
            <a:r>
              <a:rPr sz="5200" b="1" spc="-229" dirty="0">
                <a:latin typeface="Calibri"/>
                <a:cs typeface="Calibri"/>
              </a:rPr>
              <a:t> </a:t>
            </a:r>
            <a:r>
              <a:rPr sz="5200" b="1" spc="-45" dirty="0">
                <a:latin typeface="Calibri"/>
                <a:cs typeface="Calibri"/>
              </a:rPr>
              <a:t>BOOKING</a:t>
            </a:r>
            <a:r>
              <a:rPr sz="5200" b="1" spc="-180" dirty="0">
                <a:latin typeface="Calibri"/>
                <a:cs typeface="Calibri"/>
              </a:rPr>
              <a:t> </a:t>
            </a:r>
            <a:r>
              <a:rPr sz="5200" b="1" spc="25" dirty="0">
                <a:latin typeface="Calibri"/>
                <a:cs typeface="Calibri"/>
              </a:rPr>
              <a:t>ANA</a:t>
            </a:r>
            <a:r>
              <a:rPr sz="5200" b="1" spc="-430" dirty="0">
                <a:latin typeface="Calibri"/>
                <a:cs typeface="Calibri"/>
              </a:rPr>
              <a:t>L</a:t>
            </a:r>
            <a:r>
              <a:rPr sz="5200" b="1" spc="-40" dirty="0">
                <a:latin typeface="Calibri"/>
                <a:cs typeface="Calibri"/>
              </a:rPr>
              <a:t>Y</a:t>
            </a:r>
            <a:r>
              <a:rPr sz="5200" b="1" spc="35" dirty="0">
                <a:latin typeface="Calibri"/>
                <a:cs typeface="Calibri"/>
              </a:rPr>
              <a:t>S</a:t>
            </a:r>
            <a:r>
              <a:rPr sz="5200" b="1" spc="20" dirty="0">
                <a:latin typeface="Calibri"/>
                <a:cs typeface="Calibri"/>
              </a:rPr>
              <a:t>I</a:t>
            </a:r>
            <a:r>
              <a:rPr sz="5200" b="1" spc="85" dirty="0">
                <a:latin typeface="Calibri"/>
                <a:cs typeface="Calibri"/>
              </a:rPr>
              <a:t>S</a:t>
            </a:r>
            <a:endParaRPr sz="5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0" y="7153402"/>
            <a:ext cx="10896600" cy="1642116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705"/>
              </a:spcBef>
              <a:tabLst>
                <a:tab pos="311785" algn="l"/>
                <a:tab pos="2009139" algn="l"/>
              </a:tabLst>
            </a:pPr>
            <a:r>
              <a:rPr lang="en-IN" sz="4000" b="1" dirty="0">
                <a:latin typeface="Calibri"/>
                <a:cs typeface="Calibri"/>
              </a:rPr>
              <a:t>         Submitted by :  Abhijeet Singh</a:t>
            </a:r>
          </a:p>
          <a:p>
            <a:pPr marL="75565" lvl="1">
              <a:lnSpc>
                <a:spcPct val="100000"/>
              </a:lnSpc>
              <a:spcBef>
                <a:spcPts val="1395"/>
              </a:spcBef>
              <a:tabLst>
                <a:tab pos="369570" algn="l"/>
                <a:tab pos="2560955" algn="l"/>
              </a:tabLst>
            </a:pPr>
            <a:r>
              <a:rPr lang="en-IN" sz="4000" dirty="0">
                <a:latin typeface="Calibri"/>
                <a:cs typeface="Calibri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833" y="1333309"/>
            <a:ext cx="12116435" cy="8065770"/>
            <a:chOff x="191833" y="1333309"/>
            <a:chExt cx="12116435" cy="8065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595" y="1338072"/>
              <a:ext cx="12106656" cy="80558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6595" y="1338072"/>
              <a:ext cx="12106910" cy="8056245"/>
            </a:xfrm>
            <a:custGeom>
              <a:avLst/>
              <a:gdLst/>
              <a:ahLst/>
              <a:cxnLst/>
              <a:rect l="l" t="t" r="r" b="b"/>
              <a:pathLst>
                <a:path w="12106910" h="8056245">
                  <a:moveTo>
                    <a:pt x="0" y="8055864"/>
                  </a:moveTo>
                  <a:lnTo>
                    <a:pt x="12106656" y="8055864"/>
                  </a:lnTo>
                  <a:lnTo>
                    <a:pt x="12106656" y="0"/>
                  </a:lnTo>
                  <a:lnTo>
                    <a:pt x="0" y="0"/>
                  </a:lnTo>
                  <a:lnTo>
                    <a:pt x="0" y="80558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288000" cy="631190"/>
          </a:xfrm>
          <a:custGeom>
            <a:avLst/>
            <a:gdLst/>
            <a:ahLst/>
            <a:cxnLst/>
            <a:rect l="l" t="t" r="r" b="b"/>
            <a:pathLst>
              <a:path w="18288000" h="631190">
                <a:moveTo>
                  <a:pt x="18288000" y="0"/>
                </a:moveTo>
                <a:lnTo>
                  <a:pt x="0" y="0"/>
                </a:lnTo>
                <a:lnTo>
                  <a:pt x="0" y="630935"/>
                </a:lnTo>
                <a:lnTo>
                  <a:pt x="18288000" y="63093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D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RELATION</a:t>
            </a:r>
            <a:r>
              <a:rPr sz="4000" spc="-30" dirty="0"/>
              <a:t> </a:t>
            </a:r>
            <a:r>
              <a:rPr sz="4000" dirty="0"/>
              <a:t>BETWEEN</a:t>
            </a:r>
            <a:r>
              <a:rPr sz="4000" spc="10" dirty="0"/>
              <a:t> </a:t>
            </a:r>
            <a:r>
              <a:rPr sz="4000" dirty="0"/>
              <a:t>TOTAL</a:t>
            </a:r>
            <a:r>
              <a:rPr sz="4000" spc="-75" dirty="0"/>
              <a:t> </a:t>
            </a:r>
            <a:r>
              <a:rPr sz="4000" dirty="0"/>
              <a:t>NUMBER</a:t>
            </a:r>
            <a:r>
              <a:rPr sz="4000" spc="5" dirty="0"/>
              <a:t> </a:t>
            </a:r>
            <a:r>
              <a:rPr sz="4000" dirty="0"/>
              <a:t>OF</a:t>
            </a:r>
            <a:r>
              <a:rPr sz="4000" spc="-60" dirty="0"/>
              <a:t> </a:t>
            </a:r>
            <a:r>
              <a:rPr sz="4000" dirty="0"/>
              <a:t>AIRBNBs</a:t>
            </a:r>
            <a:r>
              <a:rPr sz="4000" spc="-70" dirty="0"/>
              <a:t> </a:t>
            </a:r>
            <a:r>
              <a:rPr sz="4000" dirty="0"/>
              <a:t>AND</a:t>
            </a:r>
            <a:r>
              <a:rPr sz="4000" spc="-55" dirty="0"/>
              <a:t> </a:t>
            </a:r>
            <a:r>
              <a:rPr sz="4000" spc="-10" dirty="0"/>
              <a:t>NEIGHBOURHOOD</a:t>
            </a:r>
            <a:r>
              <a:rPr sz="4000" spc="-55" dirty="0"/>
              <a:t> </a:t>
            </a:r>
            <a:r>
              <a:rPr sz="4000" spc="-20" dirty="0"/>
              <a:t>GROUP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3050138" y="2172969"/>
            <a:ext cx="30092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spc="-10" dirty="0">
                <a:latin typeface="Calibri"/>
                <a:cs typeface="Calibri"/>
              </a:rPr>
              <a:t>Conclusion:</a:t>
            </a:r>
            <a:endParaRPr sz="4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796837" y="3614737"/>
            <a:ext cx="4810125" cy="5154930"/>
            <a:chOff x="12796837" y="3614737"/>
            <a:chExt cx="4810125" cy="5154930"/>
          </a:xfrm>
        </p:grpSpPr>
        <p:sp>
          <p:nvSpPr>
            <p:cNvPr id="9" name="object 9"/>
            <p:cNvSpPr/>
            <p:nvPr/>
          </p:nvSpPr>
          <p:spPr>
            <a:xfrm>
              <a:off x="12801600" y="3619500"/>
              <a:ext cx="4800600" cy="5145405"/>
            </a:xfrm>
            <a:custGeom>
              <a:avLst/>
              <a:gdLst/>
              <a:ahLst/>
              <a:cxnLst/>
              <a:rect l="l" t="t" r="r" b="b"/>
              <a:pathLst>
                <a:path w="4800600" h="5145405">
                  <a:moveTo>
                    <a:pt x="4800600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4800600" y="5145024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F4D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01600" y="3619500"/>
              <a:ext cx="4800600" cy="5145405"/>
            </a:xfrm>
            <a:custGeom>
              <a:avLst/>
              <a:gdLst/>
              <a:ahLst/>
              <a:cxnLst/>
              <a:rect l="l" t="t" r="r" b="b"/>
              <a:pathLst>
                <a:path w="4800600" h="5145405">
                  <a:moveTo>
                    <a:pt x="0" y="5145024"/>
                  </a:moveTo>
                  <a:lnTo>
                    <a:pt x="4800600" y="5145024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468858" y="3592804"/>
            <a:ext cx="3326129" cy="475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indent="234950" algn="just">
              <a:lnSpc>
                <a:spcPct val="117000"/>
              </a:lnSpc>
              <a:spcBef>
                <a:spcPts val="95"/>
              </a:spcBef>
              <a:buFont typeface="Arial"/>
              <a:buChar char="•"/>
              <a:tabLst>
                <a:tab pos="234950" algn="l"/>
              </a:tabLst>
            </a:pPr>
            <a:r>
              <a:rPr sz="3200" b="1" dirty="0">
                <a:latin typeface="Calibri"/>
                <a:cs typeface="Calibri"/>
              </a:rPr>
              <a:t>Staten</a:t>
            </a:r>
            <a:r>
              <a:rPr sz="3200" b="1" spc="5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Island</a:t>
            </a:r>
            <a:r>
              <a:rPr sz="3200" b="1" spc="57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and </a:t>
            </a:r>
            <a:r>
              <a:rPr sz="3200" b="1" dirty="0">
                <a:latin typeface="Calibri"/>
                <a:cs typeface="Calibri"/>
              </a:rPr>
              <a:t>Bronx</a:t>
            </a:r>
            <a:r>
              <a:rPr sz="3200" b="1" spc="500" dirty="0">
                <a:latin typeface="Calibri"/>
                <a:cs typeface="Calibri"/>
              </a:rPr>
              <a:t>     </a:t>
            </a:r>
            <a:r>
              <a:rPr sz="3200" b="1" dirty="0">
                <a:latin typeface="Calibri"/>
                <a:cs typeface="Calibri"/>
              </a:rPr>
              <a:t>has</a:t>
            </a:r>
            <a:r>
              <a:rPr sz="3200" b="1" spc="295" dirty="0">
                <a:latin typeface="Calibri"/>
                <a:cs typeface="Calibri"/>
              </a:rPr>
              <a:t>   </a:t>
            </a:r>
            <a:r>
              <a:rPr sz="3200" b="1" spc="-25" dirty="0">
                <a:latin typeface="Calibri"/>
                <a:cs typeface="Calibri"/>
              </a:rPr>
              <a:t>the </a:t>
            </a:r>
            <a:r>
              <a:rPr sz="3200" b="1" dirty="0">
                <a:latin typeface="Calibri"/>
                <a:cs typeface="Calibri"/>
              </a:rPr>
              <a:t>lowest</a:t>
            </a:r>
            <a:r>
              <a:rPr sz="3200" b="1" spc="5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numbers</a:t>
            </a:r>
            <a:r>
              <a:rPr sz="3200" b="1" spc="57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Airbnbs.</a:t>
            </a:r>
            <a:endParaRPr sz="3200">
              <a:latin typeface="Calibri"/>
              <a:cs typeface="Calibri"/>
            </a:endParaRPr>
          </a:p>
          <a:p>
            <a:pPr marR="5080" indent="234950" algn="just">
              <a:lnSpc>
                <a:spcPct val="117000"/>
              </a:lnSpc>
              <a:spcBef>
                <a:spcPts val="1300"/>
              </a:spcBef>
              <a:buFont typeface="Arial"/>
              <a:buChar char="•"/>
              <a:tabLst>
                <a:tab pos="234950" algn="l"/>
              </a:tabLst>
            </a:pPr>
            <a:r>
              <a:rPr sz="3200" b="1" dirty="0">
                <a:latin typeface="Calibri"/>
                <a:cs typeface="Calibri"/>
              </a:rPr>
              <a:t>Brooklyn</a:t>
            </a:r>
            <a:r>
              <a:rPr sz="3200" b="1" spc="725" dirty="0">
                <a:latin typeface="Calibri"/>
                <a:cs typeface="Calibri"/>
              </a:rPr>
              <a:t>     </a:t>
            </a:r>
            <a:r>
              <a:rPr sz="3200" b="1" spc="-25" dirty="0">
                <a:latin typeface="Calibri"/>
                <a:cs typeface="Calibri"/>
              </a:rPr>
              <a:t>and </a:t>
            </a:r>
            <a:r>
              <a:rPr sz="3200" b="1" dirty="0">
                <a:latin typeface="Calibri"/>
                <a:cs typeface="Calibri"/>
              </a:rPr>
              <a:t>Manhattan</a:t>
            </a:r>
            <a:r>
              <a:rPr sz="3200" b="1" spc="509" dirty="0">
                <a:latin typeface="Calibri"/>
                <a:cs typeface="Calibri"/>
              </a:rPr>
              <a:t>  </a:t>
            </a:r>
            <a:r>
              <a:rPr sz="3200" b="1" dirty="0">
                <a:latin typeface="Calibri"/>
                <a:cs typeface="Calibri"/>
              </a:rPr>
              <a:t>has</a:t>
            </a:r>
            <a:r>
              <a:rPr sz="3200" b="1" spc="505" dirty="0">
                <a:latin typeface="Calibri"/>
                <a:cs typeface="Calibri"/>
              </a:rPr>
              <a:t>  </a:t>
            </a:r>
            <a:r>
              <a:rPr sz="3200" b="1" spc="-50" dirty="0">
                <a:latin typeface="Calibri"/>
                <a:cs typeface="Calibri"/>
              </a:rPr>
              <a:t>a </a:t>
            </a:r>
            <a:r>
              <a:rPr sz="3200" b="1" dirty="0">
                <a:latin typeface="Calibri"/>
                <a:cs typeface="Calibri"/>
              </a:rPr>
              <a:t>larger</a:t>
            </a:r>
            <a:r>
              <a:rPr sz="3200" b="1" spc="430" dirty="0">
                <a:latin typeface="Calibri"/>
                <a:cs typeface="Calibri"/>
              </a:rPr>
              <a:t>   </a:t>
            </a:r>
            <a:r>
              <a:rPr sz="3200" b="1" spc="-20" dirty="0">
                <a:latin typeface="Calibri"/>
                <a:cs typeface="Calibri"/>
              </a:rPr>
              <a:t>percentage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Airbnbs.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721" y="1394269"/>
            <a:ext cx="10697845" cy="8428355"/>
            <a:chOff x="438721" y="1394269"/>
            <a:chExt cx="10697845" cy="8428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483" y="1399032"/>
              <a:ext cx="10687812" cy="84185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483" y="1399032"/>
              <a:ext cx="10688320" cy="8418830"/>
            </a:xfrm>
            <a:custGeom>
              <a:avLst/>
              <a:gdLst/>
              <a:ahLst/>
              <a:cxnLst/>
              <a:rect l="l" t="t" r="r" b="b"/>
              <a:pathLst>
                <a:path w="10688320" h="8418830">
                  <a:moveTo>
                    <a:pt x="0" y="8418576"/>
                  </a:moveTo>
                  <a:lnTo>
                    <a:pt x="10687812" y="8418576"/>
                  </a:lnTo>
                  <a:lnTo>
                    <a:pt x="10687812" y="0"/>
                  </a:lnTo>
                  <a:lnTo>
                    <a:pt x="0" y="0"/>
                  </a:lnTo>
                  <a:lnTo>
                    <a:pt x="0" y="84185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288000" cy="628015"/>
          </a:xfrm>
          <a:custGeom>
            <a:avLst/>
            <a:gdLst/>
            <a:ahLst/>
            <a:cxnLst/>
            <a:rect l="l" t="t" r="r" b="b"/>
            <a:pathLst>
              <a:path w="18288000" h="628015">
                <a:moveTo>
                  <a:pt x="18288000" y="0"/>
                </a:moveTo>
                <a:lnTo>
                  <a:pt x="0" y="0"/>
                </a:lnTo>
                <a:lnTo>
                  <a:pt x="0" y="627888"/>
                </a:lnTo>
                <a:lnTo>
                  <a:pt x="18288000" y="627888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D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437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RELATION</a:t>
            </a:r>
            <a:r>
              <a:rPr sz="4000" spc="-200" dirty="0"/>
              <a:t> </a:t>
            </a:r>
            <a:r>
              <a:rPr sz="4000" spc="-10" dirty="0"/>
              <a:t>BETWEEN</a:t>
            </a:r>
            <a:r>
              <a:rPr sz="4000" spc="-150" dirty="0"/>
              <a:t> </a:t>
            </a:r>
            <a:r>
              <a:rPr sz="4000" dirty="0"/>
              <a:t>NUMBER</a:t>
            </a:r>
            <a:r>
              <a:rPr sz="4000" spc="-120" dirty="0"/>
              <a:t> </a:t>
            </a:r>
            <a:r>
              <a:rPr sz="4000" dirty="0"/>
              <a:t>OF</a:t>
            </a:r>
            <a:r>
              <a:rPr sz="4000" spc="-125" dirty="0"/>
              <a:t> </a:t>
            </a:r>
            <a:r>
              <a:rPr sz="4000" spc="-45" dirty="0"/>
              <a:t>AIRBNBs</a:t>
            </a:r>
            <a:r>
              <a:rPr sz="4000" spc="-185" dirty="0"/>
              <a:t> </a:t>
            </a:r>
            <a:r>
              <a:rPr sz="4000" dirty="0"/>
              <a:t>AND</a:t>
            </a:r>
            <a:r>
              <a:rPr sz="4000" spc="-175" dirty="0"/>
              <a:t> </a:t>
            </a:r>
            <a:r>
              <a:rPr sz="4000" spc="-30" dirty="0"/>
              <a:t>THEIR</a:t>
            </a:r>
            <a:r>
              <a:rPr sz="4000" spc="-180" dirty="0"/>
              <a:t> </a:t>
            </a:r>
            <a:r>
              <a:rPr sz="4000" dirty="0"/>
              <a:t>ROOM</a:t>
            </a:r>
            <a:r>
              <a:rPr sz="4000" spc="-120" dirty="0"/>
              <a:t> </a:t>
            </a:r>
            <a:r>
              <a:rPr sz="4000" spc="-20" dirty="0"/>
              <a:t>TYPE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2287757" y="2240660"/>
            <a:ext cx="252920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-10" dirty="0">
                <a:latin typeface="Calibri"/>
                <a:cs typeface="Calibri"/>
              </a:rPr>
              <a:t>Conclusion: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68200" y="3467100"/>
            <a:ext cx="5334000" cy="5317490"/>
          </a:xfrm>
          <a:prstGeom prst="rect">
            <a:avLst/>
          </a:prstGeom>
          <a:solidFill>
            <a:srgbClr val="F4D101"/>
          </a:solidFill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39775" marR="948055" indent="235585" algn="just">
              <a:lnSpc>
                <a:spcPts val="4420"/>
              </a:lnSpc>
              <a:spcBef>
                <a:spcPts val="140"/>
              </a:spcBef>
              <a:buFont typeface="Arial"/>
              <a:buChar char="•"/>
              <a:tabLst>
                <a:tab pos="975360" algn="l"/>
              </a:tabLst>
            </a:pPr>
            <a:r>
              <a:rPr sz="3200" b="1" dirty="0">
                <a:latin typeface="Calibri"/>
                <a:cs typeface="Calibri"/>
              </a:rPr>
              <a:t>Shared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room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are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lot </a:t>
            </a:r>
            <a:r>
              <a:rPr sz="3200" b="1" dirty="0">
                <a:latin typeface="Calibri"/>
                <a:cs typeface="Calibri"/>
              </a:rPr>
              <a:t>less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comparison</a:t>
            </a:r>
            <a:r>
              <a:rPr sz="3200" b="1" spc="62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to </a:t>
            </a:r>
            <a:r>
              <a:rPr sz="3200" b="1" dirty="0">
                <a:latin typeface="Calibri"/>
                <a:cs typeface="Calibri"/>
              </a:rPr>
              <a:t>other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room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types.</a:t>
            </a:r>
            <a:endParaRPr sz="3200">
              <a:latin typeface="Calibri"/>
              <a:cs typeface="Calibri"/>
            </a:endParaRPr>
          </a:p>
          <a:p>
            <a:pPr marL="739775" marR="1035685" indent="235585">
              <a:lnSpc>
                <a:spcPct val="114999"/>
              </a:lnSpc>
              <a:spcBef>
                <a:spcPts val="745"/>
              </a:spcBef>
              <a:buFont typeface="Arial"/>
              <a:buChar char="•"/>
              <a:tabLst>
                <a:tab pos="975360" algn="l"/>
              </a:tabLst>
            </a:pPr>
            <a:r>
              <a:rPr sz="3200" b="1" dirty="0">
                <a:latin typeface="Calibri"/>
                <a:cs typeface="Calibri"/>
              </a:rPr>
              <a:t>It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can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seen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that </a:t>
            </a:r>
            <a:r>
              <a:rPr sz="3200" b="1" dirty="0">
                <a:latin typeface="Calibri"/>
                <a:cs typeface="Calibri"/>
              </a:rPr>
              <a:t>count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entire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home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private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room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is </a:t>
            </a:r>
            <a:r>
              <a:rPr sz="3200" b="1" dirty="0">
                <a:latin typeface="Calibri"/>
                <a:cs typeface="Calibri"/>
              </a:rPr>
              <a:t>too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high,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people </a:t>
            </a:r>
            <a:r>
              <a:rPr sz="3200" b="1" dirty="0">
                <a:latin typeface="Calibri"/>
                <a:cs typeface="Calibri"/>
              </a:rPr>
              <a:t>would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booking </a:t>
            </a:r>
            <a:r>
              <a:rPr sz="3200" b="1" dirty="0">
                <a:latin typeface="Calibri"/>
                <a:cs typeface="Calibri"/>
              </a:rPr>
              <a:t>them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lot.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779" y="1028700"/>
            <a:ext cx="11981688" cy="90098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-38"/>
            <a:ext cx="18288000" cy="708660"/>
          </a:xfrm>
          <a:custGeom>
            <a:avLst/>
            <a:gdLst/>
            <a:ahLst/>
            <a:cxnLst/>
            <a:rect l="l" t="t" r="r" b="b"/>
            <a:pathLst>
              <a:path w="18288000" h="708660">
                <a:moveTo>
                  <a:pt x="18287746" y="0"/>
                </a:moveTo>
                <a:lnTo>
                  <a:pt x="0" y="0"/>
                </a:lnTo>
                <a:lnTo>
                  <a:pt x="0" y="708444"/>
                </a:lnTo>
                <a:lnTo>
                  <a:pt x="18287746" y="708444"/>
                </a:lnTo>
                <a:lnTo>
                  <a:pt x="18287746" y="0"/>
                </a:lnTo>
                <a:close/>
              </a:path>
            </a:pathLst>
          </a:custGeom>
          <a:solidFill>
            <a:srgbClr val="FFD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5789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TOP</a:t>
            </a:r>
            <a:r>
              <a:rPr sz="4000" spc="-105" dirty="0"/>
              <a:t> </a:t>
            </a:r>
            <a:r>
              <a:rPr sz="4000" dirty="0"/>
              <a:t>20</a:t>
            </a:r>
            <a:r>
              <a:rPr sz="4000" spc="-105" dirty="0"/>
              <a:t> </a:t>
            </a:r>
            <a:r>
              <a:rPr sz="4000" spc="-35" dirty="0"/>
              <a:t>NEIGHBOURHOODS</a:t>
            </a:r>
            <a:r>
              <a:rPr sz="4000" spc="-135" dirty="0"/>
              <a:t> </a:t>
            </a:r>
            <a:r>
              <a:rPr sz="4000" dirty="0"/>
              <a:t>WITH</a:t>
            </a:r>
            <a:r>
              <a:rPr sz="4000" spc="-105" dirty="0"/>
              <a:t> </a:t>
            </a:r>
            <a:r>
              <a:rPr sz="4000" dirty="0"/>
              <a:t>MAXIMUM</a:t>
            </a:r>
            <a:r>
              <a:rPr sz="4000" spc="-60" dirty="0"/>
              <a:t> </a:t>
            </a:r>
            <a:r>
              <a:rPr sz="4000" dirty="0"/>
              <a:t>NUMBER</a:t>
            </a:r>
            <a:r>
              <a:rPr sz="4000" spc="-60" dirty="0"/>
              <a:t> </a:t>
            </a:r>
            <a:r>
              <a:rPr sz="4000" dirty="0"/>
              <a:t>OF</a:t>
            </a:r>
            <a:r>
              <a:rPr sz="4000" spc="-95" dirty="0"/>
              <a:t> </a:t>
            </a:r>
            <a:r>
              <a:rPr sz="4000" spc="-10" dirty="0"/>
              <a:t>AIRBNBs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7609" y="1601533"/>
            <a:ext cx="14897735" cy="5468620"/>
            <a:chOff x="1447609" y="1601533"/>
            <a:chExt cx="14897735" cy="5468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372" y="1606296"/>
              <a:ext cx="14887956" cy="54589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52372" y="1606296"/>
              <a:ext cx="14888210" cy="5459095"/>
            </a:xfrm>
            <a:custGeom>
              <a:avLst/>
              <a:gdLst/>
              <a:ahLst/>
              <a:cxnLst/>
              <a:rect l="l" t="t" r="r" b="b"/>
              <a:pathLst>
                <a:path w="14888210" h="5459095">
                  <a:moveTo>
                    <a:pt x="0" y="5458968"/>
                  </a:moveTo>
                  <a:lnTo>
                    <a:pt x="14887956" y="5458968"/>
                  </a:lnTo>
                  <a:lnTo>
                    <a:pt x="14887956" y="0"/>
                  </a:lnTo>
                  <a:lnTo>
                    <a:pt x="0" y="0"/>
                  </a:lnTo>
                  <a:lnTo>
                    <a:pt x="0" y="54589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25"/>
            <a:ext cx="18288000" cy="734695"/>
          </a:xfrm>
          <a:custGeom>
            <a:avLst/>
            <a:gdLst/>
            <a:ahLst/>
            <a:cxnLst/>
            <a:rect l="l" t="t" r="r" b="b"/>
            <a:pathLst>
              <a:path w="18288000" h="734695">
                <a:moveTo>
                  <a:pt x="18288000" y="0"/>
                </a:moveTo>
                <a:lnTo>
                  <a:pt x="0" y="0"/>
                </a:lnTo>
                <a:lnTo>
                  <a:pt x="0" y="734288"/>
                </a:lnTo>
                <a:lnTo>
                  <a:pt x="18288000" y="734288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D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4585">
              <a:lnSpc>
                <a:spcPct val="100000"/>
              </a:lnSpc>
              <a:spcBef>
                <a:spcPts val="100"/>
              </a:spcBef>
            </a:pPr>
            <a:r>
              <a:rPr dirty="0"/>
              <a:t>PRICE</a:t>
            </a:r>
            <a:r>
              <a:rPr spc="-70" dirty="0"/>
              <a:t> </a:t>
            </a:r>
            <a:r>
              <a:rPr dirty="0"/>
              <a:t>DISTRIBUTION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25" dirty="0"/>
              <a:t>AIRBNBs</a:t>
            </a:r>
            <a:r>
              <a:rPr spc="-185" dirty="0"/>
              <a:t> </a:t>
            </a:r>
            <a:r>
              <a:rPr dirty="0"/>
              <a:t>BELOW</a:t>
            </a:r>
            <a:r>
              <a:rPr spc="-160" dirty="0"/>
              <a:t> </a:t>
            </a:r>
            <a:r>
              <a:rPr spc="-20" dirty="0"/>
              <a:t>$200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214437" y="8191309"/>
            <a:ext cx="15935325" cy="2100580"/>
            <a:chOff x="1214437" y="8191309"/>
            <a:chExt cx="15935325" cy="2100580"/>
          </a:xfrm>
        </p:grpSpPr>
        <p:sp>
          <p:nvSpPr>
            <p:cNvPr id="8" name="object 8"/>
            <p:cNvSpPr/>
            <p:nvPr/>
          </p:nvSpPr>
          <p:spPr>
            <a:xfrm>
              <a:off x="1219200" y="8196071"/>
              <a:ext cx="15925800" cy="2091055"/>
            </a:xfrm>
            <a:custGeom>
              <a:avLst/>
              <a:gdLst/>
              <a:ahLst/>
              <a:cxnLst/>
              <a:rect l="l" t="t" r="r" b="b"/>
              <a:pathLst>
                <a:path w="15925800" h="2091054">
                  <a:moveTo>
                    <a:pt x="15925800" y="0"/>
                  </a:moveTo>
                  <a:lnTo>
                    <a:pt x="0" y="0"/>
                  </a:lnTo>
                  <a:lnTo>
                    <a:pt x="0" y="2090927"/>
                  </a:lnTo>
                  <a:lnTo>
                    <a:pt x="15925800" y="2090927"/>
                  </a:lnTo>
                  <a:lnTo>
                    <a:pt x="15925800" y="0"/>
                  </a:lnTo>
                  <a:close/>
                </a:path>
              </a:pathLst>
            </a:custGeom>
            <a:solidFill>
              <a:srgbClr val="F4D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9200" y="8196071"/>
              <a:ext cx="15925800" cy="2091055"/>
            </a:xfrm>
            <a:custGeom>
              <a:avLst/>
              <a:gdLst/>
              <a:ahLst/>
              <a:cxnLst/>
              <a:rect l="l" t="t" r="r" b="b"/>
              <a:pathLst>
                <a:path w="15925800" h="2091054">
                  <a:moveTo>
                    <a:pt x="0" y="2090927"/>
                  </a:moveTo>
                  <a:lnTo>
                    <a:pt x="15925800" y="2090927"/>
                  </a:lnTo>
                  <a:lnTo>
                    <a:pt x="15925800" y="0"/>
                  </a:lnTo>
                  <a:lnTo>
                    <a:pt x="0" y="0"/>
                  </a:lnTo>
                  <a:lnTo>
                    <a:pt x="0" y="20909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23962" y="7282433"/>
            <a:ext cx="15916275" cy="265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Conclusion:</a:t>
            </a:r>
            <a:endParaRPr sz="3600">
              <a:latin typeface="Calibri"/>
              <a:cs typeface="Calibri"/>
            </a:endParaRPr>
          </a:p>
          <a:p>
            <a:pPr marL="98425" marR="382905" indent="235585">
              <a:lnSpc>
                <a:spcPct val="116900"/>
              </a:lnSpc>
              <a:spcBef>
                <a:spcPts val="2665"/>
              </a:spcBef>
              <a:buFont typeface="Arial"/>
              <a:buChar char="•"/>
              <a:tabLst>
                <a:tab pos="334010" algn="l"/>
              </a:tabLst>
            </a:pPr>
            <a:r>
              <a:rPr sz="3200" b="1" dirty="0">
                <a:latin typeface="Calibri"/>
                <a:cs typeface="Calibri"/>
              </a:rPr>
              <a:t>Only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few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Airbnbs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had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price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above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$200,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obtain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good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distribution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include </a:t>
            </a:r>
            <a:r>
              <a:rPr sz="3200" b="1" dirty="0">
                <a:latin typeface="Calibri"/>
                <a:cs typeface="Calibri"/>
              </a:rPr>
              <a:t>maximum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data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excluded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Airbnbs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above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price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range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$200.</a:t>
            </a:r>
            <a:endParaRPr sz="3200">
              <a:latin typeface="Calibri"/>
              <a:cs typeface="Calibri"/>
            </a:endParaRPr>
          </a:p>
          <a:p>
            <a:pPr marL="333375" indent="-23558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34010" algn="l"/>
              </a:tabLst>
            </a:pPr>
            <a:r>
              <a:rPr sz="3200" b="1" dirty="0">
                <a:latin typeface="Calibri"/>
                <a:cs typeface="Calibri"/>
              </a:rPr>
              <a:t>Below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price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$100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can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35" dirty="0">
                <a:latin typeface="Calibri"/>
                <a:cs typeface="Calibri"/>
              </a:rPr>
              <a:t>larger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distribution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Airbnbs.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037" y="2166937"/>
            <a:ext cx="12084685" cy="6765925"/>
            <a:chOff x="300037" y="2166937"/>
            <a:chExt cx="12084685" cy="6765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71700"/>
              <a:ext cx="12074652" cy="6755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800" y="2171700"/>
              <a:ext cx="12075160" cy="6756400"/>
            </a:xfrm>
            <a:custGeom>
              <a:avLst/>
              <a:gdLst/>
              <a:ahLst/>
              <a:cxnLst/>
              <a:rect l="l" t="t" r="r" b="b"/>
              <a:pathLst>
                <a:path w="12075160" h="6756400">
                  <a:moveTo>
                    <a:pt x="0" y="6755892"/>
                  </a:moveTo>
                  <a:lnTo>
                    <a:pt x="12074652" y="6755892"/>
                  </a:lnTo>
                  <a:lnTo>
                    <a:pt x="12074652" y="0"/>
                  </a:lnTo>
                  <a:lnTo>
                    <a:pt x="0" y="0"/>
                  </a:lnTo>
                  <a:lnTo>
                    <a:pt x="0" y="67558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288000" cy="632460"/>
          </a:xfrm>
          <a:custGeom>
            <a:avLst/>
            <a:gdLst/>
            <a:ahLst/>
            <a:cxnLst/>
            <a:rect l="l" t="t" r="r" b="b"/>
            <a:pathLst>
              <a:path w="18288000" h="632460">
                <a:moveTo>
                  <a:pt x="18288000" y="0"/>
                </a:moveTo>
                <a:lnTo>
                  <a:pt x="0" y="0"/>
                </a:lnTo>
                <a:lnTo>
                  <a:pt x="0" y="632459"/>
                </a:lnTo>
                <a:lnTo>
                  <a:pt x="18288000" y="632459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D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PRICE</a:t>
            </a:r>
            <a:r>
              <a:rPr sz="4000" spc="-90" dirty="0"/>
              <a:t> </a:t>
            </a:r>
            <a:r>
              <a:rPr sz="4000" dirty="0"/>
              <a:t>DISTRIBUTION</a:t>
            </a:r>
            <a:r>
              <a:rPr sz="4000" spc="-114" dirty="0"/>
              <a:t> </a:t>
            </a:r>
            <a:r>
              <a:rPr sz="4000" dirty="0"/>
              <a:t>OF</a:t>
            </a:r>
            <a:r>
              <a:rPr sz="4000" spc="-15" dirty="0"/>
              <a:t> </a:t>
            </a:r>
            <a:r>
              <a:rPr sz="4000" spc="-20" dirty="0"/>
              <a:t>AIRBNB</a:t>
            </a:r>
            <a:r>
              <a:rPr sz="4000" spc="-114" dirty="0"/>
              <a:t> </a:t>
            </a:r>
            <a:r>
              <a:rPr sz="4000" dirty="0"/>
              <a:t>ON</a:t>
            </a:r>
            <a:r>
              <a:rPr sz="4000" spc="-60" dirty="0"/>
              <a:t> </a:t>
            </a:r>
            <a:r>
              <a:rPr sz="4000" dirty="0"/>
              <a:t>THE</a:t>
            </a:r>
            <a:r>
              <a:rPr sz="4000" spc="-50" dirty="0"/>
              <a:t> </a:t>
            </a:r>
            <a:r>
              <a:rPr sz="4000" dirty="0"/>
              <a:t>BASIS</a:t>
            </a:r>
            <a:r>
              <a:rPr sz="4000" spc="-95" dirty="0"/>
              <a:t> </a:t>
            </a:r>
            <a:r>
              <a:rPr sz="4000" dirty="0"/>
              <a:t>OF</a:t>
            </a:r>
            <a:r>
              <a:rPr sz="4000" spc="-55" dirty="0"/>
              <a:t> </a:t>
            </a:r>
            <a:r>
              <a:rPr sz="4000" spc="-20" dirty="0"/>
              <a:t>NEIGHBOURHOOD</a:t>
            </a:r>
            <a:r>
              <a:rPr sz="4000" spc="-105" dirty="0"/>
              <a:t> </a:t>
            </a:r>
            <a:r>
              <a:rPr sz="4000" spc="-10" dirty="0"/>
              <a:t>GROUPS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2649961" y="920953"/>
            <a:ext cx="243459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b="1" spc="-10" dirty="0">
                <a:latin typeface="Calibri"/>
                <a:cs typeface="Calibri"/>
              </a:rPr>
              <a:t>Conclusion: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0" y="1866900"/>
            <a:ext cx="5715000" cy="7002780"/>
          </a:xfrm>
          <a:prstGeom prst="rect">
            <a:avLst/>
          </a:prstGeom>
          <a:solidFill>
            <a:srgbClr val="F4D101"/>
          </a:solidFill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23189" marR="945515" indent="236220">
              <a:lnSpc>
                <a:spcPts val="4490"/>
              </a:lnSpc>
              <a:spcBef>
                <a:spcPts val="140"/>
              </a:spcBef>
              <a:buFont typeface="Arial"/>
              <a:buChar char="•"/>
              <a:tabLst>
                <a:tab pos="359410" algn="l"/>
              </a:tabLst>
            </a:pPr>
            <a:r>
              <a:rPr sz="3200" b="1" dirty="0">
                <a:latin typeface="Calibri"/>
                <a:cs typeface="Calibri"/>
              </a:rPr>
              <a:t>Queens,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Staten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Island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and </a:t>
            </a:r>
            <a:r>
              <a:rPr sz="3200" b="1" dirty="0">
                <a:latin typeface="Calibri"/>
                <a:cs typeface="Calibri"/>
              </a:rPr>
              <a:t>Bronx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have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price</a:t>
            </a:r>
            <a:endParaRPr sz="3200">
              <a:latin typeface="Calibri"/>
              <a:cs typeface="Calibri"/>
            </a:endParaRPr>
          </a:p>
          <a:p>
            <a:pPr marL="123189" marR="909955">
              <a:lnSpc>
                <a:spcPts val="4490"/>
              </a:lnSpc>
              <a:spcBef>
                <a:spcPts val="10"/>
              </a:spcBef>
            </a:pPr>
            <a:r>
              <a:rPr sz="3200" b="1" dirty="0">
                <a:latin typeface="Calibri"/>
                <a:cs typeface="Calibri"/>
              </a:rPr>
              <a:t>distribution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below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its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mean </a:t>
            </a:r>
            <a:r>
              <a:rPr sz="3200" b="1" dirty="0">
                <a:latin typeface="Calibri"/>
                <a:cs typeface="Calibri"/>
              </a:rPr>
              <a:t>price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around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50.</a:t>
            </a:r>
            <a:endParaRPr sz="3200">
              <a:latin typeface="Calibri"/>
              <a:cs typeface="Calibri"/>
            </a:endParaRPr>
          </a:p>
          <a:p>
            <a:pPr marL="104775" marR="260985" indent="230504">
              <a:lnSpc>
                <a:spcPct val="117100"/>
              </a:lnSpc>
              <a:spcBef>
                <a:spcPts val="2035"/>
              </a:spcBef>
              <a:buFont typeface="Arial"/>
              <a:buChar char="•"/>
              <a:tabLst>
                <a:tab pos="335280" algn="l"/>
              </a:tabLst>
            </a:pP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comparison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other </a:t>
            </a:r>
            <a:r>
              <a:rPr sz="3200" b="1" dirty="0">
                <a:latin typeface="Calibri"/>
                <a:cs typeface="Calibri"/>
              </a:rPr>
              <a:t>neighborhood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groups,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Brooklyn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Manhattan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has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greater </a:t>
            </a:r>
            <a:r>
              <a:rPr sz="3200" b="1" dirty="0">
                <a:latin typeface="Calibri"/>
                <a:cs typeface="Calibri"/>
              </a:rPr>
              <a:t>distribution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above</a:t>
            </a:r>
            <a:r>
              <a:rPr sz="3200" b="1" spc="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price</a:t>
            </a:r>
            <a:r>
              <a:rPr sz="3200" b="1" spc="5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of </a:t>
            </a:r>
            <a:r>
              <a:rPr sz="3200" b="1" dirty="0">
                <a:latin typeface="Calibri"/>
                <a:cs typeface="Calibri"/>
              </a:rPr>
              <a:t>100</a:t>
            </a:r>
            <a:r>
              <a:rPr sz="3200" b="1" spc="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that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concludes</a:t>
            </a:r>
            <a:r>
              <a:rPr sz="3200" b="1" spc="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these</a:t>
            </a:r>
            <a:r>
              <a:rPr sz="3200" b="1" spc="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areas </a:t>
            </a:r>
            <a:r>
              <a:rPr sz="3200" b="1" dirty="0">
                <a:latin typeface="Calibri"/>
                <a:cs typeface="Calibri"/>
              </a:rPr>
              <a:t>have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costlier hotels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6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the </a:t>
            </a:r>
            <a:r>
              <a:rPr sz="3200" b="1" dirty="0">
                <a:latin typeface="Calibri"/>
                <a:cs typeface="Calibri"/>
              </a:rPr>
              <a:t>New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York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City.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7085" y="1109281"/>
            <a:ext cx="14045565" cy="5130165"/>
            <a:chOff x="1827085" y="1109281"/>
            <a:chExt cx="14045565" cy="5130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848" y="1114044"/>
              <a:ext cx="14036040" cy="51206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31848" y="1114044"/>
              <a:ext cx="14036040" cy="5120640"/>
            </a:xfrm>
            <a:custGeom>
              <a:avLst/>
              <a:gdLst/>
              <a:ahLst/>
              <a:cxnLst/>
              <a:rect l="l" t="t" r="r" b="b"/>
              <a:pathLst>
                <a:path w="14036040" h="5120640">
                  <a:moveTo>
                    <a:pt x="0" y="5120640"/>
                  </a:moveTo>
                  <a:lnTo>
                    <a:pt x="14036040" y="5120640"/>
                  </a:lnTo>
                  <a:lnTo>
                    <a:pt x="14036040" y="0"/>
                  </a:lnTo>
                  <a:lnTo>
                    <a:pt x="0" y="0"/>
                  </a:lnTo>
                  <a:lnTo>
                    <a:pt x="0" y="51206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288000" cy="632460"/>
          </a:xfrm>
          <a:custGeom>
            <a:avLst/>
            <a:gdLst/>
            <a:ahLst/>
            <a:cxnLst/>
            <a:rect l="l" t="t" r="r" b="b"/>
            <a:pathLst>
              <a:path w="18288000" h="632460">
                <a:moveTo>
                  <a:pt x="18288000" y="0"/>
                </a:moveTo>
                <a:lnTo>
                  <a:pt x="0" y="0"/>
                </a:lnTo>
                <a:lnTo>
                  <a:pt x="0" y="632459"/>
                </a:lnTo>
                <a:lnTo>
                  <a:pt x="18288000" y="632459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D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95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RELATION</a:t>
            </a:r>
            <a:r>
              <a:rPr sz="4000" spc="-70" dirty="0"/>
              <a:t> </a:t>
            </a:r>
            <a:r>
              <a:rPr sz="4000" dirty="0"/>
              <a:t>BETWEEN</a:t>
            </a:r>
            <a:r>
              <a:rPr sz="4000" spc="-60" dirty="0"/>
              <a:t> </a:t>
            </a:r>
            <a:r>
              <a:rPr sz="4000" dirty="0"/>
              <a:t>PRICE</a:t>
            </a:r>
            <a:r>
              <a:rPr sz="4000" spc="-15" dirty="0"/>
              <a:t> </a:t>
            </a:r>
            <a:r>
              <a:rPr sz="4000" dirty="0"/>
              <a:t>OF</a:t>
            </a:r>
            <a:r>
              <a:rPr sz="4000" spc="-75" dirty="0"/>
              <a:t> </a:t>
            </a:r>
            <a:r>
              <a:rPr sz="4000" dirty="0"/>
              <a:t>AIRBNB</a:t>
            </a:r>
            <a:r>
              <a:rPr sz="4000" spc="-125" dirty="0"/>
              <a:t> </a:t>
            </a:r>
            <a:r>
              <a:rPr sz="4000" dirty="0"/>
              <a:t>AND</a:t>
            </a:r>
            <a:r>
              <a:rPr sz="4000" spc="-120" dirty="0"/>
              <a:t> </a:t>
            </a:r>
            <a:r>
              <a:rPr sz="4000" spc="-20" dirty="0"/>
              <a:t>NEIGHBOURHOOD</a:t>
            </a:r>
            <a:r>
              <a:rPr sz="4000" spc="-114" dirty="0"/>
              <a:t> </a:t>
            </a:r>
            <a:r>
              <a:rPr sz="4000" spc="-20" dirty="0"/>
              <a:t>GROUP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667308" y="6789877"/>
            <a:ext cx="234315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0" dirty="0">
                <a:latin typeface="Calibri"/>
                <a:cs typeface="Calibri"/>
              </a:rPr>
              <a:t>Conclusion: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7810500"/>
            <a:ext cx="13944600" cy="1077595"/>
          </a:xfrm>
          <a:prstGeom prst="rect">
            <a:avLst/>
          </a:prstGeom>
          <a:solidFill>
            <a:srgbClr val="F4D101"/>
          </a:solidFill>
          <a:ln w="952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5755" indent="-2349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326390" algn="l"/>
              </a:tabLst>
            </a:pP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price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entire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home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very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high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all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neighbourhood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groups</a:t>
            </a:r>
            <a:endParaRPr sz="3200">
              <a:latin typeface="Calibri"/>
              <a:cs typeface="Calibri"/>
            </a:endParaRPr>
          </a:p>
          <a:p>
            <a:pPr marL="325755" indent="-234950">
              <a:lnSpc>
                <a:spcPct val="100000"/>
              </a:lnSpc>
              <a:buFont typeface="Arial"/>
              <a:buChar char="•"/>
              <a:tabLst>
                <a:tab pos="326390" algn="l"/>
              </a:tabLst>
            </a:pP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price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shared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rooms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lesser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throughout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neighbourhood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groups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0096" y="1315211"/>
            <a:ext cx="14040612" cy="51252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8288000" cy="631190"/>
          </a:xfrm>
          <a:custGeom>
            <a:avLst/>
            <a:gdLst/>
            <a:ahLst/>
            <a:cxnLst/>
            <a:rect l="l" t="t" r="r" b="b"/>
            <a:pathLst>
              <a:path w="18288000" h="631190">
                <a:moveTo>
                  <a:pt x="18288000" y="0"/>
                </a:moveTo>
                <a:lnTo>
                  <a:pt x="0" y="0"/>
                </a:lnTo>
                <a:lnTo>
                  <a:pt x="0" y="630935"/>
                </a:lnTo>
                <a:lnTo>
                  <a:pt x="18288000" y="630935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D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725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RELATION</a:t>
            </a:r>
            <a:r>
              <a:rPr sz="4000" spc="-114" dirty="0"/>
              <a:t> </a:t>
            </a:r>
            <a:r>
              <a:rPr sz="4000" dirty="0"/>
              <a:t>BETWEEN</a:t>
            </a:r>
            <a:r>
              <a:rPr sz="4000" spc="-100" dirty="0"/>
              <a:t> </a:t>
            </a:r>
            <a:r>
              <a:rPr sz="4000" dirty="0"/>
              <a:t>AVAILABILITY</a:t>
            </a:r>
            <a:r>
              <a:rPr sz="4000" spc="-100" dirty="0"/>
              <a:t> </a:t>
            </a:r>
            <a:r>
              <a:rPr sz="4000" dirty="0"/>
              <a:t>OF</a:t>
            </a:r>
            <a:r>
              <a:rPr sz="4000" spc="-95" dirty="0"/>
              <a:t> </a:t>
            </a:r>
            <a:r>
              <a:rPr sz="4000" dirty="0"/>
              <a:t>AIRBNB</a:t>
            </a:r>
            <a:r>
              <a:rPr sz="4000" spc="-120" dirty="0"/>
              <a:t> </a:t>
            </a:r>
            <a:r>
              <a:rPr sz="4000" dirty="0"/>
              <a:t>AND</a:t>
            </a:r>
            <a:r>
              <a:rPr sz="4000" spc="-90" dirty="0"/>
              <a:t> </a:t>
            </a:r>
            <a:r>
              <a:rPr sz="4000" spc="-25" dirty="0"/>
              <a:t>NEIGHBORHOOD</a:t>
            </a:r>
            <a:r>
              <a:rPr sz="4000" spc="-140" dirty="0"/>
              <a:t> </a:t>
            </a:r>
            <a:r>
              <a:rPr sz="4000" spc="-10" dirty="0"/>
              <a:t>GROUP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703580" y="6889495"/>
            <a:ext cx="222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Conclusion: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7810500"/>
            <a:ext cx="14325600" cy="1077595"/>
          </a:xfrm>
          <a:prstGeom prst="rect">
            <a:avLst/>
          </a:prstGeom>
          <a:solidFill>
            <a:srgbClr val="F4D101"/>
          </a:solidFill>
        </p:spPr>
        <p:txBody>
          <a:bodyPr vert="horz" wrap="square" lIns="0" tIns="21590" rIns="0" bIns="0" rtlCol="0">
            <a:spAutoFit/>
          </a:bodyPr>
          <a:lstStyle/>
          <a:p>
            <a:pPr marL="325755" indent="-2349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326390" algn="l"/>
              </a:tabLst>
            </a:pPr>
            <a:r>
              <a:rPr sz="3200" b="1" dirty="0">
                <a:latin typeface="Calibri"/>
                <a:cs typeface="Calibri"/>
              </a:rPr>
              <a:t>Fewer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Airbnbs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available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Brooklyn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Manhattan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comparison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others.</a:t>
            </a:r>
            <a:endParaRPr sz="3200">
              <a:latin typeface="Calibri"/>
              <a:cs typeface="Calibri"/>
            </a:endParaRPr>
          </a:p>
          <a:p>
            <a:pPr marL="325755" indent="-234950">
              <a:lnSpc>
                <a:spcPct val="100000"/>
              </a:lnSpc>
              <a:buFont typeface="Arial"/>
              <a:buChar char="•"/>
              <a:tabLst>
                <a:tab pos="326390" algn="l"/>
              </a:tabLst>
            </a:pPr>
            <a:r>
              <a:rPr sz="3200" b="1" dirty="0">
                <a:latin typeface="Calibri"/>
                <a:cs typeface="Calibri"/>
              </a:rPr>
              <a:t>Availability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shared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rooms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quite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high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as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compared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other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2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room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types.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4621" y="2084641"/>
            <a:ext cx="13370560" cy="6998970"/>
            <a:chOff x="1924621" y="2084641"/>
            <a:chExt cx="13370560" cy="6998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9383" y="2089404"/>
              <a:ext cx="13360908" cy="69890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29383" y="2089404"/>
              <a:ext cx="13361035" cy="6989445"/>
            </a:xfrm>
            <a:custGeom>
              <a:avLst/>
              <a:gdLst/>
              <a:ahLst/>
              <a:cxnLst/>
              <a:rect l="l" t="t" r="r" b="b"/>
              <a:pathLst>
                <a:path w="13361035" h="6989445">
                  <a:moveTo>
                    <a:pt x="0" y="6989064"/>
                  </a:moveTo>
                  <a:lnTo>
                    <a:pt x="13360908" y="6989064"/>
                  </a:lnTo>
                  <a:lnTo>
                    <a:pt x="13360908" y="0"/>
                  </a:lnTo>
                  <a:lnTo>
                    <a:pt x="0" y="0"/>
                  </a:lnTo>
                  <a:lnTo>
                    <a:pt x="0" y="69890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-38"/>
            <a:ext cx="18259425" cy="720725"/>
          </a:xfrm>
          <a:custGeom>
            <a:avLst/>
            <a:gdLst/>
            <a:ahLst/>
            <a:cxnLst/>
            <a:rect l="l" t="t" r="r" b="b"/>
            <a:pathLst>
              <a:path w="18259425" h="720725">
                <a:moveTo>
                  <a:pt x="18259044" y="0"/>
                </a:moveTo>
                <a:lnTo>
                  <a:pt x="0" y="0"/>
                </a:lnTo>
                <a:lnTo>
                  <a:pt x="0" y="720509"/>
                </a:lnTo>
                <a:lnTo>
                  <a:pt x="18259044" y="720509"/>
                </a:lnTo>
                <a:lnTo>
                  <a:pt x="18259044" y="0"/>
                </a:lnTo>
                <a:close/>
              </a:path>
            </a:pathLst>
          </a:custGeom>
          <a:solidFill>
            <a:srgbClr val="FFD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385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TOP</a:t>
            </a:r>
            <a:r>
              <a:rPr sz="4800" spc="-85" dirty="0"/>
              <a:t> </a:t>
            </a:r>
            <a:r>
              <a:rPr sz="4800" dirty="0"/>
              <a:t>10</a:t>
            </a:r>
            <a:r>
              <a:rPr sz="4800" spc="5" dirty="0"/>
              <a:t> </a:t>
            </a:r>
            <a:r>
              <a:rPr sz="4800" spc="-65" dirty="0"/>
              <a:t>REVIEWED</a:t>
            </a:r>
            <a:r>
              <a:rPr sz="4800" spc="-135" dirty="0"/>
              <a:t> </a:t>
            </a:r>
            <a:r>
              <a:rPr sz="4800" spc="55" dirty="0"/>
              <a:t>HOST</a:t>
            </a:r>
            <a:r>
              <a:rPr sz="4800" spc="25" dirty="0"/>
              <a:t> </a:t>
            </a:r>
            <a:r>
              <a:rPr sz="4800" spc="55" dirty="0"/>
              <a:t>IDs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33738" y="866775"/>
            <a:ext cx="11697970" cy="9035415"/>
            <a:chOff x="2733738" y="866775"/>
            <a:chExt cx="11697970" cy="9035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00" y="977413"/>
              <a:ext cx="11678412" cy="888116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38501" y="871537"/>
              <a:ext cx="11688445" cy="9025890"/>
            </a:xfrm>
            <a:custGeom>
              <a:avLst/>
              <a:gdLst/>
              <a:ahLst/>
              <a:cxnLst/>
              <a:rect l="l" t="t" r="r" b="b"/>
              <a:pathLst>
                <a:path w="11688444" h="9025890">
                  <a:moveTo>
                    <a:pt x="0" y="9025509"/>
                  </a:moveTo>
                  <a:lnTo>
                    <a:pt x="11687937" y="9025509"/>
                  </a:lnTo>
                  <a:lnTo>
                    <a:pt x="11687937" y="0"/>
                  </a:lnTo>
                  <a:lnTo>
                    <a:pt x="0" y="0"/>
                  </a:lnTo>
                  <a:lnTo>
                    <a:pt x="0" y="90255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288000" cy="749935"/>
          </a:xfrm>
          <a:custGeom>
            <a:avLst/>
            <a:gdLst/>
            <a:ahLst/>
            <a:cxnLst/>
            <a:rect l="l" t="t" r="r" b="b"/>
            <a:pathLst>
              <a:path w="18288000" h="749935">
                <a:moveTo>
                  <a:pt x="18288000" y="0"/>
                </a:moveTo>
                <a:lnTo>
                  <a:pt x="0" y="0"/>
                </a:lnTo>
                <a:lnTo>
                  <a:pt x="0" y="749807"/>
                </a:lnTo>
                <a:lnTo>
                  <a:pt x="18288000" y="749807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D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3539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TOP</a:t>
            </a:r>
            <a:r>
              <a:rPr sz="4800" spc="-65" dirty="0"/>
              <a:t> </a:t>
            </a:r>
            <a:r>
              <a:rPr sz="4800" dirty="0"/>
              <a:t>20</a:t>
            </a:r>
            <a:r>
              <a:rPr sz="4800" spc="-60" dirty="0"/>
              <a:t> </a:t>
            </a:r>
            <a:r>
              <a:rPr sz="4800" spc="-30" dirty="0"/>
              <a:t>NEIGHBOURHOODS</a:t>
            </a:r>
            <a:r>
              <a:rPr sz="4800" spc="-95" dirty="0"/>
              <a:t> </a:t>
            </a:r>
            <a:r>
              <a:rPr sz="4800" dirty="0"/>
              <a:t>ON</a:t>
            </a:r>
            <a:r>
              <a:rPr sz="4800" spc="-55" dirty="0"/>
              <a:t> </a:t>
            </a:r>
            <a:r>
              <a:rPr sz="4800" dirty="0"/>
              <a:t>THE</a:t>
            </a:r>
            <a:r>
              <a:rPr sz="4800" spc="-50" dirty="0"/>
              <a:t> </a:t>
            </a:r>
            <a:r>
              <a:rPr sz="4800" dirty="0"/>
              <a:t>BASIS</a:t>
            </a:r>
            <a:r>
              <a:rPr sz="4800" spc="-30" dirty="0"/>
              <a:t> </a:t>
            </a:r>
            <a:r>
              <a:rPr sz="4800" dirty="0"/>
              <a:t>OF</a:t>
            </a:r>
            <a:r>
              <a:rPr sz="4800" spc="-55" dirty="0"/>
              <a:t> </a:t>
            </a:r>
            <a:r>
              <a:rPr sz="4800" dirty="0"/>
              <a:t>MEAN</a:t>
            </a:r>
            <a:r>
              <a:rPr sz="4800" spc="-50" dirty="0"/>
              <a:t> </a:t>
            </a:r>
            <a:r>
              <a:rPr sz="4800" spc="-20" dirty="0"/>
              <a:t>PRICE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821" y="1296733"/>
            <a:ext cx="15908019" cy="8553450"/>
            <a:chOff x="1238821" y="1296733"/>
            <a:chExt cx="15908019" cy="8553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583" y="1301496"/>
              <a:ext cx="15898367" cy="85435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3583" y="1301496"/>
              <a:ext cx="15898494" cy="8543925"/>
            </a:xfrm>
            <a:custGeom>
              <a:avLst/>
              <a:gdLst/>
              <a:ahLst/>
              <a:cxnLst/>
              <a:rect l="l" t="t" r="r" b="b"/>
              <a:pathLst>
                <a:path w="15898494" h="8543925">
                  <a:moveTo>
                    <a:pt x="0" y="8543544"/>
                  </a:moveTo>
                  <a:lnTo>
                    <a:pt x="15898367" y="8543544"/>
                  </a:lnTo>
                  <a:lnTo>
                    <a:pt x="15898367" y="0"/>
                  </a:lnTo>
                  <a:lnTo>
                    <a:pt x="0" y="0"/>
                  </a:lnTo>
                  <a:lnTo>
                    <a:pt x="0" y="85435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-12"/>
            <a:ext cx="18288000" cy="684530"/>
          </a:xfrm>
          <a:custGeom>
            <a:avLst/>
            <a:gdLst/>
            <a:ahLst/>
            <a:cxnLst/>
            <a:rect l="l" t="t" r="r" b="b"/>
            <a:pathLst>
              <a:path w="18288000" h="684530">
                <a:moveTo>
                  <a:pt x="18288000" y="0"/>
                </a:moveTo>
                <a:lnTo>
                  <a:pt x="0" y="0"/>
                </a:lnTo>
                <a:lnTo>
                  <a:pt x="0" y="684161"/>
                </a:lnTo>
                <a:lnTo>
                  <a:pt x="18288000" y="684161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D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TOP</a:t>
            </a:r>
            <a:r>
              <a:rPr sz="4800" spc="-65" dirty="0"/>
              <a:t> </a:t>
            </a:r>
            <a:r>
              <a:rPr sz="4800" dirty="0"/>
              <a:t>20</a:t>
            </a:r>
            <a:r>
              <a:rPr sz="4800" spc="-70" dirty="0"/>
              <a:t> </a:t>
            </a:r>
            <a:r>
              <a:rPr sz="4800" spc="-30" dirty="0"/>
              <a:t>NEIGHBOURHOODS</a:t>
            </a:r>
            <a:r>
              <a:rPr sz="4800" spc="-105" dirty="0"/>
              <a:t> </a:t>
            </a:r>
            <a:r>
              <a:rPr sz="4800" dirty="0"/>
              <a:t>WITH</a:t>
            </a:r>
            <a:r>
              <a:rPr sz="4800" spc="-75" dirty="0"/>
              <a:t> </a:t>
            </a:r>
            <a:r>
              <a:rPr sz="4800" dirty="0"/>
              <a:t>MAXIMUM</a:t>
            </a:r>
            <a:r>
              <a:rPr sz="4800" spc="-80" dirty="0"/>
              <a:t> </a:t>
            </a:r>
            <a:r>
              <a:rPr sz="4800" dirty="0"/>
              <a:t>NUMBER</a:t>
            </a:r>
            <a:r>
              <a:rPr sz="4800" spc="-75" dirty="0"/>
              <a:t> </a:t>
            </a:r>
            <a:r>
              <a:rPr sz="4800" dirty="0"/>
              <a:t>OF</a:t>
            </a:r>
            <a:r>
              <a:rPr sz="4800" spc="15" dirty="0"/>
              <a:t> </a:t>
            </a:r>
            <a:r>
              <a:rPr sz="4800" spc="-10" dirty="0"/>
              <a:t>REVIEWS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02407"/>
            <a:ext cx="18288000" cy="2717800"/>
          </a:xfrm>
          <a:custGeom>
            <a:avLst/>
            <a:gdLst/>
            <a:ahLst/>
            <a:cxnLst/>
            <a:rect l="l" t="t" r="r" b="b"/>
            <a:pathLst>
              <a:path w="18288000" h="2717800">
                <a:moveTo>
                  <a:pt x="18288000" y="0"/>
                </a:moveTo>
                <a:lnTo>
                  <a:pt x="0" y="0"/>
                </a:lnTo>
                <a:lnTo>
                  <a:pt x="0" y="2717292"/>
                </a:lnTo>
                <a:lnTo>
                  <a:pt x="18288000" y="27172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DE57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24600"/>
            <a:ext cx="18288000" cy="1495425"/>
          </a:xfrm>
          <a:custGeom>
            <a:avLst/>
            <a:gdLst/>
            <a:ahLst/>
            <a:cxnLst/>
            <a:rect l="l" t="t" r="r" b="b"/>
            <a:pathLst>
              <a:path w="18288000" h="1495425">
                <a:moveTo>
                  <a:pt x="18288000" y="0"/>
                </a:moveTo>
                <a:lnTo>
                  <a:pt x="0" y="0"/>
                </a:lnTo>
                <a:lnTo>
                  <a:pt x="0" y="1495044"/>
                </a:lnTo>
                <a:lnTo>
                  <a:pt x="18288000" y="1495044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D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291" y="453973"/>
            <a:ext cx="640524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10" dirty="0"/>
              <a:t>PROBLEM</a:t>
            </a:r>
            <a:r>
              <a:rPr sz="5200" spc="-270" dirty="0"/>
              <a:t> </a:t>
            </a:r>
            <a:r>
              <a:rPr sz="5200" spc="-10" dirty="0"/>
              <a:t>STATEMENT: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183895" y="2413533"/>
            <a:ext cx="17935575" cy="534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tabLst>
                <a:tab pos="9401810" algn="l"/>
                <a:tab pos="11456670" algn="l"/>
                <a:tab pos="15565755" algn="l"/>
              </a:tabLst>
            </a:pPr>
            <a:r>
              <a:rPr sz="4000" b="1" dirty="0">
                <a:latin typeface="Calibri"/>
                <a:cs typeface="Calibri"/>
              </a:rPr>
              <a:t>Airbnb,</a:t>
            </a:r>
            <a:r>
              <a:rPr sz="4000" b="1" spc="-180" dirty="0">
                <a:latin typeface="Calibri"/>
                <a:cs typeface="Calibri"/>
              </a:rPr>
              <a:t> </a:t>
            </a:r>
            <a:r>
              <a:rPr sz="4000" b="1" spc="-55" dirty="0">
                <a:latin typeface="Calibri"/>
                <a:cs typeface="Calibri"/>
              </a:rPr>
              <a:t>Inc.</a:t>
            </a:r>
            <a:r>
              <a:rPr sz="4000" b="1" spc="-17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is</a:t>
            </a:r>
            <a:r>
              <a:rPr sz="4000" b="1" spc="-13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an</a:t>
            </a:r>
            <a:r>
              <a:rPr sz="4000" b="1" spc="-12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American</a:t>
            </a:r>
            <a:r>
              <a:rPr sz="4000" b="1" spc="-10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company</a:t>
            </a:r>
            <a:r>
              <a:rPr sz="4000" b="1" spc="-12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that</a:t>
            </a:r>
            <a:r>
              <a:rPr sz="4000" b="1" spc="-120" dirty="0">
                <a:latin typeface="Calibri"/>
                <a:cs typeface="Calibri"/>
              </a:rPr>
              <a:t> </a:t>
            </a:r>
            <a:r>
              <a:rPr sz="4000" b="1" spc="-30" dirty="0">
                <a:latin typeface="Calibri"/>
                <a:cs typeface="Calibri"/>
              </a:rPr>
              <a:t>operates</a:t>
            </a:r>
            <a:r>
              <a:rPr sz="4000" b="1" spc="-12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an</a:t>
            </a:r>
            <a:r>
              <a:rPr sz="4000" b="1" spc="-13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online</a:t>
            </a:r>
            <a:r>
              <a:rPr sz="4000" b="1" spc="-12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marketplace</a:t>
            </a:r>
            <a:r>
              <a:rPr sz="4000" b="1" dirty="0">
                <a:latin typeface="Calibri"/>
                <a:cs typeface="Calibri"/>
              </a:rPr>
              <a:t>	for</a:t>
            </a:r>
            <a:r>
              <a:rPr sz="4000" b="1" spc="-114" dirty="0">
                <a:latin typeface="Calibri"/>
                <a:cs typeface="Calibri"/>
              </a:rPr>
              <a:t> </a:t>
            </a:r>
            <a:r>
              <a:rPr sz="4000" b="1" spc="-50" dirty="0">
                <a:latin typeface="Calibri"/>
                <a:cs typeface="Calibri"/>
              </a:rPr>
              <a:t>lodging, </a:t>
            </a:r>
            <a:r>
              <a:rPr sz="4000" b="1" spc="-10" dirty="0">
                <a:latin typeface="Calibri"/>
                <a:cs typeface="Calibri"/>
              </a:rPr>
              <a:t>primarily</a:t>
            </a:r>
            <a:r>
              <a:rPr sz="4000" b="1" spc="-135" dirty="0">
                <a:latin typeface="Calibri"/>
                <a:cs typeface="Calibri"/>
              </a:rPr>
              <a:t> </a:t>
            </a:r>
            <a:r>
              <a:rPr sz="4000" b="1" spc="-35" dirty="0">
                <a:latin typeface="Calibri"/>
                <a:cs typeface="Calibri"/>
              </a:rPr>
              <a:t>homestays</a:t>
            </a:r>
            <a:r>
              <a:rPr sz="4000" b="1" spc="-15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for</a:t>
            </a:r>
            <a:r>
              <a:rPr sz="4000" b="1" spc="-17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vacation</a:t>
            </a:r>
            <a:r>
              <a:rPr sz="4000" b="1" spc="-12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rentals,</a:t>
            </a:r>
            <a:r>
              <a:rPr sz="4000" b="1" spc="-17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and</a:t>
            </a:r>
            <a:r>
              <a:rPr sz="4000" b="1" spc="-17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tourism</a:t>
            </a:r>
            <a:r>
              <a:rPr sz="4000" b="1" dirty="0">
                <a:latin typeface="Calibri"/>
                <a:cs typeface="Calibri"/>
              </a:rPr>
              <a:t>	</a:t>
            </a:r>
            <a:r>
              <a:rPr sz="4000" b="1" spc="-10" dirty="0">
                <a:latin typeface="Calibri"/>
                <a:cs typeface="Calibri"/>
              </a:rPr>
              <a:t>activities.</a:t>
            </a:r>
            <a:r>
              <a:rPr sz="4000" b="1" spc="-13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About</a:t>
            </a:r>
            <a:r>
              <a:rPr sz="4000" b="1" spc="-14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150</a:t>
            </a:r>
            <a:r>
              <a:rPr sz="4000" b="1" spc="-15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million </a:t>
            </a:r>
            <a:r>
              <a:rPr sz="4000" b="1" dirty="0">
                <a:latin typeface="Calibri"/>
                <a:cs typeface="Calibri"/>
              </a:rPr>
              <a:t>people</a:t>
            </a:r>
            <a:r>
              <a:rPr sz="4000" b="1" spc="-15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use</a:t>
            </a:r>
            <a:r>
              <a:rPr sz="4000" b="1" spc="-16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Airbnb</a:t>
            </a:r>
            <a:r>
              <a:rPr sz="4000" b="1" spc="-15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to</a:t>
            </a:r>
            <a:r>
              <a:rPr sz="4000" b="1" spc="-16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book</a:t>
            </a:r>
            <a:r>
              <a:rPr sz="4000" b="1" spc="-15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vacation</a:t>
            </a:r>
            <a:r>
              <a:rPr sz="4000" b="1" spc="-135" dirty="0">
                <a:latin typeface="Calibri"/>
                <a:cs typeface="Calibri"/>
              </a:rPr>
              <a:t> </a:t>
            </a:r>
            <a:r>
              <a:rPr sz="4000" b="1" spc="-30" dirty="0">
                <a:latin typeface="Calibri"/>
                <a:cs typeface="Calibri"/>
              </a:rPr>
              <a:t>stays</a:t>
            </a:r>
            <a:r>
              <a:rPr sz="4000" b="1" spc="-15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or</a:t>
            </a:r>
            <a:r>
              <a:rPr sz="4000" b="1" dirty="0">
                <a:latin typeface="Calibri"/>
                <a:cs typeface="Calibri"/>
              </a:rPr>
              <a:t>	</a:t>
            </a:r>
            <a:r>
              <a:rPr sz="4000" b="1" spc="-25" dirty="0">
                <a:latin typeface="Calibri"/>
                <a:cs typeface="Calibri"/>
              </a:rPr>
              <a:t>experiences</a:t>
            </a:r>
            <a:r>
              <a:rPr sz="4000" b="1" spc="-13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and</a:t>
            </a:r>
            <a:r>
              <a:rPr sz="4000" b="1" spc="-14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over</a:t>
            </a:r>
            <a:r>
              <a:rPr sz="4000" b="1" spc="-15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800</a:t>
            </a:r>
            <a:r>
              <a:rPr sz="4000" b="1" spc="-16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million</a:t>
            </a:r>
            <a:r>
              <a:rPr sz="4000" b="1" spc="-7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guests </a:t>
            </a:r>
            <a:r>
              <a:rPr sz="4000" b="1" dirty="0">
                <a:latin typeface="Calibri"/>
                <a:cs typeface="Calibri"/>
              </a:rPr>
              <a:t>have</a:t>
            </a:r>
            <a:r>
              <a:rPr sz="4000" b="1" spc="-165" dirty="0">
                <a:latin typeface="Calibri"/>
                <a:cs typeface="Calibri"/>
              </a:rPr>
              <a:t> </a:t>
            </a:r>
            <a:r>
              <a:rPr sz="4000" b="1" spc="-35" dirty="0">
                <a:latin typeface="Calibri"/>
                <a:cs typeface="Calibri"/>
              </a:rPr>
              <a:t>stayed</a:t>
            </a:r>
            <a:r>
              <a:rPr sz="4000" b="1" spc="-15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at</a:t>
            </a:r>
            <a:r>
              <a:rPr sz="4000" b="1" spc="-7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Airbnbs.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Calibri"/>
              <a:cs typeface="Calibri"/>
            </a:endParaRPr>
          </a:p>
          <a:p>
            <a:pPr marL="2399030" marR="2359025" indent="-1805305">
              <a:lnSpc>
                <a:spcPct val="117000"/>
              </a:lnSpc>
            </a:pPr>
            <a:r>
              <a:rPr sz="4000" b="1" dirty="0">
                <a:latin typeface="Calibri"/>
                <a:cs typeface="Calibri"/>
              </a:rPr>
              <a:t>These</a:t>
            </a:r>
            <a:r>
              <a:rPr sz="4000" b="1" spc="-7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millions</a:t>
            </a:r>
            <a:r>
              <a:rPr sz="4000" b="1" spc="-4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of</a:t>
            </a:r>
            <a:r>
              <a:rPr sz="4000" b="1" spc="-7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listings</a:t>
            </a:r>
            <a:r>
              <a:rPr sz="4000" b="1" spc="-114" dirty="0">
                <a:latin typeface="Calibri"/>
                <a:cs typeface="Calibri"/>
              </a:rPr>
              <a:t> </a:t>
            </a:r>
            <a:r>
              <a:rPr sz="4000" b="1" spc="-55" dirty="0">
                <a:latin typeface="Calibri"/>
                <a:cs typeface="Calibri"/>
              </a:rPr>
              <a:t>generate</a:t>
            </a:r>
            <a:r>
              <a:rPr sz="4000" b="1" spc="-12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</a:t>
            </a:r>
            <a:r>
              <a:rPr sz="4000" b="1" spc="-65" dirty="0">
                <a:latin typeface="Calibri"/>
                <a:cs typeface="Calibri"/>
              </a:rPr>
              <a:t> </a:t>
            </a:r>
            <a:r>
              <a:rPr sz="4000" b="1" spc="-45" dirty="0">
                <a:latin typeface="Calibri"/>
                <a:cs typeface="Calibri"/>
              </a:rPr>
              <a:t>large</a:t>
            </a:r>
            <a:r>
              <a:rPr sz="4000" b="1" spc="-14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amount</a:t>
            </a:r>
            <a:r>
              <a:rPr sz="4000" b="1" spc="-7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of</a:t>
            </a:r>
            <a:r>
              <a:rPr sz="4000" b="1" spc="-7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data,</a:t>
            </a:r>
            <a:r>
              <a:rPr sz="4000" b="1" spc="-6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which</a:t>
            </a:r>
            <a:r>
              <a:rPr sz="4000" b="1" spc="-7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can</a:t>
            </a:r>
            <a:r>
              <a:rPr sz="4000" b="1" spc="-65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be </a:t>
            </a:r>
            <a:r>
              <a:rPr sz="4000" b="1" dirty="0">
                <a:latin typeface="Calibri"/>
                <a:cs typeface="Calibri"/>
              </a:rPr>
              <a:t>analysed</a:t>
            </a:r>
            <a:r>
              <a:rPr sz="4000" b="1" spc="-4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and</a:t>
            </a:r>
            <a:r>
              <a:rPr sz="4000" b="1" spc="-10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used</a:t>
            </a:r>
            <a:r>
              <a:rPr sz="4000" b="1" spc="-10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to</a:t>
            </a:r>
            <a:r>
              <a:rPr sz="4000" b="1" spc="-9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improve</a:t>
            </a:r>
            <a:r>
              <a:rPr sz="4000" b="1" spc="-114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the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business's</a:t>
            </a:r>
            <a:r>
              <a:rPr sz="4000" b="1" spc="-7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efficiency.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18288000" cy="715010"/>
          </a:xfrm>
          <a:custGeom>
            <a:avLst/>
            <a:gdLst/>
            <a:ahLst/>
            <a:cxnLst/>
            <a:rect l="l" t="t" r="r" b="b"/>
            <a:pathLst>
              <a:path w="18288000" h="715010">
                <a:moveTo>
                  <a:pt x="18288000" y="0"/>
                </a:moveTo>
                <a:lnTo>
                  <a:pt x="0" y="0"/>
                </a:lnTo>
                <a:lnTo>
                  <a:pt x="0" y="714578"/>
                </a:lnTo>
                <a:lnTo>
                  <a:pt x="18288000" y="714578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D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COMPARISON</a:t>
            </a:r>
            <a:r>
              <a:rPr spc="85" dirty="0"/>
              <a:t> </a:t>
            </a:r>
            <a:r>
              <a:rPr dirty="0"/>
              <a:t>BETWEEN</a:t>
            </a:r>
            <a:r>
              <a:rPr spc="90" dirty="0"/>
              <a:t> </a:t>
            </a:r>
            <a:r>
              <a:rPr dirty="0"/>
              <a:t>REVIEW</a:t>
            </a:r>
            <a:r>
              <a:rPr spc="9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PRICE</a:t>
            </a:r>
            <a:r>
              <a:rPr spc="125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spc="-10" dirty="0"/>
              <a:t>AIRBNBs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33475" y="1476375"/>
            <a:ext cx="15605125" cy="8460740"/>
            <a:chOff x="1133475" y="1476375"/>
            <a:chExt cx="15605125" cy="8460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105" y="1485900"/>
              <a:ext cx="15139420" cy="84414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8237" y="1481137"/>
              <a:ext cx="15595600" cy="8451215"/>
            </a:xfrm>
            <a:custGeom>
              <a:avLst/>
              <a:gdLst/>
              <a:ahLst/>
              <a:cxnLst/>
              <a:rect l="l" t="t" r="r" b="b"/>
              <a:pathLst>
                <a:path w="15595600" h="8451215">
                  <a:moveTo>
                    <a:pt x="0" y="8450961"/>
                  </a:moveTo>
                  <a:lnTo>
                    <a:pt x="15595473" y="8450961"/>
                  </a:lnTo>
                  <a:lnTo>
                    <a:pt x="15595473" y="0"/>
                  </a:lnTo>
                  <a:lnTo>
                    <a:pt x="0" y="0"/>
                  </a:lnTo>
                  <a:lnTo>
                    <a:pt x="0" y="84509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815455" cy="906780"/>
          </a:xfrm>
          <a:custGeom>
            <a:avLst/>
            <a:gdLst/>
            <a:ahLst/>
            <a:cxnLst/>
            <a:rect l="l" t="t" r="r" b="b"/>
            <a:pathLst>
              <a:path w="6815455" h="906780">
                <a:moveTo>
                  <a:pt x="6814947" y="0"/>
                </a:moveTo>
                <a:lnTo>
                  <a:pt x="0" y="0"/>
                </a:lnTo>
                <a:lnTo>
                  <a:pt x="0" y="906526"/>
                </a:lnTo>
                <a:lnTo>
                  <a:pt x="6814947" y="906526"/>
                </a:lnTo>
                <a:lnTo>
                  <a:pt x="6814947" y="0"/>
                </a:lnTo>
                <a:close/>
              </a:path>
            </a:pathLst>
          </a:custGeom>
          <a:solidFill>
            <a:srgbClr val="FFD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5200" dirty="0"/>
              <a:t>Aim</a:t>
            </a:r>
            <a:r>
              <a:rPr sz="5200" spc="-95" dirty="0"/>
              <a:t> </a:t>
            </a:r>
            <a:r>
              <a:rPr sz="5200" dirty="0"/>
              <a:t>of</a:t>
            </a:r>
            <a:r>
              <a:rPr sz="5200" spc="-75" dirty="0"/>
              <a:t> </a:t>
            </a:r>
            <a:r>
              <a:rPr sz="5200" dirty="0"/>
              <a:t>the</a:t>
            </a:r>
            <a:r>
              <a:rPr sz="5200" spc="-170" dirty="0"/>
              <a:t> </a:t>
            </a:r>
            <a:r>
              <a:rPr sz="5200" spc="-10" dirty="0"/>
              <a:t>Project:</a:t>
            </a:r>
            <a:endParaRPr sz="5200"/>
          </a:p>
        </p:txBody>
      </p:sp>
      <p:sp>
        <p:nvSpPr>
          <p:cNvPr id="6" name="object 6"/>
          <p:cNvSpPr txBox="1"/>
          <p:nvPr/>
        </p:nvSpPr>
        <p:spPr>
          <a:xfrm>
            <a:off x="135713" y="2186939"/>
            <a:ext cx="17949468" cy="1376531"/>
          </a:xfrm>
          <a:prstGeom prst="rect">
            <a:avLst/>
          </a:prstGeom>
          <a:solidFill>
            <a:srgbClr val="FFDE57">
              <a:alpha val="59999"/>
            </a:srgbClr>
          </a:solidFill>
        </p:spPr>
        <p:txBody>
          <a:bodyPr vert="horz" wrap="square" lIns="0" tIns="87630" rIns="0" bIns="0" rtlCol="0">
            <a:spAutoFit/>
          </a:bodyPr>
          <a:lstStyle/>
          <a:p>
            <a:pPr marL="433070" marR="301625" algn="ctr">
              <a:lnSpc>
                <a:spcPct val="107000"/>
              </a:lnSpc>
              <a:spcBef>
                <a:spcPts val="690"/>
              </a:spcBef>
            </a:pPr>
            <a:r>
              <a:rPr sz="4000" b="1" dirty="0">
                <a:latin typeface="Calibri"/>
                <a:cs typeface="Calibri"/>
              </a:rPr>
              <a:t>The</a:t>
            </a:r>
            <a:r>
              <a:rPr sz="4000" b="1" spc="12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dataset</a:t>
            </a:r>
            <a:r>
              <a:rPr sz="4000" b="1" spc="21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has</a:t>
            </a:r>
            <a:r>
              <a:rPr sz="4000" b="1" spc="14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around</a:t>
            </a:r>
            <a:r>
              <a:rPr sz="4000" b="1" spc="20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49,000</a:t>
            </a:r>
            <a:r>
              <a:rPr sz="4000" b="1" spc="14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observations </a:t>
            </a:r>
            <a:r>
              <a:rPr sz="4000" b="1" dirty="0">
                <a:latin typeface="Calibri"/>
                <a:cs typeface="Calibri"/>
              </a:rPr>
              <a:t>in</a:t>
            </a:r>
            <a:r>
              <a:rPr sz="4000" b="1" spc="9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it</a:t>
            </a:r>
            <a:r>
              <a:rPr sz="4000" b="1" spc="10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with</a:t>
            </a:r>
            <a:r>
              <a:rPr sz="4000" b="1" spc="114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16</a:t>
            </a:r>
            <a:r>
              <a:rPr sz="4000" b="1" spc="9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columns</a:t>
            </a:r>
            <a:r>
              <a:rPr sz="4000" b="1" spc="13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and</a:t>
            </a:r>
            <a:r>
              <a:rPr sz="4000" b="1" spc="12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it</a:t>
            </a:r>
            <a:r>
              <a:rPr sz="4000" b="1" spc="8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is</a:t>
            </a:r>
            <a:r>
              <a:rPr sz="4000" b="1" spc="114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</a:t>
            </a:r>
            <a:r>
              <a:rPr sz="4000" b="1" spc="5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mix</a:t>
            </a:r>
            <a:r>
              <a:rPr sz="4000" b="1" spc="114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of </a:t>
            </a:r>
            <a:r>
              <a:rPr sz="4000" b="1" dirty="0">
                <a:latin typeface="Calibri"/>
                <a:cs typeface="Calibri"/>
              </a:rPr>
              <a:t>categorical</a:t>
            </a:r>
            <a:r>
              <a:rPr sz="4000" b="1" spc="18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and</a:t>
            </a:r>
            <a:r>
              <a:rPr sz="4000" b="1" spc="14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numerical</a:t>
            </a:r>
            <a:r>
              <a:rPr sz="4000" b="1" spc="29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values.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291" y="5598947"/>
            <a:ext cx="1398016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4640">
              <a:lnSpc>
                <a:spcPct val="118000"/>
              </a:lnSpc>
              <a:spcBef>
                <a:spcPts val="100"/>
              </a:spcBef>
              <a:buFont typeface="Arial"/>
              <a:buChar char="•"/>
              <a:tabLst>
                <a:tab pos="307340" algn="l"/>
                <a:tab pos="2304415" algn="l"/>
              </a:tabLst>
            </a:pPr>
            <a:r>
              <a:rPr sz="4000" b="1" dirty="0">
                <a:latin typeface="Calibri"/>
                <a:cs typeface="Calibri"/>
              </a:rPr>
              <a:t>The</a:t>
            </a:r>
            <a:r>
              <a:rPr sz="4000" b="1" spc="-4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project's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spc="-35" dirty="0">
                <a:latin typeface="Calibri"/>
                <a:cs typeface="Calibri"/>
              </a:rPr>
              <a:t>goal</a:t>
            </a:r>
            <a:r>
              <a:rPr sz="4000" b="1" spc="-14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is</a:t>
            </a:r>
            <a:r>
              <a:rPr sz="4000" b="1" spc="-6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to</a:t>
            </a:r>
            <a:r>
              <a:rPr sz="4000" b="1" spc="-4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evaluate</a:t>
            </a:r>
            <a:r>
              <a:rPr sz="4000" b="1" spc="-5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the</a:t>
            </a:r>
            <a:r>
              <a:rPr sz="4000" b="1" spc="-4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data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and</a:t>
            </a:r>
            <a:r>
              <a:rPr sz="4000" b="1" spc="-4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come up</a:t>
            </a:r>
            <a:r>
              <a:rPr sz="4000" b="1" spc="-4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with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basic </a:t>
            </a:r>
            <a:r>
              <a:rPr sz="4000" b="1" spc="-10" dirty="0">
                <a:latin typeface="Calibri"/>
                <a:cs typeface="Calibri"/>
              </a:rPr>
              <a:t>questions</a:t>
            </a:r>
            <a:r>
              <a:rPr sz="4000" b="1" dirty="0">
                <a:latin typeface="Calibri"/>
                <a:cs typeface="Calibri"/>
              </a:rPr>
              <a:t>	</a:t>
            </a:r>
            <a:r>
              <a:rPr sz="4000" b="1" spc="-20" dirty="0">
                <a:latin typeface="Calibri"/>
                <a:cs typeface="Calibri"/>
              </a:rPr>
              <a:t>like: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7156704"/>
            <a:ext cx="14590268" cy="2600325"/>
          </a:xfrm>
          <a:prstGeom prst="rect">
            <a:avLst/>
          </a:prstGeom>
          <a:solidFill>
            <a:srgbClr val="FFDE57">
              <a:alpha val="69802"/>
            </a:srgbClr>
          </a:solidFill>
        </p:spPr>
        <p:txBody>
          <a:bodyPr vert="horz" wrap="square" lIns="0" tIns="146050" rIns="0" bIns="0" rtlCol="0">
            <a:spAutoFit/>
          </a:bodyPr>
          <a:lstStyle/>
          <a:p>
            <a:pPr marL="1266190" indent="-262255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1266190" algn="l"/>
              </a:tabLst>
            </a:pPr>
            <a:r>
              <a:rPr sz="3600" b="1" dirty="0">
                <a:latin typeface="Calibri"/>
                <a:cs typeface="Calibri"/>
              </a:rPr>
              <a:t>How</a:t>
            </a:r>
            <a:r>
              <a:rPr sz="3600" b="1" spc="-130" dirty="0">
                <a:latin typeface="Calibri"/>
                <a:cs typeface="Calibri"/>
              </a:rPr>
              <a:t> </a:t>
            </a:r>
            <a:r>
              <a:rPr sz="3600" b="1" spc="-70" dirty="0">
                <a:latin typeface="Calibri"/>
                <a:cs typeface="Calibri"/>
              </a:rPr>
              <a:t>geography</a:t>
            </a:r>
            <a:r>
              <a:rPr sz="3600" b="1" spc="-13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affects</a:t>
            </a:r>
            <a:r>
              <a:rPr sz="3600" b="1" spc="-1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hotel</a:t>
            </a:r>
            <a:r>
              <a:rPr sz="3600" b="1" spc="-5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bookings?</a:t>
            </a:r>
            <a:endParaRPr sz="3600" dirty="0">
              <a:latin typeface="Calibri"/>
              <a:cs typeface="Calibri"/>
            </a:endParaRPr>
          </a:p>
          <a:p>
            <a:pPr marL="1266190" indent="-26225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266190" algn="l"/>
              </a:tabLst>
            </a:pPr>
            <a:r>
              <a:rPr sz="3600" b="1" dirty="0">
                <a:latin typeface="Calibri"/>
                <a:cs typeface="Calibri"/>
              </a:rPr>
              <a:t>How</a:t>
            </a:r>
            <a:r>
              <a:rPr sz="3600" b="1" spc="-6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price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is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correlated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with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type</a:t>
            </a:r>
            <a:r>
              <a:rPr sz="3600" b="1" spc="-5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of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room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booked?</a:t>
            </a:r>
            <a:endParaRPr sz="3600" dirty="0">
              <a:latin typeface="Calibri"/>
              <a:cs typeface="Calibri"/>
            </a:endParaRPr>
          </a:p>
          <a:p>
            <a:pPr marL="1003935" marR="1748789" indent="262255">
              <a:lnSpc>
                <a:spcPct val="114999"/>
              </a:lnSpc>
              <a:buFont typeface="Arial"/>
              <a:buChar char="•"/>
              <a:tabLst>
                <a:tab pos="1266190" algn="l"/>
              </a:tabLst>
            </a:pPr>
            <a:r>
              <a:rPr sz="3600" b="1" dirty="0">
                <a:latin typeface="Calibri"/>
                <a:cs typeface="Calibri"/>
              </a:rPr>
              <a:t>What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is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the</a:t>
            </a:r>
            <a:r>
              <a:rPr sz="3600" b="1" spc="-7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most</a:t>
            </a:r>
            <a:r>
              <a:rPr sz="3600" b="1" spc="-7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requested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room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types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in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each </a:t>
            </a:r>
            <a:r>
              <a:rPr sz="3600" b="1" spc="-10" dirty="0">
                <a:latin typeface="Calibri"/>
                <a:cs typeface="Calibri"/>
              </a:rPr>
              <a:t>neighbourhood?.........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8379" y="5076444"/>
            <a:ext cx="14107160" cy="134620"/>
          </a:xfrm>
          <a:custGeom>
            <a:avLst/>
            <a:gdLst/>
            <a:ahLst/>
            <a:cxnLst/>
            <a:rect l="l" t="t" r="r" b="b"/>
            <a:pathLst>
              <a:path w="14107160" h="134620">
                <a:moveTo>
                  <a:pt x="14107160" y="0"/>
                </a:moveTo>
                <a:lnTo>
                  <a:pt x="0" y="0"/>
                </a:lnTo>
                <a:lnTo>
                  <a:pt x="0" y="134112"/>
                </a:lnTo>
                <a:lnTo>
                  <a:pt x="14107160" y="134112"/>
                </a:lnTo>
                <a:lnTo>
                  <a:pt x="14107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385672" y="4877949"/>
            <a:ext cx="400050" cy="532765"/>
            <a:chOff x="16385672" y="4877949"/>
            <a:chExt cx="400050" cy="532765"/>
          </a:xfrm>
        </p:grpSpPr>
        <p:sp>
          <p:nvSpPr>
            <p:cNvPr id="4" name="object 4"/>
            <p:cNvSpPr/>
            <p:nvPr/>
          </p:nvSpPr>
          <p:spPr>
            <a:xfrm>
              <a:off x="16451579" y="4943856"/>
              <a:ext cx="266700" cy="399415"/>
            </a:xfrm>
            <a:custGeom>
              <a:avLst/>
              <a:gdLst/>
              <a:ahLst/>
              <a:cxnLst/>
              <a:rect l="l" t="t" r="r" b="b"/>
              <a:pathLst>
                <a:path w="266700" h="399414">
                  <a:moveTo>
                    <a:pt x="0" y="0"/>
                  </a:moveTo>
                  <a:lnTo>
                    <a:pt x="0" y="399288"/>
                  </a:lnTo>
                  <a:lnTo>
                    <a:pt x="266700" y="199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52341" y="4944618"/>
              <a:ext cx="266700" cy="399415"/>
            </a:xfrm>
            <a:custGeom>
              <a:avLst/>
              <a:gdLst/>
              <a:ahLst/>
              <a:cxnLst/>
              <a:rect l="l" t="t" r="r" b="b"/>
              <a:pathLst>
                <a:path w="266700" h="399414">
                  <a:moveTo>
                    <a:pt x="0" y="0"/>
                  </a:moveTo>
                  <a:lnTo>
                    <a:pt x="266700" y="199644"/>
                  </a:lnTo>
                  <a:lnTo>
                    <a:pt x="0" y="399288"/>
                  </a:lnTo>
                  <a:lnTo>
                    <a:pt x="0" y="0"/>
                  </a:lnTo>
                  <a:close/>
                </a:path>
              </a:pathLst>
            </a:custGeom>
            <a:ln w="133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95"/>
              </a:spcBef>
            </a:pPr>
            <a:r>
              <a:rPr sz="5200" spc="-40" dirty="0"/>
              <a:t>Methodology:</a:t>
            </a:r>
            <a:endParaRPr sz="5200"/>
          </a:p>
        </p:txBody>
      </p:sp>
      <p:grpSp>
        <p:nvGrpSpPr>
          <p:cNvPr id="7" name="object 7"/>
          <p:cNvGrpSpPr/>
          <p:nvPr/>
        </p:nvGrpSpPr>
        <p:grpSpPr>
          <a:xfrm>
            <a:off x="2141016" y="3782364"/>
            <a:ext cx="191135" cy="1404620"/>
            <a:chOff x="2141016" y="3782364"/>
            <a:chExt cx="191135" cy="1404620"/>
          </a:xfrm>
        </p:grpSpPr>
        <p:sp>
          <p:nvSpPr>
            <p:cNvPr id="8" name="object 8"/>
            <p:cNvSpPr/>
            <p:nvPr/>
          </p:nvSpPr>
          <p:spPr>
            <a:xfrm>
              <a:off x="2236470" y="3818381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3"/>
                  </a:moveTo>
                  <a:lnTo>
                    <a:pt x="0" y="0"/>
                  </a:lnTo>
                </a:path>
              </a:pathLst>
            </a:custGeom>
            <a:ln w="47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4842" y="3806189"/>
              <a:ext cx="143510" cy="95885"/>
            </a:xfrm>
            <a:custGeom>
              <a:avLst/>
              <a:gdLst/>
              <a:ahLst/>
              <a:cxnLst/>
              <a:rect l="l" t="t" r="r" b="b"/>
              <a:pathLst>
                <a:path w="143510" h="95885">
                  <a:moveTo>
                    <a:pt x="0" y="95504"/>
                  </a:moveTo>
                  <a:lnTo>
                    <a:pt x="71627" y="0"/>
                  </a:lnTo>
                  <a:lnTo>
                    <a:pt x="143256" y="95504"/>
                  </a:lnTo>
                </a:path>
              </a:pathLst>
            </a:custGeom>
            <a:ln w="47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5794561" y="5101590"/>
            <a:ext cx="189865" cy="1586230"/>
            <a:chOff x="15794561" y="5101590"/>
            <a:chExt cx="189865" cy="1586230"/>
          </a:xfrm>
        </p:grpSpPr>
        <p:sp>
          <p:nvSpPr>
            <p:cNvPr id="11" name="object 11"/>
            <p:cNvSpPr/>
            <p:nvPr/>
          </p:nvSpPr>
          <p:spPr>
            <a:xfrm>
              <a:off x="15889986" y="5101590"/>
              <a:ext cx="0" cy="1550035"/>
            </a:xfrm>
            <a:custGeom>
              <a:avLst/>
              <a:gdLst/>
              <a:ahLst/>
              <a:cxnLst/>
              <a:rect l="l" t="t" r="r" b="b"/>
              <a:pathLst>
                <a:path h="1550034">
                  <a:moveTo>
                    <a:pt x="0" y="0"/>
                  </a:moveTo>
                  <a:lnTo>
                    <a:pt x="0" y="1549654"/>
                  </a:lnTo>
                </a:path>
              </a:pathLst>
            </a:custGeom>
            <a:ln w="47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18358" y="6569202"/>
              <a:ext cx="142240" cy="94615"/>
            </a:xfrm>
            <a:custGeom>
              <a:avLst/>
              <a:gdLst/>
              <a:ahLst/>
              <a:cxnLst/>
              <a:rect l="l" t="t" r="r" b="b"/>
              <a:pathLst>
                <a:path w="142240" h="94615">
                  <a:moveTo>
                    <a:pt x="141732" y="0"/>
                  </a:moveTo>
                  <a:lnTo>
                    <a:pt x="70865" y="94234"/>
                  </a:lnTo>
                  <a:lnTo>
                    <a:pt x="0" y="0"/>
                  </a:lnTo>
                </a:path>
              </a:pathLst>
            </a:custGeom>
            <a:ln w="4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239255" y="5143500"/>
            <a:ext cx="191135" cy="1610995"/>
            <a:chOff x="6239255" y="5143500"/>
            <a:chExt cx="191135" cy="1610995"/>
          </a:xfrm>
        </p:grpSpPr>
        <p:sp>
          <p:nvSpPr>
            <p:cNvPr id="14" name="object 14"/>
            <p:cNvSpPr/>
            <p:nvPr/>
          </p:nvSpPr>
          <p:spPr>
            <a:xfrm>
              <a:off x="6336029" y="5191505"/>
              <a:ext cx="0" cy="1526540"/>
            </a:xfrm>
            <a:custGeom>
              <a:avLst/>
              <a:gdLst/>
              <a:ahLst/>
              <a:cxnLst/>
              <a:rect l="l" t="t" r="r" b="b"/>
              <a:pathLst>
                <a:path h="1526540">
                  <a:moveTo>
                    <a:pt x="0" y="0"/>
                  </a:moveTo>
                  <a:lnTo>
                    <a:pt x="0" y="1526540"/>
                  </a:lnTo>
                </a:path>
              </a:pathLst>
            </a:custGeom>
            <a:ln w="47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39255" y="5143500"/>
              <a:ext cx="190500" cy="47625"/>
            </a:xfrm>
            <a:custGeom>
              <a:avLst/>
              <a:gdLst/>
              <a:ahLst/>
              <a:cxnLst/>
              <a:rect l="l" t="t" r="r" b="b"/>
              <a:pathLst>
                <a:path w="190500" h="47625">
                  <a:moveTo>
                    <a:pt x="169799" y="0"/>
                  </a:moveTo>
                  <a:lnTo>
                    <a:pt x="0" y="20447"/>
                  </a:lnTo>
                  <a:lnTo>
                    <a:pt x="635" y="29717"/>
                  </a:lnTo>
                  <a:lnTo>
                    <a:pt x="4699" y="37973"/>
                  </a:lnTo>
                  <a:lnTo>
                    <a:pt x="11811" y="44196"/>
                  </a:lnTo>
                  <a:lnTo>
                    <a:pt x="20701" y="47116"/>
                  </a:lnTo>
                  <a:lnTo>
                    <a:pt x="169799" y="47116"/>
                  </a:lnTo>
                  <a:lnTo>
                    <a:pt x="178689" y="44196"/>
                  </a:lnTo>
                  <a:lnTo>
                    <a:pt x="185801" y="37973"/>
                  </a:lnTo>
                  <a:lnTo>
                    <a:pt x="189865" y="29717"/>
                  </a:lnTo>
                  <a:lnTo>
                    <a:pt x="190500" y="23622"/>
                  </a:lnTo>
                  <a:lnTo>
                    <a:pt x="189865" y="17399"/>
                  </a:lnTo>
                  <a:lnTo>
                    <a:pt x="185801" y="9144"/>
                  </a:lnTo>
                  <a:lnTo>
                    <a:pt x="178689" y="3048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64401" y="6634733"/>
              <a:ext cx="142240" cy="95885"/>
            </a:xfrm>
            <a:custGeom>
              <a:avLst/>
              <a:gdLst/>
              <a:ahLst/>
              <a:cxnLst/>
              <a:rect l="l" t="t" r="r" b="b"/>
              <a:pathLst>
                <a:path w="142239" h="95884">
                  <a:moveTo>
                    <a:pt x="141732" y="0"/>
                  </a:moveTo>
                  <a:lnTo>
                    <a:pt x="70865" y="95757"/>
                  </a:lnTo>
                  <a:lnTo>
                    <a:pt x="0" y="0"/>
                  </a:lnTo>
                </a:path>
              </a:pathLst>
            </a:custGeom>
            <a:ln w="4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0811" y="2220467"/>
            <a:ext cx="3619500" cy="1263744"/>
          </a:xfrm>
          <a:prstGeom prst="rect">
            <a:avLst/>
          </a:prstGeom>
          <a:solidFill>
            <a:srgbClr val="FFE16D"/>
          </a:solidFill>
        </p:spPr>
        <p:txBody>
          <a:bodyPr vert="horz" wrap="square" lIns="0" tIns="26670" rIns="0" bIns="0" rtlCol="0">
            <a:spAutoFit/>
          </a:bodyPr>
          <a:lstStyle/>
          <a:p>
            <a:pPr marL="378460" marR="450850" indent="956944">
              <a:lnSpc>
                <a:spcPct val="114999"/>
              </a:lnSpc>
              <a:spcBef>
                <a:spcPts val="210"/>
              </a:spcBef>
            </a:pPr>
            <a:r>
              <a:rPr sz="3600" b="1" spc="-20" dirty="0">
                <a:latin typeface="Calibri"/>
                <a:cs typeface="Calibri"/>
              </a:rPr>
              <a:t>Data</a:t>
            </a:r>
            <a:r>
              <a:rPr sz="360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latin typeface="Calibri"/>
                <a:cs typeface="Calibri"/>
              </a:rPr>
              <a:t>Understanding</a:t>
            </a:r>
            <a:endParaRPr sz="3600" b="1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4108" y="6757416"/>
            <a:ext cx="3373120" cy="1298432"/>
          </a:xfrm>
          <a:prstGeom prst="rect">
            <a:avLst/>
          </a:prstGeom>
          <a:solidFill>
            <a:srgbClr val="FFDE57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2720" marR="567055" indent="941705">
              <a:lnSpc>
                <a:spcPct val="116100"/>
              </a:lnSpc>
              <a:spcBef>
                <a:spcPts val="405"/>
              </a:spcBef>
            </a:pPr>
            <a:r>
              <a:rPr sz="3600" b="1" spc="-20" dirty="0">
                <a:latin typeface="Calibri"/>
                <a:cs typeface="Calibri"/>
              </a:rPr>
              <a:t>Data </a:t>
            </a:r>
            <a:r>
              <a:rPr sz="3600" b="1" spc="-25" dirty="0">
                <a:latin typeface="Calibri"/>
                <a:cs typeface="Calibri"/>
              </a:rPr>
              <a:t>Preprocessing</a:t>
            </a:r>
            <a:endParaRPr sz="3600" b="1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16211" y="2036064"/>
            <a:ext cx="3276600" cy="1430020"/>
          </a:xfrm>
          <a:prstGeom prst="rect">
            <a:avLst/>
          </a:prstGeom>
          <a:solidFill>
            <a:srgbClr val="FFDE57"/>
          </a:solidFill>
        </p:spPr>
        <p:txBody>
          <a:bodyPr vert="horz" wrap="square" lIns="0" tIns="92710" rIns="0" bIns="0" rtlCol="0">
            <a:spAutoFit/>
          </a:bodyPr>
          <a:lstStyle/>
          <a:p>
            <a:pPr marL="265430" marR="564515" indent="843915">
              <a:lnSpc>
                <a:spcPct val="117800"/>
              </a:lnSpc>
              <a:spcBef>
                <a:spcPts val="730"/>
              </a:spcBef>
            </a:pPr>
            <a:r>
              <a:rPr sz="3600" b="1" spc="-20" dirty="0">
                <a:latin typeface="Calibri"/>
                <a:cs typeface="Calibri"/>
              </a:rPr>
              <a:t>Data </a:t>
            </a:r>
            <a:r>
              <a:rPr sz="3600" b="1" spc="-10" dirty="0">
                <a:latin typeface="Calibri"/>
                <a:cs typeface="Calibri"/>
              </a:rPr>
              <a:t>Visualization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884234" y="3601038"/>
            <a:ext cx="191135" cy="1520190"/>
            <a:chOff x="10884234" y="3601038"/>
            <a:chExt cx="191135" cy="1520190"/>
          </a:xfrm>
        </p:grpSpPr>
        <p:sp>
          <p:nvSpPr>
            <p:cNvPr id="21" name="object 21"/>
            <p:cNvSpPr/>
            <p:nvPr/>
          </p:nvSpPr>
          <p:spPr>
            <a:xfrm>
              <a:off x="10979658" y="3637026"/>
              <a:ext cx="0" cy="1484630"/>
            </a:xfrm>
            <a:custGeom>
              <a:avLst/>
              <a:gdLst/>
              <a:ahLst/>
              <a:cxnLst/>
              <a:rect l="l" t="t" r="r" b="b"/>
              <a:pathLst>
                <a:path h="1484629">
                  <a:moveTo>
                    <a:pt x="0" y="1484122"/>
                  </a:moveTo>
                  <a:lnTo>
                    <a:pt x="0" y="0"/>
                  </a:lnTo>
                </a:path>
              </a:pathLst>
            </a:custGeom>
            <a:ln w="4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08030" y="3624834"/>
              <a:ext cx="143510" cy="95885"/>
            </a:xfrm>
            <a:custGeom>
              <a:avLst/>
              <a:gdLst/>
              <a:ahLst/>
              <a:cxnLst/>
              <a:rect l="l" t="t" r="r" b="b"/>
              <a:pathLst>
                <a:path w="143509" h="95885">
                  <a:moveTo>
                    <a:pt x="0" y="95758"/>
                  </a:moveTo>
                  <a:lnTo>
                    <a:pt x="71627" y="0"/>
                  </a:lnTo>
                  <a:lnTo>
                    <a:pt x="143255" y="95758"/>
                  </a:lnTo>
                </a:path>
              </a:pathLst>
            </a:custGeom>
            <a:ln w="47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39570" y="5436870"/>
            <a:ext cx="121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Step</a:t>
            </a:r>
            <a:r>
              <a:rPr sz="3600" b="1" spc="25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81269" y="4313046"/>
            <a:ext cx="1199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Step</a:t>
            </a:r>
            <a:r>
              <a:rPr sz="3600" b="1" spc="-100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44657" y="5376164"/>
            <a:ext cx="1216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Step</a:t>
            </a:r>
            <a:r>
              <a:rPr sz="3600" b="1" spc="35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3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62606" y="4320032"/>
            <a:ext cx="120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Step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4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944600" y="6743700"/>
            <a:ext cx="3429000" cy="1452880"/>
          </a:xfrm>
          <a:custGeom>
            <a:avLst/>
            <a:gdLst/>
            <a:ahLst/>
            <a:cxnLst/>
            <a:rect l="l" t="t" r="r" b="b"/>
            <a:pathLst>
              <a:path w="3429000" h="1452879">
                <a:moveTo>
                  <a:pt x="3429000" y="0"/>
                </a:moveTo>
                <a:lnTo>
                  <a:pt x="0" y="0"/>
                </a:lnTo>
                <a:lnTo>
                  <a:pt x="0" y="1410716"/>
                </a:lnTo>
                <a:lnTo>
                  <a:pt x="3407790" y="1452372"/>
                </a:lnTo>
                <a:lnTo>
                  <a:pt x="3429000" y="763397"/>
                </a:lnTo>
                <a:lnTo>
                  <a:pt x="3429000" y="0"/>
                </a:lnTo>
                <a:close/>
              </a:path>
            </a:pathLst>
          </a:custGeom>
          <a:solidFill>
            <a:srgbClr val="FFD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085567" y="6871842"/>
            <a:ext cx="2095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Conclusion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587865" cy="1025525"/>
          </a:xfrm>
          <a:custGeom>
            <a:avLst/>
            <a:gdLst/>
            <a:ahLst/>
            <a:cxnLst/>
            <a:rect l="l" t="t" r="r" b="b"/>
            <a:pathLst>
              <a:path w="9587865" h="1025525">
                <a:moveTo>
                  <a:pt x="9587357" y="0"/>
                </a:moveTo>
                <a:lnTo>
                  <a:pt x="0" y="0"/>
                </a:lnTo>
                <a:lnTo>
                  <a:pt x="0" y="1025461"/>
                </a:lnTo>
                <a:lnTo>
                  <a:pt x="9587357" y="1025461"/>
                </a:lnTo>
                <a:lnTo>
                  <a:pt x="9587357" y="0"/>
                </a:lnTo>
                <a:close/>
              </a:path>
            </a:pathLst>
          </a:custGeom>
          <a:solidFill>
            <a:srgbClr val="FFD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236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20" dirty="0"/>
              <a:t>UNDERSTANDING: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736" y="2630423"/>
            <a:ext cx="179831" cy="181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736" y="3326891"/>
            <a:ext cx="179831" cy="1798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736" y="4021835"/>
            <a:ext cx="179831" cy="1813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736" y="4716779"/>
            <a:ext cx="179831" cy="1813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736" y="5411723"/>
            <a:ext cx="179831" cy="1813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736" y="6803135"/>
            <a:ext cx="179831" cy="1813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736" y="7498080"/>
            <a:ext cx="179831" cy="1813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5736" y="8193023"/>
            <a:ext cx="179831" cy="1813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90091" y="1313716"/>
            <a:ext cx="14260194" cy="72307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5400" b="1" spc="-10" dirty="0">
                <a:latin typeface="Calibri"/>
                <a:cs typeface="Calibri"/>
              </a:rPr>
              <a:t>COLUMNS:</a:t>
            </a:r>
            <a:endParaRPr sz="54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730"/>
              </a:spcBef>
            </a:pPr>
            <a:r>
              <a:rPr sz="3900" b="1" spc="-60" dirty="0">
                <a:latin typeface="Calibri"/>
                <a:cs typeface="Calibri"/>
              </a:rPr>
              <a:t>ID</a:t>
            </a:r>
            <a:r>
              <a:rPr sz="3900" spc="-60" dirty="0">
                <a:latin typeface="Calibri"/>
                <a:cs typeface="Calibri"/>
              </a:rPr>
              <a:t>:</a:t>
            </a:r>
            <a:r>
              <a:rPr sz="3900" spc="-175" dirty="0">
                <a:latin typeface="Calibri"/>
                <a:cs typeface="Calibri"/>
              </a:rPr>
              <a:t> </a:t>
            </a:r>
            <a:r>
              <a:rPr sz="3900" spc="-75" dirty="0">
                <a:latin typeface="Calibri"/>
                <a:cs typeface="Calibri"/>
              </a:rPr>
              <a:t>It</a:t>
            </a:r>
            <a:r>
              <a:rPr sz="3900" spc="-260" dirty="0">
                <a:latin typeface="Calibri"/>
                <a:cs typeface="Calibri"/>
              </a:rPr>
              <a:t> </a:t>
            </a:r>
            <a:r>
              <a:rPr sz="3900" spc="-50" dirty="0">
                <a:latin typeface="Calibri"/>
                <a:cs typeface="Calibri"/>
              </a:rPr>
              <a:t>gives</a:t>
            </a:r>
            <a:r>
              <a:rPr sz="3900" spc="-17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a</a:t>
            </a:r>
            <a:r>
              <a:rPr sz="3900" spc="-6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unique</a:t>
            </a:r>
            <a:r>
              <a:rPr sz="3900" spc="-8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number</a:t>
            </a:r>
            <a:r>
              <a:rPr sz="3900" spc="-8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for</a:t>
            </a:r>
            <a:r>
              <a:rPr sz="3900" spc="-3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each</a:t>
            </a:r>
            <a:r>
              <a:rPr sz="3900" spc="310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observation.</a:t>
            </a:r>
            <a:endParaRPr sz="39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805"/>
              </a:spcBef>
            </a:pPr>
            <a:r>
              <a:rPr sz="3900" b="1" dirty="0">
                <a:latin typeface="Calibri"/>
                <a:cs typeface="Calibri"/>
              </a:rPr>
              <a:t>Name</a:t>
            </a:r>
            <a:r>
              <a:rPr sz="3900" dirty="0">
                <a:latin typeface="Calibri"/>
                <a:cs typeface="Calibri"/>
              </a:rPr>
              <a:t>:</a:t>
            </a:r>
            <a:r>
              <a:rPr sz="3900" spc="-5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Basic</a:t>
            </a:r>
            <a:r>
              <a:rPr sz="3900" spc="-114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description</a:t>
            </a:r>
            <a:r>
              <a:rPr sz="3900" spc="-9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of</a:t>
            </a:r>
            <a:r>
              <a:rPr sz="3900" spc="-7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-8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provided</a:t>
            </a:r>
            <a:r>
              <a:rPr sz="3900" spc="-15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Airbnb.</a:t>
            </a:r>
            <a:endParaRPr sz="39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455"/>
              </a:spcBef>
            </a:pPr>
            <a:r>
              <a:rPr sz="3900" b="1" dirty="0">
                <a:latin typeface="Calibri"/>
                <a:cs typeface="Calibri"/>
              </a:rPr>
              <a:t>Host</a:t>
            </a:r>
            <a:r>
              <a:rPr sz="3900" b="1" spc="-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ID</a:t>
            </a:r>
            <a:r>
              <a:rPr sz="3900" dirty="0">
                <a:latin typeface="Calibri"/>
                <a:cs typeface="Calibri"/>
              </a:rPr>
              <a:t>:</a:t>
            </a:r>
            <a:r>
              <a:rPr sz="3900" spc="-3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This</a:t>
            </a:r>
            <a:r>
              <a:rPr sz="3900" spc="-60" dirty="0">
                <a:latin typeface="Calibri"/>
                <a:cs typeface="Calibri"/>
              </a:rPr>
              <a:t> </a:t>
            </a:r>
            <a:r>
              <a:rPr sz="3900" spc="-50" dirty="0">
                <a:latin typeface="Calibri"/>
                <a:cs typeface="Calibri"/>
              </a:rPr>
              <a:t>gives</a:t>
            </a:r>
            <a:r>
              <a:rPr sz="3900" spc="-17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us</a:t>
            </a:r>
            <a:r>
              <a:rPr sz="3900" spc="-5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-5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id</a:t>
            </a:r>
            <a:r>
              <a:rPr sz="3900" spc="-6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of</a:t>
            </a:r>
            <a:r>
              <a:rPr sz="3900" spc="-2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-5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host</a:t>
            </a:r>
            <a:r>
              <a:rPr sz="3900" spc="-6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who</a:t>
            </a:r>
            <a:r>
              <a:rPr sz="3900" spc="-4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owns</a:t>
            </a:r>
            <a:r>
              <a:rPr sz="3900" spc="-7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-45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Airbnb.</a:t>
            </a:r>
            <a:endParaRPr sz="39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795"/>
              </a:spcBef>
            </a:pPr>
            <a:r>
              <a:rPr sz="3900" b="1" dirty="0">
                <a:latin typeface="Calibri"/>
                <a:cs typeface="Calibri"/>
              </a:rPr>
              <a:t>Host</a:t>
            </a:r>
            <a:r>
              <a:rPr sz="3900" b="1" spc="-4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Name</a:t>
            </a:r>
            <a:r>
              <a:rPr sz="3900" dirty="0">
                <a:latin typeface="Calibri"/>
                <a:cs typeface="Calibri"/>
              </a:rPr>
              <a:t>:</a:t>
            </a:r>
            <a:r>
              <a:rPr sz="3900" spc="-2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This</a:t>
            </a:r>
            <a:r>
              <a:rPr sz="3900" spc="-60" dirty="0">
                <a:latin typeface="Calibri"/>
                <a:cs typeface="Calibri"/>
              </a:rPr>
              <a:t> </a:t>
            </a:r>
            <a:r>
              <a:rPr sz="3900" spc="-50" dirty="0">
                <a:latin typeface="Calibri"/>
                <a:cs typeface="Calibri"/>
              </a:rPr>
              <a:t>gives</a:t>
            </a:r>
            <a:r>
              <a:rPr sz="3900" spc="-17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us</a:t>
            </a:r>
            <a:r>
              <a:rPr sz="3900" spc="-4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-6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name</a:t>
            </a:r>
            <a:r>
              <a:rPr sz="3900" spc="-9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of</a:t>
            </a:r>
            <a:r>
              <a:rPr sz="3900" spc="-2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-5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host</a:t>
            </a:r>
            <a:r>
              <a:rPr sz="3900" spc="-6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who</a:t>
            </a:r>
            <a:r>
              <a:rPr sz="3900" spc="-5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owns</a:t>
            </a:r>
            <a:r>
              <a:rPr sz="3900" spc="-5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-55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Airbnb.</a:t>
            </a:r>
            <a:endParaRPr sz="3900">
              <a:latin typeface="Calibri"/>
              <a:cs typeface="Calibri"/>
            </a:endParaRPr>
          </a:p>
          <a:p>
            <a:pPr marL="360680" marR="5080">
              <a:lnSpc>
                <a:spcPct val="116900"/>
              </a:lnSpc>
              <a:spcBef>
                <a:spcPts val="15"/>
              </a:spcBef>
            </a:pPr>
            <a:r>
              <a:rPr sz="3900" b="1" spc="-20" dirty="0">
                <a:latin typeface="Calibri"/>
                <a:cs typeface="Calibri"/>
              </a:rPr>
              <a:t>Neighbourhood</a:t>
            </a:r>
            <a:r>
              <a:rPr sz="3900" b="1" spc="-14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Group</a:t>
            </a:r>
            <a:r>
              <a:rPr sz="3900" dirty="0">
                <a:latin typeface="Calibri"/>
                <a:cs typeface="Calibri"/>
              </a:rPr>
              <a:t>:</a:t>
            </a:r>
            <a:r>
              <a:rPr sz="3900" spc="-12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-7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5</a:t>
            </a:r>
            <a:r>
              <a:rPr sz="3900" spc="-55" dirty="0">
                <a:latin typeface="Calibri"/>
                <a:cs typeface="Calibri"/>
              </a:rPr>
              <a:t> </a:t>
            </a:r>
            <a:r>
              <a:rPr sz="3900" spc="-25" dirty="0">
                <a:latin typeface="Calibri"/>
                <a:cs typeface="Calibri"/>
              </a:rPr>
              <a:t>boroughs</a:t>
            </a:r>
            <a:r>
              <a:rPr sz="3900" spc="-13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(a</a:t>
            </a:r>
            <a:r>
              <a:rPr sz="3900" spc="-10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town</a:t>
            </a:r>
            <a:r>
              <a:rPr sz="3900" spc="-6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or</a:t>
            </a:r>
            <a:r>
              <a:rPr sz="3900" spc="-6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district</a:t>
            </a:r>
            <a:r>
              <a:rPr sz="3900" spc="-4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which</a:t>
            </a:r>
            <a:r>
              <a:rPr sz="3900" spc="-10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is</a:t>
            </a:r>
            <a:r>
              <a:rPr sz="3900" spc="-80" dirty="0">
                <a:latin typeface="Calibri"/>
                <a:cs typeface="Calibri"/>
              </a:rPr>
              <a:t> </a:t>
            </a:r>
            <a:r>
              <a:rPr sz="3900" spc="-25" dirty="0">
                <a:latin typeface="Calibri"/>
                <a:cs typeface="Calibri"/>
              </a:rPr>
              <a:t>an </a:t>
            </a:r>
            <a:r>
              <a:rPr sz="3900" spc="-10" dirty="0">
                <a:latin typeface="Calibri"/>
                <a:cs typeface="Calibri"/>
              </a:rPr>
              <a:t>administrative</a:t>
            </a:r>
            <a:r>
              <a:rPr sz="3900" spc="-9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unit)</a:t>
            </a:r>
            <a:r>
              <a:rPr sz="3900" spc="-12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of</a:t>
            </a:r>
            <a:r>
              <a:rPr sz="3900" spc="-8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-9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New</a:t>
            </a:r>
            <a:r>
              <a:rPr sz="3900" spc="-10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York</a:t>
            </a:r>
            <a:r>
              <a:rPr sz="3900" spc="20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City.</a:t>
            </a:r>
            <a:endParaRPr sz="39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1140"/>
              </a:spcBef>
            </a:pPr>
            <a:r>
              <a:rPr sz="3900" b="1" spc="-10" dirty="0">
                <a:latin typeface="Calibri"/>
                <a:cs typeface="Calibri"/>
              </a:rPr>
              <a:t>Neighbourhood</a:t>
            </a:r>
            <a:r>
              <a:rPr sz="3900" spc="-10" dirty="0">
                <a:latin typeface="Calibri"/>
                <a:cs typeface="Calibri"/>
              </a:rPr>
              <a:t>:</a:t>
            </a:r>
            <a:r>
              <a:rPr sz="3900" spc="-7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Towns/Cities</a:t>
            </a:r>
            <a:r>
              <a:rPr sz="3900" spc="-114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present</a:t>
            </a:r>
            <a:r>
              <a:rPr sz="3900" spc="-114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in</a:t>
            </a:r>
            <a:r>
              <a:rPr sz="3900" spc="-15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-10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5</a:t>
            </a:r>
            <a:r>
              <a:rPr sz="3900" spc="10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boroughs.</a:t>
            </a:r>
            <a:endParaRPr sz="39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795"/>
              </a:spcBef>
            </a:pPr>
            <a:r>
              <a:rPr sz="3900" b="1" dirty="0">
                <a:latin typeface="Calibri"/>
                <a:cs typeface="Calibri"/>
              </a:rPr>
              <a:t>Latitude</a:t>
            </a:r>
            <a:r>
              <a:rPr sz="3900" dirty="0">
                <a:latin typeface="Calibri"/>
                <a:cs typeface="Calibri"/>
              </a:rPr>
              <a:t>:</a:t>
            </a:r>
            <a:r>
              <a:rPr sz="3900" spc="-8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Latitude</a:t>
            </a:r>
            <a:r>
              <a:rPr sz="3900" spc="-7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of</a:t>
            </a:r>
            <a:r>
              <a:rPr sz="3900" spc="-7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-40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Airbnb.</a:t>
            </a:r>
            <a:endParaRPr sz="39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800"/>
              </a:spcBef>
            </a:pPr>
            <a:r>
              <a:rPr sz="3900" b="1" spc="-20" dirty="0">
                <a:latin typeface="Calibri"/>
                <a:cs typeface="Calibri"/>
              </a:rPr>
              <a:t>Longitude</a:t>
            </a:r>
            <a:r>
              <a:rPr sz="3900" spc="-20" dirty="0">
                <a:latin typeface="Calibri"/>
                <a:cs typeface="Calibri"/>
              </a:rPr>
              <a:t>:</a:t>
            </a:r>
            <a:r>
              <a:rPr sz="3900" spc="-125" dirty="0">
                <a:latin typeface="Calibri"/>
                <a:cs typeface="Calibri"/>
              </a:rPr>
              <a:t> </a:t>
            </a:r>
            <a:r>
              <a:rPr sz="3900" spc="-30" dirty="0">
                <a:latin typeface="Calibri"/>
                <a:cs typeface="Calibri"/>
              </a:rPr>
              <a:t>Longitude</a:t>
            </a:r>
            <a:r>
              <a:rPr sz="3900" spc="-10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of</a:t>
            </a:r>
            <a:r>
              <a:rPr sz="3900" spc="-65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the</a:t>
            </a:r>
            <a:r>
              <a:rPr sz="3900" spc="10" dirty="0">
                <a:latin typeface="Calibri"/>
                <a:cs typeface="Calibri"/>
              </a:rPr>
              <a:t> </a:t>
            </a:r>
            <a:r>
              <a:rPr sz="3900" spc="-10" dirty="0">
                <a:latin typeface="Calibri"/>
                <a:cs typeface="Calibri"/>
              </a:rPr>
              <a:t>Airbnb.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" y="1978151"/>
            <a:ext cx="161544" cy="161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6441" y="1641119"/>
            <a:ext cx="15892780" cy="84207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4000" b="1" dirty="0">
                <a:latin typeface="Calibri"/>
                <a:cs typeface="Calibri"/>
              </a:rPr>
              <a:t>Room</a:t>
            </a:r>
            <a:r>
              <a:rPr sz="4000" b="1" spc="-18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Type</a:t>
            </a:r>
            <a:r>
              <a:rPr sz="4000" spc="-10" dirty="0">
                <a:latin typeface="Calibri"/>
                <a:cs typeface="Calibri"/>
              </a:rPr>
              <a:t>:</a:t>
            </a:r>
            <a:r>
              <a:rPr sz="4000" spc="-200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Different</a:t>
            </a:r>
            <a:r>
              <a:rPr sz="4000" spc="-1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room</a:t>
            </a:r>
            <a:r>
              <a:rPr sz="4000" spc="-19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types</a:t>
            </a:r>
            <a:r>
              <a:rPr sz="4000" spc="-200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available</a:t>
            </a:r>
            <a:r>
              <a:rPr sz="4000" spc="-1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for</a:t>
            </a:r>
            <a:r>
              <a:rPr sz="4000" spc="-1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2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Airbnb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booking.</a:t>
            </a:r>
            <a:endParaRPr sz="4000">
              <a:latin typeface="Calibri"/>
              <a:cs typeface="Calibri"/>
            </a:endParaRPr>
          </a:p>
          <a:p>
            <a:pPr marL="812800" indent="-480695">
              <a:lnSpc>
                <a:spcPct val="100000"/>
              </a:lnSpc>
              <a:spcBef>
                <a:spcPts val="695"/>
              </a:spcBef>
              <a:buAutoNum type="alphaLcPeriod"/>
              <a:tabLst>
                <a:tab pos="813435" algn="l"/>
              </a:tabLst>
            </a:pPr>
            <a:r>
              <a:rPr sz="4000" spc="-10" dirty="0">
                <a:latin typeface="Calibri"/>
                <a:cs typeface="Calibri"/>
              </a:rPr>
              <a:t>EntireHome/Apartment</a:t>
            </a:r>
            <a:endParaRPr sz="4000">
              <a:latin typeface="Calibri"/>
              <a:cs typeface="Calibri"/>
            </a:endParaRPr>
          </a:p>
          <a:p>
            <a:pPr marL="814069" indent="-506730">
              <a:lnSpc>
                <a:spcPct val="100000"/>
              </a:lnSpc>
              <a:spcBef>
                <a:spcPts val="710"/>
              </a:spcBef>
              <a:buAutoNum type="alphaLcPeriod"/>
              <a:tabLst>
                <a:tab pos="814705" algn="l"/>
              </a:tabLst>
            </a:pPr>
            <a:r>
              <a:rPr sz="4000" spc="-10" dirty="0">
                <a:latin typeface="Calibri"/>
                <a:cs typeface="Calibri"/>
              </a:rPr>
              <a:t>PrivateRoom</a:t>
            </a:r>
            <a:endParaRPr sz="4000">
              <a:latin typeface="Calibri"/>
              <a:cs typeface="Calibri"/>
            </a:endParaRPr>
          </a:p>
          <a:p>
            <a:pPr marL="818515" indent="-451484">
              <a:lnSpc>
                <a:spcPct val="100000"/>
              </a:lnSpc>
              <a:spcBef>
                <a:spcPts val="700"/>
              </a:spcBef>
              <a:buAutoNum type="alphaLcPeriod"/>
              <a:tabLst>
                <a:tab pos="819150" algn="l"/>
              </a:tabLst>
            </a:pPr>
            <a:r>
              <a:rPr sz="4000" spc="-10" dirty="0">
                <a:latin typeface="Calibri"/>
                <a:cs typeface="Calibri"/>
              </a:rPr>
              <a:t>SharedRoom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dirty="0">
                <a:latin typeface="Calibri"/>
                <a:cs typeface="Calibri"/>
              </a:rPr>
              <a:t>Price</a:t>
            </a:r>
            <a:r>
              <a:rPr sz="4000" dirty="0">
                <a:latin typeface="Calibri"/>
                <a:cs typeface="Calibri"/>
              </a:rPr>
              <a:t>: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Price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16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Airbnb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for</a:t>
            </a:r>
            <a:r>
              <a:rPr sz="4000" spc="-1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one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night.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4000" b="1" spc="-20" dirty="0">
                <a:latin typeface="Calibri"/>
                <a:cs typeface="Calibri"/>
              </a:rPr>
              <a:t>Minimum</a:t>
            </a:r>
            <a:r>
              <a:rPr sz="4000" b="1" spc="-19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Nights</a:t>
            </a:r>
            <a:r>
              <a:rPr sz="4000" spc="-20" dirty="0">
                <a:latin typeface="Calibri"/>
                <a:cs typeface="Calibri"/>
              </a:rPr>
              <a:t>: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Number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minimun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spc="-75" dirty="0">
                <a:latin typeface="Calibri"/>
                <a:cs typeface="Calibri"/>
              </a:rPr>
              <a:t>nights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spent</a:t>
            </a:r>
            <a:r>
              <a:rPr sz="4000" spc="-1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by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14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person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1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Airbnb.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4000" b="1" dirty="0">
                <a:latin typeface="Calibri"/>
                <a:cs typeface="Calibri"/>
              </a:rPr>
              <a:t>Number</a:t>
            </a:r>
            <a:r>
              <a:rPr sz="4000" b="1" spc="-13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of</a:t>
            </a:r>
            <a:r>
              <a:rPr sz="4000" b="1" spc="-14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Reviews</a:t>
            </a:r>
            <a:r>
              <a:rPr sz="4000" spc="-20" dirty="0">
                <a:latin typeface="Calibri"/>
                <a:cs typeface="Calibri"/>
              </a:rPr>
              <a:t>:</a:t>
            </a:r>
            <a:r>
              <a:rPr sz="4000" spc="-16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Number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55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reviews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received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by</a:t>
            </a:r>
            <a:r>
              <a:rPr sz="4000" spc="-1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Airbnb.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4000" b="1" dirty="0">
                <a:latin typeface="Calibri"/>
                <a:cs typeface="Calibri"/>
              </a:rPr>
              <a:t>Last</a:t>
            </a:r>
            <a:r>
              <a:rPr sz="4000" b="1" spc="-229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Review</a:t>
            </a:r>
            <a:r>
              <a:rPr sz="4000" spc="-10" dirty="0">
                <a:latin typeface="Calibri"/>
                <a:cs typeface="Calibri"/>
              </a:rPr>
              <a:t>: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Date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1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last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review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spc="-80" dirty="0">
                <a:latin typeface="Calibri"/>
                <a:cs typeface="Calibri"/>
              </a:rPr>
              <a:t>given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by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16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user.</a:t>
            </a:r>
            <a:endParaRPr sz="4000">
              <a:latin typeface="Calibri"/>
              <a:cs typeface="Calibri"/>
            </a:endParaRPr>
          </a:p>
          <a:p>
            <a:pPr marL="12700" marR="881380">
              <a:lnSpc>
                <a:spcPct val="115999"/>
              </a:lnSpc>
            </a:pPr>
            <a:r>
              <a:rPr sz="4000" b="1" spc="-20" dirty="0">
                <a:latin typeface="Calibri"/>
                <a:cs typeface="Calibri"/>
              </a:rPr>
              <a:t>Reviews</a:t>
            </a:r>
            <a:r>
              <a:rPr sz="4000" b="1" spc="-17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per</a:t>
            </a:r>
            <a:r>
              <a:rPr sz="4000" b="1" spc="-15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Month</a:t>
            </a:r>
            <a:r>
              <a:rPr sz="4000" dirty="0">
                <a:latin typeface="Calibri"/>
                <a:cs typeface="Calibri"/>
              </a:rPr>
              <a:t>: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Mean</a:t>
            </a:r>
            <a:r>
              <a:rPr sz="4000" spc="-1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number</a:t>
            </a:r>
            <a:r>
              <a:rPr sz="4000" spc="-1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70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reviews</a:t>
            </a:r>
            <a:r>
              <a:rPr sz="4000" spc="-14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received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by</a:t>
            </a:r>
            <a:r>
              <a:rPr sz="4000" spc="-1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1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Airbnb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per </a:t>
            </a:r>
            <a:r>
              <a:rPr sz="4000" spc="-10" dirty="0">
                <a:latin typeface="Calibri"/>
                <a:cs typeface="Calibri"/>
              </a:rPr>
              <a:t>month.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4000" b="1" spc="-25" dirty="0">
                <a:latin typeface="Calibri"/>
                <a:cs typeface="Calibri"/>
              </a:rPr>
              <a:t>Calculated</a:t>
            </a:r>
            <a:r>
              <a:rPr sz="4000" b="1" spc="-16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host</a:t>
            </a:r>
            <a:r>
              <a:rPr sz="4000" b="1" spc="-15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listings</a:t>
            </a:r>
            <a:r>
              <a:rPr sz="4000" b="1" spc="-15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count</a:t>
            </a:r>
            <a:r>
              <a:rPr sz="4000" spc="-10" dirty="0">
                <a:latin typeface="Calibri"/>
                <a:cs typeface="Calibri"/>
              </a:rPr>
              <a:t>: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Count</a:t>
            </a:r>
            <a:r>
              <a:rPr sz="4000" spc="-1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1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list</a:t>
            </a:r>
            <a:r>
              <a:rPr sz="4000" spc="-1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hosts.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4000" b="1" spc="-20" dirty="0">
                <a:latin typeface="Calibri"/>
                <a:cs typeface="Calibri"/>
              </a:rPr>
              <a:t>Availability</a:t>
            </a:r>
            <a:r>
              <a:rPr sz="4000" b="1" spc="-12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365</a:t>
            </a:r>
            <a:r>
              <a:rPr sz="4000" dirty="0">
                <a:latin typeface="Calibri"/>
                <a:cs typeface="Calibri"/>
              </a:rPr>
              <a:t>: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spc="-45" dirty="0">
                <a:latin typeface="Calibri"/>
                <a:cs typeface="Calibri"/>
              </a:rPr>
              <a:t>Availability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Airbnb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out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365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days.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9715500"/>
            <a:ext cx="161544" cy="1615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4762500"/>
            <a:ext cx="161544" cy="161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5524500"/>
            <a:ext cx="161544" cy="1615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6210300"/>
            <a:ext cx="161544" cy="1615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6819900"/>
            <a:ext cx="161544" cy="1615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7581900"/>
            <a:ext cx="161544" cy="1615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" y="9029700"/>
            <a:ext cx="161544" cy="16154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-50"/>
            <a:ext cx="7997825" cy="876300"/>
          </a:xfrm>
          <a:custGeom>
            <a:avLst/>
            <a:gdLst/>
            <a:ahLst/>
            <a:cxnLst/>
            <a:rect l="l" t="t" r="r" b="b"/>
            <a:pathLst>
              <a:path w="7997825" h="876300">
                <a:moveTo>
                  <a:pt x="7997444" y="0"/>
                </a:moveTo>
                <a:lnTo>
                  <a:pt x="0" y="0"/>
                </a:lnTo>
                <a:lnTo>
                  <a:pt x="0" y="876223"/>
                </a:lnTo>
                <a:lnTo>
                  <a:pt x="7997444" y="876223"/>
                </a:lnTo>
                <a:lnTo>
                  <a:pt x="7997444" y="0"/>
                </a:lnTo>
                <a:close/>
              </a:path>
            </a:pathLst>
          </a:custGeom>
          <a:solidFill>
            <a:srgbClr val="FFE1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6295" y="-39496"/>
            <a:ext cx="59150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10" dirty="0"/>
              <a:t>Understanding: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6800215" cy="1030605"/>
          </a:xfrm>
          <a:custGeom>
            <a:avLst/>
            <a:gdLst/>
            <a:ahLst/>
            <a:cxnLst/>
            <a:rect l="l" t="t" r="r" b="b"/>
            <a:pathLst>
              <a:path w="6800215" h="1030605">
                <a:moveTo>
                  <a:pt x="6799960" y="0"/>
                </a:moveTo>
                <a:lnTo>
                  <a:pt x="0" y="0"/>
                </a:lnTo>
                <a:lnTo>
                  <a:pt x="0" y="1030109"/>
                </a:lnTo>
                <a:lnTo>
                  <a:pt x="6799960" y="1030109"/>
                </a:lnTo>
                <a:lnTo>
                  <a:pt x="6799960" y="0"/>
                </a:lnTo>
                <a:close/>
              </a:path>
            </a:pathLst>
          </a:custGeom>
          <a:solidFill>
            <a:srgbClr val="FFD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485" y="1714500"/>
            <a:ext cx="17185550" cy="50384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84200" indent="-571500" algn="just">
              <a:lnSpc>
                <a:spcPct val="100000"/>
              </a:lnSpc>
              <a:spcBef>
                <a:spcPts val="484"/>
              </a:spcBef>
              <a:buFont typeface="Arial" panose="020B0604020202020204" pitchFamily="34" charset="0"/>
              <a:buChar char="•"/>
            </a:pPr>
            <a:r>
              <a:rPr sz="3600" b="1" dirty="0">
                <a:latin typeface="Calibri"/>
                <a:cs typeface="Calibri"/>
              </a:rPr>
              <a:t>No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duplicate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data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was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found.</a:t>
            </a:r>
            <a:endParaRPr lang="en-US" sz="3600" dirty="0">
              <a:latin typeface="Calibri"/>
              <a:cs typeface="Calibri"/>
            </a:endParaRPr>
          </a:p>
          <a:p>
            <a:pPr marL="584200" indent="-571500" algn="just">
              <a:lnSpc>
                <a:spcPct val="100000"/>
              </a:lnSpc>
              <a:spcBef>
                <a:spcPts val="385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/>
                <a:cs typeface="Calibri"/>
              </a:rPr>
              <a:t>Dropped</a:t>
            </a:r>
            <a:r>
              <a:rPr lang="en-US" sz="3600" b="1" spc="455" dirty="0">
                <a:latin typeface="Calibri"/>
                <a:cs typeface="Calibri"/>
              </a:rPr>
              <a:t>  </a:t>
            </a:r>
            <a:r>
              <a:rPr lang="en-US" sz="3600" b="1" dirty="0">
                <a:latin typeface="Calibri"/>
                <a:cs typeface="Calibri"/>
              </a:rPr>
              <a:t>the</a:t>
            </a:r>
            <a:r>
              <a:rPr lang="en-US" sz="3600" b="1" spc="445" dirty="0">
                <a:latin typeface="Calibri"/>
                <a:cs typeface="Calibri"/>
              </a:rPr>
              <a:t>  </a:t>
            </a:r>
            <a:r>
              <a:rPr lang="en-US" sz="3600" b="1" dirty="0">
                <a:latin typeface="Calibri"/>
                <a:cs typeface="Calibri"/>
              </a:rPr>
              <a:t>columns</a:t>
            </a:r>
            <a:r>
              <a:rPr lang="en-US" sz="3600" b="1" spc="459" dirty="0">
                <a:latin typeface="Calibri"/>
                <a:cs typeface="Calibri"/>
              </a:rPr>
              <a:t>  </a:t>
            </a:r>
            <a:r>
              <a:rPr lang="en-US" sz="3600" b="1" dirty="0">
                <a:latin typeface="Calibri"/>
                <a:cs typeface="Calibri"/>
              </a:rPr>
              <a:t>which</a:t>
            </a:r>
            <a:r>
              <a:rPr lang="en-US" sz="3600" b="1" spc="450" dirty="0">
                <a:latin typeface="Calibri"/>
                <a:cs typeface="Calibri"/>
              </a:rPr>
              <a:t>  </a:t>
            </a:r>
            <a:r>
              <a:rPr lang="en-US" sz="3600" b="1" dirty="0">
                <a:latin typeface="Calibri"/>
                <a:cs typeface="Calibri"/>
              </a:rPr>
              <a:t>we</a:t>
            </a:r>
            <a:r>
              <a:rPr lang="en-US" sz="3600" b="1" spc="450" dirty="0">
                <a:latin typeface="Calibri"/>
                <a:cs typeface="Calibri"/>
              </a:rPr>
              <a:t>  </a:t>
            </a:r>
            <a:r>
              <a:rPr lang="en-US" sz="3600" b="1" dirty="0">
                <a:latin typeface="Calibri"/>
                <a:cs typeface="Calibri"/>
              </a:rPr>
              <a:t>did</a:t>
            </a:r>
            <a:r>
              <a:rPr lang="en-US" sz="3600" b="1" spc="455" dirty="0">
                <a:latin typeface="Calibri"/>
                <a:cs typeface="Calibri"/>
              </a:rPr>
              <a:t>  </a:t>
            </a:r>
            <a:r>
              <a:rPr lang="en-US" sz="3600" b="1" spc="-25" dirty="0">
                <a:latin typeface="Calibri"/>
                <a:cs typeface="Calibri"/>
              </a:rPr>
              <a:t>not</a:t>
            </a:r>
            <a:endParaRPr lang="en-US" sz="3600" dirty="0">
              <a:latin typeface="Calibri"/>
              <a:cs typeface="Calibri"/>
            </a:endParaRPr>
          </a:p>
          <a:p>
            <a:pPr marL="12700" marR="5080" algn="just">
              <a:lnSpc>
                <a:spcPct val="115999"/>
              </a:lnSpc>
              <a:spcBef>
                <a:spcPts val="5"/>
              </a:spcBef>
            </a:pPr>
            <a:r>
              <a:rPr sz="3600" b="1" dirty="0">
                <a:latin typeface="Calibri"/>
                <a:cs typeface="Calibri"/>
              </a:rPr>
              <a:t>require</a:t>
            </a:r>
            <a:r>
              <a:rPr sz="3600" b="1" spc="869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such</a:t>
            </a:r>
            <a:r>
              <a:rPr sz="3600" b="1" spc="894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as</a:t>
            </a:r>
            <a:r>
              <a:rPr sz="3600" b="1" spc="40" dirty="0">
                <a:latin typeface="Calibri"/>
                <a:cs typeface="Calibri"/>
              </a:rPr>
              <a:t>  </a:t>
            </a:r>
            <a:r>
              <a:rPr sz="3600" b="1" dirty="0">
                <a:latin typeface="Calibri"/>
                <a:cs typeface="Calibri"/>
              </a:rPr>
              <a:t>name,</a:t>
            </a:r>
            <a:r>
              <a:rPr sz="3600" b="1" spc="40" dirty="0">
                <a:latin typeface="Calibri"/>
                <a:cs typeface="Calibri"/>
              </a:rPr>
              <a:t>  </a:t>
            </a:r>
            <a:r>
              <a:rPr sz="3600" b="1" dirty="0">
                <a:latin typeface="Calibri"/>
                <a:cs typeface="Calibri"/>
              </a:rPr>
              <a:t>host</a:t>
            </a:r>
            <a:r>
              <a:rPr sz="3600" b="1" spc="8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name,</a:t>
            </a:r>
            <a:r>
              <a:rPr sz="3600" b="1" spc="894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latitude, </a:t>
            </a:r>
            <a:r>
              <a:rPr sz="3600" b="1" dirty="0">
                <a:latin typeface="Calibri"/>
                <a:cs typeface="Calibri"/>
              </a:rPr>
              <a:t>longitude,</a:t>
            </a:r>
            <a:r>
              <a:rPr lang="en-IN" sz="3600" b="1" spc="280" dirty="0">
                <a:latin typeface="Calibri"/>
                <a:cs typeface="Calibri"/>
              </a:rPr>
              <a:t>  </a:t>
            </a:r>
            <a:r>
              <a:rPr sz="3600" b="1" dirty="0">
                <a:latin typeface="Calibri"/>
                <a:cs typeface="Calibri"/>
              </a:rPr>
              <a:t>last</a:t>
            </a:r>
            <a:r>
              <a:rPr sz="3600" b="1" spc="290" dirty="0">
                <a:latin typeface="Calibri"/>
                <a:cs typeface="Calibri"/>
              </a:rPr>
              <a:t>  </a:t>
            </a:r>
            <a:r>
              <a:rPr sz="3600" b="1" dirty="0">
                <a:latin typeface="Calibri"/>
                <a:cs typeface="Calibri"/>
              </a:rPr>
              <a:t>review</a:t>
            </a:r>
            <a:r>
              <a:rPr sz="3600" b="1" spc="295" dirty="0">
                <a:latin typeface="Calibri"/>
                <a:cs typeface="Calibri"/>
              </a:rPr>
              <a:t>  </a:t>
            </a:r>
            <a:r>
              <a:rPr sz="3600" b="1" dirty="0">
                <a:latin typeface="Calibri"/>
                <a:cs typeface="Calibri"/>
              </a:rPr>
              <a:t>and</a:t>
            </a:r>
            <a:r>
              <a:rPr lang="en-IN" sz="3600" b="1" spc="295" dirty="0">
                <a:latin typeface="Calibri"/>
                <a:cs typeface="Calibri"/>
              </a:rPr>
              <a:t>  </a:t>
            </a:r>
            <a:r>
              <a:rPr sz="3600" b="1" dirty="0">
                <a:latin typeface="Calibri"/>
                <a:cs typeface="Calibri"/>
              </a:rPr>
              <a:t>calculated</a:t>
            </a:r>
            <a:r>
              <a:rPr sz="3600" b="1" spc="285" dirty="0">
                <a:latin typeface="Calibri"/>
                <a:cs typeface="Calibri"/>
              </a:rPr>
              <a:t>  </a:t>
            </a:r>
            <a:r>
              <a:rPr sz="3600" b="1" spc="-20" dirty="0">
                <a:latin typeface="Calibri"/>
                <a:cs typeface="Calibri"/>
              </a:rPr>
              <a:t>host </a:t>
            </a:r>
            <a:r>
              <a:rPr sz="3600" b="1" dirty="0">
                <a:latin typeface="Calibri"/>
                <a:cs typeface="Calibri"/>
              </a:rPr>
              <a:t>listings</a:t>
            </a:r>
            <a:r>
              <a:rPr sz="3600" b="1" spc="-17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count.</a:t>
            </a:r>
            <a:endParaRPr lang="en-US" sz="3600" dirty="0">
              <a:latin typeface="Calibri"/>
              <a:cs typeface="Calibri"/>
            </a:endParaRPr>
          </a:p>
          <a:p>
            <a:pPr marL="584200" marR="423545" indent="-571500">
              <a:lnSpc>
                <a:spcPct val="115799"/>
              </a:lnSpc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2225675" algn="l"/>
                <a:tab pos="7814309" algn="l"/>
              </a:tabLst>
            </a:pPr>
            <a:r>
              <a:rPr lang="en-US" sz="3600" b="1" dirty="0">
                <a:latin typeface="Calibri"/>
                <a:cs typeface="Calibri"/>
              </a:rPr>
              <a:t>For</a:t>
            </a:r>
            <a:r>
              <a:rPr lang="en-US" sz="3600" b="1" spc="-75" dirty="0">
                <a:latin typeface="Calibri"/>
                <a:cs typeface="Calibri"/>
              </a:rPr>
              <a:t> </a:t>
            </a:r>
            <a:r>
              <a:rPr lang="en-US" sz="3600" b="1" spc="-25" dirty="0">
                <a:latin typeface="Calibri"/>
                <a:cs typeface="Calibri"/>
              </a:rPr>
              <a:t>missing</a:t>
            </a:r>
            <a:r>
              <a:rPr lang="en-US" sz="3600" b="1" spc="-14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values</a:t>
            </a:r>
            <a:r>
              <a:rPr lang="en-US" sz="3600" b="1" spc="-7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in</a:t>
            </a:r>
            <a:r>
              <a:rPr lang="en-US" sz="3600" b="1" spc="-45" dirty="0">
                <a:latin typeface="Calibri"/>
                <a:cs typeface="Calibri"/>
              </a:rPr>
              <a:t> </a:t>
            </a:r>
            <a:r>
              <a:rPr lang="en-US" sz="3600" b="1" spc="-10" dirty="0" err="1">
                <a:latin typeface="Calibri"/>
                <a:cs typeface="Calibri"/>
              </a:rPr>
              <a:t>review_per_month</a:t>
            </a:r>
            <a:r>
              <a:rPr lang="en-US" sz="3600" b="1" dirty="0">
                <a:latin typeface="Calibri"/>
                <a:cs typeface="Calibri"/>
              </a:rPr>
              <a:t>	</a:t>
            </a:r>
            <a:r>
              <a:rPr lang="en-US" sz="3600" b="1" spc="-25" dirty="0">
                <a:latin typeface="Calibri"/>
                <a:cs typeface="Calibri"/>
              </a:rPr>
              <a:t>we </a:t>
            </a:r>
            <a:r>
              <a:rPr lang="en-US" sz="3600" b="1" dirty="0">
                <a:latin typeface="Calibri"/>
                <a:cs typeface="Calibri"/>
              </a:rPr>
              <a:t>replaced</a:t>
            </a:r>
            <a:r>
              <a:rPr lang="en-US" sz="3600" b="1" spc="-85" dirty="0">
                <a:latin typeface="Calibri"/>
                <a:cs typeface="Calibri"/>
              </a:rPr>
              <a:t> </a:t>
            </a:r>
            <a:r>
              <a:rPr lang="en-US" sz="3600" b="1" spc="-25" dirty="0">
                <a:latin typeface="Calibri"/>
                <a:cs typeface="Calibri"/>
              </a:rPr>
              <a:t>it</a:t>
            </a:r>
            <a:r>
              <a:rPr lang="en-US" sz="3600" b="1" dirty="0">
                <a:latin typeface="Calibri"/>
                <a:cs typeface="Calibri"/>
              </a:rPr>
              <a:t>	with</a:t>
            </a:r>
            <a:r>
              <a:rPr lang="en-US" sz="3600" b="1" spc="-30" dirty="0">
                <a:latin typeface="Calibri"/>
                <a:cs typeface="Calibri"/>
              </a:rPr>
              <a:t> </a:t>
            </a:r>
            <a:r>
              <a:rPr lang="en-US" sz="3600" b="1" spc="-25" dirty="0">
                <a:latin typeface="Calibri"/>
                <a:cs typeface="Calibri"/>
              </a:rPr>
              <a:t>0.</a:t>
            </a:r>
            <a:endParaRPr lang="en-US" sz="3600" dirty="0">
              <a:latin typeface="Calibri"/>
              <a:cs typeface="Calibri"/>
            </a:endParaRPr>
          </a:p>
          <a:p>
            <a:pPr marL="584200" marR="242570" indent="-571500">
              <a:lnSpc>
                <a:spcPct val="115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/>
                <a:cs typeface="Calibri"/>
              </a:rPr>
              <a:t>Rows</a:t>
            </a:r>
            <a:r>
              <a:rPr lang="en-US" sz="3600" b="1" spc="-6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with</a:t>
            </a:r>
            <a:r>
              <a:rPr lang="en-US" sz="3600" b="1" spc="-50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price</a:t>
            </a:r>
            <a:r>
              <a:rPr lang="en-US" sz="3600" b="1" spc="-60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equal</a:t>
            </a:r>
            <a:r>
              <a:rPr lang="en-US" sz="3600" b="1" spc="-60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to</a:t>
            </a:r>
            <a:r>
              <a:rPr lang="en-US" sz="3600" b="1" spc="-4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0</a:t>
            </a:r>
            <a:r>
              <a:rPr lang="en-US" sz="3600" b="1" spc="-50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was</a:t>
            </a:r>
            <a:r>
              <a:rPr lang="en-US" sz="3600" b="1" spc="-5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replaced</a:t>
            </a:r>
            <a:r>
              <a:rPr lang="en-US" sz="3600" b="1" spc="-80" dirty="0">
                <a:latin typeface="Calibri"/>
                <a:cs typeface="Calibri"/>
              </a:rPr>
              <a:t> </a:t>
            </a:r>
            <a:r>
              <a:rPr lang="en-US" sz="3600" b="1" spc="-20" dirty="0">
                <a:latin typeface="Calibri"/>
                <a:cs typeface="Calibri"/>
              </a:rPr>
              <a:t>with </a:t>
            </a:r>
            <a:r>
              <a:rPr lang="en-US" sz="3600" b="1" dirty="0">
                <a:latin typeface="Calibri"/>
                <a:cs typeface="Calibri"/>
              </a:rPr>
              <a:t>its</a:t>
            </a:r>
            <a:r>
              <a:rPr lang="en-US" sz="3600" b="1" spc="-1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median</a:t>
            </a:r>
            <a:r>
              <a:rPr lang="en-US" sz="3600" b="1" spc="-20" dirty="0">
                <a:latin typeface="Calibri"/>
                <a:cs typeface="Calibri"/>
              </a:rPr>
              <a:t> </a:t>
            </a:r>
            <a:r>
              <a:rPr lang="en-US" sz="3600" b="1" spc="-10" dirty="0">
                <a:latin typeface="Calibri"/>
                <a:cs typeface="Calibri"/>
              </a:rPr>
              <a:t>price.</a:t>
            </a:r>
            <a:endParaRPr lang="en-US" sz="3600" dirty="0">
              <a:latin typeface="Calibri"/>
              <a:cs typeface="Calibri"/>
            </a:endParaRPr>
          </a:p>
          <a:p>
            <a:pPr marL="584200" marR="609600" indent="-571500">
              <a:lnSpc>
                <a:spcPct val="1159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/>
                <a:cs typeface="Calibri"/>
              </a:rPr>
              <a:t>There</a:t>
            </a:r>
            <a:r>
              <a:rPr lang="en-US" sz="3600" b="1" spc="-6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were</a:t>
            </a:r>
            <a:r>
              <a:rPr lang="en-US" sz="3600" b="1" spc="-60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some</a:t>
            </a:r>
            <a:r>
              <a:rPr lang="en-US" sz="3600" b="1" spc="-50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high</a:t>
            </a:r>
            <a:r>
              <a:rPr lang="en-US" sz="3600" b="1" spc="-1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priced</a:t>
            </a:r>
            <a:r>
              <a:rPr lang="en-US" sz="3600" b="1" spc="-85" dirty="0">
                <a:latin typeface="Calibri"/>
                <a:cs typeface="Calibri"/>
              </a:rPr>
              <a:t> </a:t>
            </a:r>
            <a:r>
              <a:rPr lang="en-US" sz="3600" b="1" spc="-10" dirty="0" err="1">
                <a:latin typeface="Calibri"/>
                <a:cs typeface="Calibri"/>
              </a:rPr>
              <a:t>Airbnbs</a:t>
            </a:r>
            <a:r>
              <a:rPr lang="en-US" sz="3600" b="1" spc="-10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included</a:t>
            </a:r>
            <a:r>
              <a:rPr lang="en-US" sz="3600" b="1" spc="-40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in</a:t>
            </a:r>
            <a:r>
              <a:rPr lang="en-US" sz="3600" b="1" spc="-1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the</a:t>
            </a:r>
            <a:r>
              <a:rPr lang="en-US" sz="3600" b="1" spc="-3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dataset</a:t>
            </a:r>
            <a:r>
              <a:rPr lang="en-US" sz="3600" b="1" spc="-4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which</a:t>
            </a:r>
            <a:r>
              <a:rPr lang="en-US" sz="3600" b="1" spc="-1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would</a:t>
            </a:r>
            <a:r>
              <a:rPr lang="en-US" sz="3600" b="1" spc="-3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be</a:t>
            </a:r>
            <a:r>
              <a:rPr lang="en-US" sz="3600" b="1" spc="-15" dirty="0">
                <a:latin typeface="Calibri"/>
                <a:cs typeface="Calibri"/>
              </a:rPr>
              <a:t> </a:t>
            </a:r>
            <a:r>
              <a:rPr lang="en-US" sz="3600" b="1" spc="-25" dirty="0">
                <a:latin typeface="Calibri"/>
                <a:cs typeface="Calibri"/>
              </a:rPr>
              <a:t>the </a:t>
            </a:r>
            <a:r>
              <a:rPr lang="en-US" sz="3600" b="1" dirty="0">
                <a:latin typeface="Calibri"/>
                <a:cs typeface="Calibri"/>
              </a:rPr>
              <a:t>lavish</a:t>
            </a:r>
            <a:r>
              <a:rPr lang="en-US" sz="3600" b="1" spc="-80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ones,</a:t>
            </a:r>
            <a:r>
              <a:rPr lang="en-US" sz="3600" b="1" spc="-3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so</a:t>
            </a:r>
            <a:r>
              <a:rPr lang="en-US" sz="3600" b="1" spc="-2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for</a:t>
            </a:r>
            <a:r>
              <a:rPr lang="en-US" sz="3600" b="1" spc="-40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price</a:t>
            </a:r>
            <a:r>
              <a:rPr lang="en-US" sz="3600" b="1" spc="-45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distribution</a:t>
            </a:r>
            <a:r>
              <a:rPr lang="en-US" sz="3600" b="1" spc="-70" dirty="0">
                <a:latin typeface="Calibri"/>
                <a:cs typeface="Calibri"/>
              </a:rPr>
              <a:t> </a:t>
            </a:r>
            <a:r>
              <a:rPr lang="en-US" sz="3600" b="1" spc="-25" dirty="0">
                <a:latin typeface="Calibri"/>
                <a:cs typeface="Calibri"/>
              </a:rPr>
              <a:t>we </a:t>
            </a:r>
            <a:r>
              <a:rPr lang="en-US" sz="3600" b="1" dirty="0">
                <a:latin typeface="Calibri"/>
                <a:cs typeface="Calibri"/>
              </a:rPr>
              <a:t>removed</a:t>
            </a:r>
            <a:r>
              <a:rPr lang="en-US" sz="3600" b="1" spc="-100" dirty="0">
                <a:latin typeface="Calibri"/>
                <a:cs typeface="Calibri"/>
              </a:rPr>
              <a:t> </a:t>
            </a:r>
            <a:r>
              <a:rPr lang="en-US" sz="3600" b="1" dirty="0">
                <a:latin typeface="Calibri"/>
                <a:cs typeface="Calibri"/>
              </a:rPr>
              <a:t>the</a:t>
            </a:r>
            <a:r>
              <a:rPr lang="en-US" sz="3600" b="1" spc="-50" dirty="0">
                <a:latin typeface="Calibri"/>
                <a:cs typeface="Calibri"/>
              </a:rPr>
              <a:t> </a:t>
            </a:r>
            <a:r>
              <a:rPr lang="en-US" sz="3600" b="1" spc="-10" dirty="0">
                <a:latin typeface="Calibri"/>
                <a:cs typeface="Calibri"/>
              </a:rPr>
              <a:t>outliers.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481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Data</a:t>
            </a:r>
            <a:r>
              <a:rPr sz="4800" spc="-120" dirty="0"/>
              <a:t> </a:t>
            </a:r>
            <a:r>
              <a:rPr sz="4800" spc="-35" dirty="0"/>
              <a:t>Preprocessing:</a:t>
            </a:r>
            <a:endParaRPr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0"/>
            <a:ext cx="7879080" cy="929640"/>
          </a:xfrm>
          <a:custGeom>
            <a:avLst/>
            <a:gdLst/>
            <a:ahLst/>
            <a:cxnLst/>
            <a:rect l="l" t="t" r="r" b="b"/>
            <a:pathLst>
              <a:path w="7879080" h="929640">
                <a:moveTo>
                  <a:pt x="7878953" y="0"/>
                </a:moveTo>
                <a:lnTo>
                  <a:pt x="0" y="0"/>
                </a:lnTo>
                <a:lnTo>
                  <a:pt x="0" y="929055"/>
                </a:lnTo>
                <a:lnTo>
                  <a:pt x="7878953" y="929055"/>
                </a:lnTo>
                <a:lnTo>
                  <a:pt x="7878953" y="0"/>
                </a:lnTo>
                <a:close/>
              </a:path>
            </a:pathLst>
          </a:custGeom>
          <a:solidFill>
            <a:srgbClr val="FFE1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100" dirty="0"/>
              <a:t>Data</a:t>
            </a:r>
            <a:r>
              <a:rPr sz="6100" spc="-170" dirty="0"/>
              <a:t> </a:t>
            </a:r>
            <a:r>
              <a:rPr sz="6100" spc="-10" dirty="0"/>
              <a:t>Visaulization:</a:t>
            </a:r>
            <a:endParaRPr sz="6100" dirty="0"/>
          </a:p>
        </p:txBody>
      </p:sp>
      <p:sp>
        <p:nvSpPr>
          <p:cNvPr id="5" name="object 5"/>
          <p:cNvSpPr txBox="1"/>
          <p:nvPr/>
        </p:nvSpPr>
        <p:spPr>
          <a:xfrm>
            <a:off x="-507" y="1227581"/>
            <a:ext cx="16449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70" dirty="0">
                <a:latin typeface="Calibri"/>
                <a:cs typeface="Calibri"/>
              </a:rPr>
              <a:t>To</a:t>
            </a:r>
            <a:r>
              <a:rPr sz="4000" b="1" spc="-6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study</a:t>
            </a:r>
            <a:r>
              <a:rPr sz="4000" b="1" spc="-9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and</a:t>
            </a:r>
            <a:r>
              <a:rPr sz="4000" b="1" spc="-7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visaulize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the</a:t>
            </a:r>
            <a:r>
              <a:rPr sz="4000" b="1" spc="-8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dataset</a:t>
            </a:r>
            <a:r>
              <a:rPr sz="4000" b="1" spc="-8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we</a:t>
            </a:r>
            <a:r>
              <a:rPr sz="4000" b="1" spc="-8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divided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the</a:t>
            </a:r>
            <a:r>
              <a:rPr sz="4000" b="1" spc="-8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visualization</a:t>
            </a:r>
            <a:r>
              <a:rPr sz="4000" b="1" spc="-7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on</a:t>
            </a:r>
            <a:r>
              <a:rPr sz="4000" b="1" spc="-8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the</a:t>
            </a:r>
            <a:r>
              <a:rPr sz="4000" b="1" spc="-8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basis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of: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265" y="2160572"/>
            <a:ext cx="5323840" cy="599440"/>
          </a:xfrm>
          <a:prstGeom prst="rect">
            <a:avLst/>
          </a:prstGeom>
          <a:solidFill>
            <a:srgbClr val="FFDE57"/>
          </a:solidFill>
        </p:spPr>
        <p:txBody>
          <a:bodyPr vert="horz" wrap="square" lIns="0" tIns="241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90"/>
              </a:spcBef>
            </a:pPr>
            <a:r>
              <a:rPr sz="3550" b="1" dirty="0">
                <a:latin typeface="Calibri"/>
                <a:cs typeface="Calibri"/>
              </a:rPr>
              <a:t>1.Univariate</a:t>
            </a:r>
            <a:r>
              <a:rPr sz="3550" b="1" spc="-150" dirty="0">
                <a:latin typeface="Calibri"/>
                <a:cs typeface="Calibri"/>
              </a:rPr>
              <a:t> </a:t>
            </a:r>
            <a:r>
              <a:rPr sz="3550" b="1" spc="-10" dirty="0">
                <a:latin typeface="Calibri"/>
                <a:cs typeface="Calibri"/>
              </a:rPr>
              <a:t>Analysis</a:t>
            </a:r>
            <a:endParaRPr sz="35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65" y="3094203"/>
            <a:ext cx="15493009" cy="1121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5885" algn="just">
              <a:lnSpc>
                <a:spcPct val="116100"/>
              </a:lnSpc>
              <a:spcBef>
                <a:spcPts val="105"/>
              </a:spcBef>
            </a:pPr>
            <a:r>
              <a:rPr sz="3200" b="1" spc="100" dirty="0">
                <a:latin typeface="Calibri"/>
                <a:cs typeface="Calibri"/>
              </a:rPr>
              <a:t>It</a:t>
            </a:r>
            <a:r>
              <a:rPr sz="3200" b="1" spc="4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114" dirty="0">
                <a:latin typeface="Calibri"/>
                <a:cs typeface="Calibri"/>
              </a:rPr>
              <a:t>the</a:t>
            </a:r>
            <a:r>
              <a:rPr sz="3200" b="1" spc="4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simplest</a:t>
            </a:r>
            <a:r>
              <a:rPr sz="3200" b="1" spc="195" dirty="0">
                <a:latin typeface="Calibri"/>
                <a:cs typeface="Calibri"/>
              </a:rPr>
              <a:t> </a:t>
            </a:r>
            <a:r>
              <a:rPr sz="3200" b="1" spc="100" dirty="0">
                <a:latin typeface="Calibri"/>
                <a:cs typeface="Calibri"/>
              </a:rPr>
              <a:t>form</a:t>
            </a:r>
            <a:r>
              <a:rPr sz="3200" b="1" spc="395" dirty="0">
                <a:latin typeface="Calibri"/>
                <a:cs typeface="Calibri"/>
              </a:rPr>
              <a:t> </a:t>
            </a:r>
            <a:r>
              <a:rPr sz="3200" b="1" spc="45" dirty="0">
                <a:latin typeface="Calibri"/>
                <a:cs typeface="Calibri"/>
              </a:rPr>
              <a:t>of</a:t>
            </a:r>
            <a:r>
              <a:rPr sz="3200" b="1" spc="210" dirty="0">
                <a:latin typeface="Calibri"/>
                <a:cs typeface="Calibri"/>
              </a:rPr>
              <a:t> </a:t>
            </a:r>
            <a:r>
              <a:rPr sz="3200" b="1" spc="100" dirty="0">
                <a:latin typeface="Calibri"/>
                <a:cs typeface="Calibri"/>
              </a:rPr>
              <a:t>data</a:t>
            </a:r>
            <a:r>
              <a:rPr sz="3200" b="1" spc="37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analysis </a:t>
            </a:r>
            <a:r>
              <a:rPr sz="3200" b="1" spc="110" dirty="0">
                <a:latin typeface="Calibri"/>
                <a:cs typeface="Calibri"/>
              </a:rPr>
              <a:t>where</a:t>
            </a:r>
            <a:r>
              <a:rPr sz="3200" b="1" spc="105" dirty="0">
                <a:latin typeface="Calibri"/>
                <a:cs typeface="Calibri"/>
              </a:rPr>
              <a:t> </a:t>
            </a:r>
            <a:r>
              <a:rPr sz="3200" b="1" spc="114" dirty="0">
                <a:latin typeface="Calibri"/>
                <a:cs typeface="Calibri"/>
              </a:rPr>
              <a:t>the</a:t>
            </a:r>
            <a:r>
              <a:rPr sz="3200" b="1" spc="145" dirty="0">
                <a:latin typeface="Calibri"/>
                <a:cs typeface="Calibri"/>
              </a:rPr>
              <a:t> </a:t>
            </a:r>
            <a:r>
              <a:rPr sz="3200" b="1" spc="95" dirty="0">
                <a:latin typeface="Calibri"/>
                <a:cs typeface="Calibri"/>
              </a:rPr>
              <a:t>data</a:t>
            </a:r>
            <a:r>
              <a:rPr sz="3200" b="1" spc="1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being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spc="55" dirty="0">
                <a:latin typeface="Calibri"/>
                <a:cs typeface="Calibri"/>
              </a:rPr>
              <a:t>analyzed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contains </a:t>
            </a:r>
            <a:r>
              <a:rPr sz="3200" b="1" spc="50" dirty="0">
                <a:latin typeface="Calibri"/>
                <a:cs typeface="Calibri"/>
              </a:rPr>
              <a:t>only</a:t>
            </a:r>
            <a:r>
              <a:rPr sz="3200" b="1" spc="140" dirty="0">
                <a:latin typeface="Calibri"/>
                <a:cs typeface="Calibri"/>
              </a:rPr>
              <a:t> </a:t>
            </a:r>
            <a:r>
              <a:rPr sz="3200" b="1" spc="50" dirty="0">
                <a:latin typeface="Calibri"/>
                <a:cs typeface="Calibri"/>
              </a:rPr>
              <a:t>one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spc="60" dirty="0">
                <a:latin typeface="Calibri"/>
                <a:cs typeface="Calibri"/>
              </a:rPr>
              <a:t>variable.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25" y="5295900"/>
            <a:ext cx="5934710" cy="581025"/>
          </a:xfrm>
          <a:prstGeom prst="rect">
            <a:avLst/>
          </a:prstGeom>
          <a:solidFill>
            <a:srgbClr val="FFDE57"/>
          </a:solidFill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ts val="4275"/>
              </a:lnSpc>
            </a:pPr>
            <a:r>
              <a:rPr sz="3700" b="1" spc="-10" dirty="0">
                <a:latin typeface="Calibri"/>
                <a:cs typeface="Calibri"/>
              </a:rPr>
              <a:t>2.Multivariate</a:t>
            </a:r>
            <a:r>
              <a:rPr sz="3700" b="1" spc="-145" dirty="0">
                <a:latin typeface="Calibri"/>
                <a:cs typeface="Calibri"/>
              </a:rPr>
              <a:t> </a:t>
            </a:r>
            <a:r>
              <a:rPr sz="3700" b="1" spc="-10" dirty="0">
                <a:latin typeface="Calibri"/>
                <a:cs typeface="Calibri"/>
              </a:rPr>
              <a:t>Analysis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265" y="6621317"/>
            <a:ext cx="16907408" cy="1138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5"/>
              </a:spcBef>
              <a:tabLst>
                <a:tab pos="6817995" algn="l"/>
              </a:tabLst>
            </a:pPr>
            <a:r>
              <a:rPr sz="3200" b="1" dirty="0">
                <a:latin typeface="Calibri"/>
                <a:cs typeface="Calibri"/>
              </a:rPr>
              <a:t>Multivariate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analysis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set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techniques</a:t>
            </a:r>
            <a:r>
              <a:rPr sz="3200" b="1" spc="-20" dirty="0">
                <a:latin typeface="Calibri"/>
                <a:cs typeface="Calibri"/>
              </a:rPr>
              <a:t> used </a:t>
            </a:r>
            <a:r>
              <a:rPr sz="3200" b="1" dirty="0">
                <a:latin typeface="Calibri"/>
                <a:cs typeface="Calibri"/>
              </a:rPr>
              <a:t>for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analysis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data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sets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that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contain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more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than </a:t>
            </a:r>
            <a:r>
              <a:rPr sz="3200" b="1" dirty="0">
                <a:latin typeface="Calibri"/>
                <a:cs typeface="Calibri"/>
              </a:rPr>
              <a:t>one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variable,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techniques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especially </a:t>
            </a:r>
            <a:r>
              <a:rPr sz="3200" b="1" dirty="0">
                <a:latin typeface="Calibri"/>
                <a:cs typeface="Calibri"/>
              </a:rPr>
              <a:t>valuable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when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working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with</a:t>
            </a:r>
            <a:r>
              <a:rPr sz="3200" b="1" spc="-10" dirty="0">
                <a:latin typeface="Calibri"/>
                <a:cs typeface="Calibri"/>
              </a:rPr>
              <a:t> correlated</a:t>
            </a:r>
            <a:r>
              <a:rPr lang="en-IN" sz="3200" b="1" spc="-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variables.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93420"/>
          </a:xfrm>
          <a:custGeom>
            <a:avLst/>
            <a:gdLst/>
            <a:ahLst/>
            <a:cxnLst/>
            <a:rect l="l" t="t" r="r" b="b"/>
            <a:pathLst>
              <a:path w="18288000" h="693420">
                <a:moveTo>
                  <a:pt x="18287492" y="0"/>
                </a:moveTo>
                <a:lnTo>
                  <a:pt x="0" y="0"/>
                </a:lnTo>
                <a:lnTo>
                  <a:pt x="0" y="693166"/>
                </a:lnTo>
                <a:lnTo>
                  <a:pt x="18287492" y="693166"/>
                </a:lnTo>
                <a:lnTo>
                  <a:pt x="18287492" y="0"/>
                </a:lnTo>
                <a:close/>
              </a:path>
            </a:pathLst>
          </a:custGeom>
          <a:solidFill>
            <a:srgbClr val="FFD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37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TOP</a:t>
            </a:r>
            <a:r>
              <a:rPr sz="4000" spc="-155" dirty="0"/>
              <a:t> </a:t>
            </a:r>
            <a:r>
              <a:rPr sz="4000" dirty="0"/>
              <a:t>10</a:t>
            </a:r>
            <a:r>
              <a:rPr sz="4000" spc="-95" dirty="0"/>
              <a:t> </a:t>
            </a:r>
            <a:r>
              <a:rPr sz="4000" dirty="0"/>
              <a:t>HOST</a:t>
            </a:r>
            <a:r>
              <a:rPr sz="4000" spc="-75" dirty="0"/>
              <a:t> </a:t>
            </a:r>
            <a:r>
              <a:rPr sz="4000" spc="-100" dirty="0"/>
              <a:t>IDs</a:t>
            </a:r>
            <a:r>
              <a:rPr sz="4000" spc="-235" dirty="0"/>
              <a:t> </a:t>
            </a:r>
            <a:r>
              <a:rPr sz="4000" spc="-65" dirty="0"/>
              <a:t>WITH</a:t>
            </a:r>
            <a:r>
              <a:rPr sz="4000" spc="-165" dirty="0"/>
              <a:t> </a:t>
            </a:r>
            <a:r>
              <a:rPr sz="4000" spc="-70" dirty="0"/>
              <a:t>MAXIMUM</a:t>
            </a:r>
            <a:r>
              <a:rPr sz="4000" spc="-95" dirty="0"/>
              <a:t> </a:t>
            </a:r>
            <a:r>
              <a:rPr sz="4000" dirty="0"/>
              <a:t>NUMBER</a:t>
            </a:r>
            <a:r>
              <a:rPr sz="4000" spc="-55" dirty="0"/>
              <a:t> </a:t>
            </a:r>
            <a:r>
              <a:rPr sz="4000" dirty="0"/>
              <a:t>OF</a:t>
            </a:r>
            <a:r>
              <a:rPr sz="4000" spc="-60" dirty="0"/>
              <a:t> </a:t>
            </a:r>
            <a:r>
              <a:rPr sz="4000" spc="-10" dirty="0"/>
              <a:t>AIRBNBS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1976437" y="1404937"/>
            <a:ext cx="14396085" cy="8018145"/>
            <a:chOff x="1976437" y="1404937"/>
            <a:chExt cx="14396085" cy="8018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1409700"/>
              <a:ext cx="14386560" cy="80086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200" y="1409700"/>
              <a:ext cx="14386560" cy="8008620"/>
            </a:xfrm>
            <a:custGeom>
              <a:avLst/>
              <a:gdLst/>
              <a:ahLst/>
              <a:cxnLst/>
              <a:rect l="l" t="t" r="r" b="b"/>
              <a:pathLst>
                <a:path w="14386560" h="8008620">
                  <a:moveTo>
                    <a:pt x="0" y="8008620"/>
                  </a:moveTo>
                  <a:lnTo>
                    <a:pt x="14386560" y="8008620"/>
                  </a:lnTo>
                  <a:lnTo>
                    <a:pt x="14386560" y="0"/>
                  </a:lnTo>
                  <a:lnTo>
                    <a:pt x="0" y="0"/>
                  </a:lnTo>
                  <a:lnTo>
                    <a:pt x="0" y="80086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881</Words>
  <Application>Microsoft Office PowerPoint</Application>
  <PresentationFormat>Custom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EDA CAPSTONE PROJECT</vt:lpstr>
      <vt:lpstr>PROBLEM STATEMENT:</vt:lpstr>
      <vt:lpstr>Aim of the Project:</vt:lpstr>
      <vt:lpstr>Methodology:</vt:lpstr>
      <vt:lpstr>DATA UNDERSTANDING:</vt:lpstr>
      <vt:lpstr>Data Understanding:</vt:lpstr>
      <vt:lpstr>Data Preprocessing:</vt:lpstr>
      <vt:lpstr>Data Visaulization:</vt:lpstr>
      <vt:lpstr>TOP 10 HOST IDs WITH MAXIMUM NUMBER OF AIRBNBS</vt:lpstr>
      <vt:lpstr>RELATION BETWEEN TOTAL NUMBER OF AIRBNBs AND NEIGHBOURHOOD GROUP</vt:lpstr>
      <vt:lpstr>RELATION BETWEEN NUMBER OF AIRBNBs AND THEIR ROOM TYPE</vt:lpstr>
      <vt:lpstr>TOP 20 NEIGHBOURHOODS WITH MAXIMUM NUMBER OF AIRBNBs</vt:lpstr>
      <vt:lpstr>PRICE DISTRIBUTION OF AIRBNBs BELOW $200</vt:lpstr>
      <vt:lpstr>PRICE DISTRIBUTION OF AIRBNB ON THE BASIS OF NEIGHBOURHOOD GROUPS</vt:lpstr>
      <vt:lpstr>RELATION BETWEEN PRICE OF AIRBNB AND NEIGHBOURHOOD GROUP</vt:lpstr>
      <vt:lpstr>RELATION BETWEEN AVAILABILITY OF AIRBNB AND NEIGHBORHOOD GROUP</vt:lpstr>
      <vt:lpstr>TOP 10 REVIEWED HOST IDs</vt:lpstr>
      <vt:lpstr>TOP 20 NEIGHBOURHOODS ON THE BASIS OF MEAN PRICE</vt:lpstr>
      <vt:lpstr>TOP 20 NEIGHBOURHOODS WITH MAXIMUM NUMBER OF REVIEWS</vt:lpstr>
      <vt:lpstr>COMPARISON BETWEEN REVIEW AND PRICE OF AIRBNBs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Rahul Jha</dc:creator>
  <cp:keywords>DAE0RCi4wms,BAE0Go4MfF0</cp:keywords>
  <cp:lastModifiedBy>Abhijeet Singh</cp:lastModifiedBy>
  <cp:revision>4</cp:revision>
  <dcterms:created xsi:type="dcterms:W3CDTF">2023-02-07T03:36:05Z</dcterms:created>
  <dcterms:modified xsi:type="dcterms:W3CDTF">2023-02-07T05:02:41Z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2023-02-07T00:00:00Z</vt:filetime>
  </property>
  <property fmtid="{D5CDD505-2E9C-101B-9397-08002B2CF9AE}" pid="5" name="Producer">
    <vt:lpwstr>Microsoft® PowerPoint® for Microsoft 365</vt:lpwstr>
  </property>
</Properties>
</file>