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4"/>
  </p:notesMasterIdLst>
  <p:sldIdLst>
    <p:sldId id="256" r:id="rId2"/>
    <p:sldId id="279" r:id="rId3"/>
    <p:sldId id="288" r:id="rId4"/>
    <p:sldId id="281" r:id="rId5"/>
    <p:sldId id="282" r:id="rId6"/>
    <p:sldId id="283" r:id="rId7"/>
    <p:sldId id="284" r:id="rId8"/>
    <p:sldId id="285" r:id="rId9"/>
    <p:sldId id="257" r:id="rId10"/>
    <p:sldId id="258" r:id="rId11"/>
    <p:sldId id="260" r:id="rId12"/>
    <p:sldId id="261" r:id="rId13"/>
    <p:sldId id="259" r:id="rId14"/>
    <p:sldId id="277" r:id="rId15"/>
    <p:sldId id="268" r:id="rId16"/>
    <p:sldId id="269" r:id="rId17"/>
    <p:sldId id="287" r:id="rId18"/>
    <p:sldId id="270" r:id="rId19"/>
    <p:sldId id="278" r:id="rId20"/>
    <p:sldId id="271" r:id="rId21"/>
    <p:sldId id="272" r:id="rId22"/>
    <p:sldId id="273" r:id="rId23"/>
    <p:sldId id="276" r:id="rId24"/>
    <p:sldId id="274" r:id="rId25"/>
    <p:sldId id="275" r:id="rId26"/>
    <p:sldId id="262" r:id="rId27"/>
    <p:sldId id="263" r:id="rId28"/>
    <p:sldId id="264" r:id="rId29"/>
    <p:sldId id="265" r:id="rId30"/>
    <p:sldId id="266" r:id="rId31"/>
    <p:sldId id="267" r:id="rId32"/>
    <p:sldId id="28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D690B-2B44-4D9D-BBF1-9BDE0258789D}" v="24" dt="2020-09-01T18:33:12.0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jeet Ramnath Selhi" userId="c999d1b7-6050-409f-9599-1b651fa1015a" providerId="ADAL" clId="{F47027E9-65F5-4994-A49E-29DEE2748EB4}"/>
    <pc:docChg chg="undo custSel modSld">
      <pc:chgData name="Abhijeet Ramnath Selhi" userId="c999d1b7-6050-409f-9599-1b651fa1015a" providerId="ADAL" clId="{F47027E9-65F5-4994-A49E-29DEE2748EB4}" dt="2020-09-02T15:32:16.962" v="409" actId="108"/>
      <pc:docMkLst>
        <pc:docMk/>
      </pc:docMkLst>
      <pc:sldChg chg="modSp">
        <pc:chgData name="Abhijeet Ramnath Selhi" userId="c999d1b7-6050-409f-9599-1b651fa1015a" providerId="ADAL" clId="{F47027E9-65F5-4994-A49E-29DEE2748EB4}" dt="2020-09-02T13:53:12.447" v="221" actId="14100"/>
        <pc:sldMkLst>
          <pc:docMk/>
          <pc:sldMk cId="1248005330" sldId="269"/>
        </pc:sldMkLst>
        <pc:spChg chg="mod">
          <ac:chgData name="Abhijeet Ramnath Selhi" userId="c999d1b7-6050-409f-9599-1b651fa1015a" providerId="ADAL" clId="{F47027E9-65F5-4994-A49E-29DEE2748EB4}" dt="2020-09-02T08:43:42.870" v="12" actId="20577"/>
          <ac:spMkLst>
            <pc:docMk/>
            <pc:sldMk cId="1248005330" sldId="269"/>
            <ac:spMk id="3" creationId="{0102C8C5-45C6-48C2-9213-6E508454A78D}"/>
          </ac:spMkLst>
        </pc:spChg>
        <pc:picChg chg="mod">
          <ac:chgData name="Abhijeet Ramnath Selhi" userId="c999d1b7-6050-409f-9599-1b651fa1015a" providerId="ADAL" clId="{F47027E9-65F5-4994-A49E-29DEE2748EB4}" dt="2020-09-02T13:53:09.481" v="220" actId="14100"/>
          <ac:picMkLst>
            <pc:docMk/>
            <pc:sldMk cId="1248005330" sldId="269"/>
            <ac:picMk id="9" creationId="{078E3BDA-C946-41CA-8E2F-5FAA25D9C655}"/>
          </ac:picMkLst>
        </pc:picChg>
        <pc:picChg chg="mod">
          <ac:chgData name="Abhijeet Ramnath Selhi" userId="c999d1b7-6050-409f-9599-1b651fa1015a" providerId="ADAL" clId="{F47027E9-65F5-4994-A49E-29DEE2748EB4}" dt="2020-09-02T13:53:12.447" v="221" actId="14100"/>
          <ac:picMkLst>
            <pc:docMk/>
            <pc:sldMk cId="1248005330" sldId="269"/>
            <ac:picMk id="10" creationId="{DF9153A4-0CDE-482A-9A4D-EE1A80B48729}"/>
          </ac:picMkLst>
        </pc:picChg>
      </pc:sldChg>
      <pc:sldChg chg="addSp delSp modSp">
        <pc:chgData name="Abhijeet Ramnath Selhi" userId="c999d1b7-6050-409f-9599-1b651fa1015a" providerId="ADAL" clId="{F47027E9-65F5-4994-A49E-29DEE2748EB4}" dt="2020-09-02T15:29:18.585" v="395" actId="14100"/>
        <pc:sldMkLst>
          <pc:docMk/>
          <pc:sldMk cId="584281666" sldId="270"/>
        </pc:sldMkLst>
        <pc:spChg chg="mod">
          <ac:chgData name="Abhijeet Ramnath Selhi" userId="c999d1b7-6050-409f-9599-1b651fa1015a" providerId="ADAL" clId="{F47027E9-65F5-4994-A49E-29DEE2748EB4}" dt="2020-09-02T15:15:34.556" v="386" actId="20577"/>
          <ac:spMkLst>
            <pc:docMk/>
            <pc:sldMk cId="584281666" sldId="270"/>
            <ac:spMk id="2" creationId="{8357BD61-BB4A-4173-8DB0-71E7BB71F61B}"/>
          </ac:spMkLst>
        </pc:spChg>
        <pc:spChg chg="mod">
          <ac:chgData name="Abhijeet Ramnath Selhi" userId="c999d1b7-6050-409f-9599-1b651fa1015a" providerId="ADAL" clId="{F47027E9-65F5-4994-A49E-29DEE2748EB4}" dt="2020-09-02T13:45:22.829" v="99" actId="20577"/>
          <ac:spMkLst>
            <pc:docMk/>
            <pc:sldMk cId="584281666" sldId="270"/>
            <ac:spMk id="7" creationId="{1B22FF58-91C7-4DA6-B5CC-445D77F4B551}"/>
          </ac:spMkLst>
        </pc:spChg>
        <pc:picChg chg="mod">
          <ac:chgData name="Abhijeet Ramnath Selhi" userId="c999d1b7-6050-409f-9599-1b651fa1015a" providerId="ADAL" clId="{F47027E9-65F5-4994-A49E-29DEE2748EB4}" dt="2020-09-02T15:29:16.377" v="394" actId="1076"/>
          <ac:picMkLst>
            <pc:docMk/>
            <pc:sldMk cId="584281666" sldId="270"/>
            <ac:picMk id="3" creationId="{444E7B9C-8C1A-4CA6-AE91-425BD6B5145A}"/>
          </ac:picMkLst>
        </pc:picChg>
        <pc:picChg chg="add mod">
          <ac:chgData name="Abhijeet Ramnath Selhi" userId="c999d1b7-6050-409f-9599-1b651fa1015a" providerId="ADAL" clId="{F47027E9-65F5-4994-A49E-29DEE2748EB4}" dt="2020-09-02T15:29:13.377" v="393" actId="108"/>
          <ac:picMkLst>
            <pc:docMk/>
            <pc:sldMk cId="584281666" sldId="270"/>
            <ac:picMk id="5" creationId="{0EAD29F5-33A1-4BEC-A9A0-D3C5EFB673C4}"/>
          </ac:picMkLst>
        </pc:picChg>
        <pc:picChg chg="add del mod">
          <ac:chgData name="Abhijeet Ramnath Selhi" userId="c999d1b7-6050-409f-9599-1b651fa1015a" providerId="ADAL" clId="{F47027E9-65F5-4994-A49E-29DEE2748EB4}" dt="2020-09-02T15:28:39.562" v="387" actId="478"/>
          <ac:picMkLst>
            <pc:docMk/>
            <pc:sldMk cId="584281666" sldId="270"/>
            <ac:picMk id="9" creationId="{9A07A659-C28B-48B6-A958-4790EF708F7B}"/>
          </ac:picMkLst>
        </pc:picChg>
        <pc:picChg chg="add mod">
          <ac:chgData name="Abhijeet Ramnath Selhi" userId="c999d1b7-6050-409f-9599-1b651fa1015a" providerId="ADAL" clId="{F47027E9-65F5-4994-A49E-29DEE2748EB4}" dt="2020-09-02T15:29:18.585" v="395" actId="14100"/>
          <ac:picMkLst>
            <pc:docMk/>
            <pc:sldMk cId="584281666" sldId="270"/>
            <ac:picMk id="10" creationId="{6F77A75D-7EBF-45DE-B39F-453C704CC2A3}"/>
          </ac:picMkLst>
        </pc:picChg>
        <pc:picChg chg="del">
          <ac:chgData name="Abhijeet Ramnath Selhi" userId="c999d1b7-6050-409f-9599-1b651fa1015a" providerId="ADAL" clId="{F47027E9-65F5-4994-A49E-29DEE2748EB4}" dt="2020-09-02T13:44:17.888" v="64" actId="478"/>
          <ac:picMkLst>
            <pc:docMk/>
            <pc:sldMk cId="584281666" sldId="270"/>
            <ac:picMk id="14" creationId="{D7F5E141-4719-439C-A979-24A6F5553863}"/>
          </ac:picMkLst>
        </pc:picChg>
        <pc:picChg chg="del">
          <ac:chgData name="Abhijeet Ramnath Selhi" userId="c999d1b7-6050-409f-9599-1b651fa1015a" providerId="ADAL" clId="{F47027E9-65F5-4994-A49E-29DEE2748EB4}" dt="2020-09-02T13:44:19.701" v="65" actId="478"/>
          <ac:picMkLst>
            <pc:docMk/>
            <pc:sldMk cId="584281666" sldId="270"/>
            <ac:picMk id="15" creationId="{0F774CF4-AD07-4385-9181-217768E1EEDF}"/>
          </ac:picMkLst>
        </pc:picChg>
      </pc:sldChg>
      <pc:sldChg chg="addSp delSp modSp">
        <pc:chgData name="Abhijeet Ramnath Selhi" userId="c999d1b7-6050-409f-9599-1b651fa1015a" providerId="ADAL" clId="{F47027E9-65F5-4994-A49E-29DEE2748EB4}" dt="2020-09-02T15:14:56.287" v="382" actId="108"/>
        <pc:sldMkLst>
          <pc:docMk/>
          <pc:sldMk cId="2268080295" sldId="271"/>
        </pc:sldMkLst>
        <pc:spChg chg="mod">
          <ac:chgData name="Abhijeet Ramnath Selhi" userId="c999d1b7-6050-409f-9599-1b651fa1015a" providerId="ADAL" clId="{F47027E9-65F5-4994-A49E-29DEE2748EB4}" dt="2020-09-02T13:51:41.697" v="212" actId="1076"/>
          <ac:spMkLst>
            <pc:docMk/>
            <pc:sldMk cId="2268080295" sldId="271"/>
            <ac:spMk id="2" creationId="{8357BD61-BB4A-4173-8DB0-71E7BB71F61B}"/>
          </ac:spMkLst>
        </pc:spChg>
        <pc:spChg chg="mod">
          <ac:chgData name="Abhijeet Ramnath Selhi" userId="c999d1b7-6050-409f-9599-1b651fa1015a" providerId="ADAL" clId="{F47027E9-65F5-4994-A49E-29DEE2748EB4}" dt="2020-09-02T15:14:56.287" v="382" actId="108"/>
          <ac:spMkLst>
            <pc:docMk/>
            <pc:sldMk cId="2268080295" sldId="271"/>
            <ac:spMk id="10" creationId="{7689E08B-CF00-4364-BB2C-EC5C5D021952}"/>
          </ac:spMkLst>
        </pc:spChg>
        <pc:spChg chg="mod">
          <ac:chgData name="Abhijeet Ramnath Selhi" userId="c999d1b7-6050-409f-9599-1b651fa1015a" providerId="ADAL" clId="{F47027E9-65F5-4994-A49E-29DEE2748EB4}" dt="2020-09-02T13:51:36.995" v="211" actId="1076"/>
          <ac:spMkLst>
            <pc:docMk/>
            <pc:sldMk cId="2268080295" sldId="271"/>
            <ac:spMk id="11" creationId="{54354A83-B940-4E22-A4BB-F0DCE0410B6E}"/>
          </ac:spMkLst>
        </pc:spChg>
        <pc:picChg chg="del mod">
          <ac:chgData name="Abhijeet Ramnath Selhi" userId="c999d1b7-6050-409f-9599-1b651fa1015a" providerId="ADAL" clId="{F47027E9-65F5-4994-A49E-29DEE2748EB4}" dt="2020-09-02T13:47:27.285" v="159" actId="478"/>
          <ac:picMkLst>
            <pc:docMk/>
            <pc:sldMk cId="2268080295" sldId="271"/>
            <ac:picMk id="8" creationId="{47DF0E09-FB49-4D16-A832-B19F2D0C993B}"/>
          </ac:picMkLst>
        </pc:picChg>
        <pc:picChg chg="del">
          <ac:chgData name="Abhijeet Ramnath Selhi" userId="c999d1b7-6050-409f-9599-1b651fa1015a" providerId="ADAL" clId="{F47027E9-65F5-4994-A49E-29DEE2748EB4}" dt="2020-09-02T13:47:28.552" v="160" actId="478"/>
          <ac:picMkLst>
            <pc:docMk/>
            <pc:sldMk cId="2268080295" sldId="271"/>
            <ac:picMk id="9" creationId="{C1E7BEE9-3DC6-4994-BA09-B54C3FFFF5C1}"/>
          </ac:picMkLst>
        </pc:picChg>
        <pc:picChg chg="add mod">
          <ac:chgData name="Abhijeet Ramnath Selhi" userId="c999d1b7-6050-409f-9599-1b651fa1015a" providerId="ADAL" clId="{F47027E9-65F5-4994-A49E-29DEE2748EB4}" dt="2020-09-02T13:47:49.154" v="163" actId="1076"/>
          <ac:picMkLst>
            <pc:docMk/>
            <pc:sldMk cId="2268080295" sldId="271"/>
            <ac:picMk id="12" creationId="{AD0BDB63-15F8-4256-A42F-F57710EA7F1F}"/>
          </ac:picMkLst>
        </pc:picChg>
        <pc:picChg chg="del">
          <ac:chgData name="Abhijeet Ramnath Selhi" userId="c999d1b7-6050-409f-9599-1b651fa1015a" providerId="ADAL" clId="{F47027E9-65F5-4994-A49E-29DEE2748EB4}" dt="2020-09-02T13:47:29.498" v="161" actId="478"/>
          <ac:picMkLst>
            <pc:docMk/>
            <pc:sldMk cId="2268080295" sldId="271"/>
            <ac:picMk id="13" creationId="{34D072D4-818A-42DD-B185-9221636F3616}"/>
          </ac:picMkLst>
        </pc:picChg>
        <pc:picChg chg="add mod">
          <ac:chgData name="Abhijeet Ramnath Selhi" userId="c999d1b7-6050-409f-9599-1b651fa1015a" providerId="ADAL" clId="{F47027E9-65F5-4994-A49E-29DEE2748EB4}" dt="2020-09-02T13:51:44.955" v="213" actId="14100"/>
          <ac:picMkLst>
            <pc:docMk/>
            <pc:sldMk cId="2268080295" sldId="271"/>
            <ac:picMk id="14" creationId="{8674001C-0C90-412C-9350-EAA726AD7F45}"/>
          </ac:picMkLst>
        </pc:picChg>
      </pc:sldChg>
      <pc:sldChg chg="addSp delSp modSp">
        <pc:chgData name="Abhijeet Ramnath Selhi" userId="c999d1b7-6050-409f-9599-1b651fa1015a" providerId="ADAL" clId="{F47027E9-65F5-4994-A49E-29DEE2748EB4}" dt="2020-09-02T15:14:41.744" v="380" actId="20577"/>
        <pc:sldMkLst>
          <pc:docMk/>
          <pc:sldMk cId="927084486" sldId="272"/>
        </pc:sldMkLst>
        <pc:spChg chg="mod">
          <ac:chgData name="Abhijeet Ramnath Selhi" userId="c999d1b7-6050-409f-9599-1b651fa1015a" providerId="ADAL" clId="{F47027E9-65F5-4994-A49E-29DEE2748EB4}" dt="2020-09-02T13:51:57.218" v="215" actId="1076"/>
          <ac:spMkLst>
            <pc:docMk/>
            <pc:sldMk cId="927084486" sldId="272"/>
            <ac:spMk id="2" creationId="{8357BD61-BB4A-4173-8DB0-71E7BB71F61B}"/>
          </ac:spMkLst>
        </pc:spChg>
        <pc:spChg chg="mod">
          <ac:chgData name="Abhijeet Ramnath Selhi" userId="c999d1b7-6050-409f-9599-1b651fa1015a" providerId="ADAL" clId="{F47027E9-65F5-4994-A49E-29DEE2748EB4}" dt="2020-09-02T13:51:57.218" v="215" actId="1076"/>
          <ac:spMkLst>
            <pc:docMk/>
            <pc:sldMk cId="927084486" sldId="272"/>
            <ac:spMk id="8" creationId="{ADBB99A6-3C78-43A3-BD9B-4C5111BC8A39}"/>
          </ac:spMkLst>
        </pc:spChg>
        <pc:spChg chg="mod">
          <ac:chgData name="Abhijeet Ramnath Selhi" userId="c999d1b7-6050-409f-9599-1b651fa1015a" providerId="ADAL" clId="{F47027E9-65F5-4994-A49E-29DEE2748EB4}" dt="2020-09-02T15:14:41.744" v="380" actId="20577"/>
          <ac:spMkLst>
            <pc:docMk/>
            <pc:sldMk cId="927084486" sldId="272"/>
            <ac:spMk id="10" creationId="{7689E08B-CF00-4364-BB2C-EC5C5D021952}"/>
          </ac:spMkLst>
        </pc:spChg>
        <pc:picChg chg="add mod">
          <ac:chgData name="Abhijeet Ramnath Selhi" userId="c999d1b7-6050-409f-9599-1b651fa1015a" providerId="ADAL" clId="{F47027E9-65F5-4994-A49E-29DEE2748EB4}" dt="2020-09-02T13:49:10.915" v="176" actId="1076"/>
          <ac:picMkLst>
            <pc:docMk/>
            <pc:sldMk cId="927084486" sldId="272"/>
            <ac:picMk id="9" creationId="{45A547A2-5A8D-4076-BC34-5D9E1E7D7DC6}"/>
          </ac:picMkLst>
        </pc:picChg>
        <pc:picChg chg="del">
          <ac:chgData name="Abhijeet Ramnath Selhi" userId="c999d1b7-6050-409f-9599-1b651fa1015a" providerId="ADAL" clId="{F47027E9-65F5-4994-A49E-29DEE2748EB4}" dt="2020-09-02T13:48:54.089" v="172" actId="478"/>
          <ac:picMkLst>
            <pc:docMk/>
            <pc:sldMk cId="927084486" sldId="272"/>
            <ac:picMk id="11" creationId="{D4AEBABA-6533-4F6D-9B5A-EC82E889E1DA}"/>
          </ac:picMkLst>
        </pc:picChg>
        <pc:picChg chg="del">
          <ac:chgData name="Abhijeet Ramnath Selhi" userId="c999d1b7-6050-409f-9599-1b651fa1015a" providerId="ADAL" clId="{F47027E9-65F5-4994-A49E-29DEE2748EB4}" dt="2020-09-02T13:48:54.823" v="173" actId="478"/>
          <ac:picMkLst>
            <pc:docMk/>
            <pc:sldMk cId="927084486" sldId="272"/>
            <ac:picMk id="12" creationId="{BDED21A8-3873-4503-847E-76E0CCC55679}"/>
          </ac:picMkLst>
        </pc:picChg>
        <pc:picChg chg="add mod">
          <ac:chgData name="Abhijeet Ramnath Selhi" userId="c999d1b7-6050-409f-9599-1b651fa1015a" providerId="ADAL" clId="{F47027E9-65F5-4994-A49E-29DEE2748EB4}" dt="2020-09-02T13:52:09.952" v="217" actId="1076"/>
          <ac:picMkLst>
            <pc:docMk/>
            <pc:sldMk cId="927084486" sldId="272"/>
            <ac:picMk id="13" creationId="{94BBAB44-7B52-43C5-91BA-AAADE6379726}"/>
          </ac:picMkLst>
        </pc:picChg>
        <pc:picChg chg="del">
          <ac:chgData name="Abhijeet Ramnath Selhi" userId="c999d1b7-6050-409f-9599-1b651fa1015a" providerId="ADAL" clId="{F47027E9-65F5-4994-A49E-29DEE2748EB4}" dt="2020-09-02T13:48:56.730" v="174" actId="478"/>
          <ac:picMkLst>
            <pc:docMk/>
            <pc:sldMk cId="927084486" sldId="272"/>
            <ac:picMk id="14" creationId="{FCD2EB25-D853-4055-A3E0-B74A5CE29B10}"/>
          </ac:picMkLst>
        </pc:picChg>
      </pc:sldChg>
      <pc:sldChg chg="modSp">
        <pc:chgData name="Abhijeet Ramnath Selhi" userId="c999d1b7-6050-409f-9599-1b651fa1015a" providerId="ADAL" clId="{F47027E9-65F5-4994-A49E-29DEE2748EB4}" dt="2020-09-02T08:43:25.355" v="2" actId="20577"/>
        <pc:sldMkLst>
          <pc:docMk/>
          <pc:sldMk cId="1785094207" sldId="274"/>
        </pc:sldMkLst>
        <pc:spChg chg="mod">
          <ac:chgData name="Abhijeet Ramnath Selhi" userId="c999d1b7-6050-409f-9599-1b651fa1015a" providerId="ADAL" clId="{F47027E9-65F5-4994-A49E-29DEE2748EB4}" dt="2020-09-02T08:43:25.355" v="2" actId="20577"/>
          <ac:spMkLst>
            <pc:docMk/>
            <pc:sldMk cId="1785094207" sldId="274"/>
            <ac:spMk id="2" creationId="{8357BD61-BB4A-4173-8DB0-71E7BB71F61B}"/>
          </ac:spMkLst>
        </pc:spChg>
      </pc:sldChg>
      <pc:sldChg chg="modSp">
        <pc:chgData name="Abhijeet Ramnath Selhi" userId="c999d1b7-6050-409f-9599-1b651fa1015a" providerId="ADAL" clId="{F47027E9-65F5-4994-A49E-29DEE2748EB4}" dt="2020-09-02T08:43:19.888" v="0" actId="20577"/>
        <pc:sldMkLst>
          <pc:docMk/>
          <pc:sldMk cId="3997308834" sldId="275"/>
        </pc:sldMkLst>
        <pc:spChg chg="mod">
          <ac:chgData name="Abhijeet Ramnath Selhi" userId="c999d1b7-6050-409f-9599-1b651fa1015a" providerId="ADAL" clId="{F47027E9-65F5-4994-A49E-29DEE2748EB4}" dt="2020-09-02T08:43:19.888" v="0" actId="20577"/>
          <ac:spMkLst>
            <pc:docMk/>
            <pc:sldMk cId="3997308834" sldId="275"/>
            <ac:spMk id="2" creationId="{8357BD61-BB4A-4173-8DB0-71E7BB71F61B}"/>
          </ac:spMkLst>
        </pc:spChg>
      </pc:sldChg>
      <pc:sldChg chg="addSp delSp modSp">
        <pc:chgData name="Abhijeet Ramnath Selhi" userId="c999d1b7-6050-409f-9599-1b651fa1015a" providerId="ADAL" clId="{F47027E9-65F5-4994-A49E-29DEE2748EB4}" dt="2020-09-02T15:32:16.962" v="409" actId="108"/>
        <pc:sldMkLst>
          <pc:docMk/>
          <pc:sldMk cId="1547747170" sldId="278"/>
        </pc:sldMkLst>
        <pc:spChg chg="del mod">
          <ac:chgData name="Abhijeet Ramnath Selhi" userId="c999d1b7-6050-409f-9599-1b651fa1015a" providerId="ADAL" clId="{F47027E9-65F5-4994-A49E-29DEE2748EB4}" dt="2020-09-02T13:57:51.748" v="312" actId="478"/>
          <ac:spMkLst>
            <pc:docMk/>
            <pc:sldMk cId="1547747170" sldId="278"/>
            <ac:spMk id="2" creationId="{8357BD61-BB4A-4173-8DB0-71E7BB71F61B}"/>
          </ac:spMkLst>
        </pc:spChg>
        <pc:spChg chg="add del mod">
          <ac:chgData name="Abhijeet Ramnath Selhi" userId="c999d1b7-6050-409f-9599-1b651fa1015a" providerId="ADAL" clId="{F47027E9-65F5-4994-A49E-29DEE2748EB4}" dt="2020-09-02T13:57:55.901" v="315" actId="478"/>
          <ac:spMkLst>
            <pc:docMk/>
            <pc:sldMk cId="1547747170" sldId="278"/>
            <ac:spMk id="5" creationId="{1938A4A5-1019-4137-9E6B-716007E961F7}"/>
          </ac:spMkLst>
        </pc:spChg>
        <pc:spChg chg="mod">
          <ac:chgData name="Abhijeet Ramnath Selhi" userId="c999d1b7-6050-409f-9599-1b651fa1015a" providerId="ADAL" clId="{F47027E9-65F5-4994-A49E-29DEE2748EB4}" dt="2020-09-02T13:54:16.903" v="238" actId="108"/>
          <ac:spMkLst>
            <pc:docMk/>
            <pc:sldMk cId="1547747170" sldId="278"/>
            <ac:spMk id="12" creationId="{9EDAE304-819C-41F0-B5DE-9D4FC1000FD7}"/>
          </ac:spMkLst>
        </pc:spChg>
        <pc:spChg chg="add mod">
          <ac:chgData name="Abhijeet Ramnath Selhi" userId="c999d1b7-6050-409f-9599-1b651fa1015a" providerId="ADAL" clId="{F47027E9-65F5-4994-A49E-29DEE2748EB4}" dt="2020-09-02T15:15:26.870" v="385" actId="20577"/>
          <ac:spMkLst>
            <pc:docMk/>
            <pc:sldMk cId="1547747170" sldId="278"/>
            <ac:spMk id="13" creationId="{4B7405EB-5FC3-4EFE-B96E-BB0A55FCE851}"/>
          </ac:spMkLst>
        </pc:spChg>
        <pc:picChg chg="add mod">
          <ac:chgData name="Abhijeet Ramnath Selhi" userId="c999d1b7-6050-409f-9599-1b651fa1015a" providerId="ADAL" clId="{F47027E9-65F5-4994-A49E-29DEE2748EB4}" dt="2020-09-02T15:29:59.251" v="403" actId="108"/>
          <ac:picMkLst>
            <pc:docMk/>
            <pc:sldMk cId="1547747170" sldId="278"/>
            <ac:picMk id="2" creationId="{5F6988FC-BA9D-4CFE-8438-2101638CF62E}"/>
          </ac:picMkLst>
        </pc:picChg>
        <pc:picChg chg="add mod">
          <ac:chgData name="Abhijeet Ramnath Selhi" userId="c999d1b7-6050-409f-9599-1b651fa1015a" providerId="ADAL" clId="{F47027E9-65F5-4994-A49E-29DEE2748EB4}" dt="2020-09-02T15:32:16.962" v="409" actId="108"/>
          <ac:picMkLst>
            <pc:docMk/>
            <pc:sldMk cId="1547747170" sldId="278"/>
            <ac:picMk id="4" creationId="{E10BBA02-EC0A-4292-B744-B4DAAE46F794}"/>
          </ac:picMkLst>
        </pc:picChg>
        <pc:picChg chg="mod">
          <ac:chgData name="Abhijeet Ramnath Selhi" userId="c999d1b7-6050-409f-9599-1b651fa1015a" providerId="ADAL" clId="{F47027E9-65F5-4994-A49E-29DEE2748EB4}" dt="2020-09-02T13:45:44.142" v="103" actId="108"/>
          <ac:picMkLst>
            <pc:docMk/>
            <pc:sldMk cId="1547747170" sldId="278"/>
            <ac:picMk id="8" creationId="{5D5AA3C5-2D75-44EF-8DD4-6518B8692A68}"/>
          </ac:picMkLst>
        </pc:picChg>
        <pc:picChg chg="add del mod">
          <ac:chgData name="Abhijeet Ramnath Selhi" userId="c999d1b7-6050-409f-9599-1b651fa1015a" providerId="ADAL" clId="{F47027E9-65F5-4994-A49E-29DEE2748EB4}" dt="2020-09-02T15:29:24.498" v="396" actId="478"/>
          <ac:picMkLst>
            <pc:docMk/>
            <pc:sldMk cId="1547747170" sldId="278"/>
            <ac:picMk id="9" creationId="{5512697C-7AF0-4AC7-8AA9-70B201A88ECB}"/>
          </ac:picMkLst>
        </pc:picChg>
        <pc:picChg chg="add del mod">
          <ac:chgData name="Abhijeet Ramnath Selhi" userId="c999d1b7-6050-409f-9599-1b651fa1015a" providerId="ADAL" clId="{F47027E9-65F5-4994-A49E-29DEE2748EB4}" dt="2020-09-02T15:29:26.249" v="397" actId="478"/>
          <ac:picMkLst>
            <pc:docMk/>
            <pc:sldMk cId="1547747170" sldId="278"/>
            <ac:picMk id="10" creationId="{AD0770D9-4E47-4177-A6BF-3E1AB9917EFC}"/>
          </ac:picMkLst>
        </pc:picChg>
        <pc:picChg chg="del">
          <ac:chgData name="Abhijeet Ramnath Selhi" userId="c999d1b7-6050-409f-9599-1b651fa1015a" providerId="ADAL" clId="{F47027E9-65F5-4994-A49E-29DEE2748EB4}" dt="2020-09-02T13:45:36.927" v="101" actId="478"/>
          <ac:picMkLst>
            <pc:docMk/>
            <pc:sldMk cId="1547747170" sldId="278"/>
            <ac:picMk id="16" creationId="{94E5724F-1699-4383-AD06-E343269CC908}"/>
          </ac:picMkLst>
        </pc:picChg>
        <pc:picChg chg="del">
          <ac:chgData name="Abhijeet Ramnath Selhi" userId="c999d1b7-6050-409f-9599-1b651fa1015a" providerId="ADAL" clId="{F47027E9-65F5-4994-A49E-29DEE2748EB4}" dt="2020-09-02T13:45:37.716" v="102" actId="478"/>
          <ac:picMkLst>
            <pc:docMk/>
            <pc:sldMk cId="1547747170" sldId="278"/>
            <ac:picMk id="17" creationId="{0AFBF557-4254-41BA-B02B-0AEEC716D6E4}"/>
          </ac:picMkLst>
        </pc:picChg>
      </pc:sldChg>
      <pc:sldChg chg="modSp">
        <pc:chgData name="Abhijeet Ramnath Selhi" userId="c999d1b7-6050-409f-9599-1b651fa1015a" providerId="ADAL" clId="{F47027E9-65F5-4994-A49E-29DEE2748EB4}" dt="2020-09-02T13:56:36.536" v="245" actId="20577"/>
        <pc:sldMkLst>
          <pc:docMk/>
          <pc:sldMk cId="2464989606" sldId="282"/>
        </pc:sldMkLst>
        <pc:spChg chg="mod">
          <ac:chgData name="Abhijeet Ramnath Selhi" userId="c999d1b7-6050-409f-9599-1b651fa1015a" providerId="ADAL" clId="{F47027E9-65F5-4994-A49E-29DEE2748EB4}" dt="2020-09-02T13:56:36.536" v="245" actId="20577"/>
          <ac:spMkLst>
            <pc:docMk/>
            <pc:sldMk cId="2464989606" sldId="282"/>
            <ac:spMk id="8" creationId="{A5490AE4-DB26-4C58-B524-A61B8CED04F6}"/>
          </ac:spMkLst>
        </pc:spChg>
      </pc:sldChg>
      <pc:sldChg chg="modSp">
        <pc:chgData name="Abhijeet Ramnath Selhi" userId="c999d1b7-6050-409f-9599-1b651fa1015a" providerId="ADAL" clId="{F47027E9-65F5-4994-A49E-29DEE2748EB4}" dt="2020-09-02T08:45:04.042" v="14" actId="1076"/>
        <pc:sldMkLst>
          <pc:docMk/>
          <pc:sldMk cId="839134820" sldId="286"/>
        </pc:sldMkLst>
        <pc:spChg chg="mod">
          <ac:chgData name="Abhijeet Ramnath Selhi" userId="c999d1b7-6050-409f-9599-1b651fa1015a" providerId="ADAL" clId="{F47027E9-65F5-4994-A49E-29DEE2748EB4}" dt="2020-09-02T08:45:04.042" v="14" actId="1076"/>
          <ac:spMkLst>
            <pc:docMk/>
            <pc:sldMk cId="839134820" sldId="286"/>
            <ac:spMk id="2" creationId="{8357BD61-BB4A-4173-8DB0-71E7BB71F61B}"/>
          </ac:spMkLst>
        </pc:spChg>
      </pc:sldChg>
    </pc:docChg>
  </pc:docChgLst>
  <pc:docChgLst>
    <pc:chgData name="Abhijeet Ramnath Selhi" userId="c999d1b7-6050-409f-9599-1b651fa1015a" providerId="ADAL" clId="{03A9C573-4AA0-4C63-B6AB-CD1BAB7CB2F3}"/>
    <pc:docChg chg="custSel modSld">
      <pc:chgData name="Abhijeet Ramnath Selhi" userId="c999d1b7-6050-409f-9599-1b651fa1015a" providerId="ADAL" clId="{03A9C573-4AA0-4C63-B6AB-CD1BAB7CB2F3}" dt="2020-09-02T06:10:13.346" v="7" actId="20577"/>
      <pc:docMkLst>
        <pc:docMk/>
      </pc:docMkLst>
      <pc:sldChg chg="modSp">
        <pc:chgData name="Abhijeet Ramnath Selhi" userId="c999d1b7-6050-409f-9599-1b651fa1015a" providerId="ADAL" clId="{03A9C573-4AA0-4C63-B6AB-CD1BAB7CB2F3}" dt="2020-09-02T06:05:29.550" v="3" actId="313"/>
        <pc:sldMkLst>
          <pc:docMk/>
          <pc:sldMk cId="904538077" sldId="268"/>
        </pc:sldMkLst>
        <pc:spChg chg="mod">
          <ac:chgData name="Abhijeet Ramnath Selhi" userId="c999d1b7-6050-409f-9599-1b651fa1015a" providerId="ADAL" clId="{03A9C573-4AA0-4C63-B6AB-CD1BAB7CB2F3}" dt="2020-09-02T06:05:29.550" v="3" actId="313"/>
          <ac:spMkLst>
            <pc:docMk/>
            <pc:sldMk cId="904538077" sldId="268"/>
            <ac:spMk id="2" creationId="{8357BD61-BB4A-4173-8DB0-71E7BB71F61B}"/>
          </ac:spMkLst>
        </pc:spChg>
      </pc:sldChg>
      <pc:sldChg chg="modSp">
        <pc:chgData name="Abhijeet Ramnath Selhi" userId="c999d1b7-6050-409f-9599-1b651fa1015a" providerId="ADAL" clId="{03A9C573-4AA0-4C63-B6AB-CD1BAB7CB2F3}" dt="2020-09-02T06:10:13.346" v="7" actId="20577"/>
        <pc:sldMkLst>
          <pc:docMk/>
          <pc:sldMk cId="1530483885" sldId="273"/>
        </pc:sldMkLst>
        <pc:spChg chg="mod">
          <ac:chgData name="Abhijeet Ramnath Selhi" userId="c999d1b7-6050-409f-9599-1b651fa1015a" providerId="ADAL" clId="{03A9C573-4AA0-4C63-B6AB-CD1BAB7CB2F3}" dt="2020-09-02T06:10:13.346" v="7" actId="20577"/>
          <ac:spMkLst>
            <pc:docMk/>
            <pc:sldMk cId="1530483885" sldId="273"/>
            <ac:spMk id="7" creationId="{1B22FF58-91C7-4DA6-B5CC-445D77F4B551}"/>
          </ac:spMkLst>
        </pc:spChg>
      </pc:sldChg>
      <pc:sldChg chg="modSp">
        <pc:chgData name="Abhijeet Ramnath Selhi" userId="c999d1b7-6050-409f-9599-1b651fa1015a" providerId="ADAL" clId="{03A9C573-4AA0-4C63-B6AB-CD1BAB7CB2F3}" dt="2020-09-02T06:06:57.598" v="4" actId="313"/>
        <pc:sldMkLst>
          <pc:docMk/>
          <pc:sldMk cId="1547747170" sldId="278"/>
        </pc:sldMkLst>
        <pc:spChg chg="mod">
          <ac:chgData name="Abhijeet Ramnath Selhi" userId="c999d1b7-6050-409f-9599-1b651fa1015a" providerId="ADAL" clId="{03A9C573-4AA0-4C63-B6AB-CD1BAB7CB2F3}" dt="2020-09-02T06:06:57.598" v="4" actId="313"/>
          <ac:spMkLst>
            <pc:docMk/>
            <pc:sldMk cId="1547747170" sldId="278"/>
            <ac:spMk id="2" creationId="{8357BD61-BB4A-4173-8DB0-71E7BB71F61B}"/>
          </ac:spMkLst>
        </pc:spChg>
      </pc:sldChg>
    </pc:docChg>
  </pc:docChgLst>
  <pc:docChgLst>
    <pc:chgData name="Ashik  Ahmed" userId="9beb4ecf-b782-424f-acca-8d7e186b27b4" providerId="ADAL" clId="{5F1D690B-2B44-4D9D-BBF1-9BDE0258789D}"/>
    <pc:docChg chg="undo custSel modSld">
      <pc:chgData name="Ashik  Ahmed" userId="9beb4ecf-b782-424f-acca-8d7e186b27b4" providerId="ADAL" clId="{5F1D690B-2B44-4D9D-BBF1-9BDE0258789D}" dt="2020-09-01T18:38:39.525" v="453" actId="2711"/>
      <pc:docMkLst>
        <pc:docMk/>
      </pc:docMkLst>
      <pc:sldChg chg="modSp mod">
        <pc:chgData name="Ashik  Ahmed" userId="9beb4ecf-b782-424f-acca-8d7e186b27b4" providerId="ADAL" clId="{5F1D690B-2B44-4D9D-BBF1-9BDE0258789D}" dt="2020-09-01T18:37:53.948" v="447" actId="2711"/>
        <pc:sldMkLst>
          <pc:docMk/>
          <pc:sldMk cId="2781965033" sldId="256"/>
        </pc:sldMkLst>
        <pc:spChg chg="mod">
          <ac:chgData name="Ashik  Ahmed" userId="9beb4ecf-b782-424f-acca-8d7e186b27b4" providerId="ADAL" clId="{5F1D690B-2B44-4D9D-BBF1-9BDE0258789D}" dt="2020-09-01T18:37:47.772" v="446" actId="404"/>
          <ac:spMkLst>
            <pc:docMk/>
            <pc:sldMk cId="2781965033" sldId="256"/>
            <ac:spMk id="3" creationId="{B07F06AC-4C10-4CE2-AF92-3AC0003E6A2F}"/>
          </ac:spMkLst>
        </pc:spChg>
        <pc:spChg chg="mod">
          <ac:chgData name="Ashik  Ahmed" userId="9beb4ecf-b782-424f-acca-8d7e186b27b4" providerId="ADAL" clId="{5F1D690B-2B44-4D9D-BBF1-9BDE0258789D}" dt="2020-09-01T18:37:53.948" v="447" actId="2711"/>
          <ac:spMkLst>
            <pc:docMk/>
            <pc:sldMk cId="2781965033" sldId="256"/>
            <ac:spMk id="5" creationId="{79485FE6-DC67-467B-888F-FBBB05DE5FE7}"/>
          </ac:spMkLst>
        </pc:spChg>
      </pc:sldChg>
      <pc:sldChg chg="modSp mod">
        <pc:chgData name="Ashik  Ahmed" userId="9beb4ecf-b782-424f-acca-8d7e186b27b4" providerId="ADAL" clId="{5F1D690B-2B44-4D9D-BBF1-9BDE0258789D}" dt="2020-09-01T18:19:36.413" v="146" actId="207"/>
        <pc:sldMkLst>
          <pc:docMk/>
          <pc:sldMk cId="3318193267" sldId="257"/>
        </pc:sldMkLst>
        <pc:spChg chg="mod">
          <ac:chgData name="Ashik  Ahmed" userId="9beb4ecf-b782-424f-acca-8d7e186b27b4" providerId="ADAL" clId="{5F1D690B-2B44-4D9D-BBF1-9BDE0258789D}" dt="2020-09-01T18:19:19.042" v="145" actId="403"/>
          <ac:spMkLst>
            <pc:docMk/>
            <pc:sldMk cId="3318193267" sldId="257"/>
            <ac:spMk id="2" creationId="{8357BD61-BB4A-4173-8DB0-71E7BB71F61B}"/>
          </ac:spMkLst>
        </pc:spChg>
        <pc:spChg chg="mod">
          <ac:chgData name="Ashik  Ahmed" userId="9beb4ecf-b782-424f-acca-8d7e186b27b4" providerId="ADAL" clId="{5F1D690B-2B44-4D9D-BBF1-9BDE0258789D}" dt="2020-09-01T18:19:36.413" v="146" actId="207"/>
          <ac:spMkLst>
            <pc:docMk/>
            <pc:sldMk cId="3318193267" sldId="257"/>
            <ac:spMk id="3" creationId="{0102C8C5-45C6-48C2-9213-6E508454A78D}"/>
          </ac:spMkLst>
        </pc:spChg>
      </pc:sldChg>
      <pc:sldChg chg="modSp mod">
        <pc:chgData name="Ashik  Ahmed" userId="9beb4ecf-b782-424f-acca-8d7e186b27b4" providerId="ADAL" clId="{5F1D690B-2B44-4D9D-BBF1-9BDE0258789D}" dt="2020-09-01T18:21:09.479" v="165" actId="208"/>
        <pc:sldMkLst>
          <pc:docMk/>
          <pc:sldMk cId="849625163" sldId="258"/>
        </pc:sldMkLst>
        <pc:spChg chg="mod">
          <ac:chgData name="Ashik  Ahmed" userId="9beb4ecf-b782-424f-acca-8d7e186b27b4" providerId="ADAL" clId="{5F1D690B-2B44-4D9D-BBF1-9BDE0258789D}" dt="2020-09-01T18:20:06.248" v="154" actId="1076"/>
          <ac:spMkLst>
            <pc:docMk/>
            <pc:sldMk cId="849625163" sldId="258"/>
            <ac:spMk id="2" creationId="{8357BD61-BB4A-4173-8DB0-71E7BB71F61B}"/>
          </ac:spMkLst>
        </pc:spChg>
        <pc:spChg chg="mod">
          <ac:chgData name="Ashik  Ahmed" userId="9beb4ecf-b782-424f-acca-8d7e186b27b4" providerId="ADAL" clId="{5F1D690B-2B44-4D9D-BBF1-9BDE0258789D}" dt="2020-09-01T18:20:09.438" v="155" actId="1076"/>
          <ac:spMkLst>
            <pc:docMk/>
            <pc:sldMk cId="849625163" sldId="258"/>
            <ac:spMk id="3" creationId="{0102C8C5-45C6-48C2-9213-6E508454A78D}"/>
          </ac:spMkLst>
        </pc:spChg>
        <pc:picChg chg="mod">
          <ac:chgData name="Ashik  Ahmed" userId="9beb4ecf-b782-424f-acca-8d7e186b27b4" providerId="ADAL" clId="{5F1D690B-2B44-4D9D-BBF1-9BDE0258789D}" dt="2020-09-01T18:21:09.479" v="165" actId="208"/>
          <ac:picMkLst>
            <pc:docMk/>
            <pc:sldMk cId="849625163" sldId="258"/>
            <ac:picMk id="5" creationId="{D6F19C74-E6C9-40E4-B5DB-617F5AEA4F57}"/>
          </ac:picMkLst>
        </pc:picChg>
      </pc:sldChg>
      <pc:sldChg chg="modSp mod">
        <pc:chgData name="Ashik  Ahmed" userId="9beb4ecf-b782-424f-acca-8d7e186b27b4" providerId="ADAL" clId="{5F1D690B-2B44-4D9D-BBF1-9BDE0258789D}" dt="2020-09-01T18:24:17.699" v="195" actId="14100"/>
        <pc:sldMkLst>
          <pc:docMk/>
          <pc:sldMk cId="476775767" sldId="259"/>
        </pc:sldMkLst>
        <pc:spChg chg="mod">
          <ac:chgData name="Ashik  Ahmed" userId="9beb4ecf-b782-424f-acca-8d7e186b27b4" providerId="ADAL" clId="{5F1D690B-2B44-4D9D-BBF1-9BDE0258789D}" dt="2020-09-01T18:22:27.324" v="178" actId="403"/>
          <ac:spMkLst>
            <pc:docMk/>
            <pc:sldMk cId="476775767" sldId="259"/>
            <ac:spMk id="2" creationId="{8357BD61-BB4A-4173-8DB0-71E7BB71F61B}"/>
          </ac:spMkLst>
        </pc:spChg>
        <pc:picChg chg="mod">
          <ac:chgData name="Ashik  Ahmed" userId="9beb4ecf-b782-424f-acca-8d7e186b27b4" providerId="ADAL" clId="{5F1D690B-2B44-4D9D-BBF1-9BDE0258789D}" dt="2020-09-01T18:24:17.699" v="195" actId="14100"/>
          <ac:picMkLst>
            <pc:docMk/>
            <pc:sldMk cId="476775767" sldId="259"/>
            <ac:picMk id="8" creationId="{A7A323E0-F42A-4854-80A3-F55474E39593}"/>
          </ac:picMkLst>
        </pc:picChg>
      </pc:sldChg>
      <pc:sldChg chg="modSp mod">
        <pc:chgData name="Ashik  Ahmed" userId="9beb4ecf-b782-424f-acca-8d7e186b27b4" providerId="ADAL" clId="{5F1D690B-2B44-4D9D-BBF1-9BDE0258789D}" dt="2020-09-01T18:21:20.305" v="166" actId="403"/>
        <pc:sldMkLst>
          <pc:docMk/>
          <pc:sldMk cId="134240784" sldId="260"/>
        </pc:sldMkLst>
        <pc:spChg chg="mod">
          <ac:chgData name="Ashik  Ahmed" userId="9beb4ecf-b782-424f-acca-8d7e186b27b4" providerId="ADAL" clId="{5F1D690B-2B44-4D9D-BBF1-9BDE0258789D}" dt="2020-09-01T18:21:20.305" v="166" actId="403"/>
          <ac:spMkLst>
            <pc:docMk/>
            <pc:sldMk cId="134240784" sldId="260"/>
            <ac:spMk id="2" creationId="{8357BD61-BB4A-4173-8DB0-71E7BB71F61B}"/>
          </ac:spMkLst>
        </pc:spChg>
        <pc:picChg chg="mod">
          <ac:chgData name="Ashik  Ahmed" userId="9beb4ecf-b782-424f-acca-8d7e186b27b4" providerId="ADAL" clId="{5F1D690B-2B44-4D9D-BBF1-9BDE0258789D}" dt="2020-09-01T18:21:04.218" v="164" actId="208"/>
          <ac:picMkLst>
            <pc:docMk/>
            <pc:sldMk cId="134240784" sldId="260"/>
            <ac:picMk id="5" creationId="{91E0FDDA-D25D-46BA-ACF4-89061F323C7C}"/>
          </ac:picMkLst>
        </pc:picChg>
        <pc:picChg chg="mod">
          <ac:chgData name="Ashik  Ahmed" userId="9beb4ecf-b782-424f-acca-8d7e186b27b4" providerId="ADAL" clId="{5F1D690B-2B44-4D9D-BBF1-9BDE0258789D}" dt="2020-09-01T18:21:04.218" v="164" actId="208"/>
          <ac:picMkLst>
            <pc:docMk/>
            <pc:sldMk cId="134240784" sldId="260"/>
            <ac:picMk id="6" creationId="{700B3D2F-0BB5-4D81-B3DE-4BD3262271C0}"/>
          </ac:picMkLst>
        </pc:picChg>
        <pc:picChg chg="mod">
          <ac:chgData name="Ashik  Ahmed" userId="9beb4ecf-b782-424f-acca-8d7e186b27b4" providerId="ADAL" clId="{5F1D690B-2B44-4D9D-BBF1-9BDE0258789D}" dt="2020-09-01T18:21:04.218" v="164" actId="208"/>
          <ac:picMkLst>
            <pc:docMk/>
            <pc:sldMk cId="134240784" sldId="260"/>
            <ac:picMk id="9" creationId="{B54A28E9-CD7D-4679-BE1B-952510C84DB3}"/>
          </ac:picMkLst>
        </pc:picChg>
        <pc:picChg chg="mod">
          <ac:chgData name="Ashik  Ahmed" userId="9beb4ecf-b782-424f-acca-8d7e186b27b4" providerId="ADAL" clId="{5F1D690B-2B44-4D9D-BBF1-9BDE0258789D}" dt="2020-09-01T18:21:04.218" v="164" actId="208"/>
          <ac:picMkLst>
            <pc:docMk/>
            <pc:sldMk cId="134240784" sldId="260"/>
            <ac:picMk id="10" creationId="{0DA88040-F54D-4023-99FC-50CBE88BD778}"/>
          </ac:picMkLst>
        </pc:picChg>
      </pc:sldChg>
      <pc:sldChg chg="modSp mod">
        <pc:chgData name="Ashik  Ahmed" userId="9beb4ecf-b782-424f-acca-8d7e186b27b4" providerId="ADAL" clId="{5F1D690B-2B44-4D9D-BBF1-9BDE0258789D}" dt="2020-09-01T18:22:03.865" v="177" actId="208"/>
        <pc:sldMkLst>
          <pc:docMk/>
          <pc:sldMk cId="534242799" sldId="261"/>
        </pc:sldMkLst>
        <pc:spChg chg="mod">
          <ac:chgData name="Ashik  Ahmed" userId="9beb4ecf-b782-424f-acca-8d7e186b27b4" providerId="ADAL" clId="{5F1D690B-2B44-4D9D-BBF1-9BDE0258789D}" dt="2020-09-01T18:21:24.396" v="167" actId="403"/>
          <ac:spMkLst>
            <pc:docMk/>
            <pc:sldMk cId="534242799" sldId="261"/>
            <ac:spMk id="2" creationId="{8357BD61-BB4A-4173-8DB0-71E7BB71F61B}"/>
          </ac:spMkLst>
        </pc:spChg>
        <pc:picChg chg="mod">
          <ac:chgData name="Ashik  Ahmed" userId="9beb4ecf-b782-424f-acca-8d7e186b27b4" providerId="ADAL" clId="{5F1D690B-2B44-4D9D-BBF1-9BDE0258789D}" dt="2020-09-01T18:22:03.865" v="177" actId="208"/>
          <ac:picMkLst>
            <pc:docMk/>
            <pc:sldMk cId="534242799" sldId="261"/>
            <ac:picMk id="15" creationId="{7A8DAB82-F615-4DD1-8C71-70A10C986A3F}"/>
          </ac:picMkLst>
        </pc:picChg>
        <pc:picChg chg="mod">
          <ac:chgData name="Ashik  Ahmed" userId="9beb4ecf-b782-424f-acca-8d7e186b27b4" providerId="ADAL" clId="{5F1D690B-2B44-4D9D-BBF1-9BDE0258789D}" dt="2020-09-01T18:22:03.865" v="177" actId="208"/>
          <ac:picMkLst>
            <pc:docMk/>
            <pc:sldMk cId="534242799" sldId="261"/>
            <ac:picMk id="16" creationId="{D538805C-3B67-4399-A5D6-D172A3188937}"/>
          </ac:picMkLst>
        </pc:picChg>
        <pc:picChg chg="mod">
          <ac:chgData name="Ashik  Ahmed" userId="9beb4ecf-b782-424f-acca-8d7e186b27b4" providerId="ADAL" clId="{5F1D690B-2B44-4D9D-BBF1-9BDE0258789D}" dt="2020-09-01T18:22:03.865" v="177" actId="208"/>
          <ac:picMkLst>
            <pc:docMk/>
            <pc:sldMk cId="534242799" sldId="261"/>
            <ac:picMk id="17" creationId="{4E9040B6-DC7D-4258-9DDD-4CC5E05E0F13}"/>
          </ac:picMkLst>
        </pc:picChg>
        <pc:picChg chg="mod">
          <ac:chgData name="Ashik  Ahmed" userId="9beb4ecf-b782-424f-acca-8d7e186b27b4" providerId="ADAL" clId="{5F1D690B-2B44-4D9D-BBF1-9BDE0258789D}" dt="2020-09-01T18:22:03.865" v="177" actId="208"/>
          <ac:picMkLst>
            <pc:docMk/>
            <pc:sldMk cId="534242799" sldId="261"/>
            <ac:picMk id="18" creationId="{63955F18-7CF9-4131-9690-A11D60FD5EB7}"/>
          </ac:picMkLst>
        </pc:picChg>
      </pc:sldChg>
      <pc:sldChg chg="modSp mod">
        <pc:chgData name="Ashik  Ahmed" userId="9beb4ecf-b782-424f-acca-8d7e186b27b4" providerId="ADAL" clId="{5F1D690B-2B44-4D9D-BBF1-9BDE0258789D}" dt="2020-09-01T18:34:11.817" v="376" actId="1076"/>
        <pc:sldMkLst>
          <pc:docMk/>
          <pc:sldMk cId="824935744" sldId="262"/>
        </pc:sldMkLst>
        <pc:spChg chg="mod">
          <ac:chgData name="Ashik  Ahmed" userId="9beb4ecf-b782-424f-acca-8d7e186b27b4" providerId="ADAL" clId="{5F1D690B-2B44-4D9D-BBF1-9BDE0258789D}" dt="2020-09-01T18:33:47.974" v="370" actId="1076"/>
          <ac:spMkLst>
            <pc:docMk/>
            <pc:sldMk cId="824935744" sldId="262"/>
            <ac:spMk id="2" creationId="{8357BD61-BB4A-4173-8DB0-71E7BB71F61B}"/>
          </ac:spMkLst>
        </pc:spChg>
        <pc:graphicFrameChg chg="mod modGraphic">
          <ac:chgData name="Ashik  Ahmed" userId="9beb4ecf-b782-424f-acca-8d7e186b27b4" providerId="ADAL" clId="{5F1D690B-2B44-4D9D-BBF1-9BDE0258789D}" dt="2020-09-01T18:34:11.817" v="376" actId="1076"/>
          <ac:graphicFrameMkLst>
            <pc:docMk/>
            <pc:sldMk cId="824935744" sldId="262"/>
            <ac:graphicFrameMk id="3" creationId="{46B8BB98-9708-4050-B541-71381939755F}"/>
          </ac:graphicFrameMkLst>
        </pc:graphicFrameChg>
      </pc:sldChg>
      <pc:sldChg chg="modSp mod">
        <pc:chgData name="Ashik  Ahmed" userId="9beb4ecf-b782-424f-acca-8d7e186b27b4" providerId="ADAL" clId="{5F1D690B-2B44-4D9D-BBF1-9BDE0258789D}" dt="2020-09-01T18:35:21.261" v="390" actId="403"/>
        <pc:sldMkLst>
          <pc:docMk/>
          <pc:sldMk cId="4284189143" sldId="263"/>
        </pc:sldMkLst>
        <pc:spChg chg="mod">
          <ac:chgData name="Ashik  Ahmed" userId="9beb4ecf-b782-424f-acca-8d7e186b27b4" providerId="ADAL" clId="{5F1D690B-2B44-4D9D-BBF1-9BDE0258789D}" dt="2020-09-01T18:35:21.261" v="390" actId="403"/>
          <ac:spMkLst>
            <pc:docMk/>
            <pc:sldMk cId="4284189143" sldId="263"/>
            <ac:spMk id="2" creationId="{8357BD61-BB4A-4173-8DB0-71E7BB71F61B}"/>
          </ac:spMkLst>
        </pc:spChg>
        <pc:graphicFrameChg chg="mod modGraphic">
          <ac:chgData name="Ashik  Ahmed" userId="9beb4ecf-b782-424f-acca-8d7e186b27b4" providerId="ADAL" clId="{5F1D690B-2B44-4D9D-BBF1-9BDE0258789D}" dt="2020-09-01T18:35:06.418" v="389" actId="122"/>
          <ac:graphicFrameMkLst>
            <pc:docMk/>
            <pc:sldMk cId="4284189143" sldId="263"/>
            <ac:graphicFrameMk id="3" creationId="{46B8BB98-9708-4050-B541-71381939755F}"/>
          </ac:graphicFrameMkLst>
        </pc:graphicFrameChg>
      </pc:sldChg>
      <pc:sldChg chg="modSp mod">
        <pc:chgData name="Ashik  Ahmed" userId="9beb4ecf-b782-424f-acca-8d7e186b27b4" providerId="ADAL" clId="{5F1D690B-2B44-4D9D-BBF1-9BDE0258789D}" dt="2020-09-01T18:35:41.948" v="394" actId="14100"/>
        <pc:sldMkLst>
          <pc:docMk/>
          <pc:sldMk cId="2309974343" sldId="264"/>
        </pc:sldMkLst>
        <pc:spChg chg="mod">
          <ac:chgData name="Ashik  Ahmed" userId="9beb4ecf-b782-424f-acca-8d7e186b27b4" providerId="ADAL" clId="{5F1D690B-2B44-4D9D-BBF1-9BDE0258789D}" dt="2020-09-01T18:35:27.432" v="392" actId="20577"/>
          <ac:spMkLst>
            <pc:docMk/>
            <pc:sldMk cId="2309974343" sldId="264"/>
            <ac:spMk id="2" creationId="{8357BD61-BB4A-4173-8DB0-71E7BB71F61B}"/>
          </ac:spMkLst>
        </pc:spChg>
        <pc:graphicFrameChg chg="modGraphic">
          <ac:chgData name="Ashik  Ahmed" userId="9beb4ecf-b782-424f-acca-8d7e186b27b4" providerId="ADAL" clId="{5F1D690B-2B44-4D9D-BBF1-9BDE0258789D}" dt="2020-09-01T18:35:41.948" v="394" actId="14100"/>
          <ac:graphicFrameMkLst>
            <pc:docMk/>
            <pc:sldMk cId="2309974343" sldId="264"/>
            <ac:graphicFrameMk id="3" creationId="{46B8BB98-9708-4050-B541-71381939755F}"/>
          </ac:graphicFrameMkLst>
        </pc:graphicFrameChg>
      </pc:sldChg>
      <pc:sldChg chg="modSp mod">
        <pc:chgData name="Ashik  Ahmed" userId="9beb4ecf-b782-424f-acca-8d7e186b27b4" providerId="ADAL" clId="{5F1D690B-2B44-4D9D-BBF1-9BDE0258789D}" dt="2020-09-01T18:36:18.663" v="399" actId="14100"/>
        <pc:sldMkLst>
          <pc:docMk/>
          <pc:sldMk cId="787103217" sldId="265"/>
        </pc:sldMkLst>
        <pc:spChg chg="mod">
          <ac:chgData name="Ashik  Ahmed" userId="9beb4ecf-b782-424f-acca-8d7e186b27b4" providerId="ADAL" clId="{5F1D690B-2B44-4D9D-BBF1-9BDE0258789D}" dt="2020-09-01T18:36:06.978" v="398" actId="20577"/>
          <ac:spMkLst>
            <pc:docMk/>
            <pc:sldMk cId="787103217" sldId="265"/>
            <ac:spMk id="2" creationId="{8357BD61-BB4A-4173-8DB0-71E7BB71F61B}"/>
          </ac:spMkLst>
        </pc:spChg>
        <pc:graphicFrameChg chg="modGraphic">
          <ac:chgData name="Ashik  Ahmed" userId="9beb4ecf-b782-424f-acca-8d7e186b27b4" providerId="ADAL" clId="{5F1D690B-2B44-4D9D-BBF1-9BDE0258789D}" dt="2020-09-01T18:36:18.663" v="399" actId="14100"/>
          <ac:graphicFrameMkLst>
            <pc:docMk/>
            <pc:sldMk cId="787103217" sldId="265"/>
            <ac:graphicFrameMk id="3" creationId="{46B8BB98-9708-4050-B541-71381939755F}"/>
          </ac:graphicFrameMkLst>
        </pc:graphicFrameChg>
      </pc:sldChg>
      <pc:sldChg chg="modSp mod">
        <pc:chgData name="Ashik  Ahmed" userId="9beb4ecf-b782-424f-acca-8d7e186b27b4" providerId="ADAL" clId="{5F1D690B-2B44-4D9D-BBF1-9BDE0258789D}" dt="2020-09-01T18:36:38.746" v="403" actId="2711"/>
        <pc:sldMkLst>
          <pc:docMk/>
          <pc:sldMk cId="4170202846" sldId="266"/>
        </pc:sldMkLst>
        <pc:spChg chg="mod">
          <ac:chgData name="Ashik  Ahmed" userId="9beb4ecf-b782-424f-acca-8d7e186b27b4" providerId="ADAL" clId="{5F1D690B-2B44-4D9D-BBF1-9BDE0258789D}" dt="2020-09-01T18:36:30.052" v="401" actId="20577"/>
          <ac:spMkLst>
            <pc:docMk/>
            <pc:sldMk cId="4170202846" sldId="266"/>
            <ac:spMk id="2" creationId="{8357BD61-BB4A-4173-8DB0-71E7BB71F61B}"/>
          </ac:spMkLst>
        </pc:spChg>
        <pc:graphicFrameChg chg="modGraphic">
          <ac:chgData name="Ashik  Ahmed" userId="9beb4ecf-b782-424f-acca-8d7e186b27b4" providerId="ADAL" clId="{5F1D690B-2B44-4D9D-BBF1-9BDE0258789D}" dt="2020-09-01T18:36:38.746" v="403" actId="2711"/>
          <ac:graphicFrameMkLst>
            <pc:docMk/>
            <pc:sldMk cId="4170202846" sldId="266"/>
            <ac:graphicFrameMk id="3" creationId="{46B8BB98-9708-4050-B541-71381939755F}"/>
          </ac:graphicFrameMkLst>
        </pc:graphicFrameChg>
      </pc:sldChg>
      <pc:sldChg chg="modSp mod">
        <pc:chgData name="Ashik  Ahmed" userId="9beb4ecf-b782-424f-acca-8d7e186b27b4" providerId="ADAL" clId="{5F1D690B-2B44-4D9D-BBF1-9BDE0258789D}" dt="2020-09-01T18:37:21.687" v="443" actId="1036"/>
        <pc:sldMkLst>
          <pc:docMk/>
          <pc:sldMk cId="168738051" sldId="267"/>
        </pc:sldMkLst>
        <pc:spChg chg="mod">
          <ac:chgData name="Ashik  Ahmed" userId="9beb4ecf-b782-424f-acca-8d7e186b27b4" providerId="ADAL" clId="{5F1D690B-2B44-4D9D-BBF1-9BDE0258789D}" dt="2020-09-01T18:36:46.836" v="405" actId="20577"/>
          <ac:spMkLst>
            <pc:docMk/>
            <pc:sldMk cId="168738051" sldId="267"/>
            <ac:spMk id="2" creationId="{8357BD61-BB4A-4173-8DB0-71E7BB71F61B}"/>
          </ac:spMkLst>
        </pc:spChg>
        <pc:graphicFrameChg chg="mod modGraphic">
          <ac:chgData name="Ashik  Ahmed" userId="9beb4ecf-b782-424f-acca-8d7e186b27b4" providerId="ADAL" clId="{5F1D690B-2B44-4D9D-BBF1-9BDE0258789D}" dt="2020-09-01T18:37:21.687" v="443" actId="1036"/>
          <ac:graphicFrameMkLst>
            <pc:docMk/>
            <pc:sldMk cId="168738051" sldId="267"/>
            <ac:graphicFrameMk id="3" creationId="{46B8BB98-9708-4050-B541-71381939755F}"/>
          </ac:graphicFrameMkLst>
        </pc:graphicFrameChg>
      </pc:sldChg>
      <pc:sldChg chg="modSp mod">
        <pc:chgData name="Ashik  Ahmed" userId="9beb4ecf-b782-424f-acca-8d7e186b27b4" providerId="ADAL" clId="{5F1D690B-2B44-4D9D-BBF1-9BDE0258789D}" dt="2020-09-01T18:25:10.068" v="198" actId="403"/>
        <pc:sldMkLst>
          <pc:docMk/>
          <pc:sldMk cId="904538077" sldId="268"/>
        </pc:sldMkLst>
        <pc:spChg chg="mod">
          <ac:chgData name="Ashik  Ahmed" userId="9beb4ecf-b782-424f-acca-8d7e186b27b4" providerId="ADAL" clId="{5F1D690B-2B44-4D9D-BBF1-9BDE0258789D}" dt="2020-09-01T18:25:10.068" v="198" actId="403"/>
          <ac:spMkLst>
            <pc:docMk/>
            <pc:sldMk cId="904538077" sldId="268"/>
            <ac:spMk id="2" creationId="{8357BD61-BB4A-4173-8DB0-71E7BB71F61B}"/>
          </ac:spMkLst>
        </pc:spChg>
        <pc:graphicFrameChg chg="modGraphic">
          <ac:chgData name="Ashik  Ahmed" userId="9beb4ecf-b782-424f-acca-8d7e186b27b4" providerId="ADAL" clId="{5F1D690B-2B44-4D9D-BBF1-9BDE0258789D}" dt="2020-09-01T18:24:52.733" v="197" actId="122"/>
          <ac:graphicFrameMkLst>
            <pc:docMk/>
            <pc:sldMk cId="904538077" sldId="268"/>
            <ac:graphicFrameMk id="3" creationId="{46B8BB98-9708-4050-B541-71381939755F}"/>
          </ac:graphicFrameMkLst>
        </pc:graphicFrameChg>
      </pc:sldChg>
      <pc:sldChg chg="addSp modSp mod">
        <pc:chgData name="Ashik  Ahmed" userId="9beb4ecf-b782-424f-acca-8d7e186b27b4" providerId="ADAL" clId="{5F1D690B-2B44-4D9D-BBF1-9BDE0258789D}" dt="2020-09-01T18:27:46.780" v="236" actId="1076"/>
        <pc:sldMkLst>
          <pc:docMk/>
          <pc:sldMk cId="1248005330" sldId="269"/>
        </pc:sldMkLst>
        <pc:spChg chg="mod">
          <ac:chgData name="Ashik  Ahmed" userId="9beb4ecf-b782-424f-acca-8d7e186b27b4" providerId="ADAL" clId="{5F1D690B-2B44-4D9D-BBF1-9BDE0258789D}" dt="2020-09-01T18:27:22.263" v="217" actId="14100"/>
          <ac:spMkLst>
            <pc:docMk/>
            <pc:sldMk cId="1248005330" sldId="269"/>
            <ac:spMk id="2" creationId="{8357BD61-BB4A-4173-8DB0-71E7BB71F61B}"/>
          </ac:spMkLst>
        </pc:spChg>
        <pc:spChg chg="mod">
          <ac:chgData name="Ashik  Ahmed" userId="9beb4ecf-b782-424f-acca-8d7e186b27b4" providerId="ADAL" clId="{5F1D690B-2B44-4D9D-BBF1-9BDE0258789D}" dt="2020-09-01T18:26:56.165" v="213" actId="1076"/>
          <ac:spMkLst>
            <pc:docMk/>
            <pc:sldMk cId="1248005330" sldId="269"/>
            <ac:spMk id="3" creationId="{0102C8C5-45C6-48C2-9213-6E508454A78D}"/>
          </ac:spMkLst>
        </pc:spChg>
        <pc:spChg chg="add mod">
          <ac:chgData name="Ashik  Ahmed" userId="9beb4ecf-b782-424f-acca-8d7e186b27b4" providerId="ADAL" clId="{5F1D690B-2B44-4D9D-BBF1-9BDE0258789D}" dt="2020-09-01T18:26:47.495" v="212" actId="17032"/>
          <ac:spMkLst>
            <pc:docMk/>
            <pc:sldMk cId="1248005330" sldId="269"/>
            <ac:spMk id="4" creationId="{51C001C6-2389-4F29-B354-4C4181C065B2}"/>
          </ac:spMkLst>
        </pc:spChg>
        <pc:spChg chg="add mod">
          <ac:chgData name="Ashik  Ahmed" userId="9beb4ecf-b782-424f-acca-8d7e186b27b4" providerId="ADAL" clId="{5F1D690B-2B44-4D9D-BBF1-9BDE0258789D}" dt="2020-09-01T18:27:12.827" v="215" actId="17032"/>
          <ac:spMkLst>
            <pc:docMk/>
            <pc:sldMk cId="1248005330" sldId="269"/>
            <ac:spMk id="5" creationId="{62DE279E-9AC3-4DD0-AD4F-DB1476B5B654}"/>
          </ac:spMkLst>
        </pc:spChg>
        <pc:spChg chg="mod">
          <ac:chgData name="Ashik  Ahmed" userId="9beb4ecf-b782-424f-acca-8d7e186b27b4" providerId="ADAL" clId="{5F1D690B-2B44-4D9D-BBF1-9BDE0258789D}" dt="2020-09-01T18:26:23.072" v="209" actId="1076"/>
          <ac:spMkLst>
            <pc:docMk/>
            <pc:sldMk cId="1248005330" sldId="269"/>
            <ac:spMk id="6" creationId="{B1280265-349D-4F88-A53C-09AC3FC15197}"/>
          </ac:spMkLst>
        </pc:spChg>
        <pc:spChg chg="mod">
          <ac:chgData name="Ashik  Ahmed" userId="9beb4ecf-b782-424f-acca-8d7e186b27b4" providerId="ADAL" clId="{5F1D690B-2B44-4D9D-BBF1-9BDE0258789D}" dt="2020-09-01T18:26:27.968" v="210" actId="1076"/>
          <ac:spMkLst>
            <pc:docMk/>
            <pc:sldMk cId="1248005330" sldId="269"/>
            <ac:spMk id="7" creationId="{1B22FF58-91C7-4DA6-B5CC-445D77F4B551}"/>
          </ac:spMkLst>
        </pc:spChg>
        <pc:spChg chg="mod">
          <ac:chgData name="Ashik  Ahmed" userId="9beb4ecf-b782-424f-acca-8d7e186b27b4" providerId="ADAL" clId="{5F1D690B-2B44-4D9D-BBF1-9BDE0258789D}" dt="2020-09-01T18:27:46.780" v="236" actId="1076"/>
          <ac:spMkLst>
            <pc:docMk/>
            <pc:sldMk cId="1248005330" sldId="269"/>
            <ac:spMk id="8" creationId="{99636C0A-6795-4E6C-9775-3DFC1E14DFDD}"/>
          </ac:spMkLst>
        </pc:spChg>
        <pc:picChg chg="mod">
          <ac:chgData name="Ashik  Ahmed" userId="9beb4ecf-b782-424f-acca-8d7e186b27b4" providerId="ADAL" clId="{5F1D690B-2B44-4D9D-BBF1-9BDE0258789D}" dt="2020-09-01T18:25:36.084" v="203" actId="208"/>
          <ac:picMkLst>
            <pc:docMk/>
            <pc:sldMk cId="1248005330" sldId="269"/>
            <ac:picMk id="9" creationId="{078E3BDA-C946-41CA-8E2F-5FAA25D9C655}"/>
          </ac:picMkLst>
        </pc:picChg>
        <pc:picChg chg="mod">
          <ac:chgData name="Ashik  Ahmed" userId="9beb4ecf-b782-424f-acca-8d7e186b27b4" providerId="ADAL" clId="{5F1D690B-2B44-4D9D-BBF1-9BDE0258789D}" dt="2020-09-01T18:27:45.883" v="235" actId="1036"/>
          <ac:picMkLst>
            <pc:docMk/>
            <pc:sldMk cId="1248005330" sldId="269"/>
            <ac:picMk id="10" creationId="{DF9153A4-0CDE-482A-9A4D-EE1A80B48729}"/>
          </ac:picMkLst>
        </pc:picChg>
      </pc:sldChg>
      <pc:sldChg chg="addSp modSp mod">
        <pc:chgData name="Ashik  Ahmed" userId="9beb4ecf-b782-424f-acca-8d7e186b27b4" providerId="ADAL" clId="{5F1D690B-2B44-4D9D-BBF1-9BDE0258789D}" dt="2020-09-01T18:29:50.008" v="251" actId="113"/>
        <pc:sldMkLst>
          <pc:docMk/>
          <pc:sldMk cId="584281666" sldId="270"/>
        </pc:sldMkLst>
        <pc:spChg chg="mod">
          <ac:chgData name="Ashik  Ahmed" userId="9beb4ecf-b782-424f-acca-8d7e186b27b4" providerId="ADAL" clId="{5F1D690B-2B44-4D9D-BBF1-9BDE0258789D}" dt="2020-09-01T18:28:10.570" v="239" actId="1076"/>
          <ac:spMkLst>
            <pc:docMk/>
            <pc:sldMk cId="584281666" sldId="270"/>
            <ac:spMk id="2" creationId="{8357BD61-BB4A-4173-8DB0-71E7BB71F61B}"/>
          </ac:spMkLst>
        </pc:spChg>
        <pc:spChg chg="add mod">
          <ac:chgData name="Ashik  Ahmed" userId="9beb4ecf-b782-424f-acca-8d7e186b27b4" providerId="ADAL" clId="{5F1D690B-2B44-4D9D-BBF1-9BDE0258789D}" dt="2020-09-01T18:29:13.702" v="246" actId="17032"/>
          <ac:spMkLst>
            <pc:docMk/>
            <pc:sldMk cId="584281666" sldId="270"/>
            <ac:spMk id="4" creationId="{27F82A61-4935-4A86-B26F-455B3F5CA2AE}"/>
          </ac:spMkLst>
        </pc:spChg>
        <pc:spChg chg="mod">
          <ac:chgData name="Ashik  Ahmed" userId="9beb4ecf-b782-424f-acca-8d7e186b27b4" providerId="ADAL" clId="{5F1D690B-2B44-4D9D-BBF1-9BDE0258789D}" dt="2020-09-01T18:29:50.008" v="251" actId="113"/>
          <ac:spMkLst>
            <pc:docMk/>
            <pc:sldMk cId="584281666" sldId="270"/>
            <ac:spMk id="6" creationId="{B1280265-349D-4F88-A53C-09AC3FC15197}"/>
          </ac:spMkLst>
        </pc:spChg>
        <pc:spChg chg="mod">
          <ac:chgData name="Ashik  Ahmed" userId="9beb4ecf-b782-424f-acca-8d7e186b27b4" providerId="ADAL" clId="{5F1D690B-2B44-4D9D-BBF1-9BDE0258789D}" dt="2020-09-01T18:28:42.867" v="243" actId="207"/>
          <ac:spMkLst>
            <pc:docMk/>
            <pc:sldMk cId="584281666" sldId="270"/>
            <ac:spMk id="7" creationId="{1B22FF58-91C7-4DA6-B5CC-445D77F4B551}"/>
          </ac:spMkLst>
        </pc:spChg>
        <pc:picChg chg="mod">
          <ac:chgData name="Ashik  Ahmed" userId="9beb4ecf-b782-424f-acca-8d7e186b27b4" providerId="ADAL" clId="{5F1D690B-2B44-4D9D-BBF1-9BDE0258789D}" dt="2020-09-01T18:28:16.999" v="240" actId="1076"/>
          <ac:picMkLst>
            <pc:docMk/>
            <pc:sldMk cId="584281666" sldId="270"/>
            <ac:picMk id="3" creationId="{444E7B9C-8C1A-4CA6-AE91-425BD6B5145A}"/>
          </ac:picMkLst>
        </pc:picChg>
      </pc:sldChg>
      <pc:sldChg chg="modSp mod">
        <pc:chgData name="Ashik  Ahmed" userId="9beb4ecf-b782-424f-acca-8d7e186b27b4" providerId="ADAL" clId="{5F1D690B-2B44-4D9D-BBF1-9BDE0258789D}" dt="2020-09-01T18:32:38.488" v="356" actId="207"/>
        <pc:sldMkLst>
          <pc:docMk/>
          <pc:sldMk cId="2268080295" sldId="271"/>
        </pc:sldMkLst>
        <pc:spChg chg="mod">
          <ac:chgData name="Ashik  Ahmed" userId="9beb4ecf-b782-424f-acca-8d7e186b27b4" providerId="ADAL" clId="{5F1D690B-2B44-4D9D-BBF1-9BDE0258789D}" dt="2020-09-01T18:31:22.261" v="266" actId="403"/>
          <ac:spMkLst>
            <pc:docMk/>
            <pc:sldMk cId="2268080295" sldId="271"/>
            <ac:spMk id="2" creationId="{8357BD61-BB4A-4173-8DB0-71E7BB71F61B}"/>
          </ac:spMkLst>
        </pc:spChg>
        <pc:spChg chg="mod">
          <ac:chgData name="Ashik  Ahmed" userId="9beb4ecf-b782-424f-acca-8d7e186b27b4" providerId="ADAL" clId="{5F1D690B-2B44-4D9D-BBF1-9BDE0258789D}" dt="2020-09-01T18:32:26.641" v="355" actId="207"/>
          <ac:spMkLst>
            <pc:docMk/>
            <pc:sldMk cId="2268080295" sldId="271"/>
            <ac:spMk id="10" creationId="{7689E08B-CF00-4364-BB2C-EC5C5D021952}"/>
          </ac:spMkLst>
        </pc:spChg>
        <pc:spChg chg="mod">
          <ac:chgData name="Ashik  Ahmed" userId="9beb4ecf-b782-424f-acca-8d7e186b27b4" providerId="ADAL" clId="{5F1D690B-2B44-4D9D-BBF1-9BDE0258789D}" dt="2020-09-01T18:32:38.488" v="356" actId="207"/>
          <ac:spMkLst>
            <pc:docMk/>
            <pc:sldMk cId="2268080295" sldId="271"/>
            <ac:spMk id="11" creationId="{54354A83-B940-4E22-A4BB-F0DCE0410B6E}"/>
          </ac:spMkLst>
        </pc:spChg>
        <pc:picChg chg="mod">
          <ac:chgData name="Ashik  Ahmed" userId="9beb4ecf-b782-424f-acca-8d7e186b27b4" providerId="ADAL" clId="{5F1D690B-2B44-4D9D-BBF1-9BDE0258789D}" dt="2020-09-01T18:31:43.854" v="289" actId="1035"/>
          <ac:picMkLst>
            <pc:docMk/>
            <pc:sldMk cId="2268080295" sldId="271"/>
            <ac:picMk id="8" creationId="{47DF0E09-FB49-4D16-A832-B19F2D0C993B}"/>
          </ac:picMkLst>
        </pc:picChg>
        <pc:picChg chg="mod">
          <ac:chgData name="Ashik  Ahmed" userId="9beb4ecf-b782-424f-acca-8d7e186b27b4" providerId="ADAL" clId="{5F1D690B-2B44-4D9D-BBF1-9BDE0258789D}" dt="2020-09-01T18:32:05.399" v="347" actId="1036"/>
          <ac:picMkLst>
            <pc:docMk/>
            <pc:sldMk cId="2268080295" sldId="271"/>
            <ac:picMk id="9" creationId="{C1E7BEE9-3DC6-4994-BA09-B54C3FFFF5C1}"/>
          </ac:picMkLst>
        </pc:picChg>
        <pc:picChg chg="mod">
          <ac:chgData name="Ashik  Ahmed" userId="9beb4ecf-b782-424f-acca-8d7e186b27b4" providerId="ADAL" clId="{5F1D690B-2B44-4D9D-BBF1-9BDE0258789D}" dt="2020-09-01T18:32:10.914" v="348" actId="1076"/>
          <ac:picMkLst>
            <pc:docMk/>
            <pc:sldMk cId="2268080295" sldId="271"/>
            <ac:picMk id="13" creationId="{34D072D4-818A-42DD-B185-9221636F3616}"/>
          </ac:picMkLst>
        </pc:picChg>
      </pc:sldChg>
      <pc:sldChg chg="modSp mod">
        <pc:chgData name="Ashik  Ahmed" userId="9beb4ecf-b782-424f-acca-8d7e186b27b4" providerId="ADAL" clId="{5F1D690B-2B44-4D9D-BBF1-9BDE0258789D}" dt="2020-09-01T18:33:03.023" v="360" actId="207"/>
        <pc:sldMkLst>
          <pc:docMk/>
          <pc:sldMk cId="927084486" sldId="272"/>
        </pc:sldMkLst>
        <pc:spChg chg="mod">
          <ac:chgData name="Ashik  Ahmed" userId="9beb4ecf-b782-424f-acca-8d7e186b27b4" providerId="ADAL" clId="{5F1D690B-2B44-4D9D-BBF1-9BDE0258789D}" dt="2020-09-01T18:33:03.023" v="360" actId="207"/>
          <ac:spMkLst>
            <pc:docMk/>
            <pc:sldMk cId="927084486" sldId="272"/>
            <ac:spMk id="8" creationId="{ADBB99A6-3C78-43A3-BD9B-4C5111BC8A39}"/>
          </ac:spMkLst>
        </pc:spChg>
        <pc:spChg chg="mod">
          <ac:chgData name="Ashik  Ahmed" userId="9beb4ecf-b782-424f-acca-8d7e186b27b4" providerId="ADAL" clId="{5F1D690B-2B44-4D9D-BBF1-9BDE0258789D}" dt="2020-09-01T18:33:00.547" v="359" actId="207"/>
          <ac:spMkLst>
            <pc:docMk/>
            <pc:sldMk cId="927084486" sldId="272"/>
            <ac:spMk id="10" creationId="{7689E08B-CF00-4364-BB2C-EC5C5D021952}"/>
          </ac:spMkLst>
        </pc:spChg>
      </pc:sldChg>
      <pc:sldChg chg="modSp mod">
        <pc:chgData name="Ashik  Ahmed" userId="9beb4ecf-b782-424f-acca-8d7e186b27b4" providerId="ADAL" clId="{5F1D690B-2B44-4D9D-BBF1-9BDE0258789D}" dt="2020-09-01T18:33:25.367" v="365" actId="403"/>
        <pc:sldMkLst>
          <pc:docMk/>
          <pc:sldMk cId="1530483885" sldId="273"/>
        </pc:sldMkLst>
        <pc:spChg chg="mod">
          <ac:chgData name="Ashik  Ahmed" userId="9beb4ecf-b782-424f-acca-8d7e186b27b4" providerId="ADAL" clId="{5F1D690B-2B44-4D9D-BBF1-9BDE0258789D}" dt="2020-09-01T18:33:25.367" v="365" actId="403"/>
          <ac:spMkLst>
            <pc:docMk/>
            <pc:sldMk cId="1530483885" sldId="273"/>
            <ac:spMk id="2" creationId="{8357BD61-BB4A-4173-8DB0-71E7BB71F61B}"/>
          </ac:spMkLst>
        </pc:spChg>
        <pc:spChg chg="mod">
          <ac:chgData name="Ashik  Ahmed" userId="9beb4ecf-b782-424f-acca-8d7e186b27b4" providerId="ADAL" clId="{5F1D690B-2B44-4D9D-BBF1-9BDE0258789D}" dt="2020-09-01T18:33:22.870" v="364" actId="1076"/>
          <ac:spMkLst>
            <pc:docMk/>
            <pc:sldMk cId="1530483885" sldId="273"/>
            <ac:spMk id="7" creationId="{1B22FF58-91C7-4DA6-B5CC-445D77F4B551}"/>
          </ac:spMkLst>
        </pc:spChg>
      </pc:sldChg>
      <pc:sldChg chg="modSp mod">
        <pc:chgData name="Ashik  Ahmed" userId="9beb4ecf-b782-424f-acca-8d7e186b27b4" providerId="ADAL" clId="{5F1D690B-2B44-4D9D-BBF1-9BDE0258789D}" dt="2020-09-01T18:33:33.690" v="366" actId="403"/>
        <pc:sldMkLst>
          <pc:docMk/>
          <pc:sldMk cId="1785094207" sldId="274"/>
        </pc:sldMkLst>
        <pc:spChg chg="mod">
          <ac:chgData name="Ashik  Ahmed" userId="9beb4ecf-b782-424f-acca-8d7e186b27b4" providerId="ADAL" clId="{5F1D690B-2B44-4D9D-BBF1-9BDE0258789D}" dt="2020-09-01T18:33:33.690" v="366" actId="403"/>
          <ac:spMkLst>
            <pc:docMk/>
            <pc:sldMk cId="1785094207" sldId="274"/>
            <ac:spMk id="2" creationId="{8357BD61-BB4A-4173-8DB0-71E7BB71F61B}"/>
          </ac:spMkLst>
        </pc:spChg>
      </pc:sldChg>
      <pc:sldChg chg="modSp mod">
        <pc:chgData name="Ashik  Ahmed" userId="9beb4ecf-b782-424f-acca-8d7e186b27b4" providerId="ADAL" clId="{5F1D690B-2B44-4D9D-BBF1-9BDE0258789D}" dt="2020-09-01T18:33:37.690" v="367" actId="403"/>
        <pc:sldMkLst>
          <pc:docMk/>
          <pc:sldMk cId="3997308834" sldId="275"/>
        </pc:sldMkLst>
        <pc:spChg chg="mod">
          <ac:chgData name="Ashik  Ahmed" userId="9beb4ecf-b782-424f-acca-8d7e186b27b4" providerId="ADAL" clId="{5F1D690B-2B44-4D9D-BBF1-9BDE0258789D}" dt="2020-09-01T18:33:37.690" v="367" actId="403"/>
          <ac:spMkLst>
            <pc:docMk/>
            <pc:sldMk cId="3997308834" sldId="275"/>
            <ac:spMk id="2" creationId="{8357BD61-BB4A-4173-8DB0-71E7BB71F61B}"/>
          </ac:spMkLst>
        </pc:spChg>
      </pc:sldChg>
      <pc:sldChg chg="modSp mod">
        <pc:chgData name="Ashik  Ahmed" userId="9beb4ecf-b782-424f-acca-8d7e186b27b4" providerId="ADAL" clId="{5F1D690B-2B44-4D9D-BBF1-9BDE0258789D}" dt="2020-09-01T18:23:55.682" v="193" actId="1076"/>
        <pc:sldMkLst>
          <pc:docMk/>
          <pc:sldMk cId="2112490778" sldId="277"/>
        </pc:sldMkLst>
        <pc:spChg chg="mod">
          <ac:chgData name="Ashik  Ahmed" userId="9beb4ecf-b782-424f-acca-8d7e186b27b4" providerId="ADAL" clId="{5F1D690B-2B44-4D9D-BBF1-9BDE0258789D}" dt="2020-09-01T18:23:14.525" v="186" actId="403"/>
          <ac:spMkLst>
            <pc:docMk/>
            <pc:sldMk cId="2112490778" sldId="277"/>
            <ac:spMk id="2" creationId="{8357BD61-BB4A-4173-8DB0-71E7BB71F61B}"/>
          </ac:spMkLst>
        </pc:spChg>
        <pc:graphicFrameChg chg="mod ord modGraphic">
          <ac:chgData name="Ashik  Ahmed" userId="9beb4ecf-b782-424f-acca-8d7e186b27b4" providerId="ADAL" clId="{5F1D690B-2B44-4D9D-BBF1-9BDE0258789D}" dt="2020-09-01T18:23:55.682" v="193" actId="1076"/>
          <ac:graphicFrameMkLst>
            <pc:docMk/>
            <pc:sldMk cId="2112490778" sldId="277"/>
            <ac:graphicFrameMk id="3" creationId="{46B8BB98-9708-4050-B541-71381939755F}"/>
          </ac:graphicFrameMkLst>
        </pc:graphicFrameChg>
      </pc:sldChg>
      <pc:sldChg chg="addSp modSp mod">
        <pc:chgData name="Ashik  Ahmed" userId="9beb4ecf-b782-424f-acca-8d7e186b27b4" providerId="ADAL" clId="{5F1D690B-2B44-4D9D-BBF1-9BDE0258789D}" dt="2020-09-01T18:31:08.827" v="265" actId="113"/>
        <pc:sldMkLst>
          <pc:docMk/>
          <pc:sldMk cId="1547747170" sldId="278"/>
        </pc:sldMkLst>
        <pc:spChg chg="add mod">
          <ac:chgData name="Ashik  Ahmed" userId="9beb4ecf-b782-424f-acca-8d7e186b27b4" providerId="ADAL" clId="{5F1D690B-2B44-4D9D-BBF1-9BDE0258789D}" dt="2020-09-01T18:30:44.547" v="260" actId="17032"/>
          <ac:spMkLst>
            <pc:docMk/>
            <pc:sldMk cId="1547747170" sldId="278"/>
            <ac:spMk id="3" creationId="{08B83CA2-E4BB-47E6-98B6-C9D7DB92C307}"/>
          </ac:spMkLst>
        </pc:spChg>
        <pc:spChg chg="mod">
          <ac:chgData name="Ashik  Ahmed" userId="9beb4ecf-b782-424f-acca-8d7e186b27b4" providerId="ADAL" clId="{5F1D690B-2B44-4D9D-BBF1-9BDE0258789D}" dt="2020-09-01T18:31:08.827" v="265" actId="113"/>
          <ac:spMkLst>
            <pc:docMk/>
            <pc:sldMk cId="1547747170" sldId="278"/>
            <ac:spMk id="11" creationId="{C3A91AD5-4C1A-451E-B207-D2CEF898D730}"/>
          </ac:spMkLst>
        </pc:spChg>
        <pc:spChg chg="mod">
          <ac:chgData name="Ashik  Ahmed" userId="9beb4ecf-b782-424f-acca-8d7e186b27b4" providerId="ADAL" clId="{5F1D690B-2B44-4D9D-BBF1-9BDE0258789D}" dt="2020-09-01T18:31:05.578" v="263" actId="1076"/>
          <ac:spMkLst>
            <pc:docMk/>
            <pc:sldMk cId="1547747170" sldId="278"/>
            <ac:spMk id="12" creationId="{9EDAE304-819C-41F0-B5DE-9D4FC1000FD7}"/>
          </ac:spMkLst>
        </pc:spChg>
      </pc:sldChg>
      <pc:sldChg chg="modSp mod">
        <pc:chgData name="Ashik  Ahmed" userId="9beb4ecf-b782-424f-acca-8d7e186b27b4" providerId="ADAL" clId="{5F1D690B-2B44-4D9D-BBF1-9BDE0258789D}" dt="2020-09-01T18:38:20.567" v="449" actId="14100"/>
        <pc:sldMkLst>
          <pc:docMk/>
          <pc:sldMk cId="2133807315" sldId="279"/>
        </pc:sldMkLst>
        <pc:spChg chg="mod">
          <ac:chgData name="Ashik  Ahmed" userId="9beb4ecf-b782-424f-acca-8d7e186b27b4" providerId="ADAL" clId="{5F1D690B-2B44-4D9D-BBF1-9BDE0258789D}" dt="2020-09-01T18:17:38.409" v="124" actId="113"/>
          <ac:spMkLst>
            <pc:docMk/>
            <pc:sldMk cId="2133807315" sldId="279"/>
            <ac:spMk id="2" creationId="{8357BD61-BB4A-4173-8DB0-71E7BB71F61B}"/>
          </ac:spMkLst>
        </pc:spChg>
        <pc:spChg chg="mod">
          <ac:chgData name="Ashik  Ahmed" userId="9beb4ecf-b782-424f-acca-8d7e186b27b4" providerId="ADAL" clId="{5F1D690B-2B44-4D9D-BBF1-9BDE0258789D}" dt="2020-09-01T18:11:41.906" v="0" actId="2711"/>
          <ac:spMkLst>
            <pc:docMk/>
            <pc:sldMk cId="2133807315" sldId="279"/>
            <ac:spMk id="3" creationId="{0102C8C5-45C6-48C2-9213-6E508454A78D}"/>
          </ac:spMkLst>
        </pc:spChg>
        <pc:spChg chg="mod">
          <ac:chgData name="Ashik  Ahmed" userId="9beb4ecf-b782-424f-acca-8d7e186b27b4" providerId="ADAL" clId="{5F1D690B-2B44-4D9D-BBF1-9BDE0258789D}" dt="2020-09-01T18:11:41.906" v="0" actId="2711"/>
          <ac:spMkLst>
            <pc:docMk/>
            <pc:sldMk cId="2133807315" sldId="279"/>
            <ac:spMk id="4" creationId="{7C4AB093-F0B3-4047-A1D2-E27EBE1DAC25}"/>
          </ac:spMkLst>
        </pc:spChg>
        <pc:spChg chg="mod">
          <ac:chgData name="Ashik  Ahmed" userId="9beb4ecf-b782-424f-acca-8d7e186b27b4" providerId="ADAL" clId="{5F1D690B-2B44-4D9D-BBF1-9BDE0258789D}" dt="2020-09-01T18:12:48.172" v="9" actId="403"/>
          <ac:spMkLst>
            <pc:docMk/>
            <pc:sldMk cId="2133807315" sldId="279"/>
            <ac:spMk id="14" creationId="{937AE262-2DC5-4546-B3CF-AE25A4436E4B}"/>
          </ac:spMkLst>
        </pc:spChg>
        <pc:spChg chg="mod">
          <ac:chgData name="Ashik  Ahmed" userId="9beb4ecf-b782-424f-acca-8d7e186b27b4" providerId="ADAL" clId="{5F1D690B-2B44-4D9D-BBF1-9BDE0258789D}" dt="2020-09-01T18:12:48.172" v="9" actId="403"/>
          <ac:spMkLst>
            <pc:docMk/>
            <pc:sldMk cId="2133807315" sldId="279"/>
            <ac:spMk id="15" creationId="{7D99F6AF-2259-4E3F-9F78-81B09ED1376F}"/>
          </ac:spMkLst>
        </pc:spChg>
        <pc:spChg chg="mod">
          <ac:chgData name="Ashik  Ahmed" userId="9beb4ecf-b782-424f-acca-8d7e186b27b4" providerId="ADAL" clId="{5F1D690B-2B44-4D9D-BBF1-9BDE0258789D}" dt="2020-09-01T18:38:20.567" v="449" actId="14100"/>
          <ac:spMkLst>
            <pc:docMk/>
            <pc:sldMk cId="2133807315" sldId="279"/>
            <ac:spMk id="17" creationId="{BDC04474-F9D9-450D-ABDE-514D6A1582C4}"/>
          </ac:spMkLst>
        </pc:spChg>
        <pc:spChg chg="mod">
          <ac:chgData name="Ashik  Ahmed" userId="9beb4ecf-b782-424f-acca-8d7e186b27b4" providerId="ADAL" clId="{5F1D690B-2B44-4D9D-BBF1-9BDE0258789D}" dt="2020-09-01T18:12:53.383" v="10" actId="14100"/>
          <ac:spMkLst>
            <pc:docMk/>
            <pc:sldMk cId="2133807315" sldId="279"/>
            <ac:spMk id="19" creationId="{D404572D-ECA7-432C-B2B6-55718714B90A}"/>
          </ac:spMkLst>
        </pc:spChg>
        <pc:spChg chg="mod">
          <ac:chgData name="Ashik  Ahmed" userId="9beb4ecf-b782-424f-acca-8d7e186b27b4" providerId="ADAL" clId="{5F1D690B-2B44-4D9D-BBF1-9BDE0258789D}" dt="2020-09-01T18:12:48.172" v="9" actId="403"/>
          <ac:spMkLst>
            <pc:docMk/>
            <pc:sldMk cId="2133807315" sldId="279"/>
            <ac:spMk id="21" creationId="{B460E7FB-F28A-458C-8424-73E29E7ED951}"/>
          </ac:spMkLst>
        </pc:spChg>
        <pc:spChg chg="mod">
          <ac:chgData name="Ashik  Ahmed" userId="9beb4ecf-b782-424f-acca-8d7e186b27b4" providerId="ADAL" clId="{5F1D690B-2B44-4D9D-BBF1-9BDE0258789D}" dt="2020-09-01T18:38:18.110" v="448" actId="14100"/>
          <ac:spMkLst>
            <pc:docMk/>
            <pc:sldMk cId="2133807315" sldId="279"/>
            <ac:spMk id="23" creationId="{B1C67992-EF90-4323-B885-6E81214CA79E}"/>
          </ac:spMkLst>
        </pc:spChg>
        <pc:spChg chg="mod">
          <ac:chgData name="Ashik  Ahmed" userId="9beb4ecf-b782-424f-acca-8d7e186b27b4" providerId="ADAL" clId="{5F1D690B-2B44-4D9D-BBF1-9BDE0258789D}" dt="2020-09-01T18:12:48.172" v="9" actId="403"/>
          <ac:spMkLst>
            <pc:docMk/>
            <pc:sldMk cId="2133807315" sldId="279"/>
            <ac:spMk id="25" creationId="{303A9E0B-E267-4BE1-A25C-4480689116DE}"/>
          </ac:spMkLst>
        </pc:spChg>
        <pc:spChg chg="mod">
          <ac:chgData name="Ashik  Ahmed" userId="9beb4ecf-b782-424f-acca-8d7e186b27b4" providerId="ADAL" clId="{5F1D690B-2B44-4D9D-BBF1-9BDE0258789D}" dt="2020-09-01T18:12:48.172" v="9" actId="403"/>
          <ac:spMkLst>
            <pc:docMk/>
            <pc:sldMk cId="2133807315" sldId="279"/>
            <ac:spMk id="27" creationId="{824D85A2-F71A-4F9A-8C45-A42956F72FEC}"/>
          </ac:spMkLst>
        </pc:spChg>
        <pc:spChg chg="mod">
          <ac:chgData name="Ashik  Ahmed" userId="9beb4ecf-b782-424f-acca-8d7e186b27b4" providerId="ADAL" clId="{5F1D690B-2B44-4D9D-BBF1-9BDE0258789D}" dt="2020-09-01T18:12:48.172" v="9" actId="403"/>
          <ac:spMkLst>
            <pc:docMk/>
            <pc:sldMk cId="2133807315" sldId="279"/>
            <ac:spMk id="29" creationId="{1A3254EE-8095-4D60-AC8F-E80AB21F81F3}"/>
          </ac:spMkLst>
        </pc:spChg>
        <pc:spChg chg="mod">
          <ac:chgData name="Ashik  Ahmed" userId="9beb4ecf-b782-424f-acca-8d7e186b27b4" providerId="ADAL" clId="{5F1D690B-2B44-4D9D-BBF1-9BDE0258789D}" dt="2020-09-01T18:12:48.172" v="9" actId="403"/>
          <ac:spMkLst>
            <pc:docMk/>
            <pc:sldMk cId="2133807315" sldId="279"/>
            <ac:spMk id="31" creationId="{1EE3B403-C61E-44D0-8334-7CFEFC95AE19}"/>
          </ac:spMkLst>
        </pc:spChg>
        <pc:spChg chg="mod">
          <ac:chgData name="Ashik  Ahmed" userId="9beb4ecf-b782-424f-acca-8d7e186b27b4" providerId="ADAL" clId="{5F1D690B-2B44-4D9D-BBF1-9BDE0258789D}" dt="2020-09-01T18:12:22.015" v="7" actId="403"/>
          <ac:spMkLst>
            <pc:docMk/>
            <pc:sldMk cId="2133807315" sldId="279"/>
            <ac:spMk id="58" creationId="{07FEC0BD-E85A-47FB-86A7-9FB9CF11E44F}"/>
          </ac:spMkLst>
        </pc:spChg>
        <pc:graphicFrameChg chg="mod">
          <ac:chgData name="Ashik  Ahmed" userId="9beb4ecf-b782-424f-acca-8d7e186b27b4" providerId="ADAL" clId="{5F1D690B-2B44-4D9D-BBF1-9BDE0258789D}" dt="2020-09-01T18:14:01.299" v="21" actId="2711"/>
          <ac:graphicFrameMkLst>
            <pc:docMk/>
            <pc:sldMk cId="2133807315" sldId="279"/>
            <ac:graphicFrameMk id="6" creationId="{438FB4D6-BA8A-44CE-8DE6-DE01EE024871}"/>
          </ac:graphicFrameMkLst>
        </pc:graphicFrameChg>
        <pc:graphicFrameChg chg="mod">
          <ac:chgData name="Ashik  Ahmed" userId="9beb4ecf-b782-424f-acca-8d7e186b27b4" providerId="ADAL" clId="{5F1D690B-2B44-4D9D-BBF1-9BDE0258789D}" dt="2020-09-01T18:13:06.125" v="12" actId="403"/>
          <ac:graphicFrameMkLst>
            <pc:docMk/>
            <pc:sldMk cId="2133807315" sldId="279"/>
            <ac:graphicFrameMk id="13" creationId="{72012BCB-1545-4C9F-9CBD-EB3C8DB360A6}"/>
          </ac:graphicFrameMkLst>
        </pc:graphicFrameChg>
        <pc:graphicFrameChg chg="mod">
          <ac:chgData name="Ashik  Ahmed" userId="9beb4ecf-b782-424f-acca-8d7e186b27b4" providerId="ADAL" clId="{5F1D690B-2B44-4D9D-BBF1-9BDE0258789D}" dt="2020-09-01T18:13:34.931" v="16" actId="14100"/>
          <ac:graphicFrameMkLst>
            <pc:docMk/>
            <pc:sldMk cId="2133807315" sldId="279"/>
            <ac:graphicFrameMk id="64" creationId="{9AF673E8-FE89-4D51-AB78-B3164B3F387E}"/>
          </ac:graphicFrameMkLst>
        </pc:graphicFrameChg>
        <pc:graphicFrameChg chg="mod">
          <ac:chgData name="Ashik  Ahmed" userId="9beb4ecf-b782-424f-acca-8d7e186b27b4" providerId="ADAL" clId="{5F1D690B-2B44-4D9D-BBF1-9BDE0258789D}" dt="2020-09-01T18:13:55.154" v="20" actId="404"/>
          <ac:graphicFrameMkLst>
            <pc:docMk/>
            <pc:sldMk cId="2133807315" sldId="279"/>
            <ac:graphicFrameMk id="67" creationId="{4DC5B875-B517-4F41-9937-293DDCB3D612}"/>
          </ac:graphicFrameMkLst>
        </pc:graphicFrameChg>
        <pc:cxnChg chg="mod">
          <ac:chgData name="Ashik  Ahmed" userId="9beb4ecf-b782-424f-acca-8d7e186b27b4" providerId="ADAL" clId="{5F1D690B-2B44-4D9D-BBF1-9BDE0258789D}" dt="2020-09-01T18:11:41.906" v="0" actId="2711"/>
          <ac:cxnSpMkLst>
            <pc:docMk/>
            <pc:sldMk cId="2133807315" sldId="279"/>
            <ac:cxnSpMk id="33" creationId="{DEC9CC50-F250-4FE4-A03D-AB1BA5DAD689}"/>
          </ac:cxnSpMkLst>
        </pc:cxnChg>
        <pc:cxnChg chg="mod">
          <ac:chgData name="Ashik  Ahmed" userId="9beb4ecf-b782-424f-acca-8d7e186b27b4" providerId="ADAL" clId="{5F1D690B-2B44-4D9D-BBF1-9BDE0258789D}" dt="2020-09-01T18:38:20.567" v="449" actId="14100"/>
          <ac:cxnSpMkLst>
            <pc:docMk/>
            <pc:sldMk cId="2133807315" sldId="279"/>
            <ac:cxnSpMk id="35" creationId="{715FFBF7-B1C8-44E6-9FCD-A0F10756C4A3}"/>
          </ac:cxnSpMkLst>
        </pc:cxnChg>
        <pc:cxnChg chg="mod">
          <ac:chgData name="Ashik  Ahmed" userId="9beb4ecf-b782-424f-acca-8d7e186b27b4" providerId="ADAL" clId="{5F1D690B-2B44-4D9D-BBF1-9BDE0258789D}" dt="2020-09-01T18:11:41.906" v="0" actId="2711"/>
          <ac:cxnSpMkLst>
            <pc:docMk/>
            <pc:sldMk cId="2133807315" sldId="279"/>
            <ac:cxnSpMk id="37" creationId="{D6A56EF8-652B-4AA5-AA20-152595C1DA58}"/>
          </ac:cxnSpMkLst>
        </pc:cxnChg>
        <pc:cxnChg chg="mod">
          <ac:chgData name="Ashik  Ahmed" userId="9beb4ecf-b782-424f-acca-8d7e186b27b4" providerId="ADAL" clId="{5F1D690B-2B44-4D9D-BBF1-9BDE0258789D}" dt="2020-09-01T18:12:53.383" v="10" actId="14100"/>
          <ac:cxnSpMkLst>
            <pc:docMk/>
            <pc:sldMk cId="2133807315" sldId="279"/>
            <ac:cxnSpMk id="39" creationId="{84981A78-2AD8-4BA3-8CA0-A7407F58F353}"/>
          </ac:cxnSpMkLst>
        </pc:cxnChg>
        <pc:cxnChg chg="mod">
          <ac:chgData name="Ashik  Ahmed" userId="9beb4ecf-b782-424f-acca-8d7e186b27b4" providerId="ADAL" clId="{5F1D690B-2B44-4D9D-BBF1-9BDE0258789D}" dt="2020-09-01T18:38:20.567" v="449" actId="14100"/>
          <ac:cxnSpMkLst>
            <pc:docMk/>
            <pc:sldMk cId="2133807315" sldId="279"/>
            <ac:cxnSpMk id="41" creationId="{8B65F26C-EFE2-4A5C-8A8D-D21C01AB7FF1}"/>
          </ac:cxnSpMkLst>
        </pc:cxnChg>
        <pc:cxnChg chg="mod">
          <ac:chgData name="Ashik  Ahmed" userId="9beb4ecf-b782-424f-acca-8d7e186b27b4" providerId="ADAL" clId="{5F1D690B-2B44-4D9D-BBF1-9BDE0258789D}" dt="2020-09-01T18:38:20.567" v="449" actId="14100"/>
          <ac:cxnSpMkLst>
            <pc:docMk/>
            <pc:sldMk cId="2133807315" sldId="279"/>
            <ac:cxnSpMk id="43" creationId="{048278FA-784A-40A8-954F-045F34D8E19E}"/>
          </ac:cxnSpMkLst>
        </pc:cxnChg>
        <pc:cxnChg chg="mod">
          <ac:chgData name="Ashik  Ahmed" userId="9beb4ecf-b782-424f-acca-8d7e186b27b4" providerId="ADAL" clId="{5F1D690B-2B44-4D9D-BBF1-9BDE0258789D}" dt="2020-09-01T18:38:20.567" v="449" actId="14100"/>
          <ac:cxnSpMkLst>
            <pc:docMk/>
            <pc:sldMk cId="2133807315" sldId="279"/>
            <ac:cxnSpMk id="45" creationId="{9BEEFC96-79EC-4155-B690-D9FD77AE3EC6}"/>
          </ac:cxnSpMkLst>
        </pc:cxnChg>
        <pc:cxnChg chg="mod">
          <ac:chgData name="Ashik  Ahmed" userId="9beb4ecf-b782-424f-acca-8d7e186b27b4" providerId="ADAL" clId="{5F1D690B-2B44-4D9D-BBF1-9BDE0258789D}" dt="2020-09-01T18:38:20.567" v="449" actId="14100"/>
          <ac:cxnSpMkLst>
            <pc:docMk/>
            <pc:sldMk cId="2133807315" sldId="279"/>
            <ac:cxnSpMk id="47" creationId="{3D4F90CB-BE71-4447-96F4-BF5ECCBDBC2C}"/>
          </ac:cxnSpMkLst>
        </pc:cxnChg>
        <pc:cxnChg chg="mod">
          <ac:chgData name="Ashik  Ahmed" userId="9beb4ecf-b782-424f-acca-8d7e186b27b4" providerId="ADAL" clId="{5F1D690B-2B44-4D9D-BBF1-9BDE0258789D}" dt="2020-09-01T18:38:20.567" v="449" actId="14100"/>
          <ac:cxnSpMkLst>
            <pc:docMk/>
            <pc:sldMk cId="2133807315" sldId="279"/>
            <ac:cxnSpMk id="49" creationId="{2367ADE9-0499-4F08-B7A2-D30D01957359}"/>
          </ac:cxnSpMkLst>
        </pc:cxnChg>
      </pc:sldChg>
      <pc:sldChg chg="modSp mod">
        <pc:chgData name="Ashik  Ahmed" userId="9beb4ecf-b782-424f-acca-8d7e186b27b4" providerId="ADAL" clId="{5F1D690B-2B44-4D9D-BBF1-9BDE0258789D}" dt="2020-09-01T18:38:39.525" v="453" actId="2711"/>
        <pc:sldMkLst>
          <pc:docMk/>
          <pc:sldMk cId="1219766689" sldId="280"/>
        </pc:sldMkLst>
        <pc:spChg chg="mod">
          <ac:chgData name="Ashik  Ahmed" userId="9beb4ecf-b782-424f-acca-8d7e186b27b4" providerId="ADAL" clId="{5F1D690B-2B44-4D9D-BBF1-9BDE0258789D}" dt="2020-09-01T18:17:33.844" v="123" actId="113"/>
          <ac:spMkLst>
            <pc:docMk/>
            <pc:sldMk cId="1219766689" sldId="280"/>
            <ac:spMk id="2" creationId="{8357BD61-BB4A-4173-8DB0-71E7BB71F61B}"/>
          </ac:spMkLst>
        </pc:spChg>
        <pc:spChg chg="mod">
          <ac:chgData name="Ashik  Ahmed" userId="9beb4ecf-b782-424f-acca-8d7e186b27b4" providerId="ADAL" clId="{5F1D690B-2B44-4D9D-BBF1-9BDE0258789D}" dt="2020-09-01T18:14:41.509" v="24" actId="2711"/>
          <ac:spMkLst>
            <pc:docMk/>
            <pc:sldMk cId="1219766689" sldId="280"/>
            <ac:spMk id="9" creationId="{A59C2556-109F-42EE-9295-AB998464F9F4}"/>
          </ac:spMkLst>
        </pc:spChg>
        <pc:spChg chg="mod">
          <ac:chgData name="Ashik  Ahmed" userId="9beb4ecf-b782-424f-acca-8d7e186b27b4" providerId="ADAL" clId="{5F1D690B-2B44-4D9D-BBF1-9BDE0258789D}" dt="2020-09-01T18:38:39.525" v="453" actId="2711"/>
          <ac:spMkLst>
            <pc:docMk/>
            <pc:sldMk cId="1219766689" sldId="280"/>
            <ac:spMk id="59" creationId="{D9D17075-D9FA-4E9A-A0BE-3A216ADC9D42}"/>
          </ac:spMkLst>
        </pc:spChg>
        <pc:cxnChg chg="mod">
          <ac:chgData name="Ashik  Ahmed" userId="9beb4ecf-b782-424f-acca-8d7e186b27b4" providerId="ADAL" clId="{5F1D690B-2B44-4D9D-BBF1-9BDE0258789D}" dt="2020-09-01T18:38:39.218" v="452" actId="14100"/>
          <ac:cxnSpMkLst>
            <pc:docMk/>
            <pc:sldMk cId="1219766689" sldId="280"/>
            <ac:cxnSpMk id="69" creationId="{982A9250-E3E0-414E-9AF5-104C2B18FA79}"/>
          </ac:cxnSpMkLst>
        </pc:cxnChg>
        <pc:cxnChg chg="mod">
          <ac:chgData name="Ashik  Ahmed" userId="9beb4ecf-b782-424f-acca-8d7e186b27b4" providerId="ADAL" clId="{5F1D690B-2B44-4D9D-BBF1-9BDE0258789D}" dt="2020-09-01T18:38:39.218" v="452" actId="14100"/>
          <ac:cxnSpMkLst>
            <pc:docMk/>
            <pc:sldMk cId="1219766689" sldId="280"/>
            <ac:cxnSpMk id="70" creationId="{58E1A43B-A3B5-4595-8E0D-70A2D8C01BFA}"/>
          </ac:cxnSpMkLst>
        </pc:cxnChg>
        <pc:cxnChg chg="mod">
          <ac:chgData name="Ashik  Ahmed" userId="9beb4ecf-b782-424f-acca-8d7e186b27b4" providerId="ADAL" clId="{5F1D690B-2B44-4D9D-BBF1-9BDE0258789D}" dt="2020-09-01T18:38:39.218" v="452" actId="14100"/>
          <ac:cxnSpMkLst>
            <pc:docMk/>
            <pc:sldMk cId="1219766689" sldId="280"/>
            <ac:cxnSpMk id="71" creationId="{FF904971-97F8-4199-BDD5-001BCDAAE6AB}"/>
          </ac:cxnSpMkLst>
        </pc:cxnChg>
        <pc:cxnChg chg="mod">
          <ac:chgData name="Ashik  Ahmed" userId="9beb4ecf-b782-424f-acca-8d7e186b27b4" providerId="ADAL" clId="{5F1D690B-2B44-4D9D-BBF1-9BDE0258789D}" dt="2020-09-01T18:38:39.218" v="452" actId="14100"/>
          <ac:cxnSpMkLst>
            <pc:docMk/>
            <pc:sldMk cId="1219766689" sldId="280"/>
            <ac:cxnSpMk id="72" creationId="{E3672029-2CB4-4AB1-AE63-3D60AF5AC264}"/>
          </ac:cxnSpMkLst>
        </pc:cxnChg>
        <pc:cxnChg chg="mod">
          <ac:chgData name="Ashik  Ahmed" userId="9beb4ecf-b782-424f-acca-8d7e186b27b4" providerId="ADAL" clId="{5F1D690B-2B44-4D9D-BBF1-9BDE0258789D}" dt="2020-09-01T18:38:39.218" v="452" actId="14100"/>
          <ac:cxnSpMkLst>
            <pc:docMk/>
            <pc:sldMk cId="1219766689" sldId="280"/>
            <ac:cxnSpMk id="85" creationId="{644A5FE0-E004-45EF-90C2-068AE4A260AF}"/>
          </ac:cxnSpMkLst>
        </pc:cxnChg>
      </pc:sldChg>
      <pc:sldChg chg="modSp mod">
        <pc:chgData name="Ashik  Ahmed" userId="9beb4ecf-b782-424f-acca-8d7e186b27b4" providerId="ADAL" clId="{5F1D690B-2B44-4D9D-BBF1-9BDE0258789D}" dt="2020-09-01T18:17:50.757" v="126" actId="403"/>
        <pc:sldMkLst>
          <pc:docMk/>
          <pc:sldMk cId="2779017525" sldId="281"/>
        </pc:sldMkLst>
        <pc:spChg chg="mod">
          <ac:chgData name="Ashik  Ahmed" userId="9beb4ecf-b782-424f-acca-8d7e186b27b4" providerId="ADAL" clId="{5F1D690B-2B44-4D9D-BBF1-9BDE0258789D}" dt="2020-09-01T18:17:26.602" v="122" actId="403"/>
          <ac:spMkLst>
            <pc:docMk/>
            <pc:sldMk cId="2779017525" sldId="281"/>
            <ac:spMk id="2" creationId="{8357BD61-BB4A-4173-8DB0-71E7BB71F61B}"/>
          </ac:spMkLst>
        </pc:spChg>
        <pc:spChg chg="mod">
          <ac:chgData name="Ashik  Ahmed" userId="9beb4ecf-b782-424f-acca-8d7e186b27b4" providerId="ADAL" clId="{5F1D690B-2B44-4D9D-BBF1-9BDE0258789D}" dt="2020-09-01T18:17:50.757" v="126" actId="403"/>
          <ac:spMkLst>
            <pc:docMk/>
            <pc:sldMk cId="2779017525" sldId="281"/>
            <ac:spMk id="9" creationId="{A59C2556-109F-42EE-9295-AB998464F9F4}"/>
          </ac:spMkLst>
        </pc:spChg>
      </pc:sldChg>
      <pc:sldChg chg="modSp mod">
        <pc:chgData name="Ashik  Ahmed" userId="9beb4ecf-b782-424f-acca-8d7e186b27b4" providerId="ADAL" clId="{5F1D690B-2B44-4D9D-BBF1-9BDE0258789D}" dt="2020-09-01T18:18:04.566" v="127" actId="403"/>
        <pc:sldMkLst>
          <pc:docMk/>
          <pc:sldMk cId="2464989606" sldId="282"/>
        </pc:sldMkLst>
        <pc:spChg chg="mod">
          <ac:chgData name="Ashik  Ahmed" userId="9beb4ecf-b782-424f-acca-8d7e186b27b4" providerId="ADAL" clId="{5F1D690B-2B44-4D9D-BBF1-9BDE0258789D}" dt="2020-09-01T18:18:04.566" v="127" actId="403"/>
          <ac:spMkLst>
            <pc:docMk/>
            <pc:sldMk cId="2464989606" sldId="282"/>
            <ac:spMk id="2" creationId="{8357BD61-BB4A-4173-8DB0-71E7BB71F61B}"/>
          </ac:spMkLst>
        </pc:spChg>
        <pc:spChg chg="mod">
          <ac:chgData name="Ashik  Ahmed" userId="9beb4ecf-b782-424f-acca-8d7e186b27b4" providerId="ADAL" clId="{5F1D690B-2B44-4D9D-BBF1-9BDE0258789D}" dt="2020-09-01T18:16:37.241" v="118" actId="1076"/>
          <ac:spMkLst>
            <pc:docMk/>
            <pc:sldMk cId="2464989606" sldId="282"/>
            <ac:spMk id="8" creationId="{A5490AE4-DB26-4C58-B524-A61B8CED04F6}"/>
          </ac:spMkLst>
        </pc:spChg>
      </pc:sldChg>
      <pc:sldChg chg="modSp mod">
        <pc:chgData name="Ashik  Ahmed" userId="9beb4ecf-b782-424f-acca-8d7e186b27b4" providerId="ADAL" clId="{5F1D690B-2B44-4D9D-BBF1-9BDE0258789D}" dt="2020-09-01T18:18:21.213" v="131" actId="403"/>
        <pc:sldMkLst>
          <pc:docMk/>
          <pc:sldMk cId="2953244202" sldId="283"/>
        </pc:sldMkLst>
        <pc:spChg chg="mod">
          <ac:chgData name="Ashik  Ahmed" userId="9beb4ecf-b782-424f-acca-8d7e186b27b4" providerId="ADAL" clId="{5F1D690B-2B44-4D9D-BBF1-9BDE0258789D}" dt="2020-09-01T18:18:12.097" v="128" actId="403"/>
          <ac:spMkLst>
            <pc:docMk/>
            <pc:sldMk cId="2953244202" sldId="283"/>
            <ac:spMk id="2" creationId="{6B0E0047-017A-4014-8BD0-AE66F0DBF61A}"/>
          </ac:spMkLst>
        </pc:spChg>
        <pc:spChg chg="mod">
          <ac:chgData name="Ashik  Ahmed" userId="9beb4ecf-b782-424f-acca-8d7e186b27b4" providerId="ADAL" clId="{5F1D690B-2B44-4D9D-BBF1-9BDE0258789D}" dt="2020-09-01T18:18:21.213" v="131" actId="403"/>
          <ac:spMkLst>
            <pc:docMk/>
            <pc:sldMk cId="2953244202" sldId="283"/>
            <ac:spMk id="3" creationId="{DADE61A1-0FA7-4B65-BC7C-6593E692DD02}"/>
          </ac:spMkLst>
        </pc:spChg>
      </pc:sldChg>
      <pc:sldChg chg="modSp mod">
        <pc:chgData name="Ashik  Ahmed" userId="9beb4ecf-b782-424f-acca-8d7e186b27b4" providerId="ADAL" clId="{5F1D690B-2B44-4D9D-BBF1-9BDE0258789D}" dt="2020-09-01T18:18:44.396" v="136" actId="1076"/>
        <pc:sldMkLst>
          <pc:docMk/>
          <pc:sldMk cId="501152076" sldId="284"/>
        </pc:sldMkLst>
        <pc:spChg chg="mod">
          <ac:chgData name="Ashik  Ahmed" userId="9beb4ecf-b782-424f-acca-8d7e186b27b4" providerId="ADAL" clId="{5F1D690B-2B44-4D9D-BBF1-9BDE0258789D}" dt="2020-09-01T18:18:30.142" v="132" actId="403"/>
          <ac:spMkLst>
            <pc:docMk/>
            <pc:sldMk cId="501152076" sldId="284"/>
            <ac:spMk id="2" creationId="{5FABE0C3-AEAD-4E55-B74A-0574E6244DC5}"/>
          </ac:spMkLst>
        </pc:spChg>
        <pc:spChg chg="mod">
          <ac:chgData name="Ashik  Ahmed" userId="9beb4ecf-b782-424f-acca-8d7e186b27b4" providerId="ADAL" clId="{5F1D690B-2B44-4D9D-BBF1-9BDE0258789D}" dt="2020-09-01T18:18:44.396" v="136" actId="1076"/>
          <ac:spMkLst>
            <pc:docMk/>
            <pc:sldMk cId="501152076" sldId="284"/>
            <ac:spMk id="3" creationId="{C50F1FB7-B5B4-40B4-9AA3-7873F7769B7D}"/>
          </ac:spMkLst>
        </pc:spChg>
      </pc:sldChg>
      <pc:sldChg chg="modSp mod">
        <pc:chgData name="Ashik  Ahmed" userId="9beb4ecf-b782-424f-acca-8d7e186b27b4" providerId="ADAL" clId="{5F1D690B-2B44-4D9D-BBF1-9BDE0258789D}" dt="2020-09-01T18:19:06.235" v="140" actId="403"/>
        <pc:sldMkLst>
          <pc:docMk/>
          <pc:sldMk cId="3085393861" sldId="285"/>
        </pc:sldMkLst>
        <pc:spChg chg="mod">
          <ac:chgData name="Ashik  Ahmed" userId="9beb4ecf-b782-424f-acca-8d7e186b27b4" providerId="ADAL" clId="{5F1D690B-2B44-4D9D-BBF1-9BDE0258789D}" dt="2020-09-01T18:18:59.581" v="137" actId="403"/>
          <ac:spMkLst>
            <pc:docMk/>
            <pc:sldMk cId="3085393861" sldId="285"/>
            <ac:spMk id="2" creationId="{D257B2A5-5702-4252-B34D-29F813DC75B2}"/>
          </ac:spMkLst>
        </pc:spChg>
        <pc:spChg chg="mod">
          <ac:chgData name="Ashik  Ahmed" userId="9beb4ecf-b782-424f-acca-8d7e186b27b4" providerId="ADAL" clId="{5F1D690B-2B44-4D9D-BBF1-9BDE0258789D}" dt="2020-09-01T18:19:06.235" v="140" actId="403"/>
          <ac:spMkLst>
            <pc:docMk/>
            <pc:sldMk cId="3085393861" sldId="285"/>
            <ac:spMk id="3" creationId="{99B9F24B-4C95-4693-A8C5-3A4CB1162237}"/>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Tw Cen MT" panose="020B0602020104020603" pitchFamily="34" charset="0"/>
                <a:ea typeface="+mn-ea"/>
                <a:cs typeface="+mn-cs"/>
              </a:defRPr>
            </a:pPr>
            <a:r>
              <a:rPr lang="en-IN" sz="1800" dirty="0">
                <a:latin typeface="Tw Cen MT" panose="020B0602020104020603" pitchFamily="34" charset="0"/>
              </a:rPr>
              <a:t>FMCG Revenues in USD billion</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Tw Cen MT" panose="020B0602020104020603" pitchFamily="34" charset="0"/>
              <a:ea typeface="+mn-ea"/>
              <a:cs typeface="+mn-cs"/>
            </a:defRPr>
          </a:pPr>
          <a:endParaRPr lang="en-US"/>
        </a:p>
      </c:txPr>
    </c:title>
    <c:autoTitleDeleted val="0"/>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2011</c:v>
                </c:pt>
                <c:pt idx="1">
                  <c:v>2017</c:v>
                </c:pt>
                <c:pt idx="2">
                  <c:v>2019</c:v>
                </c:pt>
                <c:pt idx="3">
                  <c:v>2020</c:v>
                </c:pt>
              </c:numCache>
            </c:numRef>
          </c:cat>
          <c:val>
            <c:numRef>
              <c:f>Sheet1!$B$2:$B$5</c:f>
              <c:numCache>
                <c:formatCode>General</c:formatCode>
                <c:ptCount val="4"/>
                <c:pt idx="0">
                  <c:v>31.6</c:v>
                </c:pt>
                <c:pt idx="1">
                  <c:v>52.8</c:v>
                </c:pt>
                <c:pt idx="2">
                  <c:v>83.3</c:v>
                </c:pt>
                <c:pt idx="3">
                  <c:v>103.7</c:v>
                </c:pt>
              </c:numCache>
            </c:numRef>
          </c:val>
          <c:extLst>
            <c:ext xmlns:c16="http://schemas.microsoft.com/office/drawing/2014/chart" uri="{C3380CC4-5D6E-409C-BE32-E72D297353CC}">
              <c16:uniqueId val="{00000000-62B0-40BF-9B26-FC93DE63EDC0}"/>
            </c:ext>
          </c:extLst>
        </c:ser>
        <c:ser>
          <c:idx val="1"/>
          <c:order val="1"/>
          <c:tx>
            <c:strRef>
              <c:f>Sheet1!$C$1</c:f>
              <c:strCache>
                <c:ptCount val="1"/>
                <c:pt idx="0">
                  <c:v>Column1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2011</c:v>
                </c:pt>
                <c:pt idx="1">
                  <c:v>2017</c:v>
                </c:pt>
                <c:pt idx="2">
                  <c:v>2019</c:v>
                </c:pt>
                <c:pt idx="3">
                  <c:v>2020</c:v>
                </c:pt>
              </c:numCache>
            </c:numRef>
          </c:cat>
          <c:val>
            <c:numRef>
              <c:f>Sheet1!$C$2:$C$5</c:f>
              <c:numCache>
                <c:formatCode>General</c:formatCode>
                <c:ptCount val="4"/>
              </c:numCache>
            </c:numRef>
          </c:val>
          <c:extLst>
            <c:ext xmlns:c16="http://schemas.microsoft.com/office/drawing/2014/chart" uri="{C3380CC4-5D6E-409C-BE32-E72D297353CC}">
              <c16:uniqueId val="{00000001-62B0-40BF-9B26-FC93DE63EDC0}"/>
            </c:ext>
          </c:extLst>
        </c:ser>
        <c:ser>
          <c:idx val="2"/>
          <c:order val="2"/>
          <c:tx>
            <c:strRef>
              <c:f>Sheet1!$D$1</c:f>
              <c:strCache>
                <c:ptCount val="1"/>
                <c:pt idx="0">
                  <c:v>Column2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2011</c:v>
                </c:pt>
                <c:pt idx="1">
                  <c:v>2017</c:v>
                </c:pt>
                <c:pt idx="2">
                  <c:v>2019</c:v>
                </c:pt>
                <c:pt idx="3">
                  <c:v>2020</c:v>
                </c:pt>
              </c:numCache>
            </c:numRef>
          </c:cat>
          <c:val>
            <c:numRef>
              <c:f>Sheet1!$D$2:$D$5</c:f>
              <c:numCache>
                <c:formatCode>General</c:formatCode>
                <c:ptCount val="4"/>
              </c:numCache>
            </c:numRef>
          </c:val>
          <c:extLst>
            <c:ext xmlns:c16="http://schemas.microsoft.com/office/drawing/2014/chart" uri="{C3380CC4-5D6E-409C-BE32-E72D297353CC}">
              <c16:uniqueId val="{00000002-62B0-40BF-9B26-FC93DE63EDC0}"/>
            </c:ext>
          </c:extLst>
        </c:ser>
        <c:dLbls>
          <c:dLblPos val="inEnd"/>
          <c:showLegendKey val="0"/>
          <c:showVal val="1"/>
          <c:showCatName val="0"/>
          <c:showSerName val="0"/>
          <c:showPercent val="0"/>
          <c:showBubbleSize val="0"/>
        </c:dLbls>
        <c:gapWidth val="150"/>
        <c:overlap val="100"/>
        <c:axId val="681990584"/>
        <c:axId val="681990904"/>
      </c:barChart>
      <c:catAx>
        <c:axId val="681990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1990904"/>
        <c:crosses val="autoZero"/>
        <c:auto val="1"/>
        <c:lblAlgn val="ctr"/>
        <c:lblOffset val="100"/>
        <c:noMultiLvlLbl val="0"/>
      </c:catAx>
      <c:valAx>
        <c:axId val="681990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19905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Tw Cen MT" panose="020B0602020104020603" pitchFamily="34" charset="0"/>
                <a:ea typeface="+mn-ea"/>
                <a:cs typeface="+mn-cs"/>
              </a:defRPr>
            </a:pPr>
            <a:r>
              <a:rPr lang="en-IN" sz="1800" dirty="0">
                <a:latin typeface="Tw Cen MT" panose="020B0602020104020603" pitchFamily="34" charset="0"/>
              </a:rPr>
              <a:t>Sales volume in million metric tons</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Tw Cen MT" panose="020B0602020104020603" pitchFamily="34" charset="0"/>
              <a:ea typeface="+mn-ea"/>
              <a:cs typeface="+mn-cs"/>
            </a:defRPr>
          </a:pPr>
          <a:endParaRPr lang="en-US"/>
        </a:p>
      </c:txPr>
    </c:title>
    <c:autoTitleDeleted val="0"/>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2"/>
                <c:pt idx="0">
                  <c:v>2011</c:v>
                </c:pt>
                <c:pt idx="1">
                  <c:v>2019</c:v>
                </c:pt>
              </c:numCache>
            </c:numRef>
          </c:cat>
          <c:val>
            <c:numRef>
              <c:f>Sheet1!$B$2:$B$5</c:f>
              <c:numCache>
                <c:formatCode>General</c:formatCode>
                <c:ptCount val="2"/>
                <c:pt idx="0">
                  <c:v>1.42</c:v>
                </c:pt>
                <c:pt idx="1">
                  <c:v>2.34</c:v>
                </c:pt>
              </c:numCache>
            </c:numRef>
          </c:val>
          <c:extLst>
            <c:ext xmlns:c16="http://schemas.microsoft.com/office/drawing/2014/chart" uri="{C3380CC4-5D6E-409C-BE32-E72D297353CC}">
              <c16:uniqueId val="{00000000-D2B0-43FA-A29D-738211A431D4}"/>
            </c:ext>
          </c:extLst>
        </c:ser>
        <c:ser>
          <c:idx val="1"/>
          <c:order val="1"/>
          <c:tx>
            <c:strRef>
              <c:f>Sheet1!$C$1</c:f>
              <c:strCache>
                <c:ptCount val="1"/>
                <c:pt idx="0">
                  <c:v>Column1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2"/>
                <c:pt idx="0">
                  <c:v>2011</c:v>
                </c:pt>
                <c:pt idx="1">
                  <c:v>2019</c:v>
                </c:pt>
              </c:numCache>
            </c:numRef>
          </c:cat>
          <c:val>
            <c:numRef>
              <c:f>Sheet1!$C$2:$C$5</c:f>
              <c:numCache>
                <c:formatCode>General</c:formatCode>
                <c:ptCount val="2"/>
              </c:numCache>
            </c:numRef>
          </c:val>
          <c:extLst>
            <c:ext xmlns:c16="http://schemas.microsoft.com/office/drawing/2014/chart" uri="{C3380CC4-5D6E-409C-BE32-E72D297353CC}">
              <c16:uniqueId val="{00000001-D2B0-43FA-A29D-738211A431D4}"/>
            </c:ext>
          </c:extLst>
        </c:ser>
        <c:ser>
          <c:idx val="2"/>
          <c:order val="2"/>
          <c:tx>
            <c:strRef>
              <c:f>Sheet1!$D$1</c:f>
              <c:strCache>
                <c:ptCount val="1"/>
                <c:pt idx="0">
                  <c:v>Column2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2"/>
                <c:pt idx="0">
                  <c:v>2011</c:v>
                </c:pt>
                <c:pt idx="1">
                  <c:v>2019</c:v>
                </c:pt>
              </c:numCache>
            </c:numRef>
          </c:cat>
          <c:val>
            <c:numRef>
              <c:f>Sheet1!$D$2:$D$5</c:f>
              <c:numCache>
                <c:formatCode>General</c:formatCode>
                <c:ptCount val="2"/>
              </c:numCache>
            </c:numRef>
          </c:val>
          <c:extLst>
            <c:ext xmlns:c16="http://schemas.microsoft.com/office/drawing/2014/chart" uri="{C3380CC4-5D6E-409C-BE32-E72D297353CC}">
              <c16:uniqueId val="{00000002-D2B0-43FA-A29D-738211A431D4}"/>
            </c:ext>
          </c:extLst>
        </c:ser>
        <c:dLbls>
          <c:showLegendKey val="0"/>
          <c:showVal val="0"/>
          <c:showCatName val="0"/>
          <c:showSerName val="0"/>
          <c:showPercent val="0"/>
          <c:showBubbleSize val="0"/>
        </c:dLbls>
        <c:gapWidth val="150"/>
        <c:overlap val="100"/>
        <c:axId val="630951864"/>
        <c:axId val="424200752"/>
      </c:barChart>
      <c:catAx>
        <c:axId val="630951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4200752"/>
        <c:crosses val="autoZero"/>
        <c:auto val="1"/>
        <c:lblAlgn val="ctr"/>
        <c:lblOffset val="100"/>
        <c:noMultiLvlLbl val="0"/>
      </c:catAx>
      <c:valAx>
        <c:axId val="424200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309518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Tw Cen MT" panose="020B0602020104020603" pitchFamily="34" charset="0"/>
                <a:ea typeface="+mn-ea"/>
                <a:cs typeface="+mn-cs"/>
              </a:defRPr>
            </a:pPr>
            <a:r>
              <a:rPr lang="en-US" sz="1400" dirty="0">
                <a:latin typeface="Tw Cen MT" panose="020B0602020104020603" pitchFamily="34" charset="0"/>
              </a:rPr>
              <a:t>Sales volume Indian consumer food industry in 2019</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Tw Cen MT" panose="020B0602020104020603" pitchFamily="34" charset="0"/>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911-4505-8B3A-4F159549884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911-4505-8B3A-4F159549884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911-4505-8B3A-4F159549884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911-4505-8B3A-4F159549884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Biscuits and bakery</c:v>
                </c:pt>
                <c:pt idx="1">
                  <c:v>Others</c:v>
                </c:pt>
              </c:strCache>
            </c:strRef>
          </c:cat>
          <c:val>
            <c:numRef>
              <c:f>Sheet1!$B$2:$B$5</c:f>
              <c:numCache>
                <c:formatCode>General</c:formatCode>
                <c:ptCount val="4"/>
                <c:pt idx="0">
                  <c:v>37</c:v>
                </c:pt>
                <c:pt idx="1">
                  <c:v>63</c:v>
                </c:pt>
              </c:numCache>
            </c:numRef>
          </c:val>
          <c:extLst>
            <c:ext xmlns:c16="http://schemas.microsoft.com/office/drawing/2014/chart" uri="{C3380CC4-5D6E-409C-BE32-E72D297353CC}">
              <c16:uniqueId val="{00000000-1045-478E-8E29-36336030771E}"/>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w Cen MT" panose="020B0602020104020603" pitchFamily="34" charset="0"/>
                <a:ea typeface="+mn-ea"/>
                <a:cs typeface="+mn-cs"/>
              </a:defRPr>
            </a:pPr>
            <a:r>
              <a:rPr lang="en-US" sz="1400" dirty="0">
                <a:latin typeface="Tw Cen MT" panose="020B0602020104020603" pitchFamily="34" charset="0"/>
              </a:rPr>
              <a:t>Sales value bakery</a:t>
            </a:r>
            <a:r>
              <a:rPr lang="en-US" sz="1400" baseline="0" dirty="0">
                <a:latin typeface="Tw Cen MT" panose="020B0602020104020603" pitchFamily="34" charset="0"/>
              </a:rPr>
              <a:t> items in 2019</a:t>
            </a:r>
            <a:endParaRPr lang="en-US" dirty="0">
              <a:latin typeface="Tw Cen MT" panose="020B0602020104020603" pitchFamily="34" charset="0"/>
            </a:endParaRPr>
          </a:p>
        </c:rich>
      </c:tx>
      <c:layout>
        <c:manualLayout>
          <c:xMode val="edge"/>
          <c:yMode val="edge"/>
          <c:x val="0.14587218477183728"/>
          <c:y val="0.10393589191822619"/>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w Cen MT" panose="020B0602020104020603" pitchFamily="34" charset="0"/>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293-4968-817F-91CC9F6F3B1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293-4968-817F-91CC9F6F3B1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293-4968-817F-91CC9F6F3B1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293-4968-817F-91CC9F6F3B1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Biscuits</c:v>
                </c:pt>
                <c:pt idx="1">
                  <c:v>Other bakery items</c:v>
                </c:pt>
              </c:strCache>
            </c:strRef>
          </c:cat>
          <c:val>
            <c:numRef>
              <c:f>Sheet1!$B$2:$B$5</c:f>
              <c:numCache>
                <c:formatCode>General</c:formatCode>
                <c:ptCount val="4"/>
                <c:pt idx="0">
                  <c:v>62</c:v>
                </c:pt>
                <c:pt idx="1">
                  <c:v>38</c:v>
                </c:pt>
              </c:numCache>
            </c:numRef>
          </c:val>
          <c:extLst>
            <c:ext xmlns:c16="http://schemas.microsoft.com/office/drawing/2014/chart" uri="{C3380CC4-5D6E-409C-BE32-E72D297353CC}">
              <c16:uniqueId val="{00000000-E958-4299-936A-5F9479A3377E}"/>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200" dirty="0"/>
              <a:t>Patanjali Biscuits - Profit After Tax Downfall</a:t>
            </a:r>
            <a:r>
              <a:rPr lang="en-IN" dirty="0"/>
              <a:t> </a:t>
            </a:r>
          </a:p>
        </c:rich>
      </c:tx>
      <c:layout>
        <c:manualLayout>
          <c:xMode val="edge"/>
          <c:yMode val="edge"/>
          <c:x val="0.2087082239720035"/>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244225721784777"/>
          <c:y val="0.17171296296296296"/>
          <c:w val="0.81700218722659679"/>
          <c:h val="0.62421223388743063"/>
        </c:manualLayout>
      </c:layout>
      <c:barChart>
        <c:barDir val="col"/>
        <c:grouping val="clustered"/>
        <c:varyColors val="0"/>
        <c:ser>
          <c:idx val="0"/>
          <c:order val="0"/>
          <c:tx>
            <c:strRef>
              <c:f>Sheet1!$C$3</c:f>
              <c:strCache>
                <c:ptCount val="1"/>
                <c:pt idx="0">
                  <c:v>2016-17</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Sheet1!$D$2</c:f>
              <c:strCache>
                <c:ptCount val="1"/>
                <c:pt idx="0">
                  <c:v>Profit After Tax (in million INR)</c:v>
                </c:pt>
              </c:strCache>
            </c:strRef>
          </c:cat>
          <c:val>
            <c:numRef>
              <c:f>Sheet1!$D$3</c:f>
              <c:numCache>
                <c:formatCode>#,##0.00</c:formatCode>
                <c:ptCount val="1"/>
                <c:pt idx="0">
                  <c:v>221.13529449999999</c:v>
                </c:pt>
              </c:numCache>
            </c:numRef>
          </c:val>
          <c:extLst>
            <c:ext xmlns:c16="http://schemas.microsoft.com/office/drawing/2014/chart" uri="{C3380CC4-5D6E-409C-BE32-E72D297353CC}">
              <c16:uniqueId val="{00000000-75DF-4754-B845-6F26F38AB307}"/>
            </c:ext>
          </c:extLst>
        </c:ser>
        <c:ser>
          <c:idx val="1"/>
          <c:order val="1"/>
          <c:tx>
            <c:strRef>
              <c:f>Sheet1!$C$4</c:f>
              <c:strCache>
                <c:ptCount val="1"/>
                <c:pt idx="0">
                  <c:v>2017-18</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Sheet1!$D$2</c:f>
              <c:strCache>
                <c:ptCount val="1"/>
                <c:pt idx="0">
                  <c:v>Profit After Tax (in million INR)</c:v>
                </c:pt>
              </c:strCache>
            </c:strRef>
          </c:cat>
          <c:val>
            <c:numRef>
              <c:f>Sheet1!$D$4</c:f>
              <c:numCache>
                <c:formatCode>#,##0.00</c:formatCode>
                <c:ptCount val="1"/>
                <c:pt idx="0">
                  <c:v>70.471095379999994</c:v>
                </c:pt>
              </c:numCache>
            </c:numRef>
          </c:val>
          <c:extLst>
            <c:ext xmlns:c16="http://schemas.microsoft.com/office/drawing/2014/chart" uri="{C3380CC4-5D6E-409C-BE32-E72D297353CC}">
              <c16:uniqueId val="{00000001-75DF-4754-B845-6F26F38AB307}"/>
            </c:ext>
          </c:extLst>
        </c:ser>
        <c:ser>
          <c:idx val="2"/>
          <c:order val="2"/>
          <c:tx>
            <c:strRef>
              <c:f>Sheet1!$C$5</c:f>
              <c:strCache>
                <c:ptCount val="1"/>
                <c:pt idx="0">
                  <c:v>2018-19</c:v>
                </c:pt>
              </c:strCache>
            </c:strRef>
          </c:tx>
          <c:spPr>
            <a:solidFill>
              <a:schemeClr val="accent3"/>
            </a:solidFill>
            <a:ln>
              <a:noFill/>
            </a:ln>
            <a:effectLst/>
          </c:spPr>
          <c:invertIfNegative val="0"/>
          <c:dLbls>
            <c:dLbl>
              <c:idx val="0"/>
              <c:layout>
                <c:manualLayout>
                  <c:x val="0"/>
                  <c:y val="1.851851851851851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5DF-4754-B845-6F26F38AB30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Sheet1!$D$2</c:f>
              <c:strCache>
                <c:ptCount val="1"/>
                <c:pt idx="0">
                  <c:v>Profit After Tax (in million INR)</c:v>
                </c:pt>
              </c:strCache>
            </c:strRef>
          </c:cat>
          <c:val>
            <c:numRef>
              <c:f>Sheet1!$D$5</c:f>
              <c:numCache>
                <c:formatCode>#,##0.00</c:formatCode>
                <c:ptCount val="1"/>
                <c:pt idx="0">
                  <c:v>-248.72769643999999</c:v>
                </c:pt>
              </c:numCache>
            </c:numRef>
          </c:val>
          <c:extLst>
            <c:ext xmlns:c16="http://schemas.microsoft.com/office/drawing/2014/chart" uri="{C3380CC4-5D6E-409C-BE32-E72D297353CC}">
              <c16:uniqueId val="{00000003-75DF-4754-B845-6F26F38AB307}"/>
            </c:ext>
          </c:extLst>
        </c:ser>
        <c:dLbls>
          <c:showLegendKey val="0"/>
          <c:showVal val="0"/>
          <c:showCatName val="0"/>
          <c:showSerName val="0"/>
          <c:showPercent val="0"/>
          <c:showBubbleSize val="0"/>
        </c:dLbls>
        <c:gapWidth val="219"/>
        <c:overlap val="-27"/>
        <c:axId val="1699731584"/>
        <c:axId val="1699725760"/>
      </c:barChart>
      <c:catAx>
        <c:axId val="1699731584"/>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Financial Year</a:t>
                </a:r>
              </a:p>
            </c:rich>
          </c:tx>
          <c:layout>
            <c:manualLayout>
              <c:xMode val="edge"/>
              <c:yMode val="edge"/>
              <c:x val="0.37013779527559049"/>
              <c:y val="0.800554826480023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699725760"/>
        <c:crosses val="autoZero"/>
        <c:auto val="1"/>
        <c:lblAlgn val="ctr"/>
        <c:lblOffset val="100"/>
        <c:noMultiLvlLbl val="0"/>
      </c:catAx>
      <c:valAx>
        <c:axId val="1699725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0" i="0" baseline="0">
                    <a:effectLst/>
                  </a:rPr>
                  <a:t>Profit After Tax (in Mn INR)</a:t>
                </a:r>
                <a:endParaRPr lang="en-IN" sz="400">
                  <a:effectLs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solidFill>
              <a:sysClr val="windowText" lastClr="000000"/>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9731584"/>
        <c:crosses val="autoZero"/>
        <c:crossBetween val="between"/>
      </c:valAx>
      <c:spPr>
        <a:noFill/>
        <a:ln>
          <a:solidFill>
            <a:sysClr val="windowText" lastClr="000000"/>
          </a:solidFill>
        </a:ln>
        <a:effectLst/>
      </c:spPr>
    </c:plotArea>
    <c:legend>
      <c:legendPos val="b"/>
      <c:layout>
        <c:manualLayout>
          <c:xMode val="edge"/>
          <c:yMode val="edge"/>
          <c:x val="0.32776990376202975"/>
          <c:y val="0.88020778652668419"/>
          <c:w val="0.40001574803149609"/>
          <c:h val="7.812554680664918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3175" cap="flat" cmpd="sng" algn="ctr">
      <a:solidFill>
        <a:schemeClr val="tx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E6CF4-4B7C-4861-80A3-3355E0639763}" type="datetimeFigureOut">
              <a:rPr lang="en-IN" smtClean="0"/>
              <a:t>02-09-2020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30A40C-F467-4283-8202-0955D11767FB}" type="slidenum">
              <a:rPr lang="en-IN" smtClean="0"/>
              <a:t>‹#›</a:t>
            </a:fld>
            <a:endParaRPr lang="en-IN"/>
          </a:p>
        </p:txBody>
      </p:sp>
    </p:spTree>
    <p:extLst>
      <p:ext uri="{BB962C8B-B14F-4D97-AF65-F5344CB8AC3E}">
        <p14:creationId xmlns:p14="http://schemas.microsoft.com/office/powerpoint/2010/main" val="1269964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530A40C-F467-4283-8202-0955D11767FB}" type="slidenum">
              <a:rPr lang="en-IN" smtClean="0"/>
              <a:t>2</a:t>
            </a:fld>
            <a:endParaRPr lang="en-IN"/>
          </a:p>
        </p:txBody>
      </p:sp>
    </p:spTree>
    <p:extLst>
      <p:ext uri="{BB962C8B-B14F-4D97-AF65-F5344CB8AC3E}">
        <p14:creationId xmlns:p14="http://schemas.microsoft.com/office/powerpoint/2010/main" val="28938897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530A40C-F467-4283-8202-0955D11767FB}" type="slidenum">
              <a:rPr lang="en-IN" smtClean="0"/>
              <a:t>14</a:t>
            </a:fld>
            <a:endParaRPr lang="en-IN"/>
          </a:p>
        </p:txBody>
      </p:sp>
    </p:spTree>
    <p:extLst>
      <p:ext uri="{BB962C8B-B14F-4D97-AF65-F5344CB8AC3E}">
        <p14:creationId xmlns:p14="http://schemas.microsoft.com/office/powerpoint/2010/main" val="712948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530A40C-F467-4283-8202-0955D11767FB}" type="slidenum">
              <a:rPr lang="en-IN" smtClean="0"/>
              <a:t>15</a:t>
            </a:fld>
            <a:endParaRPr lang="en-IN"/>
          </a:p>
        </p:txBody>
      </p:sp>
    </p:spTree>
    <p:extLst>
      <p:ext uri="{BB962C8B-B14F-4D97-AF65-F5344CB8AC3E}">
        <p14:creationId xmlns:p14="http://schemas.microsoft.com/office/powerpoint/2010/main" val="4057539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530A40C-F467-4283-8202-0955D11767FB}" type="slidenum">
              <a:rPr lang="en-IN" smtClean="0"/>
              <a:t>16</a:t>
            </a:fld>
            <a:endParaRPr lang="en-IN"/>
          </a:p>
        </p:txBody>
      </p:sp>
    </p:spTree>
    <p:extLst>
      <p:ext uri="{BB962C8B-B14F-4D97-AF65-F5344CB8AC3E}">
        <p14:creationId xmlns:p14="http://schemas.microsoft.com/office/powerpoint/2010/main" val="1293305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530A40C-F467-4283-8202-0955D11767FB}" type="slidenum">
              <a:rPr lang="en-IN" smtClean="0"/>
              <a:t>18</a:t>
            </a:fld>
            <a:endParaRPr lang="en-IN"/>
          </a:p>
        </p:txBody>
      </p:sp>
    </p:spTree>
    <p:extLst>
      <p:ext uri="{BB962C8B-B14F-4D97-AF65-F5344CB8AC3E}">
        <p14:creationId xmlns:p14="http://schemas.microsoft.com/office/powerpoint/2010/main" val="1492971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530A40C-F467-4283-8202-0955D11767FB}" type="slidenum">
              <a:rPr lang="en-IN" smtClean="0"/>
              <a:t>19</a:t>
            </a:fld>
            <a:endParaRPr lang="en-IN"/>
          </a:p>
        </p:txBody>
      </p:sp>
    </p:spTree>
    <p:extLst>
      <p:ext uri="{BB962C8B-B14F-4D97-AF65-F5344CB8AC3E}">
        <p14:creationId xmlns:p14="http://schemas.microsoft.com/office/powerpoint/2010/main" val="2604290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530A40C-F467-4283-8202-0955D11767FB}" type="slidenum">
              <a:rPr lang="en-IN" smtClean="0"/>
              <a:t>20</a:t>
            </a:fld>
            <a:endParaRPr lang="en-IN"/>
          </a:p>
        </p:txBody>
      </p:sp>
    </p:spTree>
    <p:extLst>
      <p:ext uri="{BB962C8B-B14F-4D97-AF65-F5344CB8AC3E}">
        <p14:creationId xmlns:p14="http://schemas.microsoft.com/office/powerpoint/2010/main" val="2434827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530A40C-F467-4283-8202-0955D11767FB}" type="slidenum">
              <a:rPr lang="en-IN" smtClean="0"/>
              <a:t>21</a:t>
            </a:fld>
            <a:endParaRPr lang="en-IN"/>
          </a:p>
        </p:txBody>
      </p:sp>
    </p:spTree>
    <p:extLst>
      <p:ext uri="{BB962C8B-B14F-4D97-AF65-F5344CB8AC3E}">
        <p14:creationId xmlns:p14="http://schemas.microsoft.com/office/powerpoint/2010/main" val="26030391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530A40C-F467-4283-8202-0955D11767FB}" type="slidenum">
              <a:rPr lang="en-IN" smtClean="0"/>
              <a:t>22</a:t>
            </a:fld>
            <a:endParaRPr lang="en-IN"/>
          </a:p>
        </p:txBody>
      </p:sp>
    </p:spTree>
    <p:extLst>
      <p:ext uri="{BB962C8B-B14F-4D97-AF65-F5344CB8AC3E}">
        <p14:creationId xmlns:p14="http://schemas.microsoft.com/office/powerpoint/2010/main" val="365102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530A40C-F467-4283-8202-0955D11767FB}" type="slidenum">
              <a:rPr lang="en-IN" smtClean="0"/>
              <a:t>24</a:t>
            </a:fld>
            <a:endParaRPr lang="en-IN"/>
          </a:p>
        </p:txBody>
      </p:sp>
    </p:spTree>
    <p:extLst>
      <p:ext uri="{BB962C8B-B14F-4D97-AF65-F5344CB8AC3E}">
        <p14:creationId xmlns:p14="http://schemas.microsoft.com/office/powerpoint/2010/main" val="490821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530A40C-F467-4283-8202-0955D11767FB}" type="slidenum">
              <a:rPr lang="en-IN" smtClean="0"/>
              <a:t>25</a:t>
            </a:fld>
            <a:endParaRPr lang="en-IN"/>
          </a:p>
        </p:txBody>
      </p:sp>
    </p:spTree>
    <p:extLst>
      <p:ext uri="{BB962C8B-B14F-4D97-AF65-F5344CB8AC3E}">
        <p14:creationId xmlns:p14="http://schemas.microsoft.com/office/powerpoint/2010/main" val="1233986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530A40C-F467-4283-8202-0955D11767FB}" type="slidenum">
              <a:rPr lang="en-IN" smtClean="0"/>
              <a:t>3</a:t>
            </a:fld>
            <a:endParaRPr lang="en-IN"/>
          </a:p>
        </p:txBody>
      </p:sp>
    </p:spTree>
    <p:extLst>
      <p:ext uri="{BB962C8B-B14F-4D97-AF65-F5344CB8AC3E}">
        <p14:creationId xmlns:p14="http://schemas.microsoft.com/office/powerpoint/2010/main" val="883881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530A40C-F467-4283-8202-0955D11767FB}" type="slidenum">
              <a:rPr lang="en-IN" smtClean="0"/>
              <a:t>26</a:t>
            </a:fld>
            <a:endParaRPr lang="en-IN"/>
          </a:p>
        </p:txBody>
      </p:sp>
    </p:spTree>
    <p:extLst>
      <p:ext uri="{BB962C8B-B14F-4D97-AF65-F5344CB8AC3E}">
        <p14:creationId xmlns:p14="http://schemas.microsoft.com/office/powerpoint/2010/main" val="39186305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530A40C-F467-4283-8202-0955D11767FB}" type="slidenum">
              <a:rPr lang="en-IN" smtClean="0"/>
              <a:t>27</a:t>
            </a:fld>
            <a:endParaRPr lang="en-IN"/>
          </a:p>
        </p:txBody>
      </p:sp>
    </p:spTree>
    <p:extLst>
      <p:ext uri="{BB962C8B-B14F-4D97-AF65-F5344CB8AC3E}">
        <p14:creationId xmlns:p14="http://schemas.microsoft.com/office/powerpoint/2010/main" val="16264261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530A40C-F467-4283-8202-0955D11767FB}" type="slidenum">
              <a:rPr lang="en-IN" smtClean="0"/>
              <a:t>28</a:t>
            </a:fld>
            <a:endParaRPr lang="en-IN"/>
          </a:p>
        </p:txBody>
      </p:sp>
    </p:spTree>
    <p:extLst>
      <p:ext uri="{BB962C8B-B14F-4D97-AF65-F5344CB8AC3E}">
        <p14:creationId xmlns:p14="http://schemas.microsoft.com/office/powerpoint/2010/main" val="4730900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530A40C-F467-4283-8202-0955D11767FB}" type="slidenum">
              <a:rPr lang="en-IN" smtClean="0"/>
              <a:t>29</a:t>
            </a:fld>
            <a:endParaRPr lang="en-IN"/>
          </a:p>
        </p:txBody>
      </p:sp>
    </p:spTree>
    <p:extLst>
      <p:ext uri="{BB962C8B-B14F-4D97-AF65-F5344CB8AC3E}">
        <p14:creationId xmlns:p14="http://schemas.microsoft.com/office/powerpoint/2010/main" val="18460964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530A40C-F467-4283-8202-0955D11767FB}" type="slidenum">
              <a:rPr lang="en-IN" smtClean="0"/>
              <a:t>30</a:t>
            </a:fld>
            <a:endParaRPr lang="en-IN"/>
          </a:p>
        </p:txBody>
      </p:sp>
    </p:spTree>
    <p:extLst>
      <p:ext uri="{BB962C8B-B14F-4D97-AF65-F5344CB8AC3E}">
        <p14:creationId xmlns:p14="http://schemas.microsoft.com/office/powerpoint/2010/main" val="11928582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530A40C-F467-4283-8202-0955D11767FB}" type="slidenum">
              <a:rPr lang="en-IN" smtClean="0"/>
              <a:t>31</a:t>
            </a:fld>
            <a:endParaRPr lang="en-IN"/>
          </a:p>
        </p:txBody>
      </p:sp>
    </p:spTree>
    <p:extLst>
      <p:ext uri="{BB962C8B-B14F-4D97-AF65-F5344CB8AC3E}">
        <p14:creationId xmlns:p14="http://schemas.microsoft.com/office/powerpoint/2010/main" val="31863096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530A40C-F467-4283-8202-0955D11767FB}" type="slidenum">
              <a:rPr lang="en-IN" smtClean="0"/>
              <a:t>32</a:t>
            </a:fld>
            <a:endParaRPr lang="en-IN"/>
          </a:p>
        </p:txBody>
      </p:sp>
    </p:spTree>
    <p:extLst>
      <p:ext uri="{BB962C8B-B14F-4D97-AF65-F5344CB8AC3E}">
        <p14:creationId xmlns:p14="http://schemas.microsoft.com/office/powerpoint/2010/main" val="2648345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530A40C-F467-4283-8202-0955D11767FB}" type="slidenum">
              <a:rPr lang="en-IN" smtClean="0"/>
              <a:t>4</a:t>
            </a:fld>
            <a:endParaRPr lang="en-IN"/>
          </a:p>
        </p:txBody>
      </p:sp>
    </p:spTree>
    <p:extLst>
      <p:ext uri="{BB962C8B-B14F-4D97-AF65-F5344CB8AC3E}">
        <p14:creationId xmlns:p14="http://schemas.microsoft.com/office/powerpoint/2010/main" val="4016083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530A40C-F467-4283-8202-0955D11767FB}" type="slidenum">
              <a:rPr lang="en-IN" smtClean="0"/>
              <a:t>5</a:t>
            </a:fld>
            <a:endParaRPr lang="en-IN"/>
          </a:p>
        </p:txBody>
      </p:sp>
    </p:spTree>
    <p:extLst>
      <p:ext uri="{BB962C8B-B14F-4D97-AF65-F5344CB8AC3E}">
        <p14:creationId xmlns:p14="http://schemas.microsoft.com/office/powerpoint/2010/main" val="2328245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530A40C-F467-4283-8202-0955D11767FB}" type="slidenum">
              <a:rPr lang="en-IN" smtClean="0"/>
              <a:t>9</a:t>
            </a:fld>
            <a:endParaRPr lang="en-IN"/>
          </a:p>
        </p:txBody>
      </p:sp>
    </p:spTree>
    <p:extLst>
      <p:ext uri="{BB962C8B-B14F-4D97-AF65-F5344CB8AC3E}">
        <p14:creationId xmlns:p14="http://schemas.microsoft.com/office/powerpoint/2010/main" val="2893889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530A40C-F467-4283-8202-0955D11767FB}" type="slidenum">
              <a:rPr lang="en-IN" smtClean="0"/>
              <a:t>10</a:t>
            </a:fld>
            <a:endParaRPr lang="en-IN"/>
          </a:p>
        </p:txBody>
      </p:sp>
    </p:spTree>
    <p:extLst>
      <p:ext uri="{BB962C8B-B14F-4D97-AF65-F5344CB8AC3E}">
        <p14:creationId xmlns:p14="http://schemas.microsoft.com/office/powerpoint/2010/main" val="731376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530A40C-F467-4283-8202-0955D11767FB}" type="slidenum">
              <a:rPr lang="en-IN" smtClean="0"/>
              <a:t>11</a:t>
            </a:fld>
            <a:endParaRPr lang="en-IN"/>
          </a:p>
        </p:txBody>
      </p:sp>
    </p:spTree>
    <p:extLst>
      <p:ext uri="{BB962C8B-B14F-4D97-AF65-F5344CB8AC3E}">
        <p14:creationId xmlns:p14="http://schemas.microsoft.com/office/powerpoint/2010/main" val="1363524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530A40C-F467-4283-8202-0955D11767FB}" type="slidenum">
              <a:rPr lang="en-IN" smtClean="0"/>
              <a:t>12</a:t>
            </a:fld>
            <a:endParaRPr lang="en-IN"/>
          </a:p>
        </p:txBody>
      </p:sp>
    </p:spTree>
    <p:extLst>
      <p:ext uri="{BB962C8B-B14F-4D97-AF65-F5344CB8AC3E}">
        <p14:creationId xmlns:p14="http://schemas.microsoft.com/office/powerpoint/2010/main" val="2650473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530A40C-F467-4283-8202-0955D11767FB}" type="slidenum">
              <a:rPr lang="en-IN" smtClean="0"/>
              <a:t>13</a:t>
            </a:fld>
            <a:endParaRPr lang="en-IN"/>
          </a:p>
        </p:txBody>
      </p:sp>
    </p:spTree>
    <p:extLst>
      <p:ext uri="{BB962C8B-B14F-4D97-AF65-F5344CB8AC3E}">
        <p14:creationId xmlns:p14="http://schemas.microsoft.com/office/powerpoint/2010/main" val="2262365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FEC695D9-232F-4738-9F76-8515C00C41AB}" type="datetimeFigureOut">
              <a:rPr lang="en-IN" smtClean="0"/>
              <a:t>02-09-2020</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02906C4E-85F4-4E33-9879-BC3BA033B0F5}" type="slidenum">
              <a:rPr lang="en-IN" smtClean="0"/>
              <a:t>‹#›</a:t>
            </a:fld>
            <a:endParaRPr lang="en-I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7892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C695D9-232F-4738-9F76-8515C00C41AB}" type="datetimeFigureOut">
              <a:rPr lang="en-IN" smtClean="0"/>
              <a:t>02-09-2020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906C4E-85F4-4E33-9879-BC3BA033B0F5}" type="slidenum">
              <a:rPr lang="en-IN" smtClean="0"/>
              <a:t>‹#›</a:t>
            </a:fld>
            <a:endParaRPr lang="en-IN"/>
          </a:p>
        </p:txBody>
      </p:sp>
    </p:spTree>
    <p:extLst>
      <p:ext uri="{BB962C8B-B14F-4D97-AF65-F5344CB8AC3E}">
        <p14:creationId xmlns:p14="http://schemas.microsoft.com/office/powerpoint/2010/main" val="918873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C695D9-232F-4738-9F76-8515C00C41AB}" type="datetimeFigureOut">
              <a:rPr lang="en-IN" smtClean="0"/>
              <a:t>02-09-2020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906C4E-85F4-4E33-9879-BC3BA033B0F5}" type="slidenum">
              <a:rPr lang="en-IN" smtClean="0"/>
              <a:t>‹#›</a:t>
            </a:fld>
            <a:endParaRPr lang="en-IN"/>
          </a:p>
        </p:txBody>
      </p:sp>
    </p:spTree>
    <p:extLst>
      <p:ext uri="{BB962C8B-B14F-4D97-AF65-F5344CB8AC3E}">
        <p14:creationId xmlns:p14="http://schemas.microsoft.com/office/powerpoint/2010/main" val="3501704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C695D9-232F-4738-9F76-8515C00C41AB}" type="datetimeFigureOut">
              <a:rPr lang="en-IN" smtClean="0"/>
              <a:t>02-09-2020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906C4E-85F4-4E33-9879-BC3BA033B0F5}" type="slidenum">
              <a:rPr lang="en-IN" smtClean="0"/>
              <a:t>‹#›</a:t>
            </a:fld>
            <a:endParaRPr lang="en-IN"/>
          </a:p>
        </p:txBody>
      </p:sp>
    </p:spTree>
    <p:extLst>
      <p:ext uri="{BB962C8B-B14F-4D97-AF65-F5344CB8AC3E}">
        <p14:creationId xmlns:p14="http://schemas.microsoft.com/office/powerpoint/2010/main" val="3566639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FEC695D9-232F-4738-9F76-8515C00C41AB}" type="datetimeFigureOut">
              <a:rPr lang="en-IN" smtClean="0"/>
              <a:t>02-09-2020</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02906C4E-85F4-4E33-9879-BC3BA033B0F5}" type="slidenum">
              <a:rPr lang="en-IN" smtClean="0"/>
              <a:t>‹#›</a:t>
            </a:fld>
            <a:endParaRPr lang="en-I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249009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C695D9-232F-4738-9F76-8515C00C41AB}" type="datetimeFigureOut">
              <a:rPr lang="en-IN" smtClean="0"/>
              <a:t>02-09-2020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906C4E-85F4-4E33-9879-BC3BA033B0F5}" type="slidenum">
              <a:rPr lang="en-IN" smtClean="0"/>
              <a:t>‹#›</a:t>
            </a:fld>
            <a:endParaRPr lang="en-IN"/>
          </a:p>
        </p:txBody>
      </p:sp>
    </p:spTree>
    <p:extLst>
      <p:ext uri="{BB962C8B-B14F-4D97-AF65-F5344CB8AC3E}">
        <p14:creationId xmlns:p14="http://schemas.microsoft.com/office/powerpoint/2010/main" val="4565257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C695D9-232F-4738-9F76-8515C00C41AB}" type="datetimeFigureOut">
              <a:rPr lang="en-IN" smtClean="0"/>
              <a:t>02-09-2020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906C4E-85F4-4E33-9879-BC3BA033B0F5}" type="slidenum">
              <a:rPr lang="en-IN" smtClean="0"/>
              <a:t>‹#›</a:t>
            </a:fld>
            <a:endParaRPr lang="en-IN"/>
          </a:p>
        </p:txBody>
      </p:sp>
    </p:spTree>
    <p:extLst>
      <p:ext uri="{BB962C8B-B14F-4D97-AF65-F5344CB8AC3E}">
        <p14:creationId xmlns:p14="http://schemas.microsoft.com/office/powerpoint/2010/main" val="120829304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C695D9-232F-4738-9F76-8515C00C41AB}" type="datetimeFigureOut">
              <a:rPr lang="en-IN" smtClean="0"/>
              <a:t>02-09-2020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906C4E-85F4-4E33-9879-BC3BA033B0F5}" type="slidenum">
              <a:rPr lang="en-IN" smtClean="0"/>
              <a:t>‹#›</a:t>
            </a:fld>
            <a:endParaRPr lang="en-IN"/>
          </a:p>
        </p:txBody>
      </p:sp>
    </p:spTree>
    <p:extLst>
      <p:ext uri="{BB962C8B-B14F-4D97-AF65-F5344CB8AC3E}">
        <p14:creationId xmlns:p14="http://schemas.microsoft.com/office/powerpoint/2010/main" val="1403727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695D9-232F-4738-9F76-8515C00C41AB}" type="datetimeFigureOut">
              <a:rPr lang="en-IN" smtClean="0"/>
              <a:t>02-09-2020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906C4E-85F4-4E33-9879-BC3BA033B0F5}" type="slidenum">
              <a:rPr lang="en-IN" smtClean="0"/>
              <a:t>‹#›</a:t>
            </a:fld>
            <a:endParaRPr lang="en-IN"/>
          </a:p>
        </p:txBody>
      </p:sp>
    </p:spTree>
    <p:extLst>
      <p:ext uri="{BB962C8B-B14F-4D97-AF65-F5344CB8AC3E}">
        <p14:creationId xmlns:p14="http://schemas.microsoft.com/office/powerpoint/2010/main" val="696762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FEC695D9-232F-4738-9F76-8515C00C41AB}" type="datetimeFigureOut">
              <a:rPr lang="en-IN" smtClean="0"/>
              <a:t>02-09-2020</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02906C4E-85F4-4E33-9879-BC3BA033B0F5}" type="slidenum">
              <a:rPr lang="en-IN" smtClean="0"/>
              <a:t>‹#›</a:t>
            </a:fld>
            <a:endParaRPr lang="en-I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5841798"/>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FEC695D9-232F-4738-9F76-8515C00C41AB}" type="datetimeFigureOut">
              <a:rPr lang="en-IN" smtClean="0"/>
              <a:t>02-09-2020</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IN"/>
          </a:p>
        </p:txBody>
      </p:sp>
      <p:sp>
        <p:nvSpPr>
          <p:cNvPr id="7" name="Slide Number Placeholder 6"/>
          <p:cNvSpPr>
            <a:spLocks noGrp="1"/>
          </p:cNvSpPr>
          <p:nvPr>
            <p:ph type="sldNum" sz="quarter" idx="12"/>
          </p:nvPr>
        </p:nvSpPr>
        <p:spPr>
          <a:xfrm>
            <a:off x="5687568" y="6375679"/>
            <a:ext cx="1234440" cy="345796"/>
          </a:xfrm>
        </p:spPr>
        <p:txBody>
          <a:bodyPr/>
          <a:lstStyle/>
          <a:p>
            <a:fld id="{02906C4E-85F4-4E33-9879-BC3BA033B0F5}" type="slidenum">
              <a:rPr lang="en-IN" smtClean="0"/>
              <a:t>‹#›</a:t>
            </a:fld>
            <a:endParaRPr lang="en-IN"/>
          </a:p>
        </p:txBody>
      </p:sp>
    </p:spTree>
    <p:extLst>
      <p:ext uri="{BB962C8B-B14F-4D97-AF65-F5344CB8AC3E}">
        <p14:creationId xmlns:p14="http://schemas.microsoft.com/office/powerpoint/2010/main" val="1081650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EC695D9-232F-4738-9F76-8515C00C41AB}" type="datetimeFigureOut">
              <a:rPr lang="en-IN" smtClean="0"/>
              <a:t>02-09-2020</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02906C4E-85F4-4E33-9879-BC3BA033B0F5}" type="slidenum">
              <a:rPr lang="en-IN" smtClean="0"/>
              <a:t>‹#›</a:t>
            </a:fld>
            <a:endParaRPr lang="en-I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843518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hyperlink" Target="https://ezproxy.imt.edu:2062/statistics/750638/biscuits-and-snack-bars-sales-value-indi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6.emf"/><Relationship Id="rId4" Type="http://schemas.openxmlformats.org/officeDocument/2006/relationships/image" Target="../media/image35.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google.com/search?q=market+share+of+patanjali+biscuits&amp;oq=market+share+of+patanjali+biscuits&amp;aqs=chrome..69i57.8543j0j7&amp;sourceid=chrome&amp;ie=UTF-8" TargetMode="External"/><Relationship Id="rId4" Type="http://schemas.openxmlformats.org/officeDocument/2006/relationships/hyperlink" Target="https://ezproxy.imt.edu:2062/statistics/762057/india-biscuits-and-cookies-production-volume/"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54E6F-C97A-433D-BDE6-A99E0FD92708}"/>
              </a:ext>
            </a:extLst>
          </p:cNvPr>
          <p:cNvSpPr>
            <a:spLocks noGrp="1"/>
          </p:cNvSpPr>
          <p:nvPr>
            <p:ph type="ctrTitle"/>
          </p:nvPr>
        </p:nvSpPr>
        <p:spPr>
          <a:xfrm>
            <a:off x="3168356" y="1874611"/>
            <a:ext cx="5997527" cy="2641417"/>
          </a:xfrm>
        </p:spPr>
        <p:txBody>
          <a:bodyPr/>
          <a:lstStyle/>
          <a:p>
            <a:r>
              <a:rPr lang="en-US" sz="1800" dirty="0">
                <a:latin typeface="+mn-lt"/>
              </a:rPr>
              <a:t>A</a:t>
            </a:r>
            <a:br>
              <a:rPr lang="en-US" sz="1800" dirty="0">
                <a:latin typeface="+mn-lt"/>
              </a:rPr>
            </a:br>
            <a:r>
              <a:rPr lang="en-US" sz="1800" dirty="0">
                <a:latin typeface="+mn-lt"/>
              </a:rPr>
              <a:t> </a:t>
            </a:r>
            <a:br>
              <a:rPr lang="en-US" sz="1800" dirty="0">
                <a:latin typeface="+mn-lt"/>
              </a:rPr>
            </a:br>
            <a:r>
              <a:rPr lang="en-US" sz="2000" dirty="0">
                <a:latin typeface="+mn-lt"/>
              </a:rPr>
              <a:t>marketing analytics </a:t>
            </a:r>
            <a:br>
              <a:rPr lang="en-US" sz="1800" dirty="0">
                <a:latin typeface="+mn-lt"/>
              </a:rPr>
            </a:br>
            <a:br>
              <a:rPr lang="en-US" sz="1800" dirty="0">
                <a:latin typeface="+mn-lt"/>
              </a:rPr>
            </a:br>
            <a:r>
              <a:rPr lang="en-US" sz="1800" dirty="0">
                <a:latin typeface="+mn-lt"/>
              </a:rPr>
              <a:t>project on </a:t>
            </a:r>
            <a:br>
              <a:rPr lang="en-US" sz="1800" dirty="0">
                <a:latin typeface="+mn-lt"/>
              </a:rPr>
            </a:br>
            <a:br>
              <a:rPr lang="en-US" sz="1800" dirty="0">
                <a:latin typeface="+mn-lt"/>
              </a:rPr>
            </a:br>
            <a:r>
              <a:rPr lang="en-US" sz="2800" b="1" dirty="0">
                <a:latin typeface="+mn-lt"/>
              </a:rPr>
              <a:t>Patanjali</a:t>
            </a:r>
            <a:br>
              <a:rPr lang="en-US" sz="2800" b="1" dirty="0">
                <a:latin typeface="+mn-lt"/>
              </a:rPr>
            </a:br>
            <a:r>
              <a:rPr lang="en-US" sz="2800" b="1" dirty="0">
                <a:latin typeface="+mn-lt"/>
              </a:rPr>
              <a:t>Ayurved</a:t>
            </a:r>
            <a:endParaRPr lang="en-IN" sz="3600" b="1" dirty="0">
              <a:latin typeface="+mn-lt"/>
            </a:endParaRPr>
          </a:p>
        </p:txBody>
      </p:sp>
      <p:sp>
        <p:nvSpPr>
          <p:cNvPr id="3" name="TextBox 2">
            <a:extLst>
              <a:ext uri="{FF2B5EF4-FFF2-40B4-BE49-F238E27FC236}">
                <a16:creationId xmlns:a16="http://schemas.microsoft.com/office/drawing/2014/main" id="{B07F06AC-4C10-4CE2-AF92-3AC0003E6A2F}"/>
              </a:ext>
            </a:extLst>
          </p:cNvPr>
          <p:cNvSpPr txBox="1"/>
          <p:nvPr/>
        </p:nvSpPr>
        <p:spPr>
          <a:xfrm>
            <a:off x="9001760" y="5364480"/>
            <a:ext cx="3545840" cy="1384995"/>
          </a:xfrm>
          <a:prstGeom prst="rect">
            <a:avLst/>
          </a:prstGeom>
          <a:noFill/>
        </p:spPr>
        <p:txBody>
          <a:bodyPr wrap="square" rtlCol="0">
            <a:spAutoFit/>
          </a:bodyPr>
          <a:lstStyle/>
          <a:p>
            <a:pPr algn="just"/>
            <a:r>
              <a:rPr lang="en-US" sz="1400" dirty="0">
                <a:latin typeface="Tw Cen MT" panose="020B0602020104020603" pitchFamily="34" charset="0"/>
              </a:rPr>
              <a:t>Abhijeet Ramnath </a:t>
            </a:r>
            <a:r>
              <a:rPr lang="en-US" sz="1400" dirty="0" err="1">
                <a:latin typeface="Tw Cen MT" panose="020B0602020104020603" pitchFamily="34" charset="0"/>
              </a:rPr>
              <a:t>Selhi</a:t>
            </a:r>
            <a:r>
              <a:rPr lang="en-US" sz="1400" dirty="0">
                <a:latin typeface="Tw Cen MT" panose="020B0602020104020603" pitchFamily="34" charset="0"/>
              </a:rPr>
              <a:t> 	– 190101005</a:t>
            </a:r>
          </a:p>
          <a:p>
            <a:pPr algn="just"/>
            <a:r>
              <a:rPr lang="en-US" sz="1400" dirty="0">
                <a:latin typeface="Tw Cen MT" panose="020B0602020104020603" pitchFamily="34" charset="0"/>
              </a:rPr>
              <a:t>Abhinav Gupta		– 190103005</a:t>
            </a:r>
          </a:p>
          <a:p>
            <a:pPr algn="just"/>
            <a:r>
              <a:rPr lang="en-US" sz="1400" dirty="0">
                <a:latin typeface="Tw Cen MT" panose="020B0602020104020603" pitchFamily="34" charset="0"/>
              </a:rPr>
              <a:t>Apoorva Vilas </a:t>
            </a:r>
            <a:r>
              <a:rPr lang="en-US" sz="1400" dirty="0" err="1">
                <a:latin typeface="Tw Cen MT" panose="020B0602020104020603" pitchFamily="34" charset="0"/>
              </a:rPr>
              <a:t>Kokate</a:t>
            </a:r>
            <a:r>
              <a:rPr lang="en-US" sz="1400" dirty="0">
                <a:latin typeface="Tw Cen MT" panose="020B0602020104020603" pitchFamily="34" charset="0"/>
              </a:rPr>
              <a:t> 	– 190103032</a:t>
            </a:r>
          </a:p>
          <a:p>
            <a:pPr algn="just"/>
            <a:r>
              <a:rPr lang="en-US" sz="1400" dirty="0">
                <a:latin typeface="Tw Cen MT" panose="020B0602020104020603" pitchFamily="34" charset="0"/>
              </a:rPr>
              <a:t>Ashik Ahmed 		– 190101032</a:t>
            </a:r>
          </a:p>
          <a:p>
            <a:pPr algn="just"/>
            <a:r>
              <a:rPr lang="en-US" sz="1400" dirty="0">
                <a:latin typeface="Tw Cen MT" panose="020B0602020104020603" pitchFamily="34" charset="0"/>
              </a:rPr>
              <a:t>Kunal Kumar Sahu 		– 190103075</a:t>
            </a:r>
          </a:p>
          <a:p>
            <a:pPr algn="just"/>
            <a:r>
              <a:rPr lang="en-US" sz="1400" dirty="0">
                <a:latin typeface="Tw Cen MT" panose="020B0602020104020603" pitchFamily="34" charset="0"/>
              </a:rPr>
              <a:t>Narsimha Nitesh Thota 	– 190110069</a:t>
            </a:r>
          </a:p>
        </p:txBody>
      </p:sp>
      <p:sp>
        <p:nvSpPr>
          <p:cNvPr id="5" name="TextBox 4">
            <a:extLst>
              <a:ext uri="{FF2B5EF4-FFF2-40B4-BE49-F238E27FC236}">
                <a16:creationId xmlns:a16="http://schemas.microsoft.com/office/drawing/2014/main" id="{79485FE6-DC67-467B-888F-FBBB05DE5FE7}"/>
              </a:ext>
            </a:extLst>
          </p:cNvPr>
          <p:cNvSpPr txBox="1"/>
          <p:nvPr/>
        </p:nvSpPr>
        <p:spPr>
          <a:xfrm>
            <a:off x="9906000" y="4516028"/>
            <a:ext cx="1249680" cy="1015663"/>
          </a:xfrm>
          <a:prstGeom prst="rect">
            <a:avLst/>
          </a:prstGeom>
          <a:noFill/>
        </p:spPr>
        <p:txBody>
          <a:bodyPr wrap="square" rtlCol="0">
            <a:spAutoFit/>
          </a:bodyPr>
          <a:lstStyle/>
          <a:p>
            <a:pPr algn="ctr"/>
            <a:r>
              <a:rPr lang="en-US" sz="1400" dirty="0">
                <a:latin typeface="Tw Cen MT" panose="020B0602020104020603" pitchFamily="34" charset="0"/>
              </a:rPr>
              <a:t>Submitted By</a:t>
            </a:r>
          </a:p>
          <a:p>
            <a:pPr algn="ctr"/>
            <a:r>
              <a:rPr lang="en-US" sz="1400" dirty="0">
                <a:latin typeface="Tw Cen MT" panose="020B0602020104020603" pitchFamily="34" charset="0"/>
              </a:rPr>
              <a:t>Section A</a:t>
            </a:r>
          </a:p>
          <a:p>
            <a:pPr algn="ctr"/>
            <a:r>
              <a:rPr lang="en-US" sz="1400" dirty="0">
                <a:latin typeface="Tw Cen MT" panose="020B0602020104020603" pitchFamily="34" charset="0"/>
              </a:rPr>
              <a:t>Group 1</a:t>
            </a:r>
          </a:p>
          <a:p>
            <a:endParaRPr lang="en-IN" dirty="0">
              <a:latin typeface="Tw Cen MT" panose="020B0602020104020603" pitchFamily="34" charset="0"/>
            </a:endParaRPr>
          </a:p>
        </p:txBody>
      </p:sp>
    </p:spTree>
    <p:extLst>
      <p:ext uri="{BB962C8B-B14F-4D97-AF65-F5344CB8AC3E}">
        <p14:creationId xmlns:p14="http://schemas.microsoft.com/office/powerpoint/2010/main" val="2781965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BD61-BB4A-4173-8DB0-71E7BB71F61B}"/>
              </a:ext>
            </a:extLst>
          </p:cNvPr>
          <p:cNvSpPr>
            <a:spLocks noGrp="1"/>
          </p:cNvSpPr>
          <p:nvPr>
            <p:ph type="title"/>
          </p:nvPr>
        </p:nvSpPr>
        <p:spPr>
          <a:xfrm>
            <a:off x="1251677" y="456916"/>
            <a:ext cx="10178322" cy="511695"/>
          </a:xfrm>
        </p:spPr>
        <p:txBody>
          <a:bodyPr>
            <a:normAutofit/>
          </a:bodyPr>
          <a:lstStyle/>
          <a:p>
            <a:r>
              <a:rPr lang="en-US" sz="2400" dirty="0"/>
              <a:t>SHAPIRO-WILK TEST</a:t>
            </a:r>
            <a:endParaRPr lang="en-IN" sz="2400" dirty="0"/>
          </a:p>
        </p:txBody>
      </p:sp>
      <p:sp>
        <p:nvSpPr>
          <p:cNvPr id="3" name="Content Placeholder 2">
            <a:extLst>
              <a:ext uri="{FF2B5EF4-FFF2-40B4-BE49-F238E27FC236}">
                <a16:creationId xmlns:a16="http://schemas.microsoft.com/office/drawing/2014/main" id="{0102C8C5-45C6-48C2-9213-6E508454A78D}"/>
              </a:ext>
            </a:extLst>
          </p:cNvPr>
          <p:cNvSpPr>
            <a:spLocks noGrp="1"/>
          </p:cNvSpPr>
          <p:nvPr>
            <p:ph idx="1"/>
          </p:nvPr>
        </p:nvSpPr>
        <p:spPr>
          <a:xfrm>
            <a:off x="1473416" y="840805"/>
            <a:ext cx="9734843" cy="611233"/>
          </a:xfrm>
        </p:spPr>
        <p:txBody>
          <a:bodyPr>
            <a:normAutofit fontScale="92500" lnSpcReduction="10000"/>
          </a:bodyPr>
          <a:lstStyle/>
          <a:p>
            <a:pPr marL="0" indent="0" algn="just">
              <a:buNone/>
            </a:pPr>
            <a:r>
              <a:rPr lang="en-US" sz="1800" dirty="0">
                <a:solidFill>
                  <a:schemeClr val="tx1"/>
                </a:solidFill>
                <a:latin typeface="Tw Cen MT" panose="020B0602020104020603" pitchFamily="34" charset="0"/>
              </a:rPr>
              <a:t>Since all the significance values are less than 0.05, we reject the null hypotheses that the distribution are not normal. Hence, all the items are normally distributed.</a:t>
            </a:r>
            <a:endParaRPr lang="en-IN" sz="1800" dirty="0">
              <a:solidFill>
                <a:schemeClr val="tx1"/>
              </a:solidFill>
              <a:latin typeface="Tw Cen MT" panose="020B0602020104020603" pitchFamily="34" charset="0"/>
            </a:endParaRPr>
          </a:p>
        </p:txBody>
      </p:sp>
      <p:pic>
        <p:nvPicPr>
          <p:cNvPr id="5" name="Picture 4">
            <a:extLst>
              <a:ext uri="{FF2B5EF4-FFF2-40B4-BE49-F238E27FC236}">
                <a16:creationId xmlns:a16="http://schemas.microsoft.com/office/drawing/2014/main" id="{D6F19C74-E6C9-40E4-B5DB-617F5AEA4F57}"/>
              </a:ext>
            </a:extLst>
          </p:cNvPr>
          <p:cNvPicPr/>
          <p:nvPr/>
        </p:nvPicPr>
        <p:blipFill>
          <a:blip r:embed="rId3"/>
          <a:stretch>
            <a:fillRect/>
          </a:stretch>
        </p:blipFill>
        <p:spPr>
          <a:xfrm>
            <a:off x="2827939" y="1617785"/>
            <a:ext cx="6358596" cy="5240215"/>
          </a:xfrm>
          <a:prstGeom prst="rect">
            <a:avLst/>
          </a:prstGeom>
          <a:ln>
            <a:solidFill>
              <a:schemeClr val="accent1"/>
            </a:solidFill>
          </a:ln>
        </p:spPr>
      </p:pic>
    </p:spTree>
    <p:extLst>
      <p:ext uri="{BB962C8B-B14F-4D97-AF65-F5344CB8AC3E}">
        <p14:creationId xmlns:p14="http://schemas.microsoft.com/office/powerpoint/2010/main" val="849625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BD61-BB4A-4173-8DB0-71E7BB71F61B}"/>
              </a:ext>
            </a:extLst>
          </p:cNvPr>
          <p:cNvSpPr>
            <a:spLocks noGrp="1"/>
          </p:cNvSpPr>
          <p:nvPr>
            <p:ph type="title"/>
          </p:nvPr>
        </p:nvSpPr>
        <p:spPr>
          <a:xfrm>
            <a:off x="1251678" y="382385"/>
            <a:ext cx="10178322" cy="511695"/>
          </a:xfrm>
        </p:spPr>
        <p:txBody>
          <a:bodyPr>
            <a:normAutofit/>
          </a:bodyPr>
          <a:lstStyle/>
          <a:p>
            <a:r>
              <a:rPr lang="en-US" sz="2400" dirty="0"/>
              <a:t>BOX plots</a:t>
            </a:r>
            <a:endParaRPr lang="en-IN" sz="2400" dirty="0"/>
          </a:p>
        </p:txBody>
      </p:sp>
      <p:pic>
        <p:nvPicPr>
          <p:cNvPr id="5" name="Picture 4">
            <a:extLst>
              <a:ext uri="{FF2B5EF4-FFF2-40B4-BE49-F238E27FC236}">
                <a16:creationId xmlns:a16="http://schemas.microsoft.com/office/drawing/2014/main" id="{91E0FDDA-D25D-46BA-ACF4-89061F323C7C}"/>
              </a:ext>
            </a:extLst>
          </p:cNvPr>
          <p:cNvPicPr/>
          <p:nvPr/>
        </p:nvPicPr>
        <p:blipFill>
          <a:blip r:embed="rId3"/>
          <a:stretch>
            <a:fillRect/>
          </a:stretch>
        </p:blipFill>
        <p:spPr>
          <a:xfrm>
            <a:off x="2438402" y="992554"/>
            <a:ext cx="3170546" cy="2436446"/>
          </a:xfrm>
          <a:prstGeom prst="rect">
            <a:avLst/>
          </a:prstGeom>
          <a:ln>
            <a:solidFill>
              <a:schemeClr val="accent1"/>
            </a:solidFill>
          </a:ln>
        </p:spPr>
      </p:pic>
      <p:pic>
        <p:nvPicPr>
          <p:cNvPr id="6" name="Picture 5">
            <a:extLst>
              <a:ext uri="{FF2B5EF4-FFF2-40B4-BE49-F238E27FC236}">
                <a16:creationId xmlns:a16="http://schemas.microsoft.com/office/drawing/2014/main" id="{700B3D2F-0BB5-4D81-B3DE-4BD3262271C0}"/>
              </a:ext>
            </a:extLst>
          </p:cNvPr>
          <p:cNvPicPr/>
          <p:nvPr/>
        </p:nvPicPr>
        <p:blipFill>
          <a:blip r:embed="rId4"/>
          <a:stretch>
            <a:fillRect/>
          </a:stretch>
        </p:blipFill>
        <p:spPr>
          <a:xfrm>
            <a:off x="6777873" y="992554"/>
            <a:ext cx="2975726" cy="2436446"/>
          </a:xfrm>
          <a:prstGeom prst="rect">
            <a:avLst/>
          </a:prstGeom>
          <a:ln>
            <a:solidFill>
              <a:schemeClr val="accent1"/>
            </a:solidFill>
          </a:ln>
        </p:spPr>
      </p:pic>
      <p:pic>
        <p:nvPicPr>
          <p:cNvPr id="9" name="Picture 8">
            <a:extLst>
              <a:ext uri="{FF2B5EF4-FFF2-40B4-BE49-F238E27FC236}">
                <a16:creationId xmlns:a16="http://schemas.microsoft.com/office/drawing/2014/main" id="{B54A28E9-CD7D-4679-BE1B-952510C84DB3}"/>
              </a:ext>
            </a:extLst>
          </p:cNvPr>
          <p:cNvPicPr/>
          <p:nvPr/>
        </p:nvPicPr>
        <p:blipFill>
          <a:blip r:embed="rId5"/>
          <a:stretch>
            <a:fillRect/>
          </a:stretch>
        </p:blipFill>
        <p:spPr>
          <a:xfrm>
            <a:off x="2438403" y="4073378"/>
            <a:ext cx="3170545" cy="2322408"/>
          </a:xfrm>
          <a:prstGeom prst="rect">
            <a:avLst/>
          </a:prstGeom>
          <a:ln>
            <a:solidFill>
              <a:schemeClr val="accent1"/>
            </a:solidFill>
          </a:ln>
        </p:spPr>
      </p:pic>
      <p:pic>
        <p:nvPicPr>
          <p:cNvPr id="10" name="Picture 9">
            <a:extLst>
              <a:ext uri="{FF2B5EF4-FFF2-40B4-BE49-F238E27FC236}">
                <a16:creationId xmlns:a16="http://schemas.microsoft.com/office/drawing/2014/main" id="{0DA88040-F54D-4023-99FC-50CBE88BD778}"/>
              </a:ext>
            </a:extLst>
          </p:cNvPr>
          <p:cNvPicPr/>
          <p:nvPr/>
        </p:nvPicPr>
        <p:blipFill>
          <a:blip r:embed="rId6">
            <a:extLst>
              <a:ext uri="{28A0092B-C50C-407E-A947-70E740481C1C}">
                <a14:useLocalDpi xmlns:a14="http://schemas.microsoft.com/office/drawing/2010/main" val="0"/>
              </a:ext>
            </a:extLst>
          </a:blip>
          <a:stretch>
            <a:fillRect/>
          </a:stretch>
        </p:blipFill>
        <p:spPr>
          <a:xfrm>
            <a:off x="6777873" y="4073378"/>
            <a:ext cx="2975726" cy="2242581"/>
          </a:xfrm>
          <a:prstGeom prst="rect">
            <a:avLst/>
          </a:prstGeom>
          <a:ln>
            <a:solidFill>
              <a:schemeClr val="accent1"/>
            </a:solidFill>
          </a:ln>
        </p:spPr>
      </p:pic>
    </p:spTree>
    <p:extLst>
      <p:ext uri="{BB962C8B-B14F-4D97-AF65-F5344CB8AC3E}">
        <p14:creationId xmlns:p14="http://schemas.microsoft.com/office/powerpoint/2010/main" val="134240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BD61-BB4A-4173-8DB0-71E7BB71F61B}"/>
              </a:ext>
            </a:extLst>
          </p:cNvPr>
          <p:cNvSpPr>
            <a:spLocks noGrp="1"/>
          </p:cNvSpPr>
          <p:nvPr>
            <p:ph type="title"/>
          </p:nvPr>
        </p:nvSpPr>
        <p:spPr>
          <a:xfrm>
            <a:off x="1251678" y="382385"/>
            <a:ext cx="10178322" cy="511695"/>
          </a:xfrm>
        </p:spPr>
        <p:txBody>
          <a:bodyPr>
            <a:normAutofit/>
          </a:bodyPr>
          <a:lstStyle/>
          <a:p>
            <a:r>
              <a:rPr lang="en-US" sz="2400" dirty="0"/>
              <a:t>FREQUENCY Histograms</a:t>
            </a:r>
            <a:endParaRPr lang="en-IN" sz="2400" dirty="0"/>
          </a:p>
        </p:txBody>
      </p:sp>
      <p:pic>
        <p:nvPicPr>
          <p:cNvPr id="15" name="Picture 14">
            <a:extLst>
              <a:ext uri="{FF2B5EF4-FFF2-40B4-BE49-F238E27FC236}">
                <a16:creationId xmlns:a16="http://schemas.microsoft.com/office/drawing/2014/main" id="{7A8DAB82-F615-4DD1-8C71-70A10C986A3F}"/>
              </a:ext>
            </a:extLst>
          </p:cNvPr>
          <p:cNvPicPr/>
          <p:nvPr/>
        </p:nvPicPr>
        <p:blipFill>
          <a:blip r:embed="rId3"/>
          <a:stretch>
            <a:fillRect/>
          </a:stretch>
        </p:blipFill>
        <p:spPr>
          <a:xfrm>
            <a:off x="2313437" y="1054335"/>
            <a:ext cx="3380353" cy="2471290"/>
          </a:xfrm>
          <a:prstGeom prst="rect">
            <a:avLst/>
          </a:prstGeom>
          <a:ln>
            <a:solidFill>
              <a:schemeClr val="accent1"/>
            </a:solidFill>
          </a:ln>
        </p:spPr>
      </p:pic>
      <p:pic>
        <p:nvPicPr>
          <p:cNvPr id="16" name="Picture 15">
            <a:extLst>
              <a:ext uri="{FF2B5EF4-FFF2-40B4-BE49-F238E27FC236}">
                <a16:creationId xmlns:a16="http://schemas.microsoft.com/office/drawing/2014/main" id="{D538805C-3B67-4399-A5D6-D172A3188937}"/>
              </a:ext>
            </a:extLst>
          </p:cNvPr>
          <p:cNvPicPr/>
          <p:nvPr/>
        </p:nvPicPr>
        <p:blipFill>
          <a:blip r:embed="rId4">
            <a:extLst>
              <a:ext uri="{28A0092B-C50C-407E-A947-70E740481C1C}">
                <a14:useLocalDpi xmlns:a14="http://schemas.microsoft.com/office/drawing/2010/main" val="0"/>
              </a:ext>
            </a:extLst>
          </a:blip>
          <a:stretch>
            <a:fillRect/>
          </a:stretch>
        </p:blipFill>
        <p:spPr>
          <a:xfrm>
            <a:off x="6410227" y="1054333"/>
            <a:ext cx="3380353" cy="2471291"/>
          </a:xfrm>
          <a:prstGeom prst="rect">
            <a:avLst/>
          </a:prstGeom>
          <a:ln>
            <a:solidFill>
              <a:schemeClr val="accent1"/>
            </a:solidFill>
          </a:ln>
        </p:spPr>
      </p:pic>
      <p:pic>
        <p:nvPicPr>
          <p:cNvPr id="17" name="Picture 16">
            <a:extLst>
              <a:ext uri="{FF2B5EF4-FFF2-40B4-BE49-F238E27FC236}">
                <a16:creationId xmlns:a16="http://schemas.microsoft.com/office/drawing/2014/main" id="{4E9040B6-DC7D-4258-9DDD-4CC5E05E0F13}"/>
              </a:ext>
            </a:extLst>
          </p:cNvPr>
          <p:cNvPicPr/>
          <p:nvPr/>
        </p:nvPicPr>
        <p:blipFill>
          <a:blip r:embed="rId5"/>
          <a:stretch>
            <a:fillRect/>
          </a:stretch>
        </p:blipFill>
        <p:spPr>
          <a:xfrm>
            <a:off x="2313437" y="3960058"/>
            <a:ext cx="3380352" cy="2365327"/>
          </a:xfrm>
          <a:prstGeom prst="rect">
            <a:avLst/>
          </a:prstGeom>
          <a:ln>
            <a:solidFill>
              <a:schemeClr val="accent1"/>
            </a:solidFill>
          </a:ln>
        </p:spPr>
      </p:pic>
      <p:pic>
        <p:nvPicPr>
          <p:cNvPr id="18" name="Picture 17">
            <a:extLst>
              <a:ext uri="{FF2B5EF4-FFF2-40B4-BE49-F238E27FC236}">
                <a16:creationId xmlns:a16="http://schemas.microsoft.com/office/drawing/2014/main" id="{63955F18-7CF9-4131-9690-A11D60FD5EB7}"/>
              </a:ext>
            </a:extLst>
          </p:cNvPr>
          <p:cNvPicPr/>
          <p:nvPr/>
        </p:nvPicPr>
        <p:blipFill>
          <a:blip r:embed="rId6"/>
          <a:stretch>
            <a:fillRect/>
          </a:stretch>
        </p:blipFill>
        <p:spPr>
          <a:xfrm>
            <a:off x="6410227" y="3960058"/>
            <a:ext cx="3380352" cy="2365327"/>
          </a:xfrm>
          <a:prstGeom prst="rect">
            <a:avLst/>
          </a:prstGeom>
          <a:ln>
            <a:solidFill>
              <a:schemeClr val="accent1"/>
            </a:solidFill>
          </a:ln>
        </p:spPr>
      </p:pic>
    </p:spTree>
    <p:extLst>
      <p:ext uri="{BB962C8B-B14F-4D97-AF65-F5344CB8AC3E}">
        <p14:creationId xmlns:p14="http://schemas.microsoft.com/office/powerpoint/2010/main" val="534242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BD61-BB4A-4173-8DB0-71E7BB71F61B}"/>
              </a:ext>
            </a:extLst>
          </p:cNvPr>
          <p:cNvSpPr>
            <a:spLocks noGrp="1"/>
          </p:cNvSpPr>
          <p:nvPr>
            <p:ph type="title"/>
          </p:nvPr>
        </p:nvSpPr>
        <p:spPr>
          <a:xfrm>
            <a:off x="1251678" y="382385"/>
            <a:ext cx="10178322" cy="511695"/>
          </a:xfrm>
        </p:spPr>
        <p:txBody>
          <a:bodyPr>
            <a:normAutofit/>
          </a:bodyPr>
          <a:lstStyle/>
          <a:p>
            <a:r>
              <a:rPr lang="en-US" sz="2400" dirty="0"/>
              <a:t>Bivariate correlation analysis</a:t>
            </a:r>
            <a:endParaRPr lang="en-IN" sz="2400" dirty="0"/>
          </a:p>
        </p:txBody>
      </p:sp>
      <p:pic>
        <p:nvPicPr>
          <p:cNvPr id="8" name="Picture 7">
            <a:extLst>
              <a:ext uri="{FF2B5EF4-FFF2-40B4-BE49-F238E27FC236}">
                <a16:creationId xmlns:a16="http://schemas.microsoft.com/office/drawing/2014/main" id="{A7A323E0-F42A-4854-80A3-F55474E39593}"/>
              </a:ext>
            </a:extLst>
          </p:cNvPr>
          <p:cNvPicPr/>
          <p:nvPr/>
        </p:nvPicPr>
        <p:blipFill>
          <a:blip r:embed="rId3"/>
          <a:stretch>
            <a:fillRect/>
          </a:stretch>
        </p:blipFill>
        <p:spPr>
          <a:xfrm>
            <a:off x="2281287" y="894080"/>
            <a:ext cx="7927941" cy="5892164"/>
          </a:xfrm>
          <a:prstGeom prst="rect">
            <a:avLst/>
          </a:prstGeom>
          <a:ln>
            <a:solidFill>
              <a:schemeClr val="accent1"/>
            </a:solidFill>
          </a:ln>
        </p:spPr>
      </p:pic>
    </p:spTree>
    <p:extLst>
      <p:ext uri="{BB962C8B-B14F-4D97-AF65-F5344CB8AC3E}">
        <p14:creationId xmlns:p14="http://schemas.microsoft.com/office/powerpoint/2010/main" val="476775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BD61-BB4A-4173-8DB0-71E7BB71F61B}"/>
              </a:ext>
            </a:extLst>
          </p:cNvPr>
          <p:cNvSpPr>
            <a:spLocks noGrp="1"/>
          </p:cNvSpPr>
          <p:nvPr>
            <p:ph type="title"/>
          </p:nvPr>
        </p:nvSpPr>
        <p:spPr>
          <a:xfrm>
            <a:off x="1251678" y="382385"/>
            <a:ext cx="10178322" cy="511695"/>
          </a:xfrm>
        </p:spPr>
        <p:txBody>
          <a:bodyPr>
            <a:normAutofit/>
          </a:bodyPr>
          <a:lstStyle/>
          <a:p>
            <a:r>
              <a:rPr lang="en-US" sz="2400" dirty="0"/>
              <a:t>One-way anova and Independent sample t-test </a:t>
            </a:r>
            <a:endParaRPr lang="en-IN" sz="2400" dirty="0"/>
          </a:p>
        </p:txBody>
      </p:sp>
      <p:graphicFrame>
        <p:nvGraphicFramePr>
          <p:cNvPr id="3" name="Table 3">
            <a:extLst>
              <a:ext uri="{FF2B5EF4-FFF2-40B4-BE49-F238E27FC236}">
                <a16:creationId xmlns:a16="http://schemas.microsoft.com/office/drawing/2014/main" id="{46B8BB98-9708-4050-B541-71381939755F}"/>
              </a:ext>
            </a:extLst>
          </p:cNvPr>
          <p:cNvGraphicFramePr>
            <a:graphicFrameLocks noGrp="1"/>
          </p:cNvGraphicFramePr>
          <p:nvPr>
            <p:extLst>
              <p:ext uri="{D42A27DB-BD31-4B8C-83A1-F6EECF244321}">
                <p14:modId xmlns:p14="http://schemas.microsoft.com/office/powerpoint/2010/main" val="1396622484"/>
              </p:ext>
            </p:extLst>
          </p:nvPr>
        </p:nvGraphicFramePr>
        <p:xfrm>
          <a:off x="928079" y="1146142"/>
          <a:ext cx="10825517" cy="4565715"/>
        </p:xfrm>
        <a:graphic>
          <a:graphicData uri="http://schemas.openxmlformats.org/drawingml/2006/table">
            <a:tbl>
              <a:tblPr firstRow="1" bandRow="1">
                <a:tableStyleId>{3C2FFA5D-87B4-456A-9821-1D502468CF0F}</a:tableStyleId>
              </a:tblPr>
              <a:tblGrid>
                <a:gridCol w="3612357">
                  <a:extLst>
                    <a:ext uri="{9D8B030D-6E8A-4147-A177-3AD203B41FA5}">
                      <a16:colId xmlns:a16="http://schemas.microsoft.com/office/drawing/2014/main" val="1546773975"/>
                    </a:ext>
                  </a:extLst>
                </a:gridCol>
                <a:gridCol w="3433770">
                  <a:extLst>
                    <a:ext uri="{9D8B030D-6E8A-4147-A177-3AD203B41FA5}">
                      <a16:colId xmlns:a16="http://schemas.microsoft.com/office/drawing/2014/main" val="2207672141"/>
                    </a:ext>
                  </a:extLst>
                </a:gridCol>
                <a:gridCol w="3779390">
                  <a:extLst>
                    <a:ext uri="{9D8B030D-6E8A-4147-A177-3AD203B41FA5}">
                      <a16:colId xmlns:a16="http://schemas.microsoft.com/office/drawing/2014/main" val="2485803784"/>
                    </a:ext>
                  </a:extLst>
                </a:gridCol>
              </a:tblGrid>
              <a:tr h="394162">
                <a:tc>
                  <a:txBody>
                    <a:bodyPr/>
                    <a:lstStyle/>
                    <a:p>
                      <a:pPr algn="ctr"/>
                      <a:r>
                        <a:rPr lang="en-US" sz="1800" dirty="0">
                          <a:latin typeface="Tw Cen MT" panose="020B0602020104020603" pitchFamily="34" charset="0"/>
                        </a:rPr>
                        <a:t>Null Hypothesis</a:t>
                      </a:r>
                      <a:endParaRPr lang="en-IN" sz="1800" dirty="0">
                        <a:latin typeface="Tw Cen MT" panose="020B0602020104020603" pitchFamily="34" charset="0"/>
                      </a:endParaRPr>
                    </a:p>
                  </a:txBody>
                  <a:tcPr/>
                </a:tc>
                <a:tc>
                  <a:txBody>
                    <a:bodyPr/>
                    <a:lstStyle/>
                    <a:p>
                      <a:pPr algn="ctr"/>
                      <a:r>
                        <a:rPr lang="en-US" sz="1800" dirty="0">
                          <a:latin typeface="Tw Cen MT" panose="020B0602020104020603" pitchFamily="34" charset="0"/>
                        </a:rPr>
                        <a:t>Output</a:t>
                      </a:r>
                      <a:endParaRPr lang="en-IN" sz="1800" dirty="0">
                        <a:latin typeface="Tw Cen MT" panose="020B0602020104020603" pitchFamily="34" charset="0"/>
                      </a:endParaRPr>
                    </a:p>
                  </a:txBody>
                  <a:tcPr/>
                </a:tc>
                <a:tc>
                  <a:txBody>
                    <a:bodyPr/>
                    <a:lstStyle/>
                    <a:p>
                      <a:pPr algn="ctr"/>
                      <a:r>
                        <a:rPr lang="en-US" sz="1800" dirty="0">
                          <a:latin typeface="Tw Cen MT" panose="020B0602020104020603" pitchFamily="34" charset="0"/>
                        </a:rPr>
                        <a:t>Interpretation</a:t>
                      </a:r>
                      <a:endParaRPr lang="en-IN" sz="1800" dirty="0">
                        <a:latin typeface="Tw Cen MT" panose="020B0602020104020603" pitchFamily="34" charset="0"/>
                      </a:endParaRPr>
                    </a:p>
                  </a:txBody>
                  <a:tcPr/>
                </a:tc>
                <a:extLst>
                  <a:ext uri="{0D108BD9-81ED-4DB2-BD59-A6C34878D82A}">
                    <a16:rowId xmlns:a16="http://schemas.microsoft.com/office/drawing/2014/main" val="159350209"/>
                  </a:ext>
                </a:extLst>
              </a:tr>
              <a:tr h="788325">
                <a:tc>
                  <a:txBody>
                    <a:bodyPr/>
                    <a:lstStyle/>
                    <a:p>
                      <a:pPr algn="ctr"/>
                      <a:r>
                        <a:rPr lang="en-US" sz="1400" b="0" kern="1200" dirty="0">
                          <a:solidFill>
                            <a:schemeClr val="dk1"/>
                          </a:solidFill>
                          <a:effectLst/>
                          <a:latin typeface="Tw Cen MT" panose="020B0602020104020603" pitchFamily="34" charset="0"/>
                          <a:ea typeface="+mn-ea"/>
                          <a:cs typeface="+mn-cs"/>
                        </a:rPr>
                        <a:t>The importance of Quality while purchasing biscuits is similar for different age groups</a:t>
                      </a:r>
                      <a:endParaRPr lang="en-IN" sz="1400" b="0" dirty="0">
                        <a:latin typeface="Tw Cen MT" panose="020B0602020104020603" pitchFamily="34" charset="0"/>
                      </a:endParaRPr>
                    </a:p>
                  </a:txBody>
                  <a:tcPr/>
                </a:tc>
                <a:tc>
                  <a:txBody>
                    <a:bodyPr/>
                    <a:lstStyle/>
                    <a:p>
                      <a:pPr algn="ctr"/>
                      <a:r>
                        <a:rPr lang="en-IN" sz="1400" b="0" dirty="0">
                          <a:latin typeface="Tw Cen MT" panose="020B0602020104020603" pitchFamily="34" charset="0"/>
                        </a:rPr>
                        <a:t>Both Levine’s test is Insignificant, ANOVA is Significant. </a:t>
                      </a:r>
                      <a:r>
                        <a:rPr lang="en-US" sz="1400" b="1" kern="1200" dirty="0">
                          <a:solidFill>
                            <a:schemeClr val="dk1"/>
                          </a:solidFill>
                          <a:effectLst/>
                          <a:latin typeface="Tw Cen MT" panose="020B0602020104020603" pitchFamily="34" charset="0"/>
                          <a:ea typeface="+mn-ea"/>
                          <a:cs typeface="+mn-cs"/>
                        </a:rPr>
                        <a:t>Reject null hypothesis</a:t>
                      </a:r>
                      <a:endParaRPr lang="en-IN" sz="1400" b="1" dirty="0">
                        <a:latin typeface="Tw Cen MT" panose="020B0602020104020603" pitchFamily="34" charset="0"/>
                      </a:endParaRPr>
                    </a:p>
                  </a:txBody>
                  <a:tcPr/>
                </a:tc>
                <a:tc>
                  <a:txBody>
                    <a:bodyPr/>
                    <a:lstStyle/>
                    <a:p>
                      <a:pPr algn="ctr"/>
                      <a:r>
                        <a:rPr lang="en-US" sz="1400" b="0" kern="1200" dirty="0">
                          <a:solidFill>
                            <a:schemeClr val="dk1"/>
                          </a:solidFill>
                          <a:effectLst/>
                          <a:latin typeface="Tw Cen MT" panose="020B0602020104020603" pitchFamily="34" charset="0"/>
                          <a:ea typeface="+mn-ea"/>
                          <a:cs typeface="+mn-cs"/>
                        </a:rPr>
                        <a:t>The importance of Quality while purchasing a Pack of Biscuits is different across different Age Groups.</a:t>
                      </a:r>
                      <a:endParaRPr lang="en-IN" sz="1100" b="0" dirty="0">
                        <a:latin typeface="Tw Cen MT" panose="020B0602020104020603" pitchFamily="34" charset="0"/>
                      </a:endParaRPr>
                    </a:p>
                  </a:txBody>
                  <a:tcPr/>
                </a:tc>
                <a:extLst>
                  <a:ext uri="{0D108BD9-81ED-4DB2-BD59-A6C34878D82A}">
                    <a16:rowId xmlns:a16="http://schemas.microsoft.com/office/drawing/2014/main" val="1870941499"/>
                  </a:ext>
                </a:extLst>
              </a:tr>
              <a:tr h="788325">
                <a:tc>
                  <a:txBody>
                    <a:bodyPr/>
                    <a:lstStyle/>
                    <a:p>
                      <a:pPr algn="ctr"/>
                      <a:r>
                        <a:rPr lang="en-US" sz="1400" b="0" kern="1200" dirty="0">
                          <a:solidFill>
                            <a:schemeClr val="dk1"/>
                          </a:solidFill>
                          <a:effectLst/>
                          <a:latin typeface="Tw Cen MT" panose="020B0602020104020603" pitchFamily="34" charset="0"/>
                          <a:ea typeface="+mn-ea"/>
                          <a:cs typeface="+mn-cs"/>
                        </a:rPr>
                        <a:t>Importance of Total Fat Content while purchasing biscuits is similar for different gender groups.</a:t>
                      </a:r>
                      <a:endParaRPr lang="en-IN" sz="1100" b="0" dirty="0">
                        <a:latin typeface="Tw Cen MT" panose="020B06020201040206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Tw Cen MT" panose="020B0602020104020603" pitchFamily="34" charset="0"/>
                          <a:ea typeface="+mn-ea"/>
                          <a:cs typeface="+mn-cs"/>
                        </a:rPr>
                        <a:t>Levine’s test is insignificant, and ANOVA is significant. Hence, </a:t>
                      </a:r>
                      <a:r>
                        <a:rPr lang="en-US" sz="1400" b="1" kern="1200" dirty="0">
                          <a:solidFill>
                            <a:schemeClr val="dk1"/>
                          </a:solidFill>
                          <a:effectLst/>
                          <a:latin typeface="Tw Cen MT" panose="020B0602020104020603" pitchFamily="34" charset="0"/>
                          <a:ea typeface="+mn-ea"/>
                          <a:cs typeface="+mn-cs"/>
                        </a:rPr>
                        <a:t>Reject the null hypothesis</a:t>
                      </a:r>
                      <a:endParaRPr lang="en-IN" sz="1100" b="1" dirty="0">
                        <a:latin typeface="Tw Cen MT" panose="020B0602020104020603" pitchFamily="34" charset="0"/>
                      </a:endParaRPr>
                    </a:p>
                  </a:txBody>
                  <a:tcPr/>
                </a:tc>
                <a:tc>
                  <a:txBody>
                    <a:bodyPr/>
                    <a:lstStyle/>
                    <a:p>
                      <a:pPr algn="ctr"/>
                      <a:r>
                        <a:rPr lang="en-US" sz="1400" b="0" kern="1200" dirty="0">
                          <a:solidFill>
                            <a:schemeClr val="dk1"/>
                          </a:solidFill>
                          <a:effectLst/>
                          <a:latin typeface="Tw Cen MT" panose="020B0602020104020603" pitchFamily="34" charset="0"/>
                          <a:ea typeface="+mn-ea"/>
                          <a:cs typeface="+mn-cs"/>
                        </a:rPr>
                        <a:t>Importance of Total Sugar Content while purchasing a Pack of Biscuits across different Gender Groups is statistically different</a:t>
                      </a:r>
                      <a:endParaRPr lang="en-IN" sz="1100" b="0" dirty="0">
                        <a:latin typeface="Tw Cen MT" panose="020B0602020104020603" pitchFamily="34" charset="0"/>
                      </a:endParaRPr>
                    </a:p>
                  </a:txBody>
                  <a:tcPr/>
                </a:tc>
                <a:extLst>
                  <a:ext uri="{0D108BD9-81ED-4DB2-BD59-A6C34878D82A}">
                    <a16:rowId xmlns:a16="http://schemas.microsoft.com/office/drawing/2014/main" val="1905924857"/>
                  </a:ext>
                </a:extLst>
              </a:tr>
              <a:tr h="10182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Tw Cen MT" panose="020B0602020104020603" pitchFamily="34" charset="0"/>
                          <a:ea typeface="+mn-ea"/>
                          <a:cs typeface="+mn-cs"/>
                        </a:rPr>
                        <a:t>Perception of Patanjali Biscuits’ Carbohydrates Content as lesser or higher vis-à-vis its competitors is similar for different gender groups.</a:t>
                      </a:r>
                      <a:endParaRPr lang="en-IN" sz="1400" b="0" kern="1200" dirty="0">
                        <a:solidFill>
                          <a:schemeClr val="dk1"/>
                        </a:solidFill>
                        <a:effectLst/>
                        <a:latin typeface="Tw Cen MT" panose="020B0602020104020603" pitchFamily="34" charset="0"/>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Tw Cen MT" panose="020B0602020104020603" pitchFamily="34" charset="0"/>
                          <a:ea typeface="+mn-ea"/>
                          <a:cs typeface="+mn-cs"/>
                        </a:rPr>
                        <a:t>Both Levine’s test and ANOVA are insignificant. </a:t>
                      </a:r>
                      <a:r>
                        <a:rPr lang="en-US" sz="1400" b="1" kern="1200" dirty="0">
                          <a:solidFill>
                            <a:schemeClr val="dk1"/>
                          </a:solidFill>
                          <a:effectLst/>
                          <a:latin typeface="Tw Cen MT" panose="020B0602020104020603" pitchFamily="34" charset="0"/>
                          <a:ea typeface="+mn-ea"/>
                          <a:cs typeface="+mn-cs"/>
                        </a:rPr>
                        <a:t>Reject the null hypothesis</a:t>
                      </a:r>
                      <a:endParaRPr lang="en-IN" sz="1400" b="1" dirty="0">
                        <a:latin typeface="Tw Cen MT" panose="020B0602020104020603" pitchFamily="34" charset="0"/>
                      </a:endParaRPr>
                    </a:p>
                  </a:txBody>
                  <a:tcPr/>
                </a:tc>
                <a:tc>
                  <a:txBody>
                    <a:bodyPr/>
                    <a:lstStyle/>
                    <a:p>
                      <a:pPr algn="ctr"/>
                      <a:r>
                        <a:rPr lang="en-US" sz="1400" b="0" kern="1200" dirty="0">
                          <a:solidFill>
                            <a:schemeClr val="dk1"/>
                          </a:solidFill>
                          <a:effectLst/>
                          <a:latin typeface="Tw Cen MT" panose="020B0602020104020603" pitchFamily="34" charset="0"/>
                          <a:ea typeface="+mn-ea"/>
                          <a:cs typeface="+mn-cs"/>
                        </a:rPr>
                        <a:t>‘Perception of Patanjali Biscuit’s Carbohydrate Content being Higher vis-à-vis Competition’ across different Gender Groups is statistically Different.</a:t>
                      </a:r>
                      <a:endParaRPr lang="en-IN" sz="1400" b="0" kern="1200" dirty="0">
                        <a:solidFill>
                          <a:schemeClr val="dk1"/>
                        </a:solidFill>
                        <a:effectLst/>
                        <a:latin typeface="Tw Cen MT" panose="020B0602020104020603" pitchFamily="34" charset="0"/>
                        <a:ea typeface="+mn-ea"/>
                        <a:cs typeface="+mn-cs"/>
                      </a:endParaRPr>
                    </a:p>
                  </a:txBody>
                  <a:tcPr/>
                </a:tc>
                <a:extLst>
                  <a:ext uri="{0D108BD9-81ED-4DB2-BD59-A6C34878D82A}">
                    <a16:rowId xmlns:a16="http://schemas.microsoft.com/office/drawing/2014/main" val="4265907009"/>
                  </a:ext>
                </a:extLst>
              </a:tr>
              <a:tr h="7883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Importance of Price while purchasing biscuits is similar for different gender groups.</a:t>
                      </a:r>
                      <a:endParaRPr lang="en-IN" sz="1400" kern="1200" dirty="0">
                        <a:solidFill>
                          <a:schemeClr val="dk1"/>
                        </a:solidFill>
                        <a:effectLst/>
                        <a:latin typeface="Tw Cen MT" panose="020B0602020104020603" pitchFamily="34" charset="0"/>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Both Levine’s test and ANOVA are insignificant. We fail to reject the null hypothesis</a:t>
                      </a:r>
                      <a:endParaRPr lang="en-IN" sz="1400" dirty="0">
                        <a:latin typeface="Tw Cen MT" panose="020B0602020104020603" pitchFamily="34" charset="0"/>
                      </a:endParaRPr>
                    </a:p>
                  </a:txBody>
                  <a:tcPr/>
                </a:tc>
                <a:tc>
                  <a:txBody>
                    <a:bodyPr/>
                    <a:lstStyle/>
                    <a:p>
                      <a:pPr algn="ctr"/>
                      <a:r>
                        <a:rPr lang="en-US" sz="1400" kern="1200" dirty="0">
                          <a:solidFill>
                            <a:schemeClr val="dk1"/>
                          </a:solidFill>
                          <a:effectLst/>
                          <a:latin typeface="Tw Cen MT" panose="020B0602020104020603" pitchFamily="34" charset="0"/>
                          <a:ea typeface="+mn-ea"/>
                          <a:cs typeface="+mn-cs"/>
                        </a:rPr>
                        <a:t>Importance of Price while purchasing a Pack of Biscuits across different Gender Groups is not statistically different</a:t>
                      </a:r>
                      <a:endParaRPr lang="en-IN" sz="1400" kern="1200" dirty="0">
                        <a:solidFill>
                          <a:schemeClr val="dk1"/>
                        </a:solidFill>
                        <a:effectLst/>
                        <a:latin typeface="Tw Cen MT" panose="020B0602020104020603" pitchFamily="34" charset="0"/>
                        <a:ea typeface="+mn-ea"/>
                        <a:cs typeface="+mn-cs"/>
                      </a:endParaRPr>
                    </a:p>
                  </a:txBody>
                  <a:tcPr/>
                </a:tc>
                <a:extLst>
                  <a:ext uri="{0D108BD9-81ED-4DB2-BD59-A6C34878D82A}">
                    <a16:rowId xmlns:a16="http://schemas.microsoft.com/office/drawing/2014/main" val="3588175684"/>
                  </a:ext>
                </a:extLst>
              </a:tr>
              <a:tr h="7883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‘Perception of Patanjali Biscuits having Attractive Packaging’ is similar across different Gender Groups.</a:t>
                      </a:r>
                      <a:endParaRPr lang="en-IN" sz="1400" kern="1200" dirty="0">
                        <a:solidFill>
                          <a:schemeClr val="dk1"/>
                        </a:solidFill>
                        <a:effectLst/>
                        <a:latin typeface="Tw Cen MT" panose="020B0602020104020603" pitchFamily="34" charset="0"/>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Both Levine’s test and ANOVA are insignificant. We fail to reject the null hypothesis</a:t>
                      </a:r>
                      <a:endParaRPr lang="en-IN" sz="1400" dirty="0">
                        <a:latin typeface="Tw Cen MT" panose="020B0602020104020603" pitchFamily="34" charset="0"/>
                      </a:endParaRPr>
                    </a:p>
                  </a:txBody>
                  <a:tcPr/>
                </a:tc>
                <a:tc>
                  <a:txBody>
                    <a:bodyPr/>
                    <a:lstStyle/>
                    <a:p>
                      <a:pPr algn="ctr"/>
                      <a:r>
                        <a:rPr lang="en-US" sz="1400" kern="1200" dirty="0">
                          <a:solidFill>
                            <a:schemeClr val="dk1"/>
                          </a:solidFill>
                          <a:effectLst/>
                          <a:latin typeface="Tw Cen MT" panose="020B0602020104020603" pitchFamily="34" charset="0"/>
                          <a:ea typeface="+mn-ea"/>
                          <a:cs typeface="+mn-cs"/>
                        </a:rPr>
                        <a:t>Perception of Patanjali Biscuit’s Attractive Packaging’ is not statistically different across different Gender Groups</a:t>
                      </a:r>
                      <a:endParaRPr lang="en-IN" sz="1400" kern="1200" dirty="0">
                        <a:solidFill>
                          <a:schemeClr val="dk1"/>
                        </a:solidFill>
                        <a:effectLst/>
                        <a:latin typeface="Tw Cen MT" panose="020B0602020104020603" pitchFamily="34" charset="0"/>
                        <a:ea typeface="+mn-ea"/>
                        <a:cs typeface="+mn-cs"/>
                      </a:endParaRPr>
                    </a:p>
                  </a:txBody>
                  <a:tcPr/>
                </a:tc>
                <a:extLst>
                  <a:ext uri="{0D108BD9-81ED-4DB2-BD59-A6C34878D82A}">
                    <a16:rowId xmlns:a16="http://schemas.microsoft.com/office/drawing/2014/main" val="3228101702"/>
                  </a:ext>
                </a:extLst>
              </a:tr>
            </a:tbl>
          </a:graphicData>
        </a:graphic>
      </p:graphicFrame>
      <p:sp>
        <p:nvSpPr>
          <p:cNvPr id="4" name="Content Placeholder 2">
            <a:extLst>
              <a:ext uri="{FF2B5EF4-FFF2-40B4-BE49-F238E27FC236}">
                <a16:creationId xmlns:a16="http://schemas.microsoft.com/office/drawing/2014/main" id="{90162B4F-007D-45FA-8C81-CD3216DA4721}"/>
              </a:ext>
            </a:extLst>
          </p:cNvPr>
          <p:cNvSpPr>
            <a:spLocks noGrp="1"/>
          </p:cNvSpPr>
          <p:nvPr>
            <p:ph idx="1"/>
          </p:nvPr>
        </p:nvSpPr>
        <p:spPr>
          <a:xfrm>
            <a:off x="1051213" y="5963920"/>
            <a:ext cx="10579251" cy="310553"/>
          </a:xfrm>
        </p:spPr>
        <p:txBody>
          <a:bodyPr>
            <a:noAutofit/>
          </a:bodyPr>
          <a:lstStyle/>
          <a:p>
            <a:pPr marL="0" indent="0" algn="just">
              <a:buNone/>
            </a:pPr>
            <a:r>
              <a:rPr lang="en-US" sz="1400" b="1" dirty="0"/>
              <a:t>NOTE: </a:t>
            </a:r>
            <a:r>
              <a:rPr lang="en-US" sz="1400" i="1" dirty="0"/>
              <a:t>Please refer the appendix to access the ANOVA and Independent T-Test analysis of the rest of the hypotheses</a:t>
            </a:r>
          </a:p>
        </p:txBody>
      </p:sp>
    </p:spTree>
    <p:extLst>
      <p:ext uri="{BB962C8B-B14F-4D97-AF65-F5344CB8AC3E}">
        <p14:creationId xmlns:p14="http://schemas.microsoft.com/office/powerpoint/2010/main" val="2112490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BD61-BB4A-4173-8DB0-71E7BB71F61B}"/>
              </a:ext>
            </a:extLst>
          </p:cNvPr>
          <p:cNvSpPr>
            <a:spLocks noGrp="1"/>
          </p:cNvSpPr>
          <p:nvPr>
            <p:ph type="title"/>
          </p:nvPr>
        </p:nvSpPr>
        <p:spPr>
          <a:xfrm>
            <a:off x="1251677" y="407785"/>
            <a:ext cx="10178322" cy="511695"/>
          </a:xfrm>
        </p:spPr>
        <p:txBody>
          <a:bodyPr>
            <a:normAutofit/>
          </a:bodyPr>
          <a:lstStyle/>
          <a:p>
            <a:r>
              <a:rPr lang="en-US" sz="2400" dirty="0"/>
              <a:t>Chi - squared  test</a:t>
            </a:r>
            <a:endParaRPr lang="en-IN" sz="2400" dirty="0"/>
          </a:p>
        </p:txBody>
      </p:sp>
      <p:graphicFrame>
        <p:nvGraphicFramePr>
          <p:cNvPr id="3" name="Table 3">
            <a:extLst>
              <a:ext uri="{FF2B5EF4-FFF2-40B4-BE49-F238E27FC236}">
                <a16:creationId xmlns:a16="http://schemas.microsoft.com/office/drawing/2014/main" id="{46B8BB98-9708-4050-B541-71381939755F}"/>
              </a:ext>
            </a:extLst>
          </p:cNvPr>
          <p:cNvGraphicFramePr>
            <a:graphicFrameLocks noGrp="1"/>
          </p:cNvGraphicFramePr>
          <p:nvPr>
            <p:extLst>
              <p:ext uri="{D42A27DB-BD31-4B8C-83A1-F6EECF244321}">
                <p14:modId xmlns:p14="http://schemas.microsoft.com/office/powerpoint/2010/main" val="1494685556"/>
              </p:ext>
            </p:extLst>
          </p:nvPr>
        </p:nvGraphicFramePr>
        <p:xfrm>
          <a:off x="882574" y="1330960"/>
          <a:ext cx="11035106" cy="3810000"/>
        </p:xfrm>
        <a:graphic>
          <a:graphicData uri="http://schemas.openxmlformats.org/drawingml/2006/table">
            <a:tbl>
              <a:tblPr firstRow="1" bandRow="1">
                <a:tableStyleId>{3C2FFA5D-87B4-456A-9821-1D502468CF0F}</a:tableStyleId>
              </a:tblPr>
              <a:tblGrid>
                <a:gridCol w="3682294">
                  <a:extLst>
                    <a:ext uri="{9D8B030D-6E8A-4147-A177-3AD203B41FA5}">
                      <a16:colId xmlns:a16="http://schemas.microsoft.com/office/drawing/2014/main" val="1546773975"/>
                    </a:ext>
                  </a:extLst>
                </a:gridCol>
                <a:gridCol w="3500250">
                  <a:extLst>
                    <a:ext uri="{9D8B030D-6E8A-4147-A177-3AD203B41FA5}">
                      <a16:colId xmlns:a16="http://schemas.microsoft.com/office/drawing/2014/main" val="2207672141"/>
                    </a:ext>
                  </a:extLst>
                </a:gridCol>
                <a:gridCol w="3852562">
                  <a:extLst>
                    <a:ext uri="{9D8B030D-6E8A-4147-A177-3AD203B41FA5}">
                      <a16:colId xmlns:a16="http://schemas.microsoft.com/office/drawing/2014/main" val="2485803784"/>
                    </a:ext>
                  </a:extLst>
                </a:gridCol>
              </a:tblGrid>
              <a:tr h="363809">
                <a:tc>
                  <a:txBody>
                    <a:bodyPr/>
                    <a:lstStyle/>
                    <a:p>
                      <a:pPr algn="ctr"/>
                      <a:r>
                        <a:rPr lang="en-US" sz="1800" dirty="0">
                          <a:latin typeface="Tw Cen MT" panose="020B0602020104020603" pitchFamily="34" charset="0"/>
                        </a:rPr>
                        <a:t>Null Hypothesis</a:t>
                      </a:r>
                      <a:endParaRPr lang="en-IN" sz="1800" dirty="0">
                        <a:latin typeface="Tw Cen MT" panose="020B0602020104020603" pitchFamily="34" charset="0"/>
                      </a:endParaRPr>
                    </a:p>
                  </a:txBody>
                  <a:tcPr/>
                </a:tc>
                <a:tc>
                  <a:txBody>
                    <a:bodyPr/>
                    <a:lstStyle/>
                    <a:p>
                      <a:pPr algn="ctr"/>
                      <a:r>
                        <a:rPr lang="en-US" dirty="0">
                          <a:latin typeface="Tw Cen MT" panose="020B0602020104020603" pitchFamily="34" charset="0"/>
                        </a:rPr>
                        <a:t>Output</a:t>
                      </a:r>
                      <a:endParaRPr lang="en-IN" dirty="0">
                        <a:latin typeface="Tw Cen MT" panose="020B0602020104020603" pitchFamily="34" charset="0"/>
                      </a:endParaRPr>
                    </a:p>
                  </a:txBody>
                  <a:tcPr/>
                </a:tc>
                <a:tc>
                  <a:txBody>
                    <a:bodyPr/>
                    <a:lstStyle/>
                    <a:p>
                      <a:pPr algn="ctr"/>
                      <a:r>
                        <a:rPr lang="en-US" dirty="0">
                          <a:latin typeface="Tw Cen MT" panose="020B0602020104020603" pitchFamily="34" charset="0"/>
                        </a:rPr>
                        <a:t>Interpretation</a:t>
                      </a:r>
                      <a:endParaRPr lang="en-IN" dirty="0">
                        <a:latin typeface="Tw Cen MT" panose="020B0602020104020603" pitchFamily="34" charset="0"/>
                      </a:endParaRPr>
                    </a:p>
                  </a:txBody>
                  <a:tcPr/>
                </a:tc>
                <a:extLst>
                  <a:ext uri="{0D108BD9-81ED-4DB2-BD59-A6C34878D82A}">
                    <a16:rowId xmlns:a16="http://schemas.microsoft.com/office/drawing/2014/main" val="159350209"/>
                  </a:ext>
                </a:extLst>
              </a:tr>
              <a:tr h="51539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Continuation of Regular Consumption is Patanjali biscuits is not correlated to consumer’s age grp</a:t>
                      </a:r>
                      <a:endParaRPr lang="en-IN" sz="1400" kern="1200" dirty="0">
                        <a:solidFill>
                          <a:schemeClr val="dk1"/>
                        </a:solidFill>
                        <a:effectLst/>
                        <a:latin typeface="Tw Cen MT" panose="020B0602020104020603" pitchFamily="34" charset="0"/>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effectLst/>
                          <a:latin typeface="Tw Cen MT" panose="020B0602020104020603" pitchFamily="34" charset="0"/>
                          <a:ea typeface="+mn-ea"/>
                          <a:cs typeface="+mn-cs"/>
                        </a:rPr>
                        <a:t>There is a significant correlation</a:t>
                      </a:r>
                      <a:r>
                        <a:rPr lang="en-US" sz="1400" kern="1200" dirty="0">
                          <a:solidFill>
                            <a:schemeClr val="dk1"/>
                          </a:solidFill>
                          <a:effectLst/>
                          <a:latin typeface="Tw Cen MT" panose="020B0602020104020603" pitchFamily="34" charset="0"/>
                          <a:ea typeface="+mn-ea"/>
                          <a:cs typeface="+mn-cs"/>
                        </a:rPr>
                        <a:t>. Hence, we reject the null hypotheses</a:t>
                      </a:r>
                      <a:endParaRPr lang="en-IN" sz="1400" dirty="0">
                        <a:latin typeface="Tw Cen MT" panose="020B0602020104020603" pitchFamily="34" charset="0"/>
                      </a:endParaRPr>
                    </a:p>
                  </a:txBody>
                  <a:tcPr/>
                </a:tc>
                <a:tc>
                  <a:txBody>
                    <a:bodyPr/>
                    <a:lstStyle/>
                    <a:p>
                      <a:pPr algn="ctr"/>
                      <a:r>
                        <a:rPr lang="en-US" sz="1400" kern="1200" dirty="0">
                          <a:solidFill>
                            <a:schemeClr val="dk1"/>
                          </a:solidFill>
                          <a:effectLst/>
                          <a:latin typeface="Tw Cen MT" panose="020B0602020104020603" pitchFamily="34" charset="0"/>
                          <a:ea typeface="+mn-ea"/>
                          <a:cs typeface="+mn-cs"/>
                        </a:rPr>
                        <a:t>Continuation of Regular Consumption is Patanjali biscuits </a:t>
                      </a:r>
                      <a:r>
                        <a:rPr lang="en-US" sz="1400" b="1" kern="1200" dirty="0">
                          <a:solidFill>
                            <a:schemeClr val="dk1"/>
                          </a:solidFill>
                          <a:effectLst/>
                          <a:latin typeface="Tw Cen MT" panose="020B0602020104020603" pitchFamily="34" charset="0"/>
                          <a:ea typeface="+mn-ea"/>
                          <a:cs typeface="+mn-cs"/>
                        </a:rPr>
                        <a:t>is correlated</a:t>
                      </a:r>
                      <a:r>
                        <a:rPr lang="en-US" sz="1400" kern="1200" dirty="0">
                          <a:solidFill>
                            <a:schemeClr val="dk1"/>
                          </a:solidFill>
                          <a:effectLst/>
                          <a:latin typeface="Tw Cen MT" panose="020B0602020104020603" pitchFamily="34" charset="0"/>
                          <a:ea typeface="+mn-ea"/>
                          <a:cs typeface="+mn-cs"/>
                        </a:rPr>
                        <a:t> to the consumer’s age group</a:t>
                      </a:r>
                      <a:endParaRPr lang="en-IN" sz="1400" kern="1200" dirty="0">
                        <a:solidFill>
                          <a:schemeClr val="dk1"/>
                        </a:solidFill>
                        <a:effectLst/>
                        <a:latin typeface="Tw Cen MT" panose="020B0602020104020603" pitchFamily="34" charset="0"/>
                        <a:ea typeface="+mn-ea"/>
                        <a:cs typeface="+mn-cs"/>
                      </a:endParaRPr>
                    </a:p>
                  </a:txBody>
                  <a:tcPr/>
                </a:tc>
                <a:extLst>
                  <a:ext uri="{0D108BD9-81ED-4DB2-BD59-A6C34878D82A}">
                    <a16:rowId xmlns:a16="http://schemas.microsoft.com/office/drawing/2014/main" val="3358311969"/>
                  </a:ext>
                </a:extLst>
              </a:tr>
              <a:tr h="7276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Continuation of Regular Consumption is Patanjali biscuits is not correlated to consumer’s gender group. </a:t>
                      </a:r>
                      <a:endParaRPr lang="en-IN" sz="1400" kern="1200" dirty="0">
                        <a:solidFill>
                          <a:schemeClr val="dk1"/>
                        </a:solidFill>
                        <a:effectLst/>
                        <a:latin typeface="Tw Cen MT" panose="020B0602020104020603" pitchFamily="34" charset="0"/>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There is no significant correlation. We fail to reject the null hypothesis</a:t>
                      </a:r>
                      <a:endParaRPr lang="en-IN" sz="1400" dirty="0">
                        <a:latin typeface="Tw Cen MT" panose="020B0602020104020603" pitchFamily="34" charset="0"/>
                      </a:endParaRPr>
                    </a:p>
                  </a:txBody>
                  <a:tcPr/>
                </a:tc>
                <a:tc>
                  <a:txBody>
                    <a:bodyPr/>
                    <a:lstStyle/>
                    <a:p>
                      <a:pPr algn="ctr"/>
                      <a:r>
                        <a:rPr lang="en-US" sz="1400" kern="1200" dirty="0">
                          <a:solidFill>
                            <a:schemeClr val="dk1"/>
                          </a:solidFill>
                          <a:effectLst/>
                          <a:latin typeface="Tw Cen MT" panose="020B0602020104020603" pitchFamily="34" charset="0"/>
                          <a:ea typeface="+mn-ea"/>
                          <a:cs typeface="+mn-cs"/>
                        </a:rPr>
                        <a:t>Continuation of Regular Consumption is Patanjali biscuits is not correlated to the consumer’s gender group.</a:t>
                      </a:r>
                      <a:endParaRPr lang="en-IN" sz="1400" kern="1200" dirty="0">
                        <a:solidFill>
                          <a:schemeClr val="dk1"/>
                        </a:solidFill>
                        <a:effectLst/>
                        <a:latin typeface="Tw Cen MT" panose="020B0602020104020603" pitchFamily="34" charset="0"/>
                        <a:ea typeface="+mn-ea"/>
                        <a:cs typeface="+mn-cs"/>
                      </a:endParaRPr>
                    </a:p>
                  </a:txBody>
                  <a:tcPr/>
                </a:tc>
                <a:extLst>
                  <a:ext uri="{0D108BD9-81ED-4DB2-BD59-A6C34878D82A}">
                    <a16:rowId xmlns:a16="http://schemas.microsoft.com/office/drawing/2014/main" val="166190971"/>
                  </a:ext>
                </a:extLst>
              </a:tr>
              <a:tr h="7276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Continuation of Regular Consumption is Patanjali biscuits is not correlated to consumer’s income group</a:t>
                      </a:r>
                      <a:endParaRPr lang="en-IN" sz="1400" kern="1200" dirty="0">
                        <a:solidFill>
                          <a:schemeClr val="dk1"/>
                        </a:solidFill>
                        <a:effectLst/>
                        <a:latin typeface="Tw Cen MT" panose="020B0602020104020603" pitchFamily="34" charset="0"/>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There is no significant correlation. We fail to reject the null hypothesis</a:t>
                      </a:r>
                      <a:endParaRPr lang="en-IN" sz="1400" dirty="0">
                        <a:latin typeface="Tw Cen MT" panose="020B06020201040206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400" dirty="0">
                        <a:latin typeface="Tw Cen MT" panose="020B0602020104020603" pitchFamily="34" charset="0"/>
                      </a:endParaRPr>
                    </a:p>
                  </a:txBody>
                  <a:tcPr/>
                </a:tc>
                <a:tc>
                  <a:txBody>
                    <a:bodyPr/>
                    <a:lstStyle/>
                    <a:p>
                      <a:pPr algn="ctr"/>
                      <a:r>
                        <a:rPr lang="en-US" sz="1400" kern="1200" dirty="0">
                          <a:solidFill>
                            <a:schemeClr val="dk1"/>
                          </a:solidFill>
                          <a:effectLst/>
                          <a:latin typeface="Tw Cen MT" panose="020B0602020104020603" pitchFamily="34" charset="0"/>
                          <a:ea typeface="+mn-ea"/>
                          <a:cs typeface="+mn-cs"/>
                        </a:rPr>
                        <a:t>Continuation of Regular Consumption is Patanjali biscuits is not correlated to the consumer’s income group.</a:t>
                      </a:r>
                      <a:endParaRPr lang="en-IN" sz="1400" kern="1200" dirty="0">
                        <a:solidFill>
                          <a:schemeClr val="dk1"/>
                        </a:solidFill>
                        <a:effectLst/>
                        <a:latin typeface="Tw Cen MT" panose="020B0602020104020603" pitchFamily="34" charset="0"/>
                        <a:ea typeface="+mn-ea"/>
                        <a:cs typeface="+mn-cs"/>
                      </a:endParaRPr>
                    </a:p>
                  </a:txBody>
                  <a:tcPr/>
                </a:tc>
                <a:extLst>
                  <a:ext uri="{0D108BD9-81ED-4DB2-BD59-A6C34878D82A}">
                    <a16:rowId xmlns:a16="http://schemas.microsoft.com/office/drawing/2014/main" val="2270524008"/>
                  </a:ext>
                </a:extLst>
              </a:tr>
              <a:tr h="7276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Continuation of Regular Consumption is Patanjali biscuits is not correlated to consumer’s marital status</a:t>
                      </a:r>
                      <a:endParaRPr lang="en-IN" sz="1400" kern="1200" dirty="0">
                        <a:solidFill>
                          <a:schemeClr val="dk1"/>
                        </a:solidFill>
                        <a:effectLst/>
                        <a:latin typeface="Tw Cen MT" panose="020B0602020104020603" pitchFamily="34" charset="0"/>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effectLst/>
                          <a:latin typeface="Tw Cen MT" panose="020B0602020104020603" pitchFamily="34" charset="0"/>
                          <a:ea typeface="+mn-ea"/>
                          <a:cs typeface="+mn-cs"/>
                        </a:rPr>
                        <a:t>There is a significant correlation</a:t>
                      </a:r>
                      <a:r>
                        <a:rPr lang="en-US" sz="1400" kern="1200" dirty="0">
                          <a:solidFill>
                            <a:schemeClr val="dk1"/>
                          </a:solidFill>
                          <a:effectLst/>
                          <a:latin typeface="Tw Cen MT" panose="020B0602020104020603" pitchFamily="34" charset="0"/>
                          <a:ea typeface="+mn-ea"/>
                          <a:cs typeface="+mn-cs"/>
                        </a:rPr>
                        <a:t>. Hence, we reject the null hypotheses</a:t>
                      </a:r>
                      <a:endParaRPr lang="en-IN" sz="1400" dirty="0">
                        <a:latin typeface="Tw Cen MT" panose="020B0602020104020603" pitchFamily="34" charset="0"/>
                      </a:endParaRPr>
                    </a:p>
                  </a:txBody>
                  <a:tcPr/>
                </a:tc>
                <a:tc>
                  <a:txBody>
                    <a:bodyPr/>
                    <a:lstStyle/>
                    <a:p>
                      <a:pPr algn="ctr"/>
                      <a:r>
                        <a:rPr lang="en-US" sz="1400" kern="1200" dirty="0">
                          <a:solidFill>
                            <a:schemeClr val="dk1"/>
                          </a:solidFill>
                          <a:effectLst/>
                          <a:latin typeface="Tw Cen MT" panose="020B0602020104020603" pitchFamily="34" charset="0"/>
                          <a:ea typeface="+mn-ea"/>
                          <a:cs typeface="+mn-cs"/>
                        </a:rPr>
                        <a:t>Continuation of Regular Consumption is Patanjali biscuits </a:t>
                      </a:r>
                      <a:r>
                        <a:rPr lang="en-US" sz="1400" b="1" kern="1200" dirty="0">
                          <a:solidFill>
                            <a:schemeClr val="dk1"/>
                          </a:solidFill>
                          <a:effectLst/>
                          <a:latin typeface="Tw Cen MT" panose="020B0602020104020603" pitchFamily="34" charset="0"/>
                          <a:ea typeface="+mn-ea"/>
                          <a:cs typeface="+mn-cs"/>
                        </a:rPr>
                        <a:t>is correlated</a:t>
                      </a:r>
                      <a:r>
                        <a:rPr lang="en-US" sz="1400" kern="1200" dirty="0">
                          <a:solidFill>
                            <a:schemeClr val="dk1"/>
                          </a:solidFill>
                          <a:effectLst/>
                          <a:latin typeface="Tw Cen MT" panose="020B0602020104020603" pitchFamily="34" charset="0"/>
                          <a:ea typeface="+mn-ea"/>
                          <a:cs typeface="+mn-cs"/>
                        </a:rPr>
                        <a:t> to the consumer’s marital group</a:t>
                      </a:r>
                      <a:endParaRPr lang="en-IN" sz="1400" kern="1200" dirty="0">
                        <a:solidFill>
                          <a:schemeClr val="dk1"/>
                        </a:solidFill>
                        <a:effectLst/>
                        <a:latin typeface="Tw Cen MT" panose="020B0602020104020603" pitchFamily="34" charset="0"/>
                        <a:ea typeface="+mn-ea"/>
                        <a:cs typeface="+mn-cs"/>
                      </a:endParaRPr>
                    </a:p>
                  </a:txBody>
                  <a:tcPr/>
                </a:tc>
                <a:extLst>
                  <a:ext uri="{0D108BD9-81ED-4DB2-BD59-A6C34878D82A}">
                    <a16:rowId xmlns:a16="http://schemas.microsoft.com/office/drawing/2014/main" val="1923885904"/>
                  </a:ext>
                </a:extLst>
              </a:tr>
              <a:tr h="727619">
                <a:tc>
                  <a:txBody>
                    <a:bodyPr/>
                    <a:lstStyle/>
                    <a:p>
                      <a:pPr algn="ctr"/>
                      <a:r>
                        <a:rPr lang="en-US" sz="1400" kern="1200" dirty="0">
                          <a:solidFill>
                            <a:schemeClr val="dk1"/>
                          </a:solidFill>
                          <a:effectLst/>
                          <a:latin typeface="Tw Cen MT" panose="020B0602020104020603" pitchFamily="34" charset="0"/>
                          <a:ea typeface="+mn-ea"/>
                          <a:cs typeface="+mn-cs"/>
                        </a:rPr>
                        <a:t>Continuation of Regular Consumption is Patanjali biscuits is not correlated to consumer’s occupation.</a:t>
                      </a:r>
                      <a:endParaRPr lang="en-IN" sz="1400" dirty="0">
                        <a:latin typeface="Tw Cen MT" panose="020B06020201040206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There is no significant correlation. We fail to reject the null hypothesis</a:t>
                      </a:r>
                      <a:endParaRPr lang="en-IN" sz="1400" dirty="0">
                        <a:latin typeface="Tw Cen MT" panose="020B0602020104020603" pitchFamily="34" charset="0"/>
                      </a:endParaRPr>
                    </a:p>
                  </a:txBody>
                  <a:tcPr/>
                </a:tc>
                <a:tc>
                  <a:txBody>
                    <a:bodyPr/>
                    <a:lstStyle/>
                    <a:p>
                      <a:pPr algn="ctr"/>
                      <a:r>
                        <a:rPr lang="en-US" sz="1400" kern="1200" dirty="0">
                          <a:solidFill>
                            <a:schemeClr val="dk1"/>
                          </a:solidFill>
                          <a:effectLst/>
                          <a:latin typeface="Tw Cen MT" panose="020B0602020104020603" pitchFamily="34" charset="0"/>
                          <a:ea typeface="+mn-ea"/>
                          <a:cs typeface="+mn-cs"/>
                        </a:rPr>
                        <a:t>Continuation of Regular Consumption is Patanjali biscuits is not correlated to the consumer’s occupation group</a:t>
                      </a:r>
                      <a:endParaRPr lang="en-IN" sz="1400" kern="1200" dirty="0">
                        <a:solidFill>
                          <a:schemeClr val="dk1"/>
                        </a:solidFill>
                        <a:effectLst/>
                        <a:latin typeface="Tw Cen MT" panose="020B0602020104020603" pitchFamily="34" charset="0"/>
                        <a:ea typeface="+mn-ea"/>
                        <a:cs typeface="+mn-cs"/>
                      </a:endParaRPr>
                    </a:p>
                  </a:txBody>
                  <a:tcPr/>
                </a:tc>
                <a:extLst>
                  <a:ext uri="{0D108BD9-81ED-4DB2-BD59-A6C34878D82A}">
                    <a16:rowId xmlns:a16="http://schemas.microsoft.com/office/drawing/2014/main" val="3846264438"/>
                  </a:ext>
                </a:extLst>
              </a:tr>
            </a:tbl>
          </a:graphicData>
        </a:graphic>
      </p:graphicFrame>
      <p:sp>
        <p:nvSpPr>
          <p:cNvPr id="4" name="Content Placeholder 2">
            <a:extLst>
              <a:ext uri="{FF2B5EF4-FFF2-40B4-BE49-F238E27FC236}">
                <a16:creationId xmlns:a16="http://schemas.microsoft.com/office/drawing/2014/main" id="{F1AE3C17-271F-493E-A229-0EE413C27BD8}"/>
              </a:ext>
            </a:extLst>
          </p:cNvPr>
          <p:cNvSpPr>
            <a:spLocks noGrp="1"/>
          </p:cNvSpPr>
          <p:nvPr>
            <p:ph idx="1"/>
          </p:nvPr>
        </p:nvSpPr>
        <p:spPr>
          <a:xfrm>
            <a:off x="1051213" y="5963920"/>
            <a:ext cx="10579251" cy="310553"/>
          </a:xfrm>
        </p:spPr>
        <p:txBody>
          <a:bodyPr>
            <a:noAutofit/>
          </a:bodyPr>
          <a:lstStyle/>
          <a:p>
            <a:pPr marL="0" indent="0" algn="just">
              <a:buNone/>
            </a:pPr>
            <a:r>
              <a:rPr lang="en-US" sz="1400" b="1" dirty="0"/>
              <a:t>NOTE: </a:t>
            </a:r>
            <a:r>
              <a:rPr lang="en-US" sz="1400" i="1" dirty="0"/>
              <a:t>Please refer the appendix to access the Chi-Squared Tests analysis of the rest of the hypotheses</a:t>
            </a:r>
          </a:p>
        </p:txBody>
      </p:sp>
    </p:spTree>
    <p:extLst>
      <p:ext uri="{BB962C8B-B14F-4D97-AF65-F5344CB8AC3E}">
        <p14:creationId xmlns:p14="http://schemas.microsoft.com/office/powerpoint/2010/main" val="904538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BD61-BB4A-4173-8DB0-71E7BB71F61B}"/>
              </a:ext>
            </a:extLst>
          </p:cNvPr>
          <p:cNvSpPr>
            <a:spLocks noGrp="1"/>
          </p:cNvSpPr>
          <p:nvPr>
            <p:ph type="title"/>
          </p:nvPr>
        </p:nvSpPr>
        <p:spPr>
          <a:xfrm>
            <a:off x="1054731" y="382385"/>
            <a:ext cx="10375270" cy="511695"/>
          </a:xfrm>
        </p:spPr>
        <p:txBody>
          <a:bodyPr>
            <a:normAutofit/>
          </a:bodyPr>
          <a:lstStyle/>
          <a:p>
            <a:r>
              <a:rPr lang="en-US" sz="2400" dirty="0"/>
              <a:t>Regression test</a:t>
            </a:r>
            <a:endParaRPr lang="en-IN" sz="2400" dirty="0"/>
          </a:p>
        </p:txBody>
      </p:sp>
      <p:sp>
        <p:nvSpPr>
          <p:cNvPr id="3" name="Content Placeholder 2">
            <a:extLst>
              <a:ext uri="{FF2B5EF4-FFF2-40B4-BE49-F238E27FC236}">
                <a16:creationId xmlns:a16="http://schemas.microsoft.com/office/drawing/2014/main" id="{0102C8C5-45C6-48C2-9213-6E508454A78D}"/>
              </a:ext>
            </a:extLst>
          </p:cNvPr>
          <p:cNvSpPr>
            <a:spLocks noGrp="1"/>
          </p:cNvSpPr>
          <p:nvPr>
            <p:ph idx="1"/>
          </p:nvPr>
        </p:nvSpPr>
        <p:spPr>
          <a:xfrm>
            <a:off x="1054730" y="731806"/>
            <a:ext cx="10579251" cy="822248"/>
          </a:xfrm>
        </p:spPr>
        <p:txBody>
          <a:bodyPr>
            <a:noAutofit/>
          </a:bodyPr>
          <a:lstStyle/>
          <a:p>
            <a:pPr marL="0" indent="0" algn="just">
              <a:buNone/>
            </a:pPr>
            <a:r>
              <a:rPr lang="en-US" sz="1600" b="1" dirty="0">
                <a:latin typeface="Tw Cen MT" panose="020B0602020104020603" pitchFamily="34" charset="0"/>
              </a:rPr>
              <a:t>H</a:t>
            </a:r>
            <a:r>
              <a:rPr lang="en-US" sz="1600" b="1" baseline="-25000" dirty="0">
                <a:latin typeface="Tw Cen MT" panose="020B0602020104020603" pitchFamily="34" charset="0"/>
              </a:rPr>
              <a:t>0</a:t>
            </a:r>
            <a:r>
              <a:rPr lang="en-US" sz="1600" b="1" dirty="0">
                <a:latin typeface="Tw Cen MT" panose="020B0602020104020603" pitchFamily="34" charset="0"/>
              </a:rPr>
              <a:t>: </a:t>
            </a:r>
            <a:r>
              <a:rPr lang="en-US" sz="1600" dirty="0">
                <a:latin typeface="Tw Cen MT" panose="020B0602020104020603" pitchFamily="34" charset="0"/>
              </a:rPr>
              <a:t>Patanjali Biscuits’ Brand Reliability (DV) is not dependent on factors like – Perceived Price, Perceived Quality, Perceived Calories, Perceived Cholesterol Content, Perceived Total Fat Content, Perceived Carbohydrates Content, Perceived Sugar Content, Perceived Protein Content – all vis-à-vis competitors (all IVs)</a:t>
            </a:r>
          </a:p>
        </p:txBody>
      </p:sp>
      <p:sp>
        <p:nvSpPr>
          <p:cNvPr id="6" name="Title 1">
            <a:extLst>
              <a:ext uri="{FF2B5EF4-FFF2-40B4-BE49-F238E27FC236}">
                <a16:creationId xmlns:a16="http://schemas.microsoft.com/office/drawing/2014/main" id="{B1280265-349D-4F88-A53C-09AC3FC15197}"/>
              </a:ext>
            </a:extLst>
          </p:cNvPr>
          <p:cNvSpPr txBox="1">
            <a:spLocks/>
          </p:cNvSpPr>
          <p:nvPr/>
        </p:nvSpPr>
        <p:spPr>
          <a:xfrm>
            <a:off x="1130145" y="1989082"/>
            <a:ext cx="4403535" cy="511695"/>
          </a:xfrm>
          <a:prstGeom prst="rect">
            <a:avLst/>
          </a:prstGeom>
        </p:spPr>
        <p:txBody>
          <a:bodyPr vert="horz" lIns="91440" tIns="45720" rIns="91440" bIns="45720" rtlCol="0" anchor="t">
            <a:normAutofit fontScale="925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2000" dirty="0"/>
              <a:t>Insights: SIMPLE Regression test</a:t>
            </a:r>
            <a:endParaRPr lang="en-IN" sz="2000" dirty="0"/>
          </a:p>
        </p:txBody>
      </p:sp>
      <p:sp>
        <p:nvSpPr>
          <p:cNvPr id="7" name="Content Placeholder 2">
            <a:extLst>
              <a:ext uri="{FF2B5EF4-FFF2-40B4-BE49-F238E27FC236}">
                <a16:creationId xmlns:a16="http://schemas.microsoft.com/office/drawing/2014/main" id="{1B22FF58-91C7-4DA6-B5CC-445D77F4B551}"/>
              </a:ext>
            </a:extLst>
          </p:cNvPr>
          <p:cNvSpPr txBox="1">
            <a:spLocks/>
          </p:cNvSpPr>
          <p:nvPr/>
        </p:nvSpPr>
        <p:spPr>
          <a:xfrm>
            <a:off x="1054730" y="2348626"/>
            <a:ext cx="5041270" cy="4292558"/>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0" algn="just"/>
            <a:r>
              <a:rPr lang="en-US" sz="1600" dirty="0">
                <a:latin typeface="Tw Cen MT" panose="020B0602020104020603" pitchFamily="34" charset="0"/>
              </a:rPr>
              <a:t>Regression Model is significant (Regression p-value &lt; 0.05)</a:t>
            </a:r>
            <a:endParaRPr lang="en-IN" sz="1600" dirty="0">
              <a:latin typeface="Tw Cen MT" panose="020B0602020104020603" pitchFamily="34" charset="0"/>
            </a:endParaRPr>
          </a:p>
          <a:p>
            <a:pPr lvl="0" algn="just"/>
            <a:r>
              <a:rPr lang="en-US" sz="1600" dirty="0">
                <a:latin typeface="Tw Cen MT" panose="020B0602020104020603" pitchFamily="34" charset="0"/>
              </a:rPr>
              <a:t>VIF values are less than 10. Hence, no significant multicollinearity</a:t>
            </a:r>
            <a:endParaRPr lang="en-IN" sz="1600" dirty="0">
              <a:latin typeface="Tw Cen MT" panose="020B0602020104020603" pitchFamily="34" charset="0"/>
            </a:endParaRPr>
          </a:p>
          <a:p>
            <a:pPr lvl="0" algn="just"/>
            <a:r>
              <a:rPr lang="en-US" sz="1600" dirty="0">
                <a:latin typeface="Tw Cen MT" panose="020B0602020104020603" pitchFamily="34" charset="0"/>
              </a:rPr>
              <a:t>Durbin Watson is between 1.5 to 2.5. Therefore, there is no autocorrelation.</a:t>
            </a:r>
            <a:endParaRPr lang="en-IN" sz="1600" dirty="0">
              <a:latin typeface="Tw Cen MT" panose="020B0602020104020603" pitchFamily="34" charset="0"/>
            </a:endParaRPr>
          </a:p>
          <a:p>
            <a:pPr lvl="0" algn="just"/>
            <a:r>
              <a:rPr lang="en-US" sz="1600" dirty="0">
                <a:latin typeface="Tw Cen MT" panose="020B0602020104020603" pitchFamily="34" charset="0"/>
              </a:rPr>
              <a:t>The co-efficient of ‘Quality w.r.t Competition’ is significantly different from zero. Hence, this variable is significant in the regression.</a:t>
            </a:r>
            <a:endParaRPr lang="en-IN" sz="1600" dirty="0">
              <a:latin typeface="Tw Cen MT" panose="020B0602020104020603" pitchFamily="34" charset="0"/>
            </a:endParaRPr>
          </a:p>
          <a:p>
            <a:pPr lvl="0" algn="just"/>
            <a:r>
              <a:rPr lang="en-US" sz="1600" dirty="0">
                <a:latin typeface="Tw Cen MT" panose="020B0602020104020603" pitchFamily="34" charset="0"/>
              </a:rPr>
              <a:t>All variables are normally distributed. This is evident from skewness-kurtosis values in the beginning and also the p-p plot here for the dependent variable.</a:t>
            </a:r>
            <a:endParaRPr lang="en-IN" sz="1600" dirty="0">
              <a:latin typeface="Tw Cen MT" panose="020B0602020104020603" pitchFamily="34" charset="0"/>
            </a:endParaRPr>
          </a:p>
          <a:p>
            <a:pPr algn="just"/>
            <a:r>
              <a:rPr lang="en-US" sz="1600" dirty="0">
                <a:latin typeface="Tw Cen MT" panose="020B0602020104020603" pitchFamily="34" charset="0"/>
              </a:rPr>
              <a:t>Adjusted R-square is 0.4 which is good in our case</a:t>
            </a:r>
            <a:endParaRPr lang="en-US" sz="1100" dirty="0">
              <a:latin typeface="Tw Cen MT" panose="020B0602020104020603" pitchFamily="34" charset="0"/>
            </a:endParaRPr>
          </a:p>
        </p:txBody>
      </p:sp>
      <p:sp>
        <p:nvSpPr>
          <p:cNvPr id="8" name="Title 1">
            <a:extLst>
              <a:ext uri="{FF2B5EF4-FFF2-40B4-BE49-F238E27FC236}">
                <a16:creationId xmlns:a16="http://schemas.microsoft.com/office/drawing/2014/main" id="{99636C0A-6795-4E6C-9775-3DFC1E14DFDD}"/>
              </a:ext>
            </a:extLst>
          </p:cNvPr>
          <p:cNvSpPr txBox="1">
            <a:spLocks/>
          </p:cNvSpPr>
          <p:nvPr/>
        </p:nvSpPr>
        <p:spPr>
          <a:xfrm>
            <a:off x="6733737" y="1941273"/>
            <a:ext cx="4900244" cy="511695"/>
          </a:xfrm>
          <a:prstGeom prst="rect">
            <a:avLst/>
          </a:prstGeom>
        </p:spPr>
        <p:txBody>
          <a:bodyPr vert="horz" lIns="91440" tIns="45720" rIns="91440" bIns="45720" rtlCol="0" anchor="t">
            <a:normAutofit fontScale="925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2000" dirty="0"/>
              <a:t>Insights: step-wise Regression test</a:t>
            </a:r>
            <a:endParaRPr lang="en-IN" sz="2000" dirty="0"/>
          </a:p>
        </p:txBody>
      </p:sp>
      <p:pic>
        <p:nvPicPr>
          <p:cNvPr id="9" name="Picture 8">
            <a:extLst>
              <a:ext uri="{FF2B5EF4-FFF2-40B4-BE49-F238E27FC236}">
                <a16:creationId xmlns:a16="http://schemas.microsoft.com/office/drawing/2014/main" id="{078E3BDA-C946-41CA-8E2F-5FAA25D9C655}"/>
              </a:ext>
            </a:extLst>
          </p:cNvPr>
          <p:cNvPicPr/>
          <p:nvPr/>
        </p:nvPicPr>
        <p:blipFill>
          <a:blip r:embed="rId3">
            <a:extLst>
              <a:ext uri="{28A0092B-C50C-407E-A947-70E740481C1C}">
                <a14:useLocalDpi xmlns:a14="http://schemas.microsoft.com/office/drawing/2010/main" val="0"/>
              </a:ext>
            </a:extLst>
          </a:blip>
          <a:stretch>
            <a:fillRect/>
          </a:stretch>
        </p:blipFill>
        <p:spPr>
          <a:xfrm>
            <a:off x="6769637" y="6172469"/>
            <a:ext cx="4044543" cy="606292"/>
          </a:xfrm>
          <a:prstGeom prst="rect">
            <a:avLst/>
          </a:prstGeom>
          <a:ln>
            <a:solidFill>
              <a:schemeClr val="accent1"/>
            </a:solidFill>
          </a:ln>
        </p:spPr>
      </p:pic>
      <p:pic>
        <p:nvPicPr>
          <p:cNvPr id="10" name="Picture 9">
            <a:extLst>
              <a:ext uri="{FF2B5EF4-FFF2-40B4-BE49-F238E27FC236}">
                <a16:creationId xmlns:a16="http://schemas.microsoft.com/office/drawing/2014/main" id="{DF9153A4-0CDE-482A-9A4D-EE1A80B48729}"/>
              </a:ext>
            </a:extLst>
          </p:cNvPr>
          <p:cNvPicPr/>
          <p:nvPr/>
        </p:nvPicPr>
        <p:blipFill>
          <a:blip r:embed="rId4">
            <a:extLst>
              <a:ext uri="{28A0092B-C50C-407E-A947-70E740481C1C}">
                <a14:useLocalDpi xmlns:a14="http://schemas.microsoft.com/office/drawing/2010/main" val="0"/>
              </a:ext>
            </a:extLst>
          </a:blip>
          <a:stretch>
            <a:fillRect/>
          </a:stretch>
        </p:blipFill>
        <p:spPr>
          <a:xfrm>
            <a:off x="6769637" y="2233326"/>
            <a:ext cx="4660363" cy="3900188"/>
          </a:xfrm>
          <a:prstGeom prst="rect">
            <a:avLst/>
          </a:prstGeom>
          <a:ln>
            <a:solidFill>
              <a:schemeClr val="accent1"/>
            </a:solidFill>
          </a:ln>
        </p:spPr>
      </p:pic>
      <p:sp>
        <p:nvSpPr>
          <p:cNvPr id="4" name="Rectangle 3">
            <a:extLst>
              <a:ext uri="{FF2B5EF4-FFF2-40B4-BE49-F238E27FC236}">
                <a16:creationId xmlns:a16="http://schemas.microsoft.com/office/drawing/2014/main" id="{51C001C6-2389-4F29-B354-4C4181C065B2}"/>
              </a:ext>
            </a:extLst>
          </p:cNvPr>
          <p:cNvSpPr/>
          <p:nvPr/>
        </p:nvSpPr>
        <p:spPr>
          <a:xfrm>
            <a:off x="1054730" y="1941273"/>
            <a:ext cx="5119827" cy="453434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5" name="Rectangle 4">
            <a:extLst>
              <a:ext uri="{FF2B5EF4-FFF2-40B4-BE49-F238E27FC236}">
                <a16:creationId xmlns:a16="http://schemas.microsoft.com/office/drawing/2014/main" id="{62DE279E-9AC3-4DD0-AD4F-DB1476B5B654}"/>
              </a:ext>
            </a:extLst>
          </p:cNvPr>
          <p:cNvSpPr/>
          <p:nvPr/>
        </p:nvSpPr>
        <p:spPr>
          <a:xfrm>
            <a:off x="952107" y="382385"/>
            <a:ext cx="10681874" cy="124845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Tree>
    <p:extLst>
      <p:ext uri="{BB962C8B-B14F-4D97-AF65-F5344CB8AC3E}">
        <p14:creationId xmlns:p14="http://schemas.microsoft.com/office/powerpoint/2010/main" val="1248005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49B3-1179-42DD-8DB9-8BCD29A2A0F6}"/>
              </a:ext>
            </a:extLst>
          </p:cNvPr>
          <p:cNvSpPr>
            <a:spLocks noGrp="1"/>
          </p:cNvSpPr>
          <p:nvPr>
            <p:ph type="title"/>
          </p:nvPr>
        </p:nvSpPr>
        <p:spPr>
          <a:xfrm>
            <a:off x="1149079" y="467788"/>
            <a:ext cx="10178322" cy="1492132"/>
          </a:xfrm>
        </p:spPr>
        <p:txBody>
          <a:bodyPr>
            <a:normAutofit/>
          </a:bodyPr>
          <a:lstStyle/>
          <a:p>
            <a:r>
              <a:rPr lang="en-US" sz="2400" dirty="0"/>
              <a:t>Cronbach alpha analysis</a:t>
            </a:r>
            <a:endParaRPr lang="en-IN" sz="2400" dirty="0"/>
          </a:p>
        </p:txBody>
      </p:sp>
      <p:pic>
        <p:nvPicPr>
          <p:cNvPr id="4" name="Content Placeholder 3">
            <a:extLst>
              <a:ext uri="{FF2B5EF4-FFF2-40B4-BE49-F238E27FC236}">
                <a16:creationId xmlns:a16="http://schemas.microsoft.com/office/drawing/2014/main" id="{3425A753-C109-4942-8299-39BD27975E8D}"/>
              </a:ext>
            </a:extLst>
          </p:cNvPr>
          <p:cNvPicPr>
            <a:picLocks noGrp="1" noChangeAspect="1"/>
          </p:cNvPicPr>
          <p:nvPr>
            <p:ph idx="1"/>
          </p:nvPr>
        </p:nvPicPr>
        <p:blipFill rotWithShape="1">
          <a:blip r:embed="rId2"/>
          <a:srcRect t="3838" r="1406" b="3313"/>
          <a:stretch/>
        </p:blipFill>
        <p:spPr>
          <a:xfrm>
            <a:off x="1251679" y="2173832"/>
            <a:ext cx="4986561" cy="3088245"/>
          </a:xfrm>
          <a:prstGeom prst="rect">
            <a:avLst/>
          </a:prstGeom>
        </p:spPr>
      </p:pic>
      <p:pic>
        <p:nvPicPr>
          <p:cNvPr id="5" name="Picture 4">
            <a:extLst>
              <a:ext uri="{FF2B5EF4-FFF2-40B4-BE49-F238E27FC236}">
                <a16:creationId xmlns:a16="http://schemas.microsoft.com/office/drawing/2014/main" id="{08359D0B-2F4A-45F2-99FB-FF9082796A8C}"/>
              </a:ext>
            </a:extLst>
          </p:cNvPr>
          <p:cNvPicPr>
            <a:picLocks noChangeAspect="1"/>
          </p:cNvPicPr>
          <p:nvPr/>
        </p:nvPicPr>
        <p:blipFill>
          <a:blip r:embed="rId3"/>
          <a:stretch>
            <a:fillRect/>
          </a:stretch>
        </p:blipFill>
        <p:spPr>
          <a:xfrm>
            <a:off x="6434850" y="2173832"/>
            <a:ext cx="5320270" cy="3088245"/>
          </a:xfrm>
          <a:prstGeom prst="rect">
            <a:avLst/>
          </a:prstGeom>
        </p:spPr>
      </p:pic>
      <p:sp>
        <p:nvSpPr>
          <p:cNvPr id="6" name="TextBox 5">
            <a:extLst>
              <a:ext uri="{FF2B5EF4-FFF2-40B4-BE49-F238E27FC236}">
                <a16:creationId xmlns:a16="http://schemas.microsoft.com/office/drawing/2014/main" id="{ED54948F-3797-4D8D-A8B8-269886B9AA53}"/>
              </a:ext>
            </a:extLst>
          </p:cNvPr>
          <p:cNvSpPr txBox="1"/>
          <p:nvPr/>
        </p:nvSpPr>
        <p:spPr>
          <a:xfrm>
            <a:off x="909024" y="1605280"/>
            <a:ext cx="5329216" cy="369332"/>
          </a:xfrm>
          <a:prstGeom prst="rect">
            <a:avLst/>
          </a:prstGeom>
          <a:noFill/>
        </p:spPr>
        <p:txBody>
          <a:bodyPr wrap="none" rtlCol="0">
            <a:spAutoFit/>
          </a:bodyPr>
          <a:lstStyle/>
          <a:p>
            <a:r>
              <a:rPr lang="en-US" dirty="0"/>
              <a:t>Items Reliability Check for Concept : Overall Nutrition</a:t>
            </a:r>
            <a:endParaRPr lang="en-IN" dirty="0"/>
          </a:p>
        </p:txBody>
      </p:sp>
      <p:sp>
        <p:nvSpPr>
          <p:cNvPr id="7" name="TextBox 6">
            <a:extLst>
              <a:ext uri="{FF2B5EF4-FFF2-40B4-BE49-F238E27FC236}">
                <a16:creationId xmlns:a16="http://schemas.microsoft.com/office/drawing/2014/main" id="{A58F05B2-364B-4401-B128-D0F65282C08B}"/>
              </a:ext>
            </a:extLst>
          </p:cNvPr>
          <p:cNvSpPr txBox="1"/>
          <p:nvPr/>
        </p:nvSpPr>
        <p:spPr>
          <a:xfrm>
            <a:off x="6434850" y="1590588"/>
            <a:ext cx="5036315" cy="369332"/>
          </a:xfrm>
          <a:prstGeom prst="rect">
            <a:avLst/>
          </a:prstGeom>
          <a:noFill/>
        </p:spPr>
        <p:txBody>
          <a:bodyPr wrap="none" rtlCol="0">
            <a:spAutoFit/>
          </a:bodyPr>
          <a:lstStyle/>
          <a:p>
            <a:r>
              <a:rPr lang="en-US" dirty="0"/>
              <a:t>Items Reliability Check for Concept : Product Image</a:t>
            </a:r>
            <a:endParaRPr lang="en-IN" dirty="0"/>
          </a:p>
        </p:txBody>
      </p:sp>
      <p:sp>
        <p:nvSpPr>
          <p:cNvPr id="8" name="TextBox 7">
            <a:extLst>
              <a:ext uri="{FF2B5EF4-FFF2-40B4-BE49-F238E27FC236}">
                <a16:creationId xmlns:a16="http://schemas.microsoft.com/office/drawing/2014/main" id="{EAE0A482-C6C1-4A58-841C-8B99389C2355}"/>
              </a:ext>
            </a:extLst>
          </p:cNvPr>
          <p:cNvSpPr txBox="1"/>
          <p:nvPr/>
        </p:nvSpPr>
        <p:spPr>
          <a:xfrm>
            <a:off x="1398535" y="5461297"/>
            <a:ext cx="8512780" cy="369332"/>
          </a:xfrm>
          <a:prstGeom prst="rect">
            <a:avLst/>
          </a:prstGeom>
          <a:noFill/>
        </p:spPr>
        <p:txBody>
          <a:bodyPr wrap="none" rtlCol="0">
            <a:spAutoFit/>
          </a:bodyPr>
          <a:lstStyle/>
          <a:p>
            <a:r>
              <a:rPr lang="en-US" dirty="0"/>
              <a:t>Cronbach Alpha values for both concepts &gt; 0.8 indicating a good reliability of these items</a:t>
            </a:r>
            <a:endParaRPr lang="en-IN" dirty="0"/>
          </a:p>
        </p:txBody>
      </p:sp>
    </p:spTree>
    <p:extLst>
      <p:ext uri="{BB962C8B-B14F-4D97-AF65-F5344CB8AC3E}">
        <p14:creationId xmlns:p14="http://schemas.microsoft.com/office/powerpoint/2010/main" val="1698496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BD61-BB4A-4173-8DB0-71E7BB71F61B}"/>
              </a:ext>
            </a:extLst>
          </p:cNvPr>
          <p:cNvSpPr>
            <a:spLocks noGrp="1"/>
          </p:cNvSpPr>
          <p:nvPr>
            <p:ph type="title"/>
          </p:nvPr>
        </p:nvSpPr>
        <p:spPr>
          <a:xfrm>
            <a:off x="1054730" y="284418"/>
            <a:ext cx="10375270" cy="511695"/>
          </a:xfrm>
        </p:spPr>
        <p:txBody>
          <a:bodyPr>
            <a:normAutofit fontScale="90000"/>
          </a:bodyPr>
          <a:lstStyle/>
          <a:p>
            <a:r>
              <a:rPr lang="en-US" sz="2400" dirty="0"/>
              <a:t>Factor analysis-principal AXIS FACTORING (1/2)</a:t>
            </a:r>
            <a:br>
              <a:rPr lang="en-US" sz="2400" dirty="0"/>
            </a:br>
            <a:r>
              <a:rPr lang="en-US" sz="1600" dirty="0"/>
              <a:t>(used due to large correlation between variables]</a:t>
            </a:r>
            <a:endParaRPr lang="en-IN" sz="2400" dirty="0"/>
          </a:p>
        </p:txBody>
      </p:sp>
      <p:sp>
        <p:nvSpPr>
          <p:cNvPr id="6" name="Title 1">
            <a:extLst>
              <a:ext uri="{FF2B5EF4-FFF2-40B4-BE49-F238E27FC236}">
                <a16:creationId xmlns:a16="http://schemas.microsoft.com/office/drawing/2014/main" id="{B1280265-349D-4F88-A53C-09AC3FC15197}"/>
              </a:ext>
            </a:extLst>
          </p:cNvPr>
          <p:cNvSpPr txBox="1">
            <a:spLocks/>
          </p:cNvSpPr>
          <p:nvPr/>
        </p:nvSpPr>
        <p:spPr>
          <a:xfrm>
            <a:off x="1254549" y="1246131"/>
            <a:ext cx="4920008" cy="51169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1400" b="1" dirty="0">
                <a:latin typeface="Tw Cen MT" panose="020B0602020104020603" pitchFamily="34" charset="0"/>
              </a:rPr>
              <a:t>OVERALL Nutrition: </a:t>
            </a:r>
            <a:r>
              <a:rPr lang="en-US" sz="1400" b="1" cap="none" dirty="0">
                <a:latin typeface="Tw Cen MT" panose="020B0602020104020603" pitchFamily="34" charset="0"/>
              </a:rPr>
              <a:t>Carbohydrates Content, Total Fat Content, Cholesterol Content, Calories, Sugar Content, Protein Content</a:t>
            </a:r>
            <a:endParaRPr lang="en-IN" sz="1400" b="1" dirty="0">
              <a:latin typeface="Tw Cen MT" panose="020B0602020104020603" pitchFamily="34" charset="0"/>
            </a:endParaRPr>
          </a:p>
        </p:txBody>
      </p:sp>
      <p:sp>
        <p:nvSpPr>
          <p:cNvPr id="7" name="Content Placeholder 2">
            <a:extLst>
              <a:ext uri="{FF2B5EF4-FFF2-40B4-BE49-F238E27FC236}">
                <a16:creationId xmlns:a16="http://schemas.microsoft.com/office/drawing/2014/main" id="{1B22FF58-91C7-4DA6-B5CC-445D77F4B551}"/>
              </a:ext>
            </a:extLst>
          </p:cNvPr>
          <p:cNvSpPr txBox="1">
            <a:spLocks/>
          </p:cNvSpPr>
          <p:nvPr/>
        </p:nvSpPr>
        <p:spPr>
          <a:xfrm>
            <a:off x="1054730" y="1942404"/>
            <a:ext cx="5041270" cy="4064501"/>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lgn="just"/>
            <a:r>
              <a:rPr lang="en-US" sz="1600" dirty="0">
                <a:solidFill>
                  <a:schemeClr val="tx1"/>
                </a:solidFill>
                <a:latin typeface="Tw Cen MT" panose="020B0602020104020603" pitchFamily="34" charset="0"/>
              </a:rPr>
              <a:t>KMO Adequacy = 0.914 &gt; 0.5, Hence </a:t>
            </a:r>
            <a:r>
              <a:rPr lang="en-IN" sz="1600" dirty="0">
                <a:solidFill>
                  <a:schemeClr val="tx1"/>
                </a:solidFill>
                <a:latin typeface="Tw Cen MT" panose="020B0602020104020603" pitchFamily="34" charset="0"/>
              </a:rPr>
              <a:t>correlations between pairs of variables can be explained by other variables and factor analysis is appropriate. </a:t>
            </a:r>
          </a:p>
          <a:p>
            <a:pPr algn="just"/>
            <a:r>
              <a:rPr lang="en-IN" sz="1600" dirty="0">
                <a:solidFill>
                  <a:schemeClr val="tx1"/>
                </a:solidFill>
                <a:latin typeface="Tw Cen MT" panose="020B0602020104020603" pitchFamily="34" charset="0"/>
              </a:rPr>
              <a:t>Bartlett’s test of sphericity is also significant. Hence, factor analysis can be further performed.</a:t>
            </a:r>
          </a:p>
          <a:p>
            <a:pPr algn="just"/>
            <a:r>
              <a:rPr lang="en-US" sz="1600" dirty="0">
                <a:solidFill>
                  <a:schemeClr val="tx1"/>
                </a:solidFill>
                <a:latin typeface="Tw Cen MT" panose="020B0602020104020603" pitchFamily="34" charset="0"/>
              </a:rPr>
              <a:t>Here the non-redundant residuals are lesser - just 2 (7%) i.e. </a:t>
            </a:r>
            <a:r>
              <a:rPr lang="en-IN" sz="1600" dirty="0">
                <a:solidFill>
                  <a:schemeClr val="tx1"/>
                </a:solidFill>
                <a:latin typeface="Tw Cen MT" panose="020B0602020104020603" pitchFamily="34" charset="0"/>
              </a:rPr>
              <a:t>only 2 residuals are larger than 0.05, indicating an acceptable model fit.</a:t>
            </a:r>
          </a:p>
          <a:p>
            <a:pPr lvl="0" algn="just"/>
            <a:r>
              <a:rPr lang="en-US" sz="1600" dirty="0">
                <a:solidFill>
                  <a:schemeClr val="tx1"/>
                </a:solidFill>
                <a:latin typeface="Tw Cen MT" panose="020B0602020104020603" pitchFamily="34" charset="0"/>
              </a:rPr>
              <a:t>As per the Pattern Matrix, variances in Carbohydrates Content, Total Fat Content, Cholesterol Content, Calories, Sugar Content, Protein Content can be explained by Factor 1. </a:t>
            </a:r>
            <a:endParaRPr lang="en-IN" sz="1600" dirty="0">
              <a:solidFill>
                <a:schemeClr val="tx1"/>
              </a:solidFill>
              <a:latin typeface="Tw Cen MT" panose="020B0602020104020603" pitchFamily="34" charset="0"/>
            </a:endParaRPr>
          </a:p>
          <a:p>
            <a:pPr lvl="0" algn="just"/>
            <a:r>
              <a:rPr lang="en-US" sz="1600" dirty="0">
                <a:solidFill>
                  <a:schemeClr val="tx1"/>
                </a:solidFill>
                <a:latin typeface="Tw Cen MT" panose="020B0602020104020603" pitchFamily="34" charset="0"/>
              </a:rPr>
              <a:t>This is in line with pre-decided concept called ‘Overall Nutrition’ which is validated by Factor Analysis. </a:t>
            </a:r>
            <a:endParaRPr lang="en-IN" sz="1600" dirty="0">
              <a:solidFill>
                <a:schemeClr val="tx1"/>
              </a:solidFill>
              <a:latin typeface="Tw Cen MT" panose="020B0602020104020603" pitchFamily="34" charset="0"/>
            </a:endParaRPr>
          </a:p>
          <a:p>
            <a:pPr lvl="0" algn="just"/>
            <a:r>
              <a:rPr lang="en-US" sz="1600" dirty="0">
                <a:solidFill>
                  <a:schemeClr val="tx1"/>
                </a:solidFill>
                <a:latin typeface="Tw Cen MT" panose="020B0602020104020603" pitchFamily="34" charset="0"/>
              </a:rPr>
              <a:t>Further, Factor Plot in Rotated Space validates the same. </a:t>
            </a:r>
            <a:endParaRPr lang="en-IN" sz="1600" dirty="0">
              <a:solidFill>
                <a:schemeClr val="tx1"/>
              </a:solidFill>
              <a:latin typeface="Tw Cen MT" panose="020B0602020104020603" pitchFamily="34" charset="0"/>
            </a:endParaRPr>
          </a:p>
          <a:p>
            <a:endParaRPr lang="en-IN" sz="2400" dirty="0">
              <a:solidFill>
                <a:schemeClr val="tx1"/>
              </a:solidFill>
              <a:latin typeface="Tw Cen MT" panose="020B0602020104020603" pitchFamily="34" charset="0"/>
            </a:endParaRPr>
          </a:p>
          <a:p>
            <a:pPr lvl="0"/>
            <a:endParaRPr lang="en-US" sz="1100" dirty="0">
              <a:solidFill>
                <a:schemeClr val="tx1"/>
              </a:solidFill>
              <a:latin typeface="Tw Cen MT" panose="020B0602020104020603" pitchFamily="34" charset="0"/>
            </a:endParaRPr>
          </a:p>
        </p:txBody>
      </p:sp>
      <p:pic>
        <p:nvPicPr>
          <p:cNvPr id="3" name="Picture 2">
            <a:extLst>
              <a:ext uri="{FF2B5EF4-FFF2-40B4-BE49-F238E27FC236}">
                <a16:creationId xmlns:a16="http://schemas.microsoft.com/office/drawing/2014/main" id="{444E7B9C-8C1A-4CA6-AE91-425BD6B5145A}"/>
              </a:ext>
            </a:extLst>
          </p:cNvPr>
          <p:cNvPicPr>
            <a:picLocks noChangeAspect="1"/>
          </p:cNvPicPr>
          <p:nvPr/>
        </p:nvPicPr>
        <p:blipFill>
          <a:blip r:embed="rId3"/>
          <a:stretch>
            <a:fillRect/>
          </a:stretch>
        </p:blipFill>
        <p:spPr>
          <a:xfrm>
            <a:off x="8362596" y="678288"/>
            <a:ext cx="2724150" cy="1000125"/>
          </a:xfrm>
          <a:prstGeom prst="rect">
            <a:avLst/>
          </a:prstGeom>
          <a:ln>
            <a:solidFill>
              <a:schemeClr val="tx1"/>
            </a:solidFill>
          </a:ln>
        </p:spPr>
      </p:pic>
      <p:sp>
        <p:nvSpPr>
          <p:cNvPr id="4" name="Rectangle 3">
            <a:extLst>
              <a:ext uri="{FF2B5EF4-FFF2-40B4-BE49-F238E27FC236}">
                <a16:creationId xmlns:a16="http://schemas.microsoft.com/office/drawing/2014/main" id="{27F82A61-4935-4A86-B26F-455B3F5CA2AE}"/>
              </a:ext>
            </a:extLst>
          </p:cNvPr>
          <p:cNvSpPr/>
          <p:nvPr/>
        </p:nvSpPr>
        <p:spPr>
          <a:xfrm>
            <a:off x="1054730" y="1178351"/>
            <a:ext cx="5119827" cy="554296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pic>
        <p:nvPicPr>
          <p:cNvPr id="10" name="Picture 9">
            <a:extLst>
              <a:ext uri="{FF2B5EF4-FFF2-40B4-BE49-F238E27FC236}">
                <a16:creationId xmlns:a16="http://schemas.microsoft.com/office/drawing/2014/main" id="{6F77A75D-7EBF-45DE-B39F-453C704CC2A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26549" y="2584579"/>
            <a:ext cx="3504667" cy="2775793"/>
          </a:xfrm>
          <a:prstGeom prst="rect">
            <a:avLst/>
          </a:prstGeom>
          <a:ln>
            <a:solidFill>
              <a:schemeClr val="tx1"/>
            </a:solidFill>
          </a:ln>
        </p:spPr>
      </p:pic>
      <p:pic>
        <p:nvPicPr>
          <p:cNvPr id="5" name="Picture 4">
            <a:extLst>
              <a:ext uri="{FF2B5EF4-FFF2-40B4-BE49-F238E27FC236}">
                <a16:creationId xmlns:a16="http://schemas.microsoft.com/office/drawing/2014/main" id="{0EAD29F5-33A1-4BEC-A9A0-D3C5EFB673C4}"/>
              </a:ext>
            </a:extLst>
          </p:cNvPr>
          <p:cNvPicPr>
            <a:picLocks noChangeAspect="1"/>
          </p:cNvPicPr>
          <p:nvPr/>
        </p:nvPicPr>
        <p:blipFill>
          <a:blip r:embed="rId5"/>
          <a:stretch>
            <a:fillRect/>
          </a:stretch>
        </p:blipFill>
        <p:spPr>
          <a:xfrm>
            <a:off x="6166738" y="1257764"/>
            <a:ext cx="2081254" cy="5078260"/>
          </a:xfrm>
          <a:prstGeom prst="rect">
            <a:avLst/>
          </a:prstGeom>
          <a:ln>
            <a:solidFill>
              <a:schemeClr val="tx1"/>
            </a:solidFill>
          </a:ln>
        </p:spPr>
      </p:pic>
    </p:spTree>
    <p:extLst>
      <p:ext uri="{BB962C8B-B14F-4D97-AF65-F5344CB8AC3E}">
        <p14:creationId xmlns:p14="http://schemas.microsoft.com/office/powerpoint/2010/main" val="584281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3A91AD5-4C1A-451E-B207-D2CEF898D730}"/>
              </a:ext>
            </a:extLst>
          </p:cNvPr>
          <p:cNvSpPr txBox="1">
            <a:spLocks/>
          </p:cNvSpPr>
          <p:nvPr/>
        </p:nvSpPr>
        <p:spPr>
          <a:xfrm>
            <a:off x="1251678" y="1026826"/>
            <a:ext cx="4762696" cy="63712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1400" b="1" dirty="0">
                <a:latin typeface="Tw Cen MT" panose="020B0602020104020603" pitchFamily="34" charset="0"/>
              </a:rPr>
              <a:t>PRODUCT IMAGE: </a:t>
            </a:r>
            <a:r>
              <a:rPr lang="en-US" sz="1400" b="1" cap="none" dirty="0">
                <a:latin typeface="Tw Cen MT" panose="020B0602020104020603" pitchFamily="34" charset="0"/>
              </a:rPr>
              <a:t>Taste, Fragrance, Packaging And Reliability</a:t>
            </a:r>
            <a:endParaRPr lang="en-IN" sz="1400" b="1" dirty="0">
              <a:latin typeface="Tw Cen MT" panose="020B0602020104020603" pitchFamily="34" charset="0"/>
            </a:endParaRPr>
          </a:p>
        </p:txBody>
      </p:sp>
      <p:sp>
        <p:nvSpPr>
          <p:cNvPr id="12" name="Content Placeholder 2">
            <a:extLst>
              <a:ext uri="{FF2B5EF4-FFF2-40B4-BE49-F238E27FC236}">
                <a16:creationId xmlns:a16="http://schemas.microsoft.com/office/drawing/2014/main" id="{9EDAE304-819C-41F0-B5DE-9D4FC1000FD7}"/>
              </a:ext>
            </a:extLst>
          </p:cNvPr>
          <p:cNvSpPr txBox="1">
            <a:spLocks/>
          </p:cNvSpPr>
          <p:nvPr/>
        </p:nvSpPr>
        <p:spPr>
          <a:xfrm>
            <a:off x="973104" y="1513454"/>
            <a:ext cx="5041270" cy="431772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lgn="just"/>
            <a:r>
              <a:rPr lang="en-US" sz="1600" dirty="0">
                <a:solidFill>
                  <a:schemeClr val="tx1"/>
                </a:solidFill>
                <a:latin typeface="Tw Cen MT" panose="020B0602020104020603" pitchFamily="34" charset="0"/>
              </a:rPr>
              <a:t>KMO Adequacy = 0.814 &gt; 0.5, this </a:t>
            </a:r>
            <a:r>
              <a:rPr lang="en-IN" sz="1600" dirty="0">
                <a:solidFill>
                  <a:schemeClr val="tx1"/>
                </a:solidFill>
                <a:latin typeface="Tw Cen MT" panose="020B0602020104020603" pitchFamily="34" charset="0"/>
              </a:rPr>
              <a:t>indicate that the correlations between pairs of variables can be explained by other variables and that factor analysis is appropriate. </a:t>
            </a:r>
          </a:p>
          <a:p>
            <a:pPr algn="just"/>
            <a:r>
              <a:rPr lang="en-IN" sz="1600" dirty="0">
                <a:solidFill>
                  <a:schemeClr val="tx1"/>
                </a:solidFill>
                <a:latin typeface="Tw Cen MT" panose="020B0602020104020603" pitchFamily="34" charset="0"/>
              </a:rPr>
              <a:t>Bartlett’s test of sphericity is also significant. Hence, factor analysis can be further performed.</a:t>
            </a:r>
          </a:p>
          <a:p>
            <a:pPr algn="just"/>
            <a:r>
              <a:rPr lang="en-US" sz="1600" dirty="0">
                <a:solidFill>
                  <a:schemeClr val="tx1"/>
                </a:solidFill>
                <a:latin typeface="Tw Cen MT" panose="020B0602020104020603" pitchFamily="34" charset="0"/>
              </a:rPr>
              <a:t>Here the non-redundant residuals are lesser - 3 (14%) i.e.  </a:t>
            </a:r>
            <a:r>
              <a:rPr lang="en-IN" sz="1600" dirty="0">
                <a:solidFill>
                  <a:schemeClr val="tx1"/>
                </a:solidFill>
                <a:latin typeface="Tw Cen MT" panose="020B0602020104020603" pitchFamily="34" charset="0"/>
              </a:rPr>
              <a:t>3 residuals are larger than 0.05, indicating an acceptable model fit.</a:t>
            </a:r>
          </a:p>
          <a:p>
            <a:pPr lvl="0" algn="just"/>
            <a:r>
              <a:rPr lang="en-US" sz="1600" dirty="0">
                <a:solidFill>
                  <a:schemeClr val="tx1"/>
                </a:solidFill>
                <a:latin typeface="Tw Cen MT" panose="020B0602020104020603" pitchFamily="34" charset="0"/>
              </a:rPr>
              <a:t>As per the Pattern Matrix, variances in Reliability, Taste, Packaging and Fragrance can be explained by Factor 1. </a:t>
            </a:r>
            <a:endParaRPr lang="en-IN" sz="1600" dirty="0">
              <a:solidFill>
                <a:schemeClr val="tx1"/>
              </a:solidFill>
              <a:latin typeface="Tw Cen MT" panose="020B0602020104020603" pitchFamily="34" charset="0"/>
            </a:endParaRPr>
          </a:p>
          <a:p>
            <a:pPr lvl="0" algn="just"/>
            <a:r>
              <a:rPr lang="en-US" sz="1600" dirty="0">
                <a:solidFill>
                  <a:schemeClr val="tx1"/>
                </a:solidFill>
                <a:latin typeface="Tw Cen MT" panose="020B0602020104020603" pitchFamily="34" charset="0"/>
              </a:rPr>
              <a:t>This is in line with pre-decided concept called ‘Product Image’ which is validated by Factor Analysis. </a:t>
            </a:r>
            <a:endParaRPr lang="en-IN" sz="1600" dirty="0">
              <a:solidFill>
                <a:schemeClr val="tx1"/>
              </a:solidFill>
              <a:latin typeface="Tw Cen MT" panose="020B0602020104020603" pitchFamily="34" charset="0"/>
            </a:endParaRPr>
          </a:p>
          <a:p>
            <a:pPr lvl="0"/>
            <a:r>
              <a:rPr lang="en-IN" sz="1600" dirty="0">
                <a:solidFill>
                  <a:schemeClr val="tx1"/>
                </a:solidFill>
                <a:latin typeface="Tw Cen MT" panose="020B0602020104020603" pitchFamily="34" charset="0"/>
              </a:rPr>
              <a:t>Further, Factor Plot in Rotated Space validates the same.</a:t>
            </a:r>
          </a:p>
          <a:p>
            <a:endParaRPr lang="en-IN" sz="2400" dirty="0">
              <a:solidFill>
                <a:schemeClr val="tx1"/>
              </a:solidFill>
              <a:latin typeface="Tw Cen MT" panose="020B0602020104020603" pitchFamily="34" charset="0"/>
            </a:endParaRPr>
          </a:p>
          <a:p>
            <a:pPr lvl="0"/>
            <a:endParaRPr lang="en-US" sz="1100" dirty="0">
              <a:solidFill>
                <a:schemeClr val="tx1"/>
              </a:solidFill>
              <a:latin typeface="Tw Cen MT" panose="020B0602020104020603" pitchFamily="34" charset="0"/>
            </a:endParaRPr>
          </a:p>
        </p:txBody>
      </p:sp>
      <p:pic>
        <p:nvPicPr>
          <p:cNvPr id="8" name="Picture 7">
            <a:extLst>
              <a:ext uri="{FF2B5EF4-FFF2-40B4-BE49-F238E27FC236}">
                <a16:creationId xmlns:a16="http://schemas.microsoft.com/office/drawing/2014/main" id="{5D5AA3C5-2D75-44EF-8DD4-6518B8692A68}"/>
              </a:ext>
            </a:extLst>
          </p:cNvPr>
          <p:cNvPicPr>
            <a:picLocks noChangeAspect="1"/>
          </p:cNvPicPr>
          <p:nvPr/>
        </p:nvPicPr>
        <p:blipFill>
          <a:blip r:embed="rId3"/>
          <a:stretch>
            <a:fillRect/>
          </a:stretch>
        </p:blipFill>
        <p:spPr>
          <a:xfrm>
            <a:off x="7540283" y="936551"/>
            <a:ext cx="2771775" cy="1038225"/>
          </a:xfrm>
          <a:prstGeom prst="rect">
            <a:avLst/>
          </a:prstGeom>
          <a:ln>
            <a:solidFill>
              <a:schemeClr val="tx1"/>
            </a:solidFill>
          </a:ln>
        </p:spPr>
      </p:pic>
      <p:sp>
        <p:nvSpPr>
          <p:cNvPr id="3" name="Rectangle 2">
            <a:extLst>
              <a:ext uri="{FF2B5EF4-FFF2-40B4-BE49-F238E27FC236}">
                <a16:creationId xmlns:a16="http://schemas.microsoft.com/office/drawing/2014/main" id="{08B83CA2-E4BB-47E6-98B6-C9D7DB92C307}"/>
              </a:ext>
            </a:extLst>
          </p:cNvPr>
          <p:cNvSpPr/>
          <p:nvPr/>
        </p:nvSpPr>
        <p:spPr>
          <a:xfrm>
            <a:off x="973104" y="894080"/>
            <a:ext cx="5122896" cy="558153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13" name="Title 1">
            <a:extLst>
              <a:ext uri="{FF2B5EF4-FFF2-40B4-BE49-F238E27FC236}">
                <a16:creationId xmlns:a16="http://schemas.microsoft.com/office/drawing/2014/main" id="{4B7405EB-5FC3-4EFE-B96E-BB0A55FCE851}"/>
              </a:ext>
            </a:extLst>
          </p:cNvPr>
          <p:cNvSpPr txBox="1">
            <a:spLocks/>
          </p:cNvSpPr>
          <p:nvPr/>
        </p:nvSpPr>
        <p:spPr>
          <a:xfrm>
            <a:off x="1054730" y="284418"/>
            <a:ext cx="10375270" cy="511695"/>
          </a:xfrm>
          <a:prstGeom prst="rect">
            <a:avLst/>
          </a:prstGeom>
        </p:spPr>
        <p:txBody>
          <a:bodyPr vert="horz" lIns="91440" tIns="45720" rIns="91440" bIns="45720" rtlCol="0" anchor="t">
            <a:normAutofit fontScale="90000" lnSpcReduction="2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2400" dirty="0"/>
              <a:t>Factor analysis-principal AXIS FACTORING (2/2)</a:t>
            </a:r>
            <a:br>
              <a:rPr lang="en-US" sz="2400" dirty="0"/>
            </a:br>
            <a:r>
              <a:rPr lang="en-US" sz="1600" dirty="0"/>
              <a:t>(used due to large correlation between variables]</a:t>
            </a:r>
            <a:endParaRPr lang="en-IN" sz="2400" dirty="0"/>
          </a:p>
        </p:txBody>
      </p:sp>
      <p:pic>
        <p:nvPicPr>
          <p:cNvPr id="2" name="Picture 1">
            <a:extLst>
              <a:ext uri="{FF2B5EF4-FFF2-40B4-BE49-F238E27FC236}">
                <a16:creationId xmlns:a16="http://schemas.microsoft.com/office/drawing/2014/main" id="{5F6988FC-BA9D-4CFE-8438-2101638CF62E}"/>
              </a:ext>
            </a:extLst>
          </p:cNvPr>
          <p:cNvPicPr>
            <a:picLocks noChangeAspect="1"/>
          </p:cNvPicPr>
          <p:nvPr/>
        </p:nvPicPr>
        <p:blipFill>
          <a:blip r:embed="rId4"/>
          <a:stretch>
            <a:fillRect/>
          </a:stretch>
        </p:blipFill>
        <p:spPr>
          <a:xfrm>
            <a:off x="6186959" y="2238719"/>
            <a:ext cx="2875211" cy="3592455"/>
          </a:xfrm>
          <a:prstGeom prst="rect">
            <a:avLst/>
          </a:prstGeom>
          <a:ln>
            <a:solidFill>
              <a:schemeClr val="tx1"/>
            </a:solidFill>
          </a:ln>
        </p:spPr>
      </p:pic>
      <p:pic>
        <p:nvPicPr>
          <p:cNvPr id="4" name="Picture 3">
            <a:extLst>
              <a:ext uri="{FF2B5EF4-FFF2-40B4-BE49-F238E27FC236}">
                <a16:creationId xmlns:a16="http://schemas.microsoft.com/office/drawing/2014/main" id="{E10BBA02-EC0A-4292-B744-B4DAAE46F794}"/>
              </a:ext>
            </a:extLst>
          </p:cNvPr>
          <p:cNvPicPr>
            <a:picLocks noChangeAspect="1"/>
          </p:cNvPicPr>
          <p:nvPr/>
        </p:nvPicPr>
        <p:blipFill>
          <a:blip r:embed="rId5"/>
          <a:stretch>
            <a:fillRect/>
          </a:stretch>
        </p:blipFill>
        <p:spPr>
          <a:xfrm>
            <a:off x="9231318" y="2115214"/>
            <a:ext cx="2560661" cy="4751672"/>
          </a:xfrm>
          <a:prstGeom prst="rect">
            <a:avLst/>
          </a:prstGeom>
          <a:ln>
            <a:solidFill>
              <a:schemeClr val="tx1"/>
            </a:solidFill>
          </a:ln>
        </p:spPr>
      </p:pic>
    </p:spTree>
    <p:extLst>
      <p:ext uri="{BB962C8B-B14F-4D97-AF65-F5344CB8AC3E}">
        <p14:creationId xmlns:p14="http://schemas.microsoft.com/office/powerpoint/2010/main" val="1547747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BD61-BB4A-4173-8DB0-71E7BB71F61B}"/>
              </a:ext>
            </a:extLst>
          </p:cNvPr>
          <p:cNvSpPr>
            <a:spLocks noGrp="1"/>
          </p:cNvSpPr>
          <p:nvPr>
            <p:ph type="title"/>
          </p:nvPr>
        </p:nvSpPr>
        <p:spPr>
          <a:xfrm>
            <a:off x="1251678" y="382385"/>
            <a:ext cx="10178322" cy="511695"/>
          </a:xfrm>
        </p:spPr>
        <p:txBody>
          <a:bodyPr>
            <a:normAutofit/>
          </a:bodyPr>
          <a:lstStyle/>
          <a:p>
            <a:r>
              <a:rPr lang="en-US" sz="2400" dirty="0"/>
              <a:t>Industry overview - fmcg</a:t>
            </a:r>
            <a:endParaRPr lang="en-IN" sz="2400" dirty="0"/>
          </a:p>
        </p:txBody>
      </p:sp>
      <p:sp>
        <p:nvSpPr>
          <p:cNvPr id="3" name="Content Placeholder 2">
            <a:extLst>
              <a:ext uri="{FF2B5EF4-FFF2-40B4-BE49-F238E27FC236}">
                <a16:creationId xmlns:a16="http://schemas.microsoft.com/office/drawing/2014/main" id="{0102C8C5-45C6-48C2-9213-6E508454A78D}"/>
              </a:ext>
            </a:extLst>
          </p:cNvPr>
          <p:cNvSpPr>
            <a:spLocks noGrp="1"/>
          </p:cNvSpPr>
          <p:nvPr>
            <p:ph idx="1"/>
          </p:nvPr>
        </p:nvSpPr>
        <p:spPr>
          <a:xfrm>
            <a:off x="1741181" y="1038466"/>
            <a:ext cx="3237220" cy="327947"/>
          </a:xfrm>
        </p:spPr>
        <p:txBody>
          <a:bodyPr>
            <a:normAutofit/>
          </a:bodyPr>
          <a:lstStyle/>
          <a:p>
            <a:pPr marL="0" indent="0" algn="just">
              <a:buNone/>
            </a:pPr>
            <a:r>
              <a:rPr lang="en-US" sz="1400" dirty="0">
                <a:solidFill>
                  <a:schemeClr val="tx1"/>
                </a:solidFill>
              </a:rPr>
              <a:t>FMCG is the fourth largest sector in India</a:t>
            </a:r>
          </a:p>
          <a:p>
            <a:pPr marL="0" indent="0">
              <a:buNone/>
            </a:pPr>
            <a:endParaRPr lang="en-IN" sz="1400" dirty="0">
              <a:solidFill>
                <a:schemeClr val="tx1"/>
              </a:solidFill>
            </a:endParaRPr>
          </a:p>
        </p:txBody>
      </p:sp>
      <p:graphicFrame>
        <p:nvGraphicFramePr>
          <p:cNvPr id="13" name="Chart 12">
            <a:extLst>
              <a:ext uri="{FF2B5EF4-FFF2-40B4-BE49-F238E27FC236}">
                <a16:creationId xmlns:a16="http://schemas.microsoft.com/office/drawing/2014/main" id="{72012BCB-1545-4C9F-9CBD-EB3C8DB360A6}"/>
              </a:ext>
            </a:extLst>
          </p:cNvPr>
          <p:cNvGraphicFramePr/>
          <p:nvPr>
            <p:extLst>
              <p:ext uri="{D42A27DB-BD31-4B8C-83A1-F6EECF244321}">
                <p14:modId xmlns:p14="http://schemas.microsoft.com/office/powerpoint/2010/main" val="3909051619"/>
              </p:ext>
            </p:extLst>
          </p:nvPr>
        </p:nvGraphicFramePr>
        <p:xfrm>
          <a:off x="1566407" y="1636151"/>
          <a:ext cx="4155440" cy="1943778"/>
        </p:xfrm>
        <a:graphic>
          <a:graphicData uri="http://schemas.openxmlformats.org/drawingml/2006/chart">
            <c:chart xmlns:c="http://schemas.openxmlformats.org/drawingml/2006/chart" xmlns:r="http://schemas.openxmlformats.org/officeDocument/2006/relationships" r:id="rId3"/>
          </a:graphicData>
        </a:graphic>
      </p:graphicFrame>
      <p:sp>
        <p:nvSpPr>
          <p:cNvPr id="14" name="Oval 13">
            <a:extLst>
              <a:ext uri="{FF2B5EF4-FFF2-40B4-BE49-F238E27FC236}">
                <a16:creationId xmlns:a16="http://schemas.microsoft.com/office/drawing/2014/main" id="{937AE262-2DC5-4546-B3CF-AE25A4436E4B}"/>
              </a:ext>
            </a:extLst>
          </p:cNvPr>
          <p:cNvSpPr/>
          <p:nvPr/>
        </p:nvSpPr>
        <p:spPr>
          <a:xfrm>
            <a:off x="3181498" y="3962539"/>
            <a:ext cx="944880" cy="589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w Cen MT" panose="020B0602020104020603" pitchFamily="34" charset="0"/>
              </a:rPr>
              <a:t>FMCG</a:t>
            </a:r>
            <a:endParaRPr lang="en-IN" sz="2000" dirty="0">
              <a:latin typeface="Tw Cen MT" panose="020B0602020104020603" pitchFamily="34" charset="0"/>
            </a:endParaRPr>
          </a:p>
        </p:txBody>
      </p:sp>
      <p:sp>
        <p:nvSpPr>
          <p:cNvPr id="15" name="Rectangle: Rounded Corners 14">
            <a:extLst>
              <a:ext uri="{FF2B5EF4-FFF2-40B4-BE49-F238E27FC236}">
                <a16:creationId xmlns:a16="http://schemas.microsoft.com/office/drawing/2014/main" id="{7D99F6AF-2259-4E3F-9F78-81B09ED1376F}"/>
              </a:ext>
            </a:extLst>
          </p:cNvPr>
          <p:cNvSpPr/>
          <p:nvPr/>
        </p:nvSpPr>
        <p:spPr>
          <a:xfrm>
            <a:off x="1471579" y="4942979"/>
            <a:ext cx="975360" cy="619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w Cen MT" panose="020B0602020104020603" pitchFamily="34" charset="0"/>
              </a:rPr>
              <a:t>Home and Personal Care</a:t>
            </a:r>
            <a:endParaRPr lang="en-IN" sz="2000" dirty="0">
              <a:latin typeface="Tw Cen MT" panose="020B0602020104020603" pitchFamily="34" charset="0"/>
            </a:endParaRPr>
          </a:p>
        </p:txBody>
      </p:sp>
      <p:sp>
        <p:nvSpPr>
          <p:cNvPr id="17" name="Rectangle: Rounded Corners 16">
            <a:extLst>
              <a:ext uri="{FF2B5EF4-FFF2-40B4-BE49-F238E27FC236}">
                <a16:creationId xmlns:a16="http://schemas.microsoft.com/office/drawing/2014/main" id="{BDC04474-F9D9-450D-ABDE-514D6A1582C4}"/>
              </a:ext>
            </a:extLst>
          </p:cNvPr>
          <p:cNvSpPr/>
          <p:nvPr/>
        </p:nvSpPr>
        <p:spPr>
          <a:xfrm>
            <a:off x="2599339" y="4942979"/>
            <a:ext cx="1048520" cy="619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w Cen MT" panose="020B0602020104020603" pitchFamily="34" charset="0"/>
              </a:rPr>
              <a:t>Food &amp; Beverages (19%)</a:t>
            </a:r>
            <a:endParaRPr lang="en-IN" sz="2000" dirty="0">
              <a:latin typeface="Tw Cen MT" panose="020B0602020104020603" pitchFamily="34" charset="0"/>
            </a:endParaRPr>
          </a:p>
        </p:txBody>
      </p:sp>
      <p:sp>
        <p:nvSpPr>
          <p:cNvPr id="19" name="Rectangle: Rounded Corners 18">
            <a:extLst>
              <a:ext uri="{FF2B5EF4-FFF2-40B4-BE49-F238E27FC236}">
                <a16:creationId xmlns:a16="http://schemas.microsoft.com/office/drawing/2014/main" id="{D404572D-ECA7-432C-B2B6-55718714B90A}"/>
              </a:ext>
            </a:extLst>
          </p:cNvPr>
          <p:cNvSpPr/>
          <p:nvPr/>
        </p:nvSpPr>
        <p:spPr>
          <a:xfrm>
            <a:off x="3727099" y="4922659"/>
            <a:ext cx="1048520" cy="619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w Cen MT" panose="020B0602020104020603" pitchFamily="34" charset="0"/>
              </a:rPr>
              <a:t>Healthcare</a:t>
            </a:r>
            <a:endParaRPr lang="en-IN" sz="2000" dirty="0">
              <a:latin typeface="Tw Cen MT" panose="020B0602020104020603" pitchFamily="34" charset="0"/>
            </a:endParaRPr>
          </a:p>
        </p:txBody>
      </p:sp>
      <p:sp>
        <p:nvSpPr>
          <p:cNvPr id="21" name="Rectangle: Rounded Corners 20">
            <a:extLst>
              <a:ext uri="{FF2B5EF4-FFF2-40B4-BE49-F238E27FC236}">
                <a16:creationId xmlns:a16="http://schemas.microsoft.com/office/drawing/2014/main" id="{B460E7FB-F28A-458C-8424-73E29E7ED951}"/>
              </a:ext>
            </a:extLst>
          </p:cNvPr>
          <p:cNvSpPr/>
          <p:nvPr/>
        </p:nvSpPr>
        <p:spPr>
          <a:xfrm>
            <a:off x="4854859" y="4922659"/>
            <a:ext cx="975360" cy="619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w Cen MT" panose="020B0602020104020603" pitchFamily="34" charset="0"/>
              </a:rPr>
              <a:t>Tobacco</a:t>
            </a:r>
            <a:endParaRPr lang="en-IN" sz="2000" dirty="0">
              <a:latin typeface="Tw Cen MT" panose="020B0602020104020603" pitchFamily="34" charset="0"/>
            </a:endParaRPr>
          </a:p>
        </p:txBody>
      </p:sp>
      <p:sp>
        <p:nvSpPr>
          <p:cNvPr id="23" name="Rectangle: Rounded Corners 22">
            <a:extLst>
              <a:ext uri="{FF2B5EF4-FFF2-40B4-BE49-F238E27FC236}">
                <a16:creationId xmlns:a16="http://schemas.microsoft.com/office/drawing/2014/main" id="{B1C67992-EF90-4323-B885-6E81214CA79E}"/>
              </a:ext>
            </a:extLst>
          </p:cNvPr>
          <p:cNvSpPr/>
          <p:nvPr/>
        </p:nvSpPr>
        <p:spPr>
          <a:xfrm>
            <a:off x="937657" y="5855855"/>
            <a:ext cx="1037449" cy="619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w Cen MT" panose="020B0602020104020603" pitchFamily="34" charset="0"/>
              </a:rPr>
              <a:t>Beverages</a:t>
            </a:r>
            <a:endParaRPr lang="en-IN" sz="2000" dirty="0">
              <a:latin typeface="Tw Cen MT" panose="020B0602020104020603" pitchFamily="34" charset="0"/>
            </a:endParaRPr>
          </a:p>
        </p:txBody>
      </p:sp>
      <p:sp>
        <p:nvSpPr>
          <p:cNvPr id="25" name="Rectangle: Rounded Corners 24">
            <a:extLst>
              <a:ext uri="{FF2B5EF4-FFF2-40B4-BE49-F238E27FC236}">
                <a16:creationId xmlns:a16="http://schemas.microsoft.com/office/drawing/2014/main" id="{303A9E0B-E267-4BE1-A25C-4480689116DE}"/>
              </a:ext>
            </a:extLst>
          </p:cNvPr>
          <p:cNvSpPr/>
          <p:nvPr/>
        </p:nvSpPr>
        <p:spPr>
          <a:xfrm>
            <a:off x="2044534" y="5855855"/>
            <a:ext cx="975360" cy="619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w Cen MT" panose="020B0602020104020603" pitchFamily="34" charset="0"/>
              </a:rPr>
              <a:t>Food Products</a:t>
            </a:r>
            <a:endParaRPr lang="en-IN" sz="2000" dirty="0">
              <a:latin typeface="Tw Cen MT" panose="020B0602020104020603" pitchFamily="34" charset="0"/>
            </a:endParaRPr>
          </a:p>
        </p:txBody>
      </p:sp>
      <p:sp>
        <p:nvSpPr>
          <p:cNvPr id="27" name="Rectangle: Rounded Corners 26">
            <a:extLst>
              <a:ext uri="{FF2B5EF4-FFF2-40B4-BE49-F238E27FC236}">
                <a16:creationId xmlns:a16="http://schemas.microsoft.com/office/drawing/2014/main" id="{824D85A2-F71A-4F9A-8C45-A42956F72FEC}"/>
              </a:ext>
            </a:extLst>
          </p:cNvPr>
          <p:cNvSpPr/>
          <p:nvPr/>
        </p:nvSpPr>
        <p:spPr>
          <a:xfrm>
            <a:off x="3156447" y="5845695"/>
            <a:ext cx="975360" cy="619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w Cen MT" panose="020B0602020104020603" pitchFamily="34" charset="0"/>
              </a:rPr>
              <a:t>Dairy &amp; Dairy Products</a:t>
            </a:r>
            <a:endParaRPr lang="en-IN" sz="2000" dirty="0">
              <a:latin typeface="Tw Cen MT" panose="020B0602020104020603" pitchFamily="34" charset="0"/>
            </a:endParaRPr>
          </a:p>
        </p:txBody>
      </p:sp>
      <p:sp>
        <p:nvSpPr>
          <p:cNvPr id="29" name="Rectangle: Rounded Corners 28">
            <a:extLst>
              <a:ext uri="{FF2B5EF4-FFF2-40B4-BE49-F238E27FC236}">
                <a16:creationId xmlns:a16="http://schemas.microsoft.com/office/drawing/2014/main" id="{1A3254EE-8095-4D60-AC8F-E80AB21F81F3}"/>
              </a:ext>
            </a:extLst>
          </p:cNvPr>
          <p:cNvSpPr/>
          <p:nvPr/>
        </p:nvSpPr>
        <p:spPr>
          <a:xfrm>
            <a:off x="4264733" y="5819534"/>
            <a:ext cx="975360" cy="619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w Cen MT" panose="020B0602020104020603" pitchFamily="34" charset="0"/>
              </a:rPr>
              <a:t>Bakery Products</a:t>
            </a:r>
            <a:endParaRPr lang="en-IN" sz="2000" dirty="0">
              <a:latin typeface="Tw Cen MT" panose="020B0602020104020603" pitchFamily="34" charset="0"/>
            </a:endParaRPr>
          </a:p>
        </p:txBody>
      </p:sp>
      <p:sp>
        <p:nvSpPr>
          <p:cNvPr id="31" name="Rectangle: Rounded Corners 30">
            <a:extLst>
              <a:ext uri="{FF2B5EF4-FFF2-40B4-BE49-F238E27FC236}">
                <a16:creationId xmlns:a16="http://schemas.microsoft.com/office/drawing/2014/main" id="{1EE3B403-C61E-44D0-8334-7CFEFC95AE19}"/>
              </a:ext>
            </a:extLst>
          </p:cNvPr>
          <p:cNvSpPr/>
          <p:nvPr/>
        </p:nvSpPr>
        <p:spPr>
          <a:xfrm>
            <a:off x="5373019" y="5819534"/>
            <a:ext cx="975360" cy="619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Tw Cen MT" panose="020B0602020104020603" pitchFamily="34" charset="0"/>
              </a:rPr>
              <a:t>Milling Products</a:t>
            </a:r>
            <a:endParaRPr lang="en-IN" sz="2000" dirty="0">
              <a:latin typeface="Tw Cen MT" panose="020B0602020104020603" pitchFamily="34" charset="0"/>
            </a:endParaRPr>
          </a:p>
        </p:txBody>
      </p:sp>
      <p:cxnSp>
        <p:nvCxnSpPr>
          <p:cNvPr id="33" name="Connector: Elbow 32">
            <a:extLst>
              <a:ext uri="{FF2B5EF4-FFF2-40B4-BE49-F238E27FC236}">
                <a16:creationId xmlns:a16="http://schemas.microsoft.com/office/drawing/2014/main" id="{DEC9CC50-F250-4FE4-A03D-AB1BA5DAD689}"/>
              </a:ext>
            </a:extLst>
          </p:cNvPr>
          <p:cNvCxnSpPr>
            <a:stCxn id="14" idx="4"/>
            <a:endCxn id="15" idx="0"/>
          </p:cNvCxnSpPr>
          <p:nvPr/>
        </p:nvCxnSpPr>
        <p:spPr>
          <a:xfrm rot="5400000">
            <a:off x="2611019" y="3900060"/>
            <a:ext cx="391160" cy="169467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nector: Elbow 34">
            <a:extLst>
              <a:ext uri="{FF2B5EF4-FFF2-40B4-BE49-F238E27FC236}">
                <a16:creationId xmlns:a16="http://schemas.microsoft.com/office/drawing/2014/main" id="{715FFBF7-B1C8-44E6-9FCD-A0F10756C4A3}"/>
              </a:ext>
            </a:extLst>
          </p:cNvPr>
          <p:cNvCxnSpPr>
            <a:cxnSpLocks/>
            <a:stCxn id="14" idx="4"/>
            <a:endCxn id="17" idx="0"/>
          </p:cNvCxnSpPr>
          <p:nvPr/>
        </p:nvCxnSpPr>
        <p:spPr>
          <a:xfrm rot="5400000">
            <a:off x="3193189" y="4482230"/>
            <a:ext cx="391160" cy="53033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D6A56EF8-652B-4AA5-AA20-152595C1DA58}"/>
              </a:ext>
            </a:extLst>
          </p:cNvPr>
          <p:cNvCxnSpPr>
            <a:stCxn id="14" idx="4"/>
            <a:endCxn id="21" idx="0"/>
          </p:cNvCxnSpPr>
          <p:nvPr/>
        </p:nvCxnSpPr>
        <p:spPr>
          <a:xfrm rot="16200000" flipH="1">
            <a:off x="4312818" y="3892938"/>
            <a:ext cx="370840" cy="1688601"/>
          </a:xfrm>
          <a:prstGeom prst="bentConnector3">
            <a:avLst>
              <a:gd name="adj1" fmla="val 52740"/>
            </a:avLst>
          </a:prstGeom>
          <a:ln>
            <a:tailEnd type="triangle"/>
          </a:ln>
        </p:spPr>
        <p:style>
          <a:lnRef idx="1">
            <a:schemeClr val="dk1"/>
          </a:lnRef>
          <a:fillRef idx="0">
            <a:schemeClr val="dk1"/>
          </a:fillRef>
          <a:effectRef idx="0">
            <a:schemeClr val="dk1"/>
          </a:effectRef>
          <a:fontRef idx="minor">
            <a:schemeClr val="tx1"/>
          </a:fontRef>
        </p:style>
      </p:cxnSp>
      <p:cxnSp>
        <p:nvCxnSpPr>
          <p:cNvPr id="39" name="Connector: Elbow 38">
            <a:extLst>
              <a:ext uri="{FF2B5EF4-FFF2-40B4-BE49-F238E27FC236}">
                <a16:creationId xmlns:a16="http://schemas.microsoft.com/office/drawing/2014/main" id="{84981A78-2AD8-4BA3-8CA0-A7407F58F353}"/>
              </a:ext>
            </a:extLst>
          </p:cNvPr>
          <p:cNvCxnSpPr>
            <a:cxnSpLocks/>
            <a:stCxn id="14" idx="4"/>
            <a:endCxn id="19" idx="0"/>
          </p:cNvCxnSpPr>
          <p:nvPr/>
        </p:nvCxnSpPr>
        <p:spPr>
          <a:xfrm rot="16200000" flipH="1">
            <a:off x="3767228" y="4438528"/>
            <a:ext cx="370840" cy="59742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1" name="Connector: Elbow 40">
            <a:extLst>
              <a:ext uri="{FF2B5EF4-FFF2-40B4-BE49-F238E27FC236}">
                <a16:creationId xmlns:a16="http://schemas.microsoft.com/office/drawing/2014/main" id="{8B65F26C-EFE2-4A5C-8A8D-D21C01AB7FF1}"/>
              </a:ext>
            </a:extLst>
          </p:cNvPr>
          <p:cNvCxnSpPr>
            <a:cxnSpLocks/>
            <a:stCxn id="17" idx="2"/>
            <a:endCxn id="23" idx="0"/>
          </p:cNvCxnSpPr>
          <p:nvPr/>
        </p:nvCxnSpPr>
        <p:spPr>
          <a:xfrm rot="5400000">
            <a:off x="2143433" y="4875689"/>
            <a:ext cx="293116" cy="166721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3" name="Connector: Elbow 42">
            <a:extLst>
              <a:ext uri="{FF2B5EF4-FFF2-40B4-BE49-F238E27FC236}">
                <a16:creationId xmlns:a16="http://schemas.microsoft.com/office/drawing/2014/main" id="{048278FA-784A-40A8-954F-045F34D8E19E}"/>
              </a:ext>
            </a:extLst>
          </p:cNvPr>
          <p:cNvCxnSpPr>
            <a:cxnSpLocks/>
            <a:stCxn id="17" idx="2"/>
            <a:endCxn id="25" idx="0"/>
          </p:cNvCxnSpPr>
          <p:nvPr/>
        </p:nvCxnSpPr>
        <p:spPr>
          <a:xfrm rot="5400000">
            <a:off x="2681349" y="5413605"/>
            <a:ext cx="293116" cy="59138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5" name="Connector: Elbow 44">
            <a:extLst>
              <a:ext uri="{FF2B5EF4-FFF2-40B4-BE49-F238E27FC236}">
                <a16:creationId xmlns:a16="http://schemas.microsoft.com/office/drawing/2014/main" id="{9BEEFC96-79EC-4155-B690-D9FD77AE3EC6}"/>
              </a:ext>
            </a:extLst>
          </p:cNvPr>
          <p:cNvCxnSpPr>
            <a:cxnSpLocks/>
            <a:stCxn id="17" idx="2"/>
            <a:endCxn id="27" idx="0"/>
          </p:cNvCxnSpPr>
          <p:nvPr/>
        </p:nvCxnSpPr>
        <p:spPr>
          <a:xfrm rot="16200000" flipH="1">
            <a:off x="3242385" y="5443953"/>
            <a:ext cx="282956" cy="52052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7" name="Connector: Elbow 46">
            <a:extLst>
              <a:ext uri="{FF2B5EF4-FFF2-40B4-BE49-F238E27FC236}">
                <a16:creationId xmlns:a16="http://schemas.microsoft.com/office/drawing/2014/main" id="{3D4F90CB-BE71-4447-96F4-BF5ECCBDBC2C}"/>
              </a:ext>
            </a:extLst>
          </p:cNvPr>
          <p:cNvCxnSpPr>
            <a:cxnSpLocks/>
            <a:stCxn id="17" idx="2"/>
            <a:endCxn id="29" idx="0"/>
          </p:cNvCxnSpPr>
          <p:nvPr/>
        </p:nvCxnSpPr>
        <p:spPr>
          <a:xfrm rot="16200000" flipH="1">
            <a:off x="3809609" y="4876729"/>
            <a:ext cx="256795" cy="162881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9" name="Connector: Elbow 48">
            <a:extLst>
              <a:ext uri="{FF2B5EF4-FFF2-40B4-BE49-F238E27FC236}">
                <a16:creationId xmlns:a16="http://schemas.microsoft.com/office/drawing/2014/main" id="{2367ADE9-0499-4F08-B7A2-D30D01957359}"/>
              </a:ext>
            </a:extLst>
          </p:cNvPr>
          <p:cNvCxnSpPr>
            <a:cxnSpLocks/>
            <a:stCxn id="17" idx="2"/>
            <a:endCxn id="31" idx="0"/>
          </p:cNvCxnSpPr>
          <p:nvPr/>
        </p:nvCxnSpPr>
        <p:spPr>
          <a:xfrm rot="16200000" flipH="1">
            <a:off x="4363752" y="4322586"/>
            <a:ext cx="256795" cy="273710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58" name="Content Placeholder 2">
            <a:extLst>
              <a:ext uri="{FF2B5EF4-FFF2-40B4-BE49-F238E27FC236}">
                <a16:creationId xmlns:a16="http://schemas.microsoft.com/office/drawing/2014/main" id="{07FEC0BD-E85A-47FB-86A7-9FB9CF11E44F}"/>
              </a:ext>
            </a:extLst>
          </p:cNvPr>
          <p:cNvSpPr txBox="1">
            <a:spLocks/>
          </p:cNvSpPr>
          <p:nvPr/>
        </p:nvSpPr>
        <p:spPr>
          <a:xfrm>
            <a:off x="6552127" y="638232"/>
            <a:ext cx="5196188" cy="882886"/>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just">
              <a:buNone/>
            </a:pPr>
            <a:r>
              <a:rPr lang="en-IN" sz="1600" dirty="0">
                <a:solidFill>
                  <a:schemeClr val="tx1"/>
                </a:solidFill>
                <a:latin typeface="Tw Cen MT" panose="020B0602020104020603" pitchFamily="34" charset="0"/>
              </a:rPr>
              <a:t>Biscuits fall under the Food products category and is one of the fastest growing categories even though per capita consumption is less than developed countries</a:t>
            </a:r>
          </a:p>
        </p:txBody>
      </p:sp>
      <p:graphicFrame>
        <p:nvGraphicFramePr>
          <p:cNvPr id="64" name="Chart 63">
            <a:extLst>
              <a:ext uri="{FF2B5EF4-FFF2-40B4-BE49-F238E27FC236}">
                <a16:creationId xmlns:a16="http://schemas.microsoft.com/office/drawing/2014/main" id="{9AF673E8-FE89-4D51-AB78-B3164B3F387E}"/>
              </a:ext>
            </a:extLst>
          </p:cNvPr>
          <p:cNvGraphicFramePr/>
          <p:nvPr>
            <p:extLst>
              <p:ext uri="{D42A27DB-BD31-4B8C-83A1-F6EECF244321}">
                <p14:modId xmlns:p14="http://schemas.microsoft.com/office/powerpoint/2010/main" val="869960361"/>
              </p:ext>
            </p:extLst>
          </p:nvPr>
        </p:nvGraphicFramePr>
        <p:xfrm>
          <a:off x="7293745" y="1636151"/>
          <a:ext cx="4018420" cy="194377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7" name="Chart 66">
            <a:extLst>
              <a:ext uri="{FF2B5EF4-FFF2-40B4-BE49-F238E27FC236}">
                <a16:creationId xmlns:a16="http://schemas.microsoft.com/office/drawing/2014/main" id="{4DC5B875-B517-4F41-9937-293DDCB3D612}"/>
              </a:ext>
            </a:extLst>
          </p:cNvPr>
          <p:cNvGraphicFramePr/>
          <p:nvPr>
            <p:extLst>
              <p:ext uri="{D42A27DB-BD31-4B8C-83A1-F6EECF244321}">
                <p14:modId xmlns:p14="http://schemas.microsoft.com/office/powerpoint/2010/main" val="2081006708"/>
              </p:ext>
            </p:extLst>
          </p:nvPr>
        </p:nvGraphicFramePr>
        <p:xfrm>
          <a:off x="6494338" y="4265317"/>
          <a:ext cx="2909277" cy="190041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6" name="Chart 5">
            <a:extLst>
              <a:ext uri="{FF2B5EF4-FFF2-40B4-BE49-F238E27FC236}">
                <a16:creationId xmlns:a16="http://schemas.microsoft.com/office/drawing/2014/main" id="{438FB4D6-BA8A-44CE-8DE6-DE01EE024871}"/>
              </a:ext>
            </a:extLst>
          </p:cNvPr>
          <p:cNvGraphicFramePr/>
          <p:nvPr>
            <p:extLst>
              <p:ext uri="{D42A27DB-BD31-4B8C-83A1-F6EECF244321}">
                <p14:modId xmlns:p14="http://schemas.microsoft.com/office/powerpoint/2010/main" val="645582909"/>
              </p:ext>
            </p:extLst>
          </p:nvPr>
        </p:nvGraphicFramePr>
        <p:xfrm>
          <a:off x="9150221" y="4106931"/>
          <a:ext cx="2810385" cy="2077242"/>
        </p:xfrm>
        <a:graphic>
          <a:graphicData uri="http://schemas.openxmlformats.org/drawingml/2006/chart">
            <c:chart xmlns:c="http://schemas.openxmlformats.org/drawingml/2006/chart" xmlns:r="http://schemas.openxmlformats.org/officeDocument/2006/relationships" r:id="rId6"/>
          </a:graphicData>
        </a:graphic>
      </p:graphicFrame>
      <p:sp>
        <p:nvSpPr>
          <p:cNvPr id="4" name="TextBox 3">
            <a:extLst>
              <a:ext uri="{FF2B5EF4-FFF2-40B4-BE49-F238E27FC236}">
                <a16:creationId xmlns:a16="http://schemas.microsoft.com/office/drawing/2014/main" id="{7C4AB093-F0B3-4047-A1D2-E27EBE1DAC25}"/>
              </a:ext>
            </a:extLst>
          </p:cNvPr>
          <p:cNvSpPr txBox="1"/>
          <p:nvPr/>
        </p:nvSpPr>
        <p:spPr>
          <a:xfrm>
            <a:off x="6979124" y="6516363"/>
            <a:ext cx="4848981" cy="323165"/>
          </a:xfrm>
          <a:prstGeom prst="rect">
            <a:avLst/>
          </a:prstGeom>
          <a:noFill/>
        </p:spPr>
        <p:txBody>
          <a:bodyPr wrap="square" rtlCol="0">
            <a:spAutoFit/>
          </a:bodyPr>
          <a:lstStyle/>
          <a:p>
            <a:pPr algn="just"/>
            <a:r>
              <a:rPr lang="en-US" sz="600" dirty="0"/>
              <a:t>References: </a:t>
            </a:r>
          </a:p>
          <a:p>
            <a:pPr marL="171450" indent="-171450">
              <a:buFont typeface="Arial" panose="020B0604020202020204" pitchFamily="34" charset="0"/>
              <a:buChar char="•"/>
            </a:pPr>
            <a:r>
              <a:rPr lang="en-IN" sz="900" u="sng" dirty="0">
                <a:solidFill>
                  <a:srgbClr val="0563C1"/>
                </a:solidFill>
                <a:effectLst/>
                <a:latin typeface="Helvetica" panose="020B0604020202020204" pitchFamily="34" charset="0"/>
                <a:ea typeface="Calibri" panose="020F0502020204030204" pitchFamily="34" charset="0"/>
                <a:cs typeface="Times New Roman" panose="02020603050405020304" pitchFamily="18" charset="0"/>
                <a:hlinkClick r:id="rId7"/>
              </a:rPr>
              <a:t>https://ezproxy.imt.edu:2062/statistics/750638/biscuits-and-snack-bars-sales-value-india/</a:t>
            </a:r>
            <a:r>
              <a:rPr lang="en-IN" sz="800" dirty="0">
                <a:solidFill>
                  <a:srgbClr val="444444"/>
                </a:solidFill>
                <a:effectLst/>
                <a:latin typeface="Helvetica" panose="020B0604020202020204" pitchFamily="34" charset="0"/>
                <a:ea typeface="Calibri" panose="020F0502020204030204" pitchFamily="34" charset="0"/>
              </a:rPr>
              <a:t> </a:t>
            </a:r>
            <a:endParaRPr lang="en-IN" sz="300" dirty="0"/>
          </a:p>
        </p:txBody>
      </p:sp>
    </p:spTree>
    <p:extLst>
      <p:ext uri="{BB962C8B-B14F-4D97-AF65-F5344CB8AC3E}">
        <p14:creationId xmlns:p14="http://schemas.microsoft.com/office/powerpoint/2010/main" val="2133807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BD61-BB4A-4173-8DB0-71E7BB71F61B}"/>
              </a:ext>
            </a:extLst>
          </p:cNvPr>
          <p:cNvSpPr>
            <a:spLocks noGrp="1"/>
          </p:cNvSpPr>
          <p:nvPr>
            <p:ph type="title"/>
          </p:nvPr>
        </p:nvSpPr>
        <p:spPr>
          <a:xfrm>
            <a:off x="1075953" y="-25133"/>
            <a:ext cx="10178322" cy="511695"/>
          </a:xfrm>
        </p:spPr>
        <p:txBody>
          <a:bodyPr>
            <a:normAutofit/>
          </a:bodyPr>
          <a:lstStyle/>
          <a:p>
            <a:r>
              <a:rPr lang="en-US" sz="2400" dirty="0"/>
              <a:t>Cluster Analysis (1/2)</a:t>
            </a:r>
            <a:endParaRPr lang="en-IN" sz="2400" dirty="0"/>
          </a:p>
        </p:txBody>
      </p:sp>
      <p:sp>
        <p:nvSpPr>
          <p:cNvPr id="6" name="Title 1">
            <a:extLst>
              <a:ext uri="{FF2B5EF4-FFF2-40B4-BE49-F238E27FC236}">
                <a16:creationId xmlns:a16="http://schemas.microsoft.com/office/drawing/2014/main" id="{B1280265-349D-4F88-A53C-09AC3FC15197}"/>
              </a:ext>
            </a:extLst>
          </p:cNvPr>
          <p:cNvSpPr txBox="1">
            <a:spLocks/>
          </p:cNvSpPr>
          <p:nvPr/>
        </p:nvSpPr>
        <p:spPr>
          <a:xfrm>
            <a:off x="1251678" y="255847"/>
            <a:ext cx="7652824" cy="191525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endParaRPr lang="en-IN" sz="1400" cap="none" dirty="0">
              <a:solidFill>
                <a:schemeClr val="tx1">
                  <a:lumMod val="65000"/>
                  <a:lumOff val="35000"/>
                </a:schemeClr>
              </a:solidFill>
              <a:latin typeface="+mn-lt"/>
              <a:ea typeface="+mn-ea"/>
              <a:cs typeface="+mn-cs"/>
            </a:endParaRPr>
          </a:p>
        </p:txBody>
      </p:sp>
      <p:sp>
        <p:nvSpPr>
          <p:cNvPr id="10" name="Content Placeholder 2">
            <a:extLst>
              <a:ext uri="{FF2B5EF4-FFF2-40B4-BE49-F238E27FC236}">
                <a16:creationId xmlns:a16="http://schemas.microsoft.com/office/drawing/2014/main" id="{7689E08B-CF00-4364-BB2C-EC5C5D021952}"/>
              </a:ext>
            </a:extLst>
          </p:cNvPr>
          <p:cNvSpPr txBox="1">
            <a:spLocks/>
          </p:cNvSpPr>
          <p:nvPr/>
        </p:nvSpPr>
        <p:spPr>
          <a:xfrm>
            <a:off x="5327780" y="4962960"/>
            <a:ext cx="6291946" cy="1048015"/>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just">
              <a:buNone/>
            </a:pPr>
            <a:r>
              <a:rPr lang="en-IN" sz="1600" dirty="0">
                <a:solidFill>
                  <a:schemeClr val="tx1"/>
                </a:solidFill>
              </a:rPr>
              <a:t>As can be seen from ANOVA Table, </a:t>
            </a:r>
            <a:r>
              <a:rPr lang="en-IN" sz="1600" b="1" dirty="0">
                <a:solidFill>
                  <a:schemeClr val="tx1"/>
                </a:solidFill>
              </a:rPr>
              <a:t>except Price, all the other behavioural variables</a:t>
            </a:r>
            <a:r>
              <a:rPr lang="en-IN" sz="1600" dirty="0">
                <a:solidFill>
                  <a:schemeClr val="tx1"/>
                </a:solidFill>
              </a:rPr>
              <a:t> are </a:t>
            </a:r>
            <a:r>
              <a:rPr lang="en-IN" sz="1600" b="1" dirty="0">
                <a:solidFill>
                  <a:schemeClr val="tx1"/>
                </a:solidFill>
              </a:rPr>
              <a:t>significantly different</a:t>
            </a:r>
            <a:r>
              <a:rPr lang="en-IN" sz="1600" dirty="0">
                <a:solidFill>
                  <a:schemeClr val="tx1"/>
                </a:solidFill>
              </a:rPr>
              <a:t> for each of the 5 clusters. These 5 cluster can be further mined using cluster-membership table to get additional insights of demographics and psychographics. Varying behavioural variables would make different sets of product offerings for each of the clusters.</a:t>
            </a:r>
            <a:endParaRPr lang="en-US" sz="1600" dirty="0">
              <a:solidFill>
                <a:schemeClr val="tx1"/>
              </a:solidFill>
            </a:endParaRPr>
          </a:p>
        </p:txBody>
      </p:sp>
      <p:sp>
        <p:nvSpPr>
          <p:cNvPr id="11" name="Content Placeholder 2">
            <a:extLst>
              <a:ext uri="{FF2B5EF4-FFF2-40B4-BE49-F238E27FC236}">
                <a16:creationId xmlns:a16="http://schemas.microsoft.com/office/drawing/2014/main" id="{54354A83-B940-4E22-A4BB-F0DCE0410B6E}"/>
              </a:ext>
            </a:extLst>
          </p:cNvPr>
          <p:cNvSpPr txBox="1">
            <a:spLocks/>
          </p:cNvSpPr>
          <p:nvPr/>
        </p:nvSpPr>
        <p:spPr>
          <a:xfrm>
            <a:off x="981091" y="363809"/>
            <a:ext cx="10368047" cy="2088268"/>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just">
              <a:buNone/>
            </a:pPr>
            <a:r>
              <a:rPr lang="en-IN" sz="1600" b="1" dirty="0">
                <a:solidFill>
                  <a:schemeClr val="tx1"/>
                </a:solidFill>
                <a:latin typeface="Tw Cen MT" panose="020B0602020104020603" pitchFamily="34" charset="0"/>
              </a:rPr>
              <a:t>BEHAVIORAL VARIABLE</a:t>
            </a:r>
          </a:p>
          <a:p>
            <a:pPr marL="0" indent="0" algn="just">
              <a:lnSpc>
                <a:spcPct val="100000"/>
              </a:lnSpc>
              <a:spcBef>
                <a:spcPts val="100"/>
              </a:spcBef>
            </a:pPr>
            <a:r>
              <a:rPr lang="en-IN" sz="1600" dirty="0">
                <a:solidFill>
                  <a:schemeClr val="tx1"/>
                </a:solidFill>
                <a:latin typeface="Tw Cen MT" panose="020B0602020104020603" pitchFamily="34" charset="0"/>
              </a:rPr>
              <a:t>Importance Of Price While Purchasing A Pack Of Biscuits</a:t>
            </a:r>
          </a:p>
          <a:p>
            <a:pPr marL="0" indent="0" algn="just">
              <a:lnSpc>
                <a:spcPct val="100000"/>
              </a:lnSpc>
              <a:spcBef>
                <a:spcPts val="100"/>
              </a:spcBef>
            </a:pPr>
            <a:r>
              <a:rPr lang="en-IN" sz="1600" dirty="0">
                <a:solidFill>
                  <a:schemeClr val="tx1"/>
                </a:solidFill>
                <a:latin typeface="Tw Cen MT" panose="020B0602020104020603" pitchFamily="34" charset="0"/>
              </a:rPr>
              <a:t>Importance Of Quality While Purchasing A Pack Of Biscuits</a:t>
            </a:r>
          </a:p>
          <a:p>
            <a:pPr marL="0" indent="0" algn="just">
              <a:lnSpc>
                <a:spcPct val="100000"/>
              </a:lnSpc>
              <a:spcBef>
                <a:spcPts val="100"/>
              </a:spcBef>
            </a:pPr>
            <a:r>
              <a:rPr lang="en-IN" sz="1600" dirty="0">
                <a:solidFill>
                  <a:schemeClr val="tx1"/>
                </a:solidFill>
                <a:latin typeface="Tw Cen MT" panose="020B0602020104020603" pitchFamily="34" charset="0"/>
              </a:rPr>
              <a:t>Importance Of Calorie Content While Purchasing A Pack Of Biscuits</a:t>
            </a:r>
          </a:p>
          <a:p>
            <a:pPr marL="0" indent="0" algn="just">
              <a:lnSpc>
                <a:spcPct val="100000"/>
              </a:lnSpc>
              <a:spcBef>
                <a:spcPts val="100"/>
              </a:spcBef>
            </a:pPr>
            <a:r>
              <a:rPr lang="en-IN" sz="1600" dirty="0">
                <a:solidFill>
                  <a:schemeClr val="tx1"/>
                </a:solidFill>
                <a:latin typeface="Tw Cen MT" panose="020B0602020104020603" pitchFamily="34" charset="0"/>
              </a:rPr>
              <a:t>Importance Of Total Fat Content While Purchasing A Pack Of Biscuits</a:t>
            </a:r>
          </a:p>
          <a:p>
            <a:pPr marL="0" indent="0" algn="just">
              <a:lnSpc>
                <a:spcPct val="100000"/>
              </a:lnSpc>
              <a:spcBef>
                <a:spcPts val="100"/>
              </a:spcBef>
            </a:pPr>
            <a:r>
              <a:rPr lang="en-IN" sz="1600" dirty="0">
                <a:solidFill>
                  <a:schemeClr val="tx1"/>
                </a:solidFill>
                <a:latin typeface="Tw Cen MT" panose="020B0602020104020603" pitchFamily="34" charset="0"/>
              </a:rPr>
              <a:t>Importance Of Cholesterol Content While Purchasing A Pack Of Biscuits</a:t>
            </a:r>
          </a:p>
          <a:p>
            <a:pPr marL="0" indent="0" algn="just">
              <a:lnSpc>
                <a:spcPct val="100000"/>
              </a:lnSpc>
              <a:spcBef>
                <a:spcPts val="100"/>
              </a:spcBef>
            </a:pPr>
            <a:r>
              <a:rPr lang="en-IN" sz="1600" dirty="0">
                <a:solidFill>
                  <a:schemeClr val="tx1"/>
                </a:solidFill>
                <a:latin typeface="Tw Cen MT" panose="020B0602020104020603" pitchFamily="34" charset="0"/>
              </a:rPr>
              <a:t>Importance Of Carbohydrate Content While Purchasing A Pack Of Biscuits</a:t>
            </a:r>
          </a:p>
          <a:p>
            <a:pPr marL="0" indent="0" algn="just">
              <a:lnSpc>
                <a:spcPct val="100000"/>
              </a:lnSpc>
              <a:spcBef>
                <a:spcPts val="100"/>
              </a:spcBef>
            </a:pPr>
            <a:r>
              <a:rPr lang="en-IN" sz="1600" dirty="0">
                <a:solidFill>
                  <a:schemeClr val="tx1"/>
                </a:solidFill>
                <a:latin typeface="Tw Cen MT" panose="020B0602020104020603" pitchFamily="34" charset="0"/>
              </a:rPr>
              <a:t>Importance Of Sugar Content While Purchasing A Pack Of Biscuits</a:t>
            </a:r>
          </a:p>
          <a:p>
            <a:pPr marL="0" indent="0" algn="just">
              <a:lnSpc>
                <a:spcPct val="100000"/>
              </a:lnSpc>
              <a:spcBef>
                <a:spcPts val="100"/>
              </a:spcBef>
            </a:pPr>
            <a:r>
              <a:rPr lang="en-IN" sz="1600" dirty="0">
                <a:solidFill>
                  <a:schemeClr val="tx1"/>
                </a:solidFill>
                <a:latin typeface="Tw Cen MT" panose="020B0602020104020603" pitchFamily="34" charset="0"/>
              </a:rPr>
              <a:t>Importance Of Protein Content While Purchasing A Pack Of Biscuits</a:t>
            </a:r>
            <a:endParaRPr lang="en-US" sz="900" dirty="0">
              <a:solidFill>
                <a:schemeClr val="tx1"/>
              </a:solidFill>
              <a:latin typeface="Tw Cen MT" panose="020B0602020104020603" pitchFamily="34" charset="0"/>
            </a:endParaRPr>
          </a:p>
        </p:txBody>
      </p:sp>
      <p:pic>
        <p:nvPicPr>
          <p:cNvPr id="12" name="Picture 11">
            <a:extLst>
              <a:ext uri="{FF2B5EF4-FFF2-40B4-BE49-F238E27FC236}">
                <a16:creationId xmlns:a16="http://schemas.microsoft.com/office/drawing/2014/main" id="{AD0BDB63-15F8-4256-A42F-F57710EA7F1F}"/>
              </a:ext>
            </a:extLst>
          </p:cNvPr>
          <p:cNvPicPr/>
          <p:nvPr/>
        </p:nvPicPr>
        <p:blipFill>
          <a:blip r:embed="rId3">
            <a:extLst>
              <a:ext uri="{28A0092B-C50C-407E-A947-70E740481C1C}">
                <a14:useLocalDpi xmlns:a14="http://schemas.microsoft.com/office/drawing/2010/main" val="0"/>
              </a:ext>
            </a:extLst>
          </a:blip>
          <a:stretch>
            <a:fillRect/>
          </a:stretch>
        </p:blipFill>
        <p:spPr>
          <a:xfrm>
            <a:off x="1269995" y="2926823"/>
            <a:ext cx="3808095" cy="3366135"/>
          </a:xfrm>
          <a:prstGeom prst="rect">
            <a:avLst/>
          </a:prstGeom>
          <a:ln>
            <a:solidFill>
              <a:schemeClr val="tx1"/>
            </a:solidFill>
          </a:ln>
        </p:spPr>
      </p:pic>
      <p:pic>
        <p:nvPicPr>
          <p:cNvPr id="14" name="Picture 13">
            <a:extLst>
              <a:ext uri="{FF2B5EF4-FFF2-40B4-BE49-F238E27FC236}">
                <a16:creationId xmlns:a16="http://schemas.microsoft.com/office/drawing/2014/main" id="{8674001C-0C90-412C-9350-EAA726AD7F45}"/>
              </a:ext>
            </a:extLst>
          </p:cNvPr>
          <p:cNvPicPr/>
          <p:nvPr/>
        </p:nvPicPr>
        <p:blipFill>
          <a:blip r:embed="rId4">
            <a:extLst>
              <a:ext uri="{28A0092B-C50C-407E-A947-70E740481C1C}">
                <a14:useLocalDpi xmlns:a14="http://schemas.microsoft.com/office/drawing/2010/main" val="0"/>
              </a:ext>
            </a:extLst>
          </a:blip>
          <a:stretch>
            <a:fillRect/>
          </a:stretch>
        </p:blipFill>
        <p:spPr>
          <a:xfrm>
            <a:off x="7249886" y="847025"/>
            <a:ext cx="4518485" cy="3974301"/>
          </a:xfrm>
          <a:prstGeom prst="rect">
            <a:avLst/>
          </a:prstGeom>
          <a:ln>
            <a:solidFill>
              <a:schemeClr val="tx1"/>
            </a:solidFill>
          </a:ln>
        </p:spPr>
      </p:pic>
    </p:spTree>
    <p:extLst>
      <p:ext uri="{BB962C8B-B14F-4D97-AF65-F5344CB8AC3E}">
        <p14:creationId xmlns:p14="http://schemas.microsoft.com/office/powerpoint/2010/main" val="2268080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BD61-BB4A-4173-8DB0-71E7BB71F61B}"/>
              </a:ext>
            </a:extLst>
          </p:cNvPr>
          <p:cNvSpPr>
            <a:spLocks noGrp="1"/>
          </p:cNvSpPr>
          <p:nvPr>
            <p:ph type="title"/>
          </p:nvPr>
        </p:nvSpPr>
        <p:spPr>
          <a:xfrm>
            <a:off x="896415" y="8517"/>
            <a:ext cx="10178322" cy="511695"/>
          </a:xfrm>
        </p:spPr>
        <p:txBody>
          <a:bodyPr>
            <a:normAutofit/>
          </a:bodyPr>
          <a:lstStyle/>
          <a:p>
            <a:r>
              <a:rPr lang="en-US" sz="2000" dirty="0"/>
              <a:t>Cluster Analysis (2/2)</a:t>
            </a:r>
            <a:endParaRPr lang="en-IN" sz="2000" dirty="0"/>
          </a:p>
        </p:txBody>
      </p:sp>
      <p:sp>
        <p:nvSpPr>
          <p:cNvPr id="6" name="Title 1">
            <a:extLst>
              <a:ext uri="{FF2B5EF4-FFF2-40B4-BE49-F238E27FC236}">
                <a16:creationId xmlns:a16="http://schemas.microsoft.com/office/drawing/2014/main" id="{B1280265-349D-4F88-A53C-09AC3FC15197}"/>
              </a:ext>
            </a:extLst>
          </p:cNvPr>
          <p:cNvSpPr txBox="1">
            <a:spLocks/>
          </p:cNvSpPr>
          <p:nvPr/>
        </p:nvSpPr>
        <p:spPr>
          <a:xfrm>
            <a:off x="1251678" y="286611"/>
            <a:ext cx="10178322" cy="258101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endParaRPr lang="en-US" sz="1400" cap="none" dirty="0">
              <a:solidFill>
                <a:schemeClr val="tx1">
                  <a:lumMod val="65000"/>
                  <a:lumOff val="35000"/>
                </a:schemeClr>
              </a:solidFill>
              <a:latin typeface="+mn-lt"/>
              <a:ea typeface="+mn-ea"/>
              <a:cs typeface="+mn-cs"/>
            </a:endParaRPr>
          </a:p>
        </p:txBody>
      </p:sp>
      <p:sp>
        <p:nvSpPr>
          <p:cNvPr id="10" name="Content Placeholder 2">
            <a:extLst>
              <a:ext uri="{FF2B5EF4-FFF2-40B4-BE49-F238E27FC236}">
                <a16:creationId xmlns:a16="http://schemas.microsoft.com/office/drawing/2014/main" id="{7689E08B-CF00-4364-BB2C-EC5C5D021952}"/>
              </a:ext>
            </a:extLst>
          </p:cNvPr>
          <p:cNvSpPr txBox="1">
            <a:spLocks/>
          </p:cNvSpPr>
          <p:nvPr/>
        </p:nvSpPr>
        <p:spPr>
          <a:xfrm>
            <a:off x="3954588" y="5105912"/>
            <a:ext cx="7918359" cy="1048015"/>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just">
              <a:buNone/>
            </a:pPr>
            <a:r>
              <a:rPr lang="en-IN" sz="1600" dirty="0">
                <a:solidFill>
                  <a:schemeClr val="tx1"/>
                </a:solidFill>
              </a:rPr>
              <a:t>As can be seen from ANOVA Table, </a:t>
            </a:r>
            <a:r>
              <a:rPr lang="en-IN" sz="1600" b="1" dirty="0">
                <a:solidFill>
                  <a:schemeClr val="tx1"/>
                </a:solidFill>
              </a:rPr>
              <a:t>all the behavioural variables</a:t>
            </a:r>
            <a:r>
              <a:rPr lang="en-IN" sz="1600" dirty="0">
                <a:solidFill>
                  <a:schemeClr val="tx1"/>
                </a:solidFill>
              </a:rPr>
              <a:t> are </a:t>
            </a:r>
            <a:r>
              <a:rPr lang="en-IN" sz="1600" b="1" dirty="0">
                <a:solidFill>
                  <a:schemeClr val="tx1"/>
                </a:solidFill>
              </a:rPr>
              <a:t>significantly different</a:t>
            </a:r>
            <a:r>
              <a:rPr lang="en-IN" sz="1600" dirty="0">
                <a:solidFill>
                  <a:schemeClr val="tx1"/>
                </a:solidFill>
              </a:rPr>
              <a:t> for each of the 5 clusters. However, since there are only 4 cases in one of the clusters, we would not consider that particular cluster. Rest of the 4 clusters can be further mined using cluster-membership table to get additional insights of demographics and psychographics. Varying behavioural variables would make different sets of product offerings for each of the clusters.</a:t>
            </a:r>
          </a:p>
        </p:txBody>
      </p:sp>
      <p:sp>
        <p:nvSpPr>
          <p:cNvPr id="8" name="Content Placeholder 2">
            <a:extLst>
              <a:ext uri="{FF2B5EF4-FFF2-40B4-BE49-F238E27FC236}">
                <a16:creationId xmlns:a16="http://schemas.microsoft.com/office/drawing/2014/main" id="{ADBB99A6-3C78-43A3-BD9B-4C5111BC8A39}"/>
              </a:ext>
            </a:extLst>
          </p:cNvPr>
          <p:cNvSpPr txBox="1">
            <a:spLocks/>
          </p:cNvSpPr>
          <p:nvPr/>
        </p:nvSpPr>
        <p:spPr>
          <a:xfrm>
            <a:off x="896415" y="286611"/>
            <a:ext cx="10789920" cy="2942365"/>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just">
              <a:lnSpc>
                <a:spcPct val="100000"/>
              </a:lnSpc>
              <a:spcBef>
                <a:spcPts val="100"/>
              </a:spcBef>
              <a:buNone/>
            </a:pPr>
            <a:r>
              <a:rPr lang="en-IN" sz="1400" b="1" dirty="0">
                <a:solidFill>
                  <a:schemeClr val="tx1"/>
                </a:solidFill>
                <a:latin typeface="Tw Cen MT" panose="020B0602020104020603" pitchFamily="34" charset="0"/>
              </a:rPr>
              <a:t>BEHAVIORAL VARIABLE</a:t>
            </a:r>
          </a:p>
          <a:p>
            <a:pPr marL="0" indent="0" algn="just">
              <a:lnSpc>
                <a:spcPct val="100000"/>
              </a:lnSpc>
              <a:spcBef>
                <a:spcPts val="100"/>
              </a:spcBef>
              <a:buNone/>
            </a:pPr>
            <a:r>
              <a:rPr lang="en-IN" sz="1400" dirty="0">
                <a:solidFill>
                  <a:schemeClr val="tx1"/>
                </a:solidFill>
                <a:latin typeface="Tw Cen MT" panose="020B0602020104020603" pitchFamily="34" charset="0"/>
              </a:rPr>
              <a:t>Perception of Patanjali Biscuits’ Price as lesser or higher vis-à-vis its competitors</a:t>
            </a:r>
          </a:p>
          <a:p>
            <a:pPr marL="0" indent="0" algn="just">
              <a:lnSpc>
                <a:spcPct val="100000"/>
              </a:lnSpc>
              <a:spcBef>
                <a:spcPts val="100"/>
              </a:spcBef>
              <a:buNone/>
            </a:pPr>
            <a:r>
              <a:rPr lang="en-IN" sz="1400" dirty="0">
                <a:solidFill>
                  <a:schemeClr val="tx1"/>
                </a:solidFill>
                <a:latin typeface="Tw Cen MT" panose="020B0602020104020603" pitchFamily="34" charset="0"/>
              </a:rPr>
              <a:t>Perception of Patanjali Biscuits’ Quality as lesser or higher vis-à-vis its competitors</a:t>
            </a:r>
          </a:p>
          <a:p>
            <a:pPr marL="0" indent="0" algn="just">
              <a:lnSpc>
                <a:spcPct val="100000"/>
              </a:lnSpc>
              <a:spcBef>
                <a:spcPts val="100"/>
              </a:spcBef>
              <a:buNone/>
            </a:pPr>
            <a:r>
              <a:rPr lang="en-IN" sz="1400" dirty="0">
                <a:solidFill>
                  <a:schemeClr val="tx1"/>
                </a:solidFill>
                <a:latin typeface="Tw Cen MT" panose="020B0602020104020603" pitchFamily="34" charset="0"/>
              </a:rPr>
              <a:t>Perception of Patanjali Biscuits’ Total Fat Content as lesser or higher vis-à-vis its competitors</a:t>
            </a:r>
          </a:p>
          <a:p>
            <a:pPr marL="0" indent="0" algn="just">
              <a:lnSpc>
                <a:spcPct val="100000"/>
              </a:lnSpc>
              <a:spcBef>
                <a:spcPts val="100"/>
              </a:spcBef>
              <a:buNone/>
            </a:pPr>
            <a:r>
              <a:rPr lang="en-IN" sz="1400" dirty="0">
                <a:solidFill>
                  <a:schemeClr val="tx1"/>
                </a:solidFill>
                <a:latin typeface="Tw Cen MT" panose="020B0602020104020603" pitchFamily="34" charset="0"/>
              </a:rPr>
              <a:t>Perception of Patanjali Biscuits’ Cholesterol Content as lesser or higher vis-à-vis its competitors</a:t>
            </a:r>
          </a:p>
          <a:p>
            <a:pPr marL="0" indent="0" algn="just">
              <a:lnSpc>
                <a:spcPct val="100000"/>
              </a:lnSpc>
              <a:spcBef>
                <a:spcPts val="100"/>
              </a:spcBef>
              <a:buNone/>
            </a:pPr>
            <a:r>
              <a:rPr lang="en-IN" sz="1400" dirty="0">
                <a:solidFill>
                  <a:schemeClr val="tx1"/>
                </a:solidFill>
                <a:latin typeface="Tw Cen MT" panose="020B0602020104020603" pitchFamily="34" charset="0"/>
              </a:rPr>
              <a:t>Perception of Patanjali Biscuits’ Carbohydrates Content as lesser or higher vis-à-vis its competitors</a:t>
            </a:r>
          </a:p>
          <a:p>
            <a:pPr marL="0" indent="0" algn="just">
              <a:lnSpc>
                <a:spcPct val="100000"/>
              </a:lnSpc>
              <a:spcBef>
                <a:spcPts val="100"/>
              </a:spcBef>
              <a:buNone/>
            </a:pPr>
            <a:r>
              <a:rPr lang="en-IN" sz="1400" dirty="0">
                <a:solidFill>
                  <a:schemeClr val="tx1"/>
                </a:solidFill>
                <a:latin typeface="Tw Cen MT" panose="020B0602020104020603" pitchFamily="34" charset="0"/>
              </a:rPr>
              <a:t>Perception of Patanjali Biscuits’ Sugar Content as lesser or higher vis-à-vis its competitors</a:t>
            </a:r>
          </a:p>
          <a:p>
            <a:pPr marL="0" indent="0" algn="just">
              <a:lnSpc>
                <a:spcPct val="100000"/>
              </a:lnSpc>
              <a:spcBef>
                <a:spcPts val="100"/>
              </a:spcBef>
              <a:buNone/>
            </a:pPr>
            <a:r>
              <a:rPr lang="en-IN" sz="1400" dirty="0">
                <a:solidFill>
                  <a:schemeClr val="tx1"/>
                </a:solidFill>
                <a:latin typeface="Tw Cen MT" panose="020B0602020104020603" pitchFamily="34" charset="0"/>
              </a:rPr>
              <a:t>Perception of Patanjali Biscuits’ Protein Content as lesser or higher vis-à-vis its competitors</a:t>
            </a:r>
          </a:p>
          <a:p>
            <a:pPr marL="0" indent="0" algn="just">
              <a:lnSpc>
                <a:spcPct val="100000"/>
              </a:lnSpc>
              <a:spcBef>
                <a:spcPts val="100"/>
              </a:spcBef>
              <a:buNone/>
            </a:pPr>
            <a:r>
              <a:rPr lang="en-IN" sz="1400" dirty="0">
                <a:solidFill>
                  <a:schemeClr val="tx1"/>
                </a:solidFill>
                <a:latin typeface="Tw Cen MT" panose="020B0602020104020603" pitchFamily="34" charset="0"/>
              </a:rPr>
              <a:t>Perception of Patanjali Biscuits’ Calories as lesser or higher vis-à-vis its competitors</a:t>
            </a:r>
          </a:p>
          <a:p>
            <a:pPr marL="0" indent="0" algn="just">
              <a:lnSpc>
                <a:spcPct val="100000"/>
              </a:lnSpc>
              <a:spcBef>
                <a:spcPts val="100"/>
              </a:spcBef>
              <a:buNone/>
            </a:pPr>
            <a:r>
              <a:rPr lang="en-IN" sz="1400" dirty="0">
                <a:solidFill>
                  <a:schemeClr val="tx1"/>
                </a:solidFill>
                <a:latin typeface="Tw Cen MT" panose="020B0602020104020603" pitchFamily="34" charset="0"/>
              </a:rPr>
              <a:t>Perception of Patanjali Biscuit’s Taste</a:t>
            </a:r>
          </a:p>
          <a:p>
            <a:pPr marL="0" indent="0" algn="just">
              <a:lnSpc>
                <a:spcPct val="100000"/>
              </a:lnSpc>
              <a:spcBef>
                <a:spcPts val="100"/>
              </a:spcBef>
              <a:buNone/>
            </a:pPr>
            <a:r>
              <a:rPr lang="en-IN" sz="1400" dirty="0">
                <a:solidFill>
                  <a:schemeClr val="tx1"/>
                </a:solidFill>
                <a:latin typeface="Tw Cen MT" panose="020B0602020104020603" pitchFamily="34" charset="0"/>
              </a:rPr>
              <a:t>Perception of Patanjali Biscuit’s Fragrance</a:t>
            </a:r>
          </a:p>
          <a:p>
            <a:pPr marL="0" indent="0" algn="just">
              <a:lnSpc>
                <a:spcPct val="100000"/>
              </a:lnSpc>
              <a:spcBef>
                <a:spcPts val="100"/>
              </a:spcBef>
              <a:buNone/>
            </a:pPr>
            <a:r>
              <a:rPr lang="en-IN" sz="1400" dirty="0">
                <a:solidFill>
                  <a:schemeClr val="tx1"/>
                </a:solidFill>
                <a:latin typeface="Tw Cen MT" panose="020B0602020104020603" pitchFamily="34" charset="0"/>
              </a:rPr>
              <a:t>Perception of Patanjali Biscuit’s Packaging</a:t>
            </a:r>
          </a:p>
          <a:p>
            <a:pPr marL="0" indent="0" algn="just">
              <a:lnSpc>
                <a:spcPct val="100000"/>
              </a:lnSpc>
              <a:spcBef>
                <a:spcPts val="100"/>
              </a:spcBef>
              <a:buNone/>
            </a:pPr>
            <a:r>
              <a:rPr lang="en-IN" sz="1400" dirty="0">
                <a:solidFill>
                  <a:schemeClr val="tx1"/>
                </a:solidFill>
                <a:latin typeface="Tw Cen MT" panose="020B0602020104020603" pitchFamily="34" charset="0"/>
              </a:rPr>
              <a:t>Perception of Patanjali Biscuit’s Availability</a:t>
            </a:r>
          </a:p>
        </p:txBody>
      </p:sp>
      <p:pic>
        <p:nvPicPr>
          <p:cNvPr id="9" name="Picture 8">
            <a:extLst>
              <a:ext uri="{FF2B5EF4-FFF2-40B4-BE49-F238E27FC236}">
                <a16:creationId xmlns:a16="http://schemas.microsoft.com/office/drawing/2014/main" id="{45A547A2-5A8D-4076-BC34-5D9E1E7D7DC6}"/>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251678" y="3498553"/>
            <a:ext cx="2628265" cy="2793365"/>
          </a:xfrm>
          <a:prstGeom prst="rect">
            <a:avLst/>
          </a:prstGeom>
          <a:ln>
            <a:solidFill>
              <a:schemeClr val="tx1"/>
            </a:solidFill>
          </a:ln>
        </p:spPr>
      </p:pic>
      <p:pic>
        <p:nvPicPr>
          <p:cNvPr id="13" name="Picture 12">
            <a:extLst>
              <a:ext uri="{FF2B5EF4-FFF2-40B4-BE49-F238E27FC236}">
                <a16:creationId xmlns:a16="http://schemas.microsoft.com/office/drawing/2014/main" id="{94BBAB44-7B52-43C5-91BA-AAADE637972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649291" y="817855"/>
            <a:ext cx="4223656" cy="4288057"/>
          </a:xfrm>
          <a:prstGeom prst="rect">
            <a:avLst/>
          </a:prstGeom>
          <a:ln>
            <a:solidFill>
              <a:schemeClr val="tx1"/>
            </a:solidFill>
          </a:ln>
        </p:spPr>
      </p:pic>
    </p:spTree>
    <p:extLst>
      <p:ext uri="{BB962C8B-B14F-4D97-AF65-F5344CB8AC3E}">
        <p14:creationId xmlns:p14="http://schemas.microsoft.com/office/powerpoint/2010/main" val="927084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BD61-BB4A-4173-8DB0-71E7BB71F61B}"/>
              </a:ext>
            </a:extLst>
          </p:cNvPr>
          <p:cNvSpPr>
            <a:spLocks noGrp="1"/>
          </p:cNvSpPr>
          <p:nvPr>
            <p:ph type="title"/>
          </p:nvPr>
        </p:nvSpPr>
        <p:spPr>
          <a:xfrm>
            <a:off x="1251678" y="382385"/>
            <a:ext cx="10178322" cy="511695"/>
          </a:xfrm>
        </p:spPr>
        <p:txBody>
          <a:bodyPr>
            <a:normAutofit/>
          </a:bodyPr>
          <a:lstStyle/>
          <a:p>
            <a:r>
              <a:rPr lang="en-US" sz="2400" dirty="0"/>
              <a:t>Key recommendations</a:t>
            </a:r>
            <a:endParaRPr lang="en-IN" sz="2400" dirty="0"/>
          </a:p>
        </p:txBody>
      </p:sp>
      <p:sp>
        <p:nvSpPr>
          <p:cNvPr id="7" name="Content Placeholder 2">
            <a:extLst>
              <a:ext uri="{FF2B5EF4-FFF2-40B4-BE49-F238E27FC236}">
                <a16:creationId xmlns:a16="http://schemas.microsoft.com/office/drawing/2014/main" id="{1B22FF58-91C7-4DA6-B5CC-445D77F4B551}"/>
              </a:ext>
            </a:extLst>
          </p:cNvPr>
          <p:cNvSpPr txBox="1">
            <a:spLocks/>
          </p:cNvSpPr>
          <p:nvPr/>
        </p:nvSpPr>
        <p:spPr>
          <a:xfrm>
            <a:off x="908365" y="894080"/>
            <a:ext cx="10375270" cy="3779041"/>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0" algn="just"/>
            <a:r>
              <a:rPr lang="en-US" sz="1600" dirty="0">
                <a:solidFill>
                  <a:schemeClr val="tx1"/>
                </a:solidFill>
                <a:latin typeface="Tw Cen MT" panose="020B0602020104020603" pitchFamily="34" charset="0"/>
              </a:rPr>
              <a:t>Since Latent Concepts - ‘Product Image’ and ‘Overall Nutrition’ have been successfully validated using Factor Analysis, individual items have to be carefully studied and used further for product development, brand equity building and marketing communications.</a:t>
            </a:r>
            <a:endParaRPr lang="en-IN" sz="1600" dirty="0">
              <a:solidFill>
                <a:schemeClr val="tx1"/>
              </a:solidFill>
              <a:latin typeface="Tw Cen MT" panose="020B0602020104020603" pitchFamily="34" charset="0"/>
            </a:endParaRPr>
          </a:p>
          <a:p>
            <a:pPr lvl="0" algn="just"/>
            <a:r>
              <a:rPr lang="en-US" sz="1600" dirty="0">
                <a:solidFill>
                  <a:schemeClr val="tx1"/>
                </a:solidFill>
                <a:latin typeface="Tw Cen MT" panose="020B0602020104020603" pitchFamily="34" charset="0"/>
              </a:rPr>
              <a:t>From K-means Cluster Analysis, 3 useful clusters are identified. These clusters can be further studied to develop buyer personas in terms of demographics and psychographics. These Buyer Personas can be used further for marketing campaign development.</a:t>
            </a:r>
            <a:endParaRPr lang="en-IN" sz="1600" dirty="0">
              <a:solidFill>
                <a:schemeClr val="tx1"/>
              </a:solidFill>
              <a:latin typeface="Tw Cen MT" panose="020B0602020104020603" pitchFamily="34" charset="0"/>
            </a:endParaRPr>
          </a:p>
          <a:p>
            <a:pPr lvl="0" algn="just"/>
            <a:r>
              <a:rPr lang="en-US" sz="1600" dirty="0">
                <a:solidFill>
                  <a:schemeClr val="tx1"/>
                </a:solidFill>
                <a:latin typeface="Tw Cen MT" panose="020B0602020104020603" pitchFamily="34" charset="0"/>
              </a:rPr>
              <a:t>From Regression, it is concluded that Brand Reliability is significantly dependent on the Quality of the product. Hence, Patanjali has to benchmark and beat the competitors on quality in order to improve its perceived value.</a:t>
            </a:r>
            <a:endParaRPr lang="en-IN" sz="1600" dirty="0">
              <a:solidFill>
                <a:schemeClr val="tx1"/>
              </a:solidFill>
              <a:latin typeface="Tw Cen MT" panose="020B0602020104020603" pitchFamily="34" charset="0"/>
            </a:endParaRPr>
          </a:p>
          <a:p>
            <a:pPr lvl="0" algn="just"/>
            <a:r>
              <a:rPr lang="en-US" sz="1600" dirty="0">
                <a:solidFill>
                  <a:schemeClr val="tx1"/>
                </a:solidFill>
                <a:latin typeface="Tw Cen MT" panose="020B0602020104020603" pitchFamily="34" charset="0"/>
              </a:rPr>
              <a:t>Based on shopping mission of different age groups, changes in the product packaging can be incorporated to enhance its visibility and product placement.</a:t>
            </a:r>
            <a:endParaRPr lang="en-IN" sz="1600" dirty="0">
              <a:solidFill>
                <a:schemeClr val="tx1"/>
              </a:solidFill>
              <a:latin typeface="Tw Cen MT" panose="020B0602020104020603" pitchFamily="34" charset="0"/>
            </a:endParaRPr>
          </a:p>
          <a:p>
            <a:pPr lvl="0" algn="just"/>
            <a:r>
              <a:rPr lang="en-US" sz="1600" dirty="0">
                <a:solidFill>
                  <a:schemeClr val="tx1"/>
                </a:solidFill>
                <a:latin typeface="Tw Cen MT" panose="020B0602020104020603" pitchFamily="34" charset="0"/>
              </a:rPr>
              <a:t>From Chi-Squared tests, it is concluded that there is a significant correlation between the ‘continuation of biscuit consumption’ and ‘age groups’. Hence, further research on individual age groups can be conducted which will highlight the ones that are not consuming anymore. Current consumers can be incentivized to promote the product in their respective circles and families. </a:t>
            </a:r>
          </a:p>
          <a:p>
            <a:pPr lvl="0" algn="just"/>
            <a:r>
              <a:rPr lang="en-US" sz="1600" dirty="0">
                <a:solidFill>
                  <a:schemeClr val="tx1"/>
                </a:solidFill>
                <a:latin typeface="Tw Cen MT" panose="020B0602020104020603" pitchFamily="34" charset="0"/>
              </a:rPr>
              <a:t>Further, product sampling can be done for penetration in the non-current user age groups. In addition to this, advertising campaigns can be made where the identified current-user age group showcase the product benefits and encourage non-current user age groups to try the product.</a:t>
            </a:r>
            <a:endParaRPr lang="en-IN" sz="1600" dirty="0">
              <a:solidFill>
                <a:schemeClr val="tx1"/>
              </a:solidFill>
              <a:latin typeface="Tw Cen MT" panose="020B0602020104020603" pitchFamily="34" charset="0"/>
            </a:endParaRPr>
          </a:p>
          <a:p>
            <a:endParaRPr lang="en-IN" sz="2400" dirty="0">
              <a:solidFill>
                <a:schemeClr val="tx1"/>
              </a:solidFill>
              <a:latin typeface="Tw Cen MT" panose="020B0602020104020603" pitchFamily="34" charset="0"/>
            </a:endParaRPr>
          </a:p>
          <a:p>
            <a:pPr lvl="0"/>
            <a:endParaRPr lang="en-US" sz="1100" dirty="0">
              <a:solidFill>
                <a:schemeClr val="tx1"/>
              </a:solidFill>
              <a:latin typeface="Tw Cen MT" panose="020B0602020104020603" pitchFamily="34" charset="0"/>
            </a:endParaRPr>
          </a:p>
        </p:txBody>
      </p:sp>
    </p:spTree>
    <p:extLst>
      <p:ext uri="{BB962C8B-B14F-4D97-AF65-F5344CB8AC3E}">
        <p14:creationId xmlns:p14="http://schemas.microsoft.com/office/powerpoint/2010/main" val="1530483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54E6F-C97A-433D-BDE6-A99E0FD92708}"/>
              </a:ext>
            </a:extLst>
          </p:cNvPr>
          <p:cNvSpPr>
            <a:spLocks noGrp="1"/>
          </p:cNvSpPr>
          <p:nvPr>
            <p:ph type="ctrTitle"/>
          </p:nvPr>
        </p:nvSpPr>
        <p:spPr>
          <a:xfrm>
            <a:off x="3097236" y="2108291"/>
            <a:ext cx="5997527" cy="2641417"/>
          </a:xfrm>
        </p:spPr>
        <p:txBody>
          <a:bodyPr/>
          <a:lstStyle/>
          <a:p>
            <a:r>
              <a:rPr lang="en-US" sz="6000" dirty="0"/>
              <a:t>APPENDIX</a:t>
            </a:r>
            <a:endParaRPr lang="en-IN" sz="6000" dirty="0"/>
          </a:p>
        </p:txBody>
      </p:sp>
    </p:spTree>
    <p:extLst>
      <p:ext uri="{BB962C8B-B14F-4D97-AF65-F5344CB8AC3E}">
        <p14:creationId xmlns:p14="http://schemas.microsoft.com/office/powerpoint/2010/main" val="3387185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BD61-BB4A-4173-8DB0-71E7BB71F61B}"/>
              </a:ext>
            </a:extLst>
          </p:cNvPr>
          <p:cNvSpPr>
            <a:spLocks noGrp="1"/>
          </p:cNvSpPr>
          <p:nvPr>
            <p:ph type="title"/>
          </p:nvPr>
        </p:nvSpPr>
        <p:spPr>
          <a:xfrm>
            <a:off x="1207130" y="-4272"/>
            <a:ext cx="10178322" cy="511695"/>
          </a:xfrm>
        </p:spPr>
        <p:txBody>
          <a:bodyPr>
            <a:normAutofit/>
          </a:bodyPr>
          <a:lstStyle/>
          <a:p>
            <a:r>
              <a:rPr lang="en-US" sz="2400" dirty="0"/>
              <a:t>Data brief - </a:t>
            </a:r>
            <a:r>
              <a:rPr lang="en-US" sz="2400" dirty="0" err="1"/>
              <a:t>spss</a:t>
            </a:r>
            <a:r>
              <a:rPr lang="en-US" sz="2400" dirty="0"/>
              <a:t> coding and notations (1/2)</a:t>
            </a:r>
            <a:endParaRPr lang="en-IN" sz="2400" dirty="0"/>
          </a:p>
        </p:txBody>
      </p:sp>
      <p:pic>
        <p:nvPicPr>
          <p:cNvPr id="4" name="Picture 3">
            <a:extLst>
              <a:ext uri="{FF2B5EF4-FFF2-40B4-BE49-F238E27FC236}">
                <a16:creationId xmlns:a16="http://schemas.microsoft.com/office/drawing/2014/main" id="{3D930B14-7614-493D-BBCF-7AB0E320483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49018" y="925830"/>
            <a:ext cx="5408054" cy="5006340"/>
          </a:xfrm>
          <a:prstGeom prst="rect">
            <a:avLst/>
          </a:prstGeom>
          <a:noFill/>
          <a:ln>
            <a:noFill/>
          </a:ln>
        </p:spPr>
      </p:pic>
      <p:pic>
        <p:nvPicPr>
          <p:cNvPr id="6" name="Picture 5">
            <a:extLst>
              <a:ext uri="{FF2B5EF4-FFF2-40B4-BE49-F238E27FC236}">
                <a16:creationId xmlns:a16="http://schemas.microsoft.com/office/drawing/2014/main" id="{1313D74B-D903-472E-8F04-2D62AC40D46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587050" y="925830"/>
            <a:ext cx="5354614" cy="5006340"/>
          </a:xfrm>
          <a:prstGeom prst="rect">
            <a:avLst/>
          </a:prstGeom>
          <a:noFill/>
          <a:ln>
            <a:noFill/>
          </a:ln>
        </p:spPr>
      </p:pic>
    </p:spTree>
    <p:extLst>
      <p:ext uri="{BB962C8B-B14F-4D97-AF65-F5344CB8AC3E}">
        <p14:creationId xmlns:p14="http://schemas.microsoft.com/office/powerpoint/2010/main" val="1785094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BD61-BB4A-4173-8DB0-71E7BB71F61B}"/>
              </a:ext>
            </a:extLst>
          </p:cNvPr>
          <p:cNvSpPr>
            <a:spLocks noGrp="1"/>
          </p:cNvSpPr>
          <p:nvPr>
            <p:ph type="title"/>
          </p:nvPr>
        </p:nvSpPr>
        <p:spPr>
          <a:xfrm>
            <a:off x="1207130" y="-4272"/>
            <a:ext cx="10178322" cy="511695"/>
          </a:xfrm>
        </p:spPr>
        <p:txBody>
          <a:bodyPr>
            <a:normAutofit/>
          </a:bodyPr>
          <a:lstStyle/>
          <a:p>
            <a:r>
              <a:rPr lang="en-US" sz="2400" dirty="0"/>
              <a:t>Data brief- </a:t>
            </a:r>
            <a:r>
              <a:rPr lang="en-US" sz="2400" dirty="0" err="1"/>
              <a:t>spss</a:t>
            </a:r>
            <a:r>
              <a:rPr lang="en-US" sz="2400" dirty="0"/>
              <a:t> coding and notations (2/2)</a:t>
            </a:r>
            <a:endParaRPr lang="en-IN" sz="2400" dirty="0"/>
          </a:p>
        </p:txBody>
      </p:sp>
      <p:pic>
        <p:nvPicPr>
          <p:cNvPr id="5" name="Picture 4">
            <a:extLst>
              <a:ext uri="{FF2B5EF4-FFF2-40B4-BE49-F238E27FC236}">
                <a16:creationId xmlns:a16="http://schemas.microsoft.com/office/drawing/2014/main" id="{0CA3C1FB-FE0E-484B-B4E3-87F995B4C336}"/>
              </a:ext>
            </a:extLst>
          </p:cNvPr>
          <p:cNvPicPr/>
          <p:nvPr/>
        </p:nvPicPr>
        <p:blipFill rotWithShape="1">
          <a:blip r:embed="rId3">
            <a:extLst>
              <a:ext uri="{28A0092B-C50C-407E-A947-70E740481C1C}">
                <a14:useLocalDpi xmlns:a14="http://schemas.microsoft.com/office/drawing/2010/main" val="0"/>
              </a:ext>
            </a:extLst>
          </a:blip>
          <a:srcRect b="47745"/>
          <a:stretch/>
        </p:blipFill>
        <p:spPr bwMode="auto">
          <a:xfrm>
            <a:off x="8191608" y="883072"/>
            <a:ext cx="2793262" cy="2697480"/>
          </a:xfrm>
          <a:prstGeom prst="rect">
            <a:avLst/>
          </a:prstGeom>
          <a:noFill/>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C19CE856-B936-4B44-83BF-5E0A843B71AF}"/>
              </a:ext>
            </a:extLst>
          </p:cNvPr>
          <p:cNvPicPr/>
          <p:nvPr/>
        </p:nvPicPr>
        <p:blipFill rotWithShape="1">
          <a:blip r:embed="rId3">
            <a:extLst>
              <a:ext uri="{28A0092B-C50C-407E-A947-70E740481C1C}">
                <a14:useLocalDpi xmlns:a14="http://schemas.microsoft.com/office/drawing/2010/main" val="0"/>
              </a:ext>
            </a:extLst>
          </a:blip>
          <a:srcRect t="56160"/>
          <a:stretch/>
        </p:blipFill>
        <p:spPr bwMode="auto">
          <a:xfrm>
            <a:off x="4740275" y="883072"/>
            <a:ext cx="2711450" cy="2697480"/>
          </a:xfrm>
          <a:prstGeom prst="rect">
            <a:avLst/>
          </a:prstGeom>
          <a:noFill/>
          <a:ln>
            <a:solidFill>
              <a:schemeClr val="tx1"/>
            </a:solid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F8C6316A-1112-4E3E-926F-63B4149DD55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163690" y="3956201"/>
            <a:ext cx="4027918" cy="2697480"/>
          </a:xfrm>
          <a:prstGeom prst="rect">
            <a:avLst/>
          </a:prstGeom>
          <a:noFill/>
          <a:ln>
            <a:noFill/>
          </a:ln>
        </p:spPr>
      </p:pic>
      <p:pic>
        <p:nvPicPr>
          <p:cNvPr id="4" name="Picture 3">
            <a:extLst>
              <a:ext uri="{FF2B5EF4-FFF2-40B4-BE49-F238E27FC236}">
                <a16:creationId xmlns:a16="http://schemas.microsoft.com/office/drawing/2014/main" id="{42D1396C-D6B3-4FD8-83AB-4CEFE42DB135}"/>
              </a:ext>
            </a:extLst>
          </p:cNvPr>
          <p:cNvPicPr>
            <a:picLocks noChangeAspect="1"/>
          </p:cNvPicPr>
          <p:nvPr/>
        </p:nvPicPr>
        <p:blipFill>
          <a:blip r:embed="rId5"/>
          <a:stretch>
            <a:fillRect/>
          </a:stretch>
        </p:blipFill>
        <p:spPr>
          <a:xfrm>
            <a:off x="1252850" y="827057"/>
            <a:ext cx="2910840" cy="2941320"/>
          </a:xfrm>
          <a:prstGeom prst="rect">
            <a:avLst/>
          </a:prstGeom>
        </p:spPr>
      </p:pic>
    </p:spTree>
    <p:extLst>
      <p:ext uri="{BB962C8B-B14F-4D97-AF65-F5344CB8AC3E}">
        <p14:creationId xmlns:p14="http://schemas.microsoft.com/office/powerpoint/2010/main" val="3997308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BD61-BB4A-4173-8DB0-71E7BB71F61B}"/>
              </a:ext>
            </a:extLst>
          </p:cNvPr>
          <p:cNvSpPr>
            <a:spLocks noGrp="1"/>
          </p:cNvSpPr>
          <p:nvPr>
            <p:ph type="title"/>
          </p:nvPr>
        </p:nvSpPr>
        <p:spPr>
          <a:xfrm>
            <a:off x="1140531" y="190130"/>
            <a:ext cx="10178322" cy="511695"/>
          </a:xfrm>
        </p:spPr>
        <p:txBody>
          <a:bodyPr>
            <a:normAutofit/>
          </a:bodyPr>
          <a:lstStyle/>
          <a:p>
            <a:r>
              <a:rPr lang="en-US" sz="2400" dirty="0"/>
              <a:t>One-way anova and Independent sample t-test (1/6)</a:t>
            </a:r>
            <a:endParaRPr lang="en-IN" sz="2400" dirty="0"/>
          </a:p>
        </p:txBody>
      </p:sp>
      <p:graphicFrame>
        <p:nvGraphicFramePr>
          <p:cNvPr id="3" name="Table 3">
            <a:extLst>
              <a:ext uri="{FF2B5EF4-FFF2-40B4-BE49-F238E27FC236}">
                <a16:creationId xmlns:a16="http://schemas.microsoft.com/office/drawing/2014/main" id="{46B8BB98-9708-4050-B541-71381939755F}"/>
              </a:ext>
            </a:extLst>
          </p:cNvPr>
          <p:cNvGraphicFramePr>
            <a:graphicFrameLocks noGrp="1"/>
          </p:cNvGraphicFramePr>
          <p:nvPr>
            <p:extLst>
              <p:ext uri="{D42A27DB-BD31-4B8C-83A1-F6EECF244321}">
                <p14:modId xmlns:p14="http://schemas.microsoft.com/office/powerpoint/2010/main" val="1740647730"/>
              </p:ext>
            </p:extLst>
          </p:nvPr>
        </p:nvGraphicFramePr>
        <p:xfrm>
          <a:off x="882574" y="605553"/>
          <a:ext cx="10938638" cy="6209554"/>
        </p:xfrm>
        <a:graphic>
          <a:graphicData uri="http://schemas.openxmlformats.org/drawingml/2006/table">
            <a:tbl>
              <a:tblPr firstRow="1" bandRow="1">
                <a:tableStyleId>{3C2FFA5D-87B4-456A-9821-1D502468CF0F}</a:tableStyleId>
              </a:tblPr>
              <a:tblGrid>
                <a:gridCol w="3650104">
                  <a:extLst>
                    <a:ext uri="{9D8B030D-6E8A-4147-A177-3AD203B41FA5}">
                      <a16:colId xmlns:a16="http://schemas.microsoft.com/office/drawing/2014/main" val="1546773975"/>
                    </a:ext>
                  </a:extLst>
                </a:gridCol>
                <a:gridCol w="3469651">
                  <a:extLst>
                    <a:ext uri="{9D8B030D-6E8A-4147-A177-3AD203B41FA5}">
                      <a16:colId xmlns:a16="http://schemas.microsoft.com/office/drawing/2014/main" val="2207672141"/>
                    </a:ext>
                  </a:extLst>
                </a:gridCol>
                <a:gridCol w="3818883">
                  <a:extLst>
                    <a:ext uri="{9D8B030D-6E8A-4147-A177-3AD203B41FA5}">
                      <a16:colId xmlns:a16="http://schemas.microsoft.com/office/drawing/2014/main" val="2485803784"/>
                    </a:ext>
                  </a:extLst>
                </a:gridCol>
              </a:tblGrid>
              <a:tr h="392709">
                <a:tc>
                  <a:txBody>
                    <a:bodyPr/>
                    <a:lstStyle/>
                    <a:p>
                      <a:pPr algn="ctr"/>
                      <a:r>
                        <a:rPr lang="en-US" sz="1800" dirty="0">
                          <a:latin typeface="Tw Cen MT" panose="020B0602020104020603" pitchFamily="34" charset="0"/>
                        </a:rPr>
                        <a:t>Null Hypothesis</a:t>
                      </a:r>
                      <a:endParaRPr lang="en-IN" sz="1800" dirty="0">
                        <a:latin typeface="Tw Cen MT" panose="020B0602020104020603" pitchFamily="34" charset="0"/>
                      </a:endParaRPr>
                    </a:p>
                  </a:txBody>
                  <a:tcPr/>
                </a:tc>
                <a:tc>
                  <a:txBody>
                    <a:bodyPr/>
                    <a:lstStyle/>
                    <a:p>
                      <a:pPr algn="ctr"/>
                      <a:r>
                        <a:rPr lang="en-US" dirty="0">
                          <a:latin typeface="Tw Cen MT" panose="020B0602020104020603" pitchFamily="34" charset="0"/>
                        </a:rPr>
                        <a:t>Output</a:t>
                      </a:r>
                      <a:endParaRPr lang="en-IN" dirty="0">
                        <a:latin typeface="Tw Cen MT" panose="020B0602020104020603" pitchFamily="34" charset="0"/>
                      </a:endParaRPr>
                    </a:p>
                  </a:txBody>
                  <a:tcPr/>
                </a:tc>
                <a:tc>
                  <a:txBody>
                    <a:bodyPr/>
                    <a:lstStyle/>
                    <a:p>
                      <a:pPr algn="ctr"/>
                      <a:r>
                        <a:rPr lang="en-US" dirty="0">
                          <a:latin typeface="Tw Cen MT" panose="020B0602020104020603" pitchFamily="34" charset="0"/>
                        </a:rPr>
                        <a:t>Interpretation</a:t>
                      </a:r>
                      <a:endParaRPr lang="en-IN" dirty="0">
                        <a:latin typeface="Tw Cen MT" panose="020B0602020104020603" pitchFamily="34" charset="0"/>
                      </a:endParaRPr>
                    </a:p>
                  </a:txBody>
                  <a:tcPr/>
                </a:tc>
                <a:extLst>
                  <a:ext uri="{0D108BD9-81ED-4DB2-BD59-A6C34878D82A}">
                    <a16:rowId xmlns:a16="http://schemas.microsoft.com/office/drawing/2014/main" val="159350209"/>
                  </a:ext>
                </a:extLst>
              </a:tr>
              <a:tr h="7854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Importance of Total Fat Content while purchasing biscuits is similar for different age groups.</a:t>
                      </a:r>
                      <a:endParaRPr lang="en-IN" sz="1400" kern="1200" dirty="0">
                        <a:solidFill>
                          <a:schemeClr val="dk1"/>
                        </a:solidFill>
                        <a:effectLst/>
                        <a:latin typeface="Tw Cen MT" panose="020B0602020104020603" pitchFamily="34" charset="0"/>
                        <a:ea typeface="+mn-ea"/>
                        <a:cs typeface="+mn-cs"/>
                      </a:endParaRPr>
                    </a:p>
                  </a:txBody>
                  <a:tcPr/>
                </a:tc>
                <a:tc>
                  <a:txBody>
                    <a:bodyPr/>
                    <a:lstStyle/>
                    <a:p>
                      <a:pPr algn="ctr"/>
                      <a:r>
                        <a:rPr lang="en-US" sz="1400" kern="1200" dirty="0">
                          <a:solidFill>
                            <a:schemeClr val="dk1"/>
                          </a:solidFill>
                          <a:effectLst/>
                          <a:latin typeface="Tw Cen MT" panose="020B0602020104020603" pitchFamily="34" charset="0"/>
                          <a:ea typeface="+mn-ea"/>
                          <a:cs typeface="+mn-cs"/>
                        </a:rPr>
                        <a:t>Both Levine’s test and ANOVA are insignificant. We fail to reject the null hypothesis</a:t>
                      </a:r>
                      <a:endParaRPr lang="en-IN" sz="1100" dirty="0">
                        <a:latin typeface="Tw Cen MT" panose="020B0602020104020603" pitchFamily="34" charset="0"/>
                      </a:endParaRPr>
                    </a:p>
                  </a:txBody>
                  <a:tcPr/>
                </a:tc>
                <a:tc>
                  <a:txBody>
                    <a:bodyPr/>
                    <a:lstStyle/>
                    <a:p>
                      <a:pPr algn="ctr"/>
                      <a:r>
                        <a:rPr lang="en-US" sz="1400" kern="1200" dirty="0">
                          <a:solidFill>
                            <a:schemeClr val="dk1"/>
                          </a:solidFill>
                          <a:effectLst/>
                          <a:latin typeface="Tw Cen MT" panose="020B0602020104020603" pitchFamily="34" charset="0"/>
                          <a:ea typeface="+mn-ea"/>
                          <a:cs typeface="+mn-cs"/>
                        </a:rPr>
                        <a:t>Importance of Total Fat Content while purchasing a Pack of Biscuits across different Age Groups is not statistically different</a:t>
                      </a:r>
                      <a:endParaRPr lang="en-IN" sz="1100" dirty="0">
                        <a:latin typeface="Tw Cen MT" panose="020B0602020104020603" pitchFamily="34" charset="0"/>
                      </a:endParaRPr>
                    </a:p>
                  </a:txBody>
                  <a:tcPr/>
                </a:tc>
                <a:extLst>
                  <a:ext uri="{0D108BD9-81ED-4DB2-BD59-A6C34878D82A}">
                    <a16:rowId xmlns:a16="http://schemas.microsoft.com/office/drawing/2014/main" val="1905924857"/>
                  </a:ext>
                </a:extLst>
              </a:tr>
              <a:tr h="785417">
                <a:tc>
                  <a:txBody>
                    <a:bodyPr/>
                    <a:lstStyle/>
                    <a:p>
                      <a:pPr algn="ctr"/>
                      <a:r>
                        <a:rPr lang="en-US" sz="1400" kern="1200" dirty="0">
                          <a:solidFill>
                            <a:schemeClr val="dk1"/>
                          </a:solidFill>
                          <a:effectLst/>
                          <a:latin typeface="Tw Cen MT" panose="020B0602020104020603" pitchFamily="34" charset="0"/>
                          <a:ea typeface="+mn-ea"/>
                          <a:cs typeface="+mn-cs"/>
                        </a:rPr>
                        <a:t>Importance of Sugar Content while purchasing biscuits is similar for different age groups.</a:t>
                      </a:r>
                      <a:endParaRPr lang="en-IN" sz="1100" dirty="0">
                        <a:latin typeface="Tw Cen MT" panose="020B0602020104020603" pitchFamily="34" charset="0"/>
                      </a:endParaRPr>
                    </a:p>
                  </a:txBody>
                  <a:tcPr/>
                </a:tc>
                <a:tc>
                  <a:txBody>
                    <a:bodyPr/>
                    <a:lstStyle/>
                    <a:p>
                      <a:pPr algn="ctr"/>
                      <a:r>
                        <a:rPr lang="en-US" sz="1400" kern="1200" dirty="0">
                          <a:solidFill>
                            <a:schemeClr val="dk1"/>
                          </a:solidFill>
                          <a:effectLst/>
                          <a:latin typeface="Tw Cen MT" panose="020B0602020104020603" pitchFamily="34" charset="0"/>
                          <a:ea typeface="+mn-ea"/>
                          <a:cs typeface="+mn-cs"/>
                        </a:rPr>
                        <a:t>Both Levine’s test and ANOVA are insignificant. We fail to reject the null hypothesis</a:t>
                      </a:r>
                      <a:endParaRPr lang="en-IN" sz="1100" dirty="0">
                        <a:latin typeface="Tw Cen MT" panose="020B0602020104020603" pitchFamily="34" charset="0"/>
                      </a:endParaRPr>
                    </a:p>
                  </a:txBody>
                  <a:tcPr/>
                </a:tc>
                <a:tc>
                  <a:txBody>
                    <a:bodyPr/>
                    <a:lstStyle/>
                    <a:p>
                      <a:pPr algn="ctr"/>
                      <a:r>
                        <a:rPr lang="en-US" sz="1400" kern="1200" dirty="0">
                          <a:solidFill>
                            <a:schemeClr val="dk1"/>
                          </a:solidFill>
                          <a:effectLst/>
                          <a:latin typeface="Tw Cen MT" panose="020B0602020104020603" pitchFamily="34" charset="0"/>
                          <a:ea typeface="+mn-ea"/>
                          <a:cs typeface="+mn-cs"/>
                        </a:rPr>
                        <a:t>The Importance of Total Sugar Content while purchasing a Pack of Biscuits across different Age Groups is not statistically different</a:t>
                      </a:r>
                      <a:endParaRPr lang="en-IN" sz="1100" dirty="0">
                        <a:latin typeface="Tw Cen MT" panose="020B0602020104020603" pitchFamily="34" charset="0"/>
                      </a:endParaRPr>
                    </a:p>
                  </a:txBody>
                  <a:tcPr/>
                </a:tc>
                <a:extLst>
                  <a:ext uri="{0D108BD9-81ED-4DB2-BD59-A6C34878D82A}">
                    <a16:rowId xmlns:a16="http://schemas.microsoft.com/office/drawing/2014/main" val="4265907009"/>
                  </a:ext>
                </a:extLst>
              </a:tr>
              <a:tr h="785417">
                <a:tc>
                  <a:txBody>
                    <a:bodyPr/>
                    <a:lstStyle/>
                    <a:p>
                      <a:pPr algn="ctr"/>
                      <a:r>
                        <a:rPr lang="en-US" sz="1400" kern="1200" dirty="0">
                          <a:solidFill>
                            <a:schemeClr val="dk1"/>
                          </a:solidFill>
                          <a:effectLst/>
                          <a:latin typeface="Tw Cen MT" panose="020B0602020104020603" pitchFamily="34" charset="0"/>
                          <a:ea typeface="+mn-ea"/>
                          <a:cs typeface="+mn-cs"/>
                        </a:rPr>
                        <a:t>Importance of Protein Content while purchasing biscuits is similar for different age groups</a:t>
                      </a:r>
                      <a:endParaRPr lang="en-IN" sz="1100" dirty="0">
                        <a:latin typeface="Tw Cen MT" panose="020B0602020104020603" pitchFamily="34" charset="0"/>
                      </a:endParaRPr>
                    </a:p>
                  </a:txBody>
                  <a:tcPr/>
                </a:tc>
                <a:tc>
                  <a:txBody>
                    <a:bodyPr/>
                    <a:lstStyle/>
                    <a:p>
                      <a:pPr algn="ctr"/>
                      <a:r>
                        <a:rPr lang="en-US" sz="1400" kern="1200" dirty="0">
                          <a:solidFill>
                            <a:schemeClr val="dk1"/>
                          </a:solidFill>
                          <a:effectLst/>
                          <a:latin typeface="Tw Cen MT" panose="020B0602020104020603" pitchFamily="34" charset="0"/>
                          <a:ea typeface="+mn-ea"/>
                          <a:cs typeface="+mn-cs"/>
                        </a:rPr>
                        <a:t>Both Levine’s test and ANOVA are insignificant. We fail to reject the null hypothesis</a:t>
                      </a:r>
                      <a:endParaRPr lang="en-IN" sz="1100" dirty="0">
                        <a:latin typeface="Tw Cen MT" panose="020B0602020104020603" pitchFamily="34" charset="0"/>
                      </a:endParaRPr>
                    </a:p>
                  </a:txBody>
                  <a:tcPr/>
                </a:tc>
                <a:tc>
                  <a:txBody>
                    <a:bodyPr/>
                    <a:lstStyle/>
                    <a:p>
                      <a:pPr algn="ctr"/>
                      <a:r>
                        <a:rPr lang="en-US" sz="1400" kern="1200" dirty="0">
                          <a:solidFill>
                            <a:schemeClr val="dk1"/>
                          </a:solidFill>
                          <a:effectLst/>
                          <a:latin typeface="Tw Cen MT" panose="020B0602020104020603" pitchFamily="34" charset="0"/>
                          <a:ea typeface="+mn-ea"/>
                          <a:cs typeface="+mn-cs"/>
                        </a:rPr>
                        <a:t>The Importance of Total Protein Content while purchasing a Pack of Biscuits across different Age Groups is not statistically different</a:t>
                      </a:r>
                      <a:endParaRPr lang="en-IN" sz="1100" dirty="0">
                        <a:latin typeface="Tw Cen MT" panose="020B0602020104020603" pitchFamily="34" charset="0"/>
                      </a:endParaRPr>
                    </a:p>
                  </a:txBody>
                  <a:tcPr/>
                </a:tc>
                <a:extLst>
                  <a:ext uri="{0D108BD9-81ED-4DB2-BD59-A6C34878D82A}">
                    <a16:rowId xmlns:a16="http://schemas.microsoft.com/office/drawing/2014/main" val="3588175684"/>
                  </a:ext>
                </a:extLst>
              </a:tr>
              <a:tr h="785417">
                <a:tc>
                  <a:txBody>
                    <a:bodyPr/>
                    <a:lstStyle/>
                    <a:p>
                      <a:pPr algn="ctr"/>
                      <a:r>
                        <a:rPr lang="en-US" sz="1400" kern="1200" dirty="0">
                          <a:solidFill>
                            <a:schemeClr val="dk1"/>
                          </a:solidFill>
                          <a:effectLst/>
                          <a:latin typeface="Tw Cen MT" panose="020B0602020104020603" pitchFamily="34" charset="0"/>
                          <a:ea typeface="+mn-ea"/>
                          <a:cs typeface="+mn-cs"/>
                        </a:rPr>
                        <a:t>Importance of Cholesterol Content while purchasing biscuits is similar for different age groups.</a:t>
                      </a:r>
                      <a:endParaRPr lang="en-IN" sz="1100" dirty="0">
                        <a:latin typeface="Tw Cen MT" panose="020B0602020104020603" pitchFamily="34" charset="0"/>
                      </a:endParaRPr>
                    </a:p>
                  </a:txBody>
                  <a:tcPr/>
                </a:tc>
                <a:tc>
                  <a:txBody>
                    <a:bodyPr/>
                    <a:lstStyle/>
                    <a:p>
                      <a:pPr algn="ctr"/>
                      <a:r>
                        <a:rPr lang="en-US" sz="1400" kern="1200" dirty="0">
                          <a:solidFill>
                            <a:schemeClr val="dk1"/>
                          </a:solidFill>
                          <a:effectLst/>
                          <a:latin typeface="Tw Cen MT" panose="020B0602020104020603" pitchFamily="34" charset="0"/>
                          <a:ea typeface="+mn-ea"/>
                          <a:cs typeface="+mn-cs"/>
                        </a:rPr>
                        <a:t>Both Levine’s test and ANOVA are insignificant. We fail to reject the null hypothesis</a:t>
                      </a:r>
                      <a:endParaRPr lang="en-IN" sz="1100" dirty="0">
                        <a:latin typeface="Tw Cen MT" panose="020B0602020104020603" pitchFamily="34" charset="0"/>
                      </a:endParaRPr>
                    </a:p>
                  </a:txBody>
                  <a:tcPr/>
                </a:tc>
                <a:tc>
                  <a:txBody>
                    <a:bodyPr/>
                    <a:lstStyle/>
                    <a:p>
                      <a:pPr algn="ctr"/>
                      <a:r>
                        <a:rPr lang="en-US" sz="1400" kern="1200" dirty="0">
                          <a:solidFill>
                            <a:schemeClr val="dk1"/>
                          </a:solidFill>
                          <a:effectLst/>
                          <a:latin typeface="Tw Cen MT" panose="020B0602020104020603" pitchFamily="34" charset="0"/>
                          <a:ea typeface="+mn-ea"/>
                          <a:cs typeface="+mn-cs"/>
                        </a:rPr>
                        <a:t>The Importance of Total Cholesterol Content while purchasing a Pack of Biscuits across different Age Groups is not statistically different</a:t>
                      </a:r>
                      <a:endParaRPr lang="en-IN" sz="1100" dirty="0">
                        <a:latin typeface="Tw Cen MT" panose="020B0602020104020603" pitchFamily="34" charset="0"/>
                      </a:endParaRPr>
                    </a:p>
                  </a:txBody>
                  <a:tcPr/>
                </a:tc>
                <a:extLst>
                  <a:ext uri="{0D108BD9-81ED-4DB2-BD59-A6C34878D82A}">
                    <a16:rowId xmlns:a16="http://schemas.microsoft.com/office/drawing/2014/main" val="3228101702"/>
                  </a:ext>
                </a:extLst>
              </a:tr>
              <a:tr h="785417">
                <a:tc>
                  <a:txBody>
                    <a:bodyPr/>
                    <a:lstStyle/>
                    <a:p>
                      <a:pPr algn="ctr"/>
                      <a:r>
                        <a:rPr lang="en-US" sz="1400" kern="1200" dirty="0">
                          <a:solidFill>
                            <a:schemeClr val="dk1"/>
                          </a:solidFill>
                          <a:effectLst/>
                          <a:latin typeface="Tw Cen MT" panose="020B0602020104020603" pitchFamily="34" charset="0"/>
                          <a:ea typeface="+mn-ea"/>
                          <a:cs typeface="+mn-cs"/>
                        </a:rPr>
                        <a:t>Importance of Carbohydrates Content while purchasing biscuits is similar for different age groups.</a:t>
                      </a:r>
                      <a:endParaRPr lang="en-IN" sz="1400" dirty="0">
                        <a:latin typeface="Tw Cen MT" panose="020B06020201040206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Both Levine’s test and ANOVA are insignificant. We fail to reject the null hypothesis</a:t>
                      </a:r>
                      <a:endParaRPr lang="en-IN" sz="1400" dirty="0">
                        <a:latin typeface="Tw Cen MT" panose="020B0602020104020603" pitchFamily="34" charset="0"/>
                      </a:endParaRPr>
                    </a:p>
                    <a:p>
                      <a:pPr algn="ctr"/>
                      <a:endParaRPr lang="en-IN" sz="1400" dirty="0">
                        <a:latin typeface="Tw Cen MT" panose="020B0602020104020603" pitchFamily="34" charset="0"/>
                      </a:endParaRPr>
                    </a:p>
                  </a:txBody>
                  <a:tcPr/>
                </a:tc>
                <a:tc>
                  <a:txBody>
                    <a:bodyPr/>
                    <a:lstStyle/>
                    <a:p>
                      <a:pPr algn="ctr"/>
                      <a:r>
                        <a:rPr lang="en-US" sz="1400" kern="1200" dirty="0">
                          <a:solidFill>
                            <a:schemeClr val="dk1"/>
                          </a:solidFill>
                          <a:effectLst/>
                          <a:latin typeface="Tw Cen MT" panose="020B0602020104020603" pitchFamily="34" charset="0"/>
                          <a:ea typeface="+mn-ea"/>
                          <a:cs typeface="+mn-cs"/>
                        </a:rPr>
                        <a:t>The Importance of Total Carbohydrate Content while purchasing a Pack of Biscuits across different Age Groups is not statistically different</a:t>
                      </a:r>
                      <a:endParaRPr lang="en-IN" sz="1400" dirty="0">
                        <a:latin typeface="Tw Cen MT" panose="020B0602020104020603" pitchFamily="34" charset="0"/>
                      </a:endParaRPr>
                    </a:p>
                  </a:txBody>
                  <a:tcPr/>
                </a:tc>
                <a:extLst>
                  <a:ext uri="{0D108BD9-81ED-4DB2-BD59-A6C34878D82A}">
                    <a16:rowId xmlns:a16="http://schemas.microsoft.com/office/drawing/2014/main" val="1613062973"/>
                  </a:ext>
                </a:extLst>
              </a:tr>
              <a:tr h="785417">
                <a:tc>
                  <a:txBody>
                    <a:bodyPr/>
                    <a:lstStyle/>
                    <a:p>
                      <a:pPr algn="ctr"/>
                      <a:r>
                        <a:rPr lang="en-US" sz="1400" kern="1200" dirty="0">
                          <a:solidFill>
                            <a:schemeClr val="dk1"/>
                          </a:solidFill>
                          <a:effectLst/>
                          <a:latin typeface="Tw Cen MT" panose="020B0602020104020603" pitchFamily="34" charset="0"/>
                          <a:ea typeface="+mn-ea"/>
                          <a:cs typeface="+mn-cs"/>
                        </a:rPr>
                        <a:t>The importance of Calories while purchasing biscuits is similar for different gender groups</a:t>
                      </a:r>
                      <a:endParaRPr lang="en-IN" sz="1400" dirty="0">
                        <a:latin typeface="Tw Cen MT" panose="020B06020201040206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Both Levine’s test and ANOVA are insignificant. We fail to reject the null hypothesis</a:t>
                      </a:r>
                      <a:endParaRPr lang="en-IN" sz="1400" dirty="0">
                        <a:latin typeface="Tw Cen MT" panose="020B0602020104020603" pitchFamily="34" charset="0"/>
                      </a:endParaRPr>
                    </a:p>
                    <a:p>
                      <a:pPr algn="ctr"/>
                      <a:endParaRPr lang="en-IN" sz="1400" dirty="0">
                        <a:latin typeface="Tw Cen MT" panose="020B0602020104020603" pitchFamily="34" charset="0"/>
                      </a:endParaRPr>
                    </a:p>
                  </a:txBody>
                  <a:tcPr/>
                </a:tc>
                <a:tc>
                  <a:txBody>
                    <a:bodyPr/>
                    <a:lstStyle/>
                    <a:p>
                      <a:pPr algn="ctr"/>
                      <a:r>
                        <a:rPr lang="en-US" sz="1400" kern="1200" dirty="0">
                          <a:solidFill>
                            <a:schemeClr val="dk1"/>
                          </a:solidFill>
                          <a:effectLst/>
                          <a:latin typeface="Tw Cen MT" panose="020B0602020104020603" pitchFamily="34" charset="0"/>
                          <a:ea typeface="+mn-ea"/>
                          <a:cs typeface="+mn-cs"/>
                        </a:rPr>
                        <a:t>The Importance of Total Calories Contents while purchasing a Pack of Biscuits across different Age Groups is not statistically different</a:t>
                      </a:r>
                      <a:endParaRPr lang="en-IN" sz="1400" dirty="0">
                        <a:latin typeface="Tw Cen MT" panose="020B0602020104020603" pitchFamily="34" charset="0"/>
                      </a:endParaRPr>
                    </a:p>
                  </a:txBody>
                  <a:tcPr/>
                </a:tc>
                <a:extLst>
                  <a:ext uri="{0D108BD9-81ED-4DB2-BD59-A6C34878D82A}">
                    <a16:rowId xmlns:a16="http://schemas.microsoft.com/office/drawing/2014/main" val="166190971"/>
                  </a:ext>
                </a:extLst>
              </a:tr>
              <a:tr h="785417">
                <a:tc>
                  <a:txBody>
                    <a:bodyPr/>
                    <a:lstStyle/>
                    <a:p>
                      <a:pPr algn="ctr"/>
                      <a:r>
                        <a:rPr lang="en-US" sz="1400" kern="1200" dirty="0">
                          <a:solidFill>
                            <a:schemeClr val="dk1"/>
                          </a:solidFill>
                          <a:effectLst/>
                          <a:latin typeface="Tw Cen MT" panose="020B0602020104020603" pitchFamily="34" charset="0"/>
                          <a:ea typeface="+mn-ea"/>
                          <a:cs typeface="+mn-cs"/>
                        </a:rPr>
                        <a:t>Perception of Patanjali Biscuits’ Quality as lesser or higher vis-à-vis its competitors is similar for different age groups.</a:t>
                      </a:r>
                      <a:endParaRPr lang="en-IN" sz="1400" dirty="0">
                        <a:latin typeface="Tw Cen MT" panose="020B06020201040206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Both Levine’s test and ANOVA are insignificant. We fail to reject the null hypothesis</a:t>
                      </a:r>
                      <a:endParaRPr lang="en-IN" sz="1400" dirty="0">
                        <a:latin typeface="Tw Cen MT" panose="020B0602020104020603" pitchFamily="34" charset="0"/>
                      </a:endParaRPr>
                    </a:p>
                  </a:txBody>
                  <a:tcPr/>
                </a:tc>
                <a:tc>
                  <a:txBody>
                    <a:bodyPr/>
                    <a:lstStyle/>
                    <a:p>
                      <a:pPr algn="ctr"/>
                      <a:r>
                        <a:rPr lang="en-US" sz="1400" kern="1200" dirty="0">
                          <a:solidFill>
                            <a:schemeClr val="dk1"/>
                          </a:solidFill>
                          <a:effectLst/>
                          <a:latin typeface="Tw Cen MT" panose="020B0602020104020603" pitchFamily="34" charset="0"/>
                          <a:ea typeface="+mn-ea"/>
                          <a:cs typeface="+mn-cs"/>
                        </a:rPr>
                        <a:t>‘Perception of Patanjali Biscuit’s Quality being lesser vis-à-vis Competition’ across different Age Groups is not statistically different.</a:t>
                      </a:r>
                      <a:endParaRPr lang="en-IN" sz="1400" dirty="0">
                        <a:latin typeface="Tw Cen MT" panose="020B0602020104020603" pitchFamily="34" charset="0"/>
                      </a:endParaRPr>
                    </a:p>
                  </a:txBody>
                  <a:tcPr/>
                </a:tc>
                <a:extLst>
                  <a:ext uri="{0D108BD9-81ED-4DB2-BD59-A6C34878D82A}">
                    <a16:rowId xmlns:a16="http://schemas.microsoft.com/office/drawing/2014/main" val="66543711"/>
                  </a:ext>
                </a:extLst>
              </a:tr>
            </a:tbl>
          </a:graphicData>
        </a:graphic>
      </p:graphicFrame>
    </p:spTree>
    <p:extLst>
      <p:ext uri="{BB962C8B-B14F-4D97-AF65-F5344CB8AC3E}">
        <p14:creationId xmlns:p14="http://schemas.microsoft.com/office/powerpoint/2010/main" val="824935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BD61-BB4A-4173-8DB0-71E7BB71F61B}"/>
              </a:ext>
            </a:extLst>
          </p:cNvPr>
          <p:cNvSpPr>
            <a:spLocks noGrp="1"/>
          </p:cNvSpPr>
          <p:nvPr>
            <p:ph type="title"/>
          </p:nvPr>
        </p:nvSpPr>
        <p:spPr>
          <a:xfrm>
            <a:off x="1251678" y="382385"/>
            <a:ext cx="10178322" cy="511695"/>
          </a:xfrm>
        </p:spPr>
        <p:txBody>
          <a:bodyPr>
            <a:normAutofit/>
          </a:bodyPr>
          <a:lstStyle/>
          <a:p>
            <a:r>
              <a:rPr lang="en-US" sz="2400" dirty="0"/>
              <a:t>One-way anova and Independent sample t-test (2/6)</a:t>
            </a:r>
            <a:endParaRPr lang="en-IN" sz="2400" dirty="0"/>
          </a:p>
        </p:txBody>
      </p:sp>
      <p:graphicFrame>
        <p:nvGraphicFramePr>
          <p:cNvPr id="3" name="Table 3">
            <a:extLst>
              <a:ext uri="{FF2B5EF4-FFF2-40B4-BE49-F238E27FC236}">
                <a16:creationId xmlns:a16="http://schemas.microsoft.com/office/drawing/2014/main" id="{46B8BB98-9708-4050-B541-71381939755F}"/>
              </a:ext>
            </a:extLst>
          </p:cNvPr>
          <p:cNvGraphicFramePr>
            <a:graphicFrameLocks noGrp="1"/>
          </p:cNvGraphicFramePr>
          <p:nvPr>
            <p:extLst>
              <p:ext uri="{D42A27DB-BD31-4B8C-83A1-F6EECF244321}">
                <p14:modId xmlns:p14="http://schemas.microsoft.com/office/powerpoint/2010/main" val="1545274242"/>
              </p:ext>
            </p:extLst>
          </p:nvPr>
        </p:nvGraphicFramePr>
        <p:xfrm>
          <a:off x="882574" y="894080"/>
          <a:ext cx="11309426" cy="5836658"/>
        </p:xfrm>
        <a:graphic>
          <a:graphicData uri="http://schemas.openxmlformats.org/drawingml/2006/table">
            <a:tbl>
              <a:tblPr firstRow="1" bandRow="1">
                <a:tableStyleId>{3C2FFA5D-87B4-456A-9821-1D502468CF0F}</a:tableStyleId>
              </a:tblPr>
              <a:tblGrid>
                <a:gridCol w="3773832">
                  <a:extLst>
                    <a:ext uri="{9D8B030D-6E8A-4147-A177-3AD203B41FA5}">
                      <a16:colId xmlns:a16="http://schemas.microsoft.com/office/drawing/2014/main" val="1546773975"/>
                    </a:ext>
                  </a:extLst>
                </a:gridCol>
                <a:gridCol w="3587262">
                  <a:extLst>
                    <a:ext uri="{9D8B030D-6E8A-4147-A177-3AD203B41FA5}">
                      <a16:colId xmlns:a16="http://schemas.microsoft.com/office/drawing/2014/main" val="2207672141"/>
                    </a:ext>
                  </a:extLst>
                </a:gridCol>
                <a:gridCol w="3948332">
                  <a:extLst>
                    <a:ext uri="{9D8B030D-6E8A-4147-A177-3AD203B41FA5}">
                      <a16:colId xmlns:a16="http://schemas.microsoft.com/office/drawing/2014/main" val="2485803784"/>
                    </a:ext>
                  </a:extLst>
                </a:gridCol>
              </a:tblGrid>
              <a:tr h="389111">
                <a:tc>
                  <a:txBody>
                    <a:bodyPr/>
                    <a:lstStyle/>
                    <a:p>
                      <a:pPr algn="ctr"/>
                      <a:r>
                        <a:rPr lang="en-US" sz="1800" dirty="0">
                          <a:latin typeface="Tw Cen MT" panose="020B0602020104020603" pitchFamily="34" charset="0"/>
                        </a:rPr>
                        <a:t>Null Hypothesis</a:t>
                      </a:r>
                      <a:endParaRPr lang="en-IN" sz="1800" dirty="0">
                        <a:latin typeface="Tw Cen MT" panose="020B0602020104020603" pitchFamily="34" charset="0"/>
                      </a:endParaRPr>
                    </a:p>
                  </a:txBody>
                  <a:tcPr/>
                </a:tc>
                <a:tc>
                  <a:txBody>
                    <a:bodyPr/>
                    <a:lstStyle/>
                    <a:p>
                      <a:pPr algn="ctr"/>
                      <a:r>
                        <a:rPr lang="en-US" sz="1800" dirty="0">
                          <a:latin typeface="Tw Cen MT" panose="020B0602020104020603" pitchFamily="34" charset="0"/>
                        </a:rPr>
                        <a:t>Output</a:t>
                      </a:r>
                      <a:endParaRPr lang="en-IN" sz="1800" dirty="0">
                        <a:latin typeface="Tw Cen MT" panose="020B0602020104020603" pitchFamily="34" charset="0"/>
                      </a:endParaRPr>
                    </a:p>
                  </a:txBody>
                  <a:tcPr/>
                </a:tc>
                <a:tc>
                  <a:txBody>
                    <a:bodyPr/>
                    <a:lstStyle/>
                    <a:p>
                      <a:pPr algn="ctr"/>
                      <a:r>
                        <a:rPr lang="en-US" sz="1800" dirty="0">
                          <a:latin typeface="Tw Cen MT" panose="020B0602020104020603" pitchFamily="34" charset="0"/>
                        </a:rPr>
                        <a:t>Interpretation</a:t>
                      </a:r>
                      <a:endParaRPr lang="en-IN" sz="1800" dirty="0">
                        <a:latin typeface="Tw Cen MT" panose="020B0602020104020603" pitchFamily="34" charset="0"/>
                      </a:endParaRPr>
                    </a:p>
                  </a:txBody>
                  <a:tcPr/>
                </a:tc>
                <a:extLst>
                  <a:ext uri="{0D108BD9-81ED-4DB2-BD59-A6C34878D82A}">
                    <a16:rowId xmlns:a16="http://schemas.microsoft.com/office/drawing/2014/main" val="159350209"/>
                  </a:ext>
                </a:extLst>
              </a:tr>
              <a:tr h="778221">
                <a:tc>
                  <a:txBody>
                    <a:bodyPr/>
                    <a:lstStyle/>
                    <a:p>
                      <a:pPr algn="ctr"/>
                      <a:r>
                        <a:rPr lang="en-US" sz="1400" kern="1200" dirty="0">
                          <a:solidFill>
                            <a:schemeClr val="dk1"/>
                          </a:solidFill>
                          <a:effectLst/>
                          <a:latin typeface="Tw Cen MT" panose="020B0602020104020603" pitchFamily="34" charset="0"/>
                          <a:ea typeface="+mn-ea"/>
                          <a:cs typeface="+mn-cs"/>
                        </a:rPr>
                        <a:t>Perception of Patanjali Biscuits’ Sugar Content as lesser or higher vis-à-vis its competitors is similar for different age groups</a:t>
                      </a:r>
                      <a:endParaRPr lang="en-IN" sz="1400" dirty="0">
                        <a:latin typeface="Tw Cen MT" panose="020B06020201040206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Both Levine’s test and ANOVA are insignificant. We fail to reject the null hypothesis</a:t>
                      </a:r>
                      <a:endParaRPr lang="en-IN" sz="1400" dirty="0">
                        <a:latin typeface="Tw Cen MT" panose="020B0602020104020603" pitchFamily="34" charset="0"/>
                      </a:endParaRPr>
                    </a:p>
                  </a:txBody>
                  <a:tcPr/>
                </a:tc>
                <a:tc>
                  <a:txBody>
                    <a:bodyPr/>
                    <a:lstStyle/>
                    <a:p>
                      <a:pPr algn="ctr"/>
                      <a:r>
                        <a:rPr lang="en-US" sz="1400" kern="1200" dirty="0">
                          <a:solidFill>
                            <a:schemeClr val="dk1"/>
                          </a:solidFill>
                          <a:effectLst/>
                          <a:latin typeface="Tw Cen MT" panose="020B0602020104020603" pitchFamily="34" charset="0"/>
                          <a:ea typeface="+mn-ea"/>
                          <a:cs typeface="+mn-cs"/>
                        </a:rPr>
                        <a:t>So, ‘Perception of Patanjali Biscuit’s Sugar Content being Higher vis-à-vis Competition’ across different Age Groups is not statistically different</a:t>
                      </a:r>
                      <a:endParaRPr lang="en-IN" sz="1400" dirty="0">
                        <a:latin typeface="Tw Cen MT" panose="020B0602020104020603" pitchFamily="34" charset="0"/>
                      </a:endParaRPr>
                    </a:p>
                  </a:txBody>
                  <a:tcPr/>
                </a:tc>
                <a:extLst>
                  <a:ext uri="{0D108BD9-81ED-4DB2-BD59-A6C34878D82A}">
                    <a16:rowId xmlns:a16="http://schemas.microsoft.com/office/drawing/2014/main" val="1870941499"/>
                  </a:ext>
                </a:extLst>
              </a:tr>
              <a:tr h="7782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Perception of Patanjali Biscuits’ Total Fat Content as lesser or higher vis-à-vis its competitors is similar for different age groups.</a:t>
                      </a:r>
                      <a:endParaRPr lang="en-IN" sz="1100" kern="1200" dirty="0">
                        <a:solidFill>
                          <a:schemeClr val="dk1"/>
                        </a:solidFill>
                        <a:effectLst/>
                        <a:latin typeface="Tw Cen MT" panose="020B0602020104020603" pitchFamily="34" charset="0"/>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Both Levine’s test and ANOVA are insignificant. We fail to reject the null hypothesis</a:t>
                      </a:r>
                      <a:endParaRPr lang="en-IN" sz="1400" dirty="0">
                        <a:latin typeface="Tw Cen MT" panose="020B0602020104020603" pitchFamily="34" charset="0"/>
                      </a:endParaRPr>
                    </a:p>
                    <a:p>
                      <a:pPr algn="ctr"/>
                      <a:endParaRPr lang="en-IN" sz="1100" dirty="0">
                        <a:latin typeface="Tw Cen MT" panose="020B0602020104020603" pitchFamily="34" charset="0"/>
                      </a:endParaRPr>
                    </a:p>
                  </a:txBody>
                  <a:tcPr/>
                </a:tc>
                <a:tc>
                  <a:txBody>
                    <a:bodyPr/>
                    <a:lstStyle/>
                    <a:p>
                      <a:pPr algn="ctr"/>
                      <a:r>
                        <a:rPr lang="en-US" sz="1400" kern="1200" dirty="0">
                          <a:solidFill>
                            <a:schemeClr val="dk1"/>
                          </a:solidFill>
                          <a:effectLst/>
                          <a:latin typeface="Tw Cen MT" panose="020B0602020104020603" pitchFamily="34" charset="0"/>
                          <a:ea typeface="+mn-ea"/>
                          <a:cs typeface="+mn-cs"/>
                        </a:rPr>
                        <a:t>‘Perception of Patanjali Biscuit’s Fat Content being Higher vis-à-vis Competition’ across different Age Groups is not statistically different</a:t>
                      </a:r>
                      <a:endParaRPr lang="en-IN" sz="1100" dirty="0">
                        <a:latin typeface="Tw Cen MT" panose="020B0602020104020603" pitchFamily="34" charset="0"/>
                      </a:endParaRPr>
                    </a:p>
                  </a:txBody>
                  <a:tcPr/>
                </a:tc>
                <a:extLst>
                  <a:ext uri="{0D108BD9-81ED-4DB2-BD59-A6C34878D82A}">
                    <a16:rowId xmlns:a16="http://schemas.microsoft.com/office/drawing/2014/main" val="1905924857"/>
                  </a:ext>
                </a:extLst>
              </a:tr>
              <a:tr h="778221">
                <a:tc>
                  <a:txBody>
                    <a:bodyPr/>
                    <a:lstStyle/>
                    <a:p>
                      <a:pPr algn="ctr"/>
                      <a:r>
                        <a:rPr lang="en-US" sz="1400" kern="1200" dirty="0">
                          <a:solidFill>
                            <a:schemeClr val="dk1"/>
                          </a:solidFill>
                          <a:effectLst/>
                          <a:latin typeface="Tw Cen MT" panose="020B0602020104020603" pitchFamily="34" charset="0"/>
                          <a:ea typeface="+mn-ea"/>
                          <a:cs typeface="+mn-cs"/>
                        </a:rPr>
                        <a:t>Perception of Patanjali Biscuits’ Protein Content as lesser or higher vis-à-vis its competitors is similar for different age groups</a:t>
                      </a:r>
                      <a:endParaRPr lang="en-IN" sz="1400" dirty="0">
                        <a:latin typeface="Tw Cen MT" panose="020B06020201040206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Both Levine’s test and ANOVA are insignificant. We fail to reject the null hypothesis</a:t>
                      </a:r>
                      <a:endParaRPr lang="en-IN" sz="1400" dirty="0">
                        <a:latin typeface="Tw Cen MT" panose="020B0602020104020603" pitchFamily="34" charset="0"/>
                      </a:endParaRPr>
                    </a:p>
                    <a:p>
                      <a:pPr algn="ctr"/>
                      <a:endParaRPr lang="en-IN" sz="1400" dirty="0">
                        <a:latin typeface="Tw Cen MT" panose="020B0602020104020603" pitchFamily="34" charset="0"/>
                      </a:endParaRPr>
                    </a:p>
                  </a:txBody>
                  <a:tcPr/>
                </a:tc>
                <a:tc>
                  <a:txBody>
                    <a:bodyPr/>
                    <a:lstStyle/>
                    <a:p>
                      <a:pPr algn="ctr"/>
                      <a:r>
                        <a:rPr lang="en-US" sz="1400" kern="1200" dirty="0">
                          <a:solidFill>
                            <a:schemeClr val="dk1"/>
                          </a:solidFill>
                          <a:effectLst/>
                          <a:latin typeface="Tw Cen MT" panose="020B0602020104020603" pitchFamily="34" charset="0"/>
                          <a:ea typeface="+mn-ea"/>
                          <a:cs typeface="+mn-cs"/>
                        </a:rPr>
                        <a:t>‘Perception of Patanjali Biscuit’s Protein Content being Higher vis-à-vis Competition’ across different Age Groups is not statistically different</a:t>
                      </a:r>
                      <a:endParaRPr lang="en-IN" sz="1400" dirty="0">
                        <a:latin typeface="Tw Cen MT" panose="020B0602020104020603" pitchFamily="34" charset="0"/>
                      </a:endParaRPr>
                    </a:p>
                  </a:txBody>
                  <a:tcPr/>
                </a:tc>
                <a:extLst>
                  <a:ext uri="{0D108BD9-81ED-4DB2-BD59-A6C34878D82A}">
                    <a16:rowId xmlns:a16="http://schemas.microsoft.com/office/drawing/2014/main" val="4265907009"/>
                  </a:ext>
                </a:extLst>
              </a:tr>
              <a:tr h="778221">
                <a:tc>
                  <a:txBody>
                    <a:bodyPr/>
                    <a:lstStyle/>
                    <a:p>
                      <a:pPr algn="ctr"/>
                      <a:r>
                        <a:rPr lang="en-US" sz="1400" kern="1200" dirty="0">
                          <a:solidFill>
                            <a:schemeClr val="dk1"/>
                          </a:solidFill>
                          <a:effectLst/>
                          <a:latin typeface="Tw Cen MT" panose="020B0602020104020603" pitchFamily="34" charset="0"/>
                          <a:ea typeface="+mn-ea"/>
                          <a:cs typeface="+mn-cs"/>
                        </a:rPr>
                        <a:t>Perception of Patanjali Biscuits’ Cholesterol Content as lesser or higher vis-à-vis its competitors is similar for different age groups</a:t>
                      </a:r>
                      <a:endParaRPr lang="en-IN" sz="1400" dirty="0">
                        <a:latin typeface="Tw Cen MT" panose="020B06020201040206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Both Levine’s test is significant. But the Brown-Forsythe Test is insignificant. We fail to reject the null hypothesis</a:t>
                      </a:r>
                      <a:endParaRPr lang="en-IN" sz="1400" dirty="0">
                        <a:latin typeface="Tw Cen MT" panose="020B06020201040206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‘Perception of Patanjali Biscuit’s Cholesterol Content being Higher vis-à-vis Competition’ across different Age Groups is not statistically different.</a:t>
                      </a:r>
                      <a:endParaRPr lang="en-IN" sz="1400" kern="1200" dirty="0">
                        <a:solidFill>
                          <a:schemeClr val="dk1"/>
                        </a:solidFill>
                        <a:effectLst/>
                        <a:latin typeface="Tw Cen MT" panose="020B0602020104020603" pitchFamily="34" charset="0"/>
                        <a:ea typeface="+mn-ea"/>
                        <a:cs typeface="+mn-cs"/>
                      </a:endParaRPr>
                    </a:p>
                  </a:txBody>
                  <a:tcPr/>
                </a:tc>
                <a:extLst>
                  <a:ext uri="{0D108BD9-81ED-4DB2-BD59-A6C34878D82A}">
                    <a16:rowId xmlns:a16="http://schemas.microsoft.com/office/drawing/2014/main" val="3588175684"/>
                  </a:ext>
                </a:extLst>
              </a:tr>
              <a:tr h="778221">
                <a:tc>
                  <a:txBody>
                    <a:bodyPr/>
                    <a:lstStyle/>
                    <a:p>
                      <a:pPr algn="ctr"/>
                      <a:r>
                        <a:rPr lang="en-US" sz="1400" kern="1200" dirty="0">
                          <a:solidFill>
                            <a:schemeClr val="dk1"/>
                          </a:solidFill>
                          <a:effectLst/>
                          <a:latin typeface="Tw Cen MT" panose="020B0602020104020603" pitchFamily="34" charset="0"/>
                          <a:ea typeface="+mn-ea"/>
                          <a:cs typeface="+mn-cs"/>
                        </a:rPr>
                        <a:t>Perception of Patanjali Biscuits’ Carbohydrates Content as lesser or higher vis-à-vis its competitors is similar for different age groups</a:t>
                      </a:r>
                      <a:endParaRPr lang="en-IN" sz="1400" dirty="0">
                        <a:latin typeface="Tw Cen MT" panose="020B06020201040206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Both Levine’s test and ANOVA are insignificant. We fail to reject the null hypothesis</a:t>
                      </a:r>
                      <a:endParaRPr lang="en-IN" sz="1400" dirty="0">
                        <a:latin typeface="Tw Cen MT" panose="020B0602020104020603" pitchFamily="34" charset="0"/>
                      </a:endParaRPr>
                    </a:p>
                    <a:p>
                      <a:pPr algn="ctr"/>
                      <a:endParaRPr lang="en-IN" sz="1400" dirty="0">
                        <a:latin typeface="Tw Cen MT" panose="020B0602020104020603" pitchFamily="34" charset="0"/>
                      </a:endParaRPr>
                    </a:p>
                  </a:txBody>
                  <a:tcPr/>
                </a:tc>
                <a:tc>
                  <a:txBody>
                    <a:bodyPr/>
                    <a:lstStyle/>
                    <a:p>
                      <a:pPr algn="ctr"/>
                      <a:r>
                        <a:rPr lang="en-US" sz="1400" kern="1200" dirty="0">
                          <a:solidFill>
                            <a:schemeClr val="dk1"/>
                          </a:solidFill>
                          <a:effectLst/>
                          <a:latin typeface="Tw Cen MT" panose="020B0602020104020603" pitchFamily="34" charset="0"/>
                          <a:ea typeface="+mn-ea"/>
                          <a:cs typeface="+mn-cs"/>
                        </a:rPr>
                        <a:t>‘Perception of Patanjali Biscuit’s Carbohydrate Content being Higher vis-à-vis Competition’ across different Age Groups is not statistically different</a:t>
                      </a:r>
                      <a:endParaRPr lang="en-IN" sz="1400" dirty="0">
                        <a:latin typeface="Tw Cen MT" panose="020B0602020104020603" pitchFamily="34" charset="0"/>
                      </a:endParaRPr>
                    </a:p>
                  </a:txBody>
                  <a:tcPr/>
                </a:tc>
                <a:extLst>
                  <a:ext uri="{0D108BD9-81ED-4DB2-BD59-A6C34878D82A}">
                    <a16:rowId xmlns:a16="http://schemas.microsoft.com/office/drawing/2014/main" val="3228101702"/>
                  </a:ext>
                </a:extLst>
              </a:tr>
              <a:tr h="778221">
                <a:tc>
                  <a:txBody>
                    <a:bodyPr/>
                    <a:lstStyle/>
                    <a:p>
                      <a:pPr algn="ctr"/>
                      <a:r>
                        <a:rPr lang="en-US" sz="1400" kern="1200" dirty="0">
                          <a:solidFill>
                            <a:schemeClr val="dk1"/>
                          </a:solidFill>
                          <a:effectLst/>
                          <a:latin typeface="Tw Cen MT" panose="020B0602020104020603" pitchFamily="34" charset="0"/>
                          <a:ea typeface="+mn-ea"/>
                          <a:cs typeface="+mn-cs"/>
                        </a:rPr>
                        <a:t>Perception of Patanjali Biscuits’ Calories Content as lesser or higher vis-à-vis its competitors is similar for different age groups.</a:t>
                      </a:r>
                      <a:endParaRPr lang="en-IN" sz="1400" dirty="0">
                        <a:latin typeface="Tw Cen MT" panose="020B06020201040206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Both Levine’s test and ANOVA are insignificant. We fail to reject the null hypothesis</a:t>
                      </a:r>
                      <a:endParaRPr lang="en-IN" sz="1400" dirty="0">
                        <a:latin typeface="Tw Cen MT" panose="020B0602020104020603" pitchFamily="34" charset="0"/>
                      </a:endParaRPr>
                    </a:p>
                    <a:p>
                      <a:pPr algn="ctr"/>
                      <a:endParaRPr lang="en-IN" sz="1400" dirty="0">
                        <a:latin typeface="Tw Cen MT" panose="020B0602020104020603" pitchFamily="34" charset="0"/>
                      </a:endParaRPr>
                    </a:p>
                  </a:txBody>
                  <a:tcPr/>
                </a:tc>
                <a:tc>
                  <a:txBody>
                    <a:bodyPr/>
                    <a:lstStyle/>
                    <a:p>
                      <a:pPr algn="ctr"/>
                      <a:r>
                        <a:rPr lang="en-US" sz="1400" kern="1200" dirty="0">
                          <a:solidFill>
                            <a:schemeClr val="dk1"/>
                          </a:solidFill>
                          <a:effectLst/>
                          <a:latin typeface="Tw Cen MT" panose="020B0602020104020603" pitchFamily="34" charset="0"/>
                          <a:ea typeface="+mn-ea"/>
                          <a:cs typeface="+mn-cs"/>
                        </a:rPr>
                        <a:t>‘Perception of Patanjali Biscuit’s Calorie Content being Higher vis-à-vis Competition’ across different Age Groups is not statistically different.</a:t>
                      </a:r>
                      <a:endParaRPr lang="en-IN" sz="1400" dirty="0">
                        <a:latin typeface="Tw Cen MT" panose="020B0602020104020603" pitchFamily="34" charset="0"/>
                      </a:endParaRPr>
                    </a:p>
                  </a:txBody>
                  <a:tcPr/>
                </a:tc>
                <a:extLst>
                  <a:ext uri="{0D108BD9-81ED-4DB2-BD59-A6C34878D82A}">
                    <a16:rowId xmlns:a16="http://schemas.microsoft.com/office/drawing/2014/main" val="1613062973"/>
                  </a:ext>
                </a:extLst>
              </a:tr>
              <a:tr h="7782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‘Perception of Patanjali Biscuit’s High Availability in Stores’ is similar across different Age Groups.</a:t>
                      </a:r>
                      <a:endParaRPr lang="en-IN" sz="1400" kern="1200" dirty="0">
                        <a:solidFill>
                          <a:schemeClr val="dk1"/>
                        </a:solidFill>
                        <a:effectLst/>
                        <a:latin typeface="Tw Cen MT" panose="020B0602020104020603" pitchFamily="34" charset="0"/>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Both Levine’s test and ANOVA are insignificant. We fail to reject the null hypothesis</a:t>
                      </a:r>
                      <a:endParaRPr lang="en-IN" sz="1400" dirty="0">
                        <a:latin typeface="Tw Cen MT" panose="020B0602020104020603" pitchFamily="34" charset="0"/>
                      </a:endParaRPr>
                    </a:p>
                    <a:p>
                      <a:pPr algn="ctr"/>
                      <a:endParaRPr lang="en-IN" sz="1400" dirty="0">
                        <a:latin typeface="Tw Cen MT" panose="020B0602020104020603" pitchFamily="34" charset="0"/>
                      </a:endParaRPr>
                    </a:p>
                  </a:txBody>
                  <a:tcPr/>
                </a:tc>
                <a:tc>
                  <a:txBody>
                    <a:bodyPr/>
                    <a:lstStyle/>
                    <a:p>
                      <a:pPr algn="ctr"/>
                      <a:r>
                        <a:rPr lang="en-US" sz="1400" kern="1200" dirty="0">
                          <a:solidFill>
                            <a:schemeClr val="dk1"/>
                          </a:solidFill>
                          <a:effectLst/>
                          <a:latin typeface="Tw Cen MT" panose="020B0602020104020603" pitchFamily="34" charset="0"/>
                          <a:ea typeface="+mn-ea"/>
                          <a:cs typeface="+mn-cs"/>
                        </a:rPr>
                        <a:t>‘Perception of Patanjali Biscuit’s High Availability in Stores’ across different Age Groups is not statistically different</a:t>
                      </a:r>
                      <a:endParaRPr lang="en-IN" sz="1400" dirty="0">
                        <a:latin typeface="Tw Cen MT" panose="020B0602020104020603" pitchFamily="34" charset="0"/>
                      </a:endParaRPr>
                    </a:p>
                  </a:txBody>
                  <a:tcPr/>
                </a:tc>
                <a:extLst>
                  <a:ext uri="{0D108BD9-81ED-4DB2-BD59-A6C34878D82A}">
                    <a16:rowId xmlns:a16="http://schemas.microsoft.com/office/drawing/2014/main" val="166190971"/>
                  </a:ext>
                </a:extLst>
              </a:tr>
            </a:tbl>
          </a:graphicData>
        </a:graphic>
      </p:graphicFrame>
    </p:spTree>
    <p:extLst>
      <p:ext uri="{BB962C8B-B14F-4D97-AF65-F5344CB8AC3E}">
        <p14:creationId xmlns:p14="http://schemas.microsoft.com/office/powerpoint/2010/main" val="4284189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BD61-BB4A-4173-8DB0-71E7BB71F61B}"/>
              </a:ext>
            </a:extLst>
          </p:cNvPr>
          <p:cNvSpPr>
            <a:spLocks noGrp="1"/>
          </p:cNvSpPr>
          <p:nvPr>
            <p:ph type="title"/>
          </p:nvPr>
        </p:nvSpPr>
        <p:spPr>
          <a:xfrm>
            <a:off x="1251678" y="382385"/>
            <a:ext cx="10178322" cy="511695"/>
          </a:xfrm>
        </p:spPr>
        <p:txBody>
          <a:bodyPr>
            <a:normAutofit/>
          </a:bodyPr>
          <a:lstStyle/>
          <a:p>
            <a:r>
              <a:rPr lang="en-US" sz="2400" dirty="0"/>
              <a:t>One-way anova and Independent sample t-test (3/6)</a:t>
            </a:r>
            <a:endParaRPr lang="en-IN" sz="2400" dirty="0"/>
          </a:p>
        </p:txBody>
      </p:sp>
      <p:graphicFrame>
        <p:nvGraphicFramePr>
          <p:cNvPr id="3" name="Table 3">
            <a:extLst>
              <a:ext uri="{FF2B5EF4-FFF2-40B4-BE49-F238E27FC236}">
                <a16:creationId xmlns:a16="http://schemas.microsoft.com/office/drawing/2014/main" id="{46B8BB98-9708-4050-B541-71381939755F}"/>
              </a:ext>
            </a:extLst>
          </p:cNvPr>
          <p:cNvGraphicFramePr>
            <a:graphicFrameLocks noGrp="1"/>
          </p:cNvGraphicFramePr>
          <p:nvPr>
            <p:extLst>
              <p:ext uri="{D42A27DB-BD31-4B8C-83A1-F6EECF244321}">
                <p14:modId xmlns:p14="http://schemas.microsoft.com/office/powerpoint/2010/main" val="1091685891"/>
              </p:ext>
            </p:extLst>
          </p:nvPr>
        </p:nvGraphicFramePr>
        <p:xfrm>
          <a:off x="882574" y="824208"/>
          <a:ext cx="11023480" cy="5913120"/>
        </p:xfrm>
        <a:graphic>
          <a:graphicData uri="http://schemas.openxmlformats.org/drawingml/2006/table">
            <a:tbl>
              <a:tblPr firstRow="1" bandRow="1">
                <a:tableStyleId>{3C2FFA5D-87B4-456A-9821-1D502468CF0F}</a:tableStyleId>
              </a:tblPr>
              <a:tblGrid>
                <a:gridCol w="3678415">
                  <a:extLst>
                    <a:ext uri="{9D8B030D-6E8A-4147-A177-3AD203B41FA5}">
                      <a16:colId xmlns:a16="http://schemas.microsoft.com/office/drawing/2014/main" val="1546773975"/>
                    </a:ext>
                  </a:extLst>
                </a:gridCol>
                <a:gridCol w="3496562">
                  <a:extLst>
                    <a:ext uri="{9D8B030D-6E8A-4147-A177-3AD203B41FA5}">
                      <a16:colId xmlns:a16="http://schemas.microsoft.com/office/drawing/2014/main" val="2207672141"/>
                    </a:ext>
                  </a:extLst>
                </a:gridCol>
                <a:gridCol w="3848503">
                  <a:extLst>
                    <a:ext uri="{9D8B030D-6E8A-4147-A177-3AD203B41FA5}">
                      <a16:colId xmlns:a16="http://schemas.microsoft.com/office/drawing/2014/main" val="2485803784"/>
                    </a:ext>
                  </a:extLst>
                </a:gridCol>
              </a:tblGrid>
              <a:tr h="324063">
                <a:tc>
                  <a:txBody>
                    <a:bodyPr/>
                    <a:lstStyle/>
                    <a:p>
                      <a:r>
                        <a:rPr lang="en-US" sz="1800" dirty="0">
                          <a:latin typeface="Tw Cen MT" panose="020B0602020104020603" pitchFamily="34" charset="0"/>
                        </a:rPr>
                        <a:t>Null Hypothesis</a:t>
                      </a:r>
                      <a:endParaRPr lang="en-IN" sz="1800" dirty="0">
                        <a:latin typeface="Tw Cen MT" panose="020B0602020104020603" pitchFamily="34" charset="0"/>
                      </a:endParaRPr>
                    </a:p>
                  </a:txBody>
                  <a:tcPr/>
                </a:tc>
                <a:tc>
                  <a:txBody>
                    <a:bodyPr/>
                    <a:lstStyle/>
                    <a:p>
                      <a:r>
                        <a:rPr lang="en-US" dirty="0">
                          <a:latin typeface="Tw Cen MT" panose="020B0602020104020603" pitchFamily="34" charset="0"/>
                        </a:rPr>
                        <a:t>Output</a:t>
                      </a:r>
                      <a:endParaRPr lang="en-IN" dirty="0">
                        <a:latin typeface="Tw Cen MT" panose="020B0602020104020603" pitchFamily="34" charset="0"/>
                      </a:endParaRPr>
                    </a:p>
                  </a:txBody>
                  <a:tcPr/>
                </a:tc>
                <a:tc>
                  <a:txBody>
                    <a:bodyPr/>
                    <a:lstStyle/>
                    <a:p>
                      <a:r>
                        <a:rPr lang="en-US" dirty="0">
                          <a:latin typeface="Tw Cen MT" panose="020B0602020104020603" pitchFamily="34" charset="0"/>
                        </a:rPr>
                        <a:t>Interpretation</a:t>
                      </a:r>
                      <a:endParaRPr lang="en-IN" dirty="0">
                        <a:latin typeface="Tw Cen MT" panose="020B0602020104020603" pitchFamily="34" charset="0"/>
                      </a:endParaRPr>
                    </a:p>
                  </a:txBody>
                  <a:tcPr/>
                </a:tc>
                <a:extLst>
                  <a:ext uri="{0D108BD9-81ED-4DB2-BD59-A6C34878D82A}">
                    <a16:rowId xmlns:a16="http://schemas.microsoft.com/office/drawing/2014/main" val="159350209"/>
                  </a:ext>
                </a:extLst>
              </a:tr>
              <a:tr h="639248">
                <a:tc>
                  <a:txBody>
                    <a:bodyPr/>
                    <a:lstStyle/>
                    <a:p>
                      <a:r>
                        <a:rPr lang="en-US" sz="1400" kern="1200" dirty="0">
                          <a:solidFill>
                            <a:schemeClr val="dk1"/>
                          </a:solidFill>
                          <a:effectLst/>
                          <a:latin typeface="Tw Cen MT" panose="020B0602020104020603" pitchFamily="34" charset="0"/>
                          <a:ea typeface="+mn-ea"/>
                          <a:cs typeface="+mn-cs"/>
                        </a:rPr>
                        <a:t>‘Perception of Patanjali Biscuit’s Good Fragrance’ is similar across different Age Groups.</a:t>
                      </a:r>
                      <a:endParaRPr lang="en-IN" sz="1400" dirty="0">
                        <a:latin typeface="Tw Cen MT" panose="020B0602020104020603"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Both Levine’s test and ANOVA are insignificant. We fail to reject the null hypothesis</a:t>
                      </a:r>
                      <a:endParaRPr lang="en-IN" sz="1400" dirty="0">
                        <a:latin typeface="Tw Cen MT" panose="020B0602020104020603" pitchFamily="34" charset="0"/>
                      </a:endParaRPr>
                    </a:p>
                  </a:txBody>
                  <a:tcPr/>
                </a:tc>
                <a:tc>
                  <a:txBody>
                    <a:bodyPr/>
                    <a:lstStyle/>
                    <a:p>
                      <a:r>
                        <a:rPr lang="en-US" sz="1400" kern="1200" dirty="0">
                          <a:solidFill>
                            <a:schemeClr val="dk1"/>
                          </a:solidFill>
                          <a:effectLst/>
                          <a:latin typeface="Tw Cen MT" panose="020B0602020104020603" pitchFamily="34" charset="0"/>
                          <a:ea typeface="+mn-ea"/>
                          <a:cs typeface="+mn-cs"/>
                        </a:rPr>
                        <a:t>‘Perception of Patanjali Biscuit’s Good Fragrance’ across different Age Groups is not statistically different.</a:t>
                      </a:r>
                      <a:endParaRPr lang="en-IN" sz="1400" dirty="0">
                        <a:latin typeface="Tw Cen MT" panose="020B0602020104020603" pitchFamily="34" charset="0"/>
                      </a:endParaRPr>
                    </a:p>
                  </a:txBody>
                  <a:tcPr/>
                </a:tc>
                <a:extLst>
                  <a:ext uri="{0D108BD9-81ED-4DB2-BD59-A6C34878D82A}">
                    <a16:rowId xmlns:a16="http://schemas.microsoft.com/office/drawing/2014/main" val="1905924857"/>
                  </a:ext>
                </a:extLst>
              </a:tr>
              <a:tr h="639248">
                <a:tc>
                  <a:txBody>
                    <a:bodyPr/>
                    <a:lstStyle/>
                    <a:p>
                      <a:r>
                        <a:rPr lang="en-US" sz="1400" kern="1200" dirty="0">
                          <a:solidFill>
                            <a:schemeClr val="dk1"/>
                          </a:solidFill>
                          <a:effectLst/>
                          <a:latin typeface="Tw Cen MT" panose="020B0602020104020603" pitchFamily="34" charset="0"/>
                          <a:ea typeface="+mn-ea"/>
                          <a:cs typeface="+mn-cs"/>
                        </a:rPr>
                        <a:t>‘Perception of Patanjali Biscuits having Attractive Packaging’ is similar across different Age Groups</a:t>
                      </a:r>
                      <a:endParaRPr lang="en-IN" sz="1400" dirty="0">
                        <a:latin typeface="Tw Cen MT" panose="020B0602020104020603"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Both Levine’s test and ANOVA are insignificant. We fail to reject the null hypothesis</a:t>
                      </a:r>
                      <a:endParaRPr lang="en-IN" sz="1400" dirty="0">
                        <a:latin typeface="Tw Cen MT" panose="020B0602020104020603" pitchFamily="34" charset="0"/>
                      </a:endParaRPr>
                    </a:p>
                  </a:txBody>
                  <a:tcPr/>
                </a:tc>
                <a:tc>
                  <a:txBody>
                    <a:bodyPr/>
                    <a:lstStyle/>
                    <a:p>
                      <a:r>
                        <a:rPr lang="en-US" sz="1400" kern="1200" dirty="0">
                          <a:solidFill>
                            <a:schemeClr val="dk1"/>
                          </a:solidFill>
                          <a:effectLst/>
                          <a:latin typeface="Tw Cen MT" panose="020B0602020104020603" pitchFamily="34" charset="0"/>
                          <a:ea typeface="+mn-ea"/>
                          <a:cs typeface="+mn-cs"/>
                        </a:rPr>
                        <a:t>‘Perception of Patanjali Biscuit’s Attractive Packaging’ is different across different Age Groups.</a:t>
                      </a:r>
                      <a:endParaRPr lang="en-IN" sz="1400" kern="1200" dirty="0">
                        <a:solidFill>
                          <a:schemeClr val="dk1"/>
                        </a:solidFill>
                        <a:effectLst/>
                        <a:latin typeface="Tw Cen MT" panose="020B0602020104020603" pitchFamily="34" charset="0"/>
                        <a:ea typeface="+mn-ea"/>
                        <a:cs typeface="+mn-cs"/>
                      </a:endParaRPr>
                    </a:p>
                  </a:txBody>
                  <a:tcPr/>
                </a:tc>
                <a:extLst>
                  <a:ext uri="{0D108BD9-81ED-4DB2-BD59-A6C34878D82A}">
                    <a16:rowId xmlns:a16="http://schemas.microsoft.com/office/drawing/2014/main" val="4265907009"/>
                  </a:ext>
                </a:extLst>
              </a:tr>
              <a:tr h="639248">
                <a:tc>
                  <a:txBody>
                    <a:bodyPr/>
                    <a:lstStyle/>
                    <a:p>
                      <a:r>
                        <a:rPr lang="en-US" sz="1400" kern="1200" dirty="0">
                          <a:solidFill>
                            <a:schemeClr val="dk1"/>
                          </a:solidFill>
                          <a:effectLst/>
                          <a:latin typeface="Tw Cen MT" panose="020B0602020104020603" pitchFamily="34" charset="0"/>
                          <a:ea typeface="+mn-ea"/>
                          <a:cs typeface="+mn-cs"/>
                        </a:rPr>
                        <a:t>‘Perception of Patanjali Biscuit’s Superior Taste’ is similar across different Age Groups</a:t>
                      </a:r>
                      <a:endParaRPr lang="en-IN" sz="1400" dirty="0">
                        <a:latin typeface="Tw Cen MT" panose="020B0602020104020603"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Both Levine’s test and ANOVA are insignificant. We fail to reject the null hypothesis</a:t>
                      </a:r>
                      <a:endParaRPr lang="en-IN" sz="1400" dirty="0">
                        <a:latin typeface="Tw Cen MT" panose="020B0602020104020603"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‘Perception of Patanjali Biscuit’s Superior Taste’ across different Age Groups is not statistically different.</a:t>
                      </a:r>
                      <a:endParaRPr lang="en-IN" sz="1400" dirty="0">
                        <a:latin typeface="Tw Cen MT" panose="020B0602020104020603" pitchFamily="34" charset="0"/>
                      </a:endParaRPr>
                    </a:p>
                  </a:txBody>
                  <a:tcPr/>
                </a:tc>
                <a:extLst>
                  <a:ext uri="{0D108BD9-81ED-4DB2-BD59-A6C34878D82A}">
                    <a16:rowId xmlns:a16="http://schemas.microsoft.com/office/drawing/2014/main" val="3588175684"/>
                  </a:ext>
                </a:extLst>
              </a:tr>
              <a:tr h="639248">
                <a:tc>
                  <a:txBody>
                    <a:bodyPr/>
                    <a:lstStyle/>
                    <a:p>
                      <a:r>
                        <a:rPr lang="en-US" sz="1400" kern="1200" dirty="0">
                          <a:solidFill>
                            <a:schemeClr val="dk1"/>
                          </a:solidFill>
                          <a:effectLst/>
                          <a:latin typeface="Tw Cen MT" panose="020B0602020104020603" pitchFamily="34" charset="0"/>
                          <a:ea typeface="+mn-ea"/>
                          <a:cs typeface="+mn-cs"/>
                        </a:rPr>
                        <a:t>Visibility of Patanjali Biscuits Through Advertisement is similar across different Age Groups.</a:t>
                      </a:r>
                      <a:endParaRPr lang="en-IN" sz="1400" dirty="0">
                        <a:latin typeface="Tw Cen MT" panose="020B0602020104020603"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Both Levine’s test and ANOVA are insignificant. We fail to reject the null hypothesis</a:t>
                      </a:r>
                      <a:endParaRPr lang="en-IN" sz="1400" dirty="0">
                        <a:latin typeface="Tw Cen MT" panose="020B0602020104020603" pitchFamily="34" charset="0"/>
                      </a:endParaRPr>
                    </a:p>
                    <a:p>
                      <a:endParaRPr lang="en-IN" sz="1400" dirty="0">
                        <a:latin typeface="Tw Cen MT" panose="020B0602020104020603" pitchFamily="34" charset="0"/>
                      </a:endParaRPr>
                    </a:p>
                  </a:txBody>
                  <a:tcPr/>
                </a:tc>
                <a:tc>
                  <a:txBody>
                    <a:bodyPr/>
                    <a:lstStyle/>
                    <a:p>
                      <a:r>
                        <a:rPr lang="en-US" sz="1400" kern="1200" dirty="0">
                          <a:solidFill>
                            <a:schemeClr val="dk1"/>
                          </a:solidFill>
                          <a:effectLst/>
                          <a:latin typeface="Tw Cen MT" panose="020B0602020104020603" pitchFamily="34" charset="0"/>
                          <a:ea typeface="+mn-ea"/>
                          <a:cs typeface="+mn-cs"/>
                        </a:rPr>
                        <a:t>the Visibility of Patanjali Biscuits Through Advertisement across different Age Groups is not statistically different</a:t>
                      </a:r>
                      <a:endParaRPr lang="en-IN" sz="1400" dirty="0">
                        <a:latin typeface="Tw Cen MT" panose="020B0602020104020603" pitchFamily="34" charset="0"/>
                      </a:endParaRPr>
                    </a:p>
                  </a:txBody>
                  <a:tcPr/>
                </a:tc>
                <a:extLst>
                  <a:ext uri="{0D108BD9-81ED-4DB2-BD59-A6C34878D82A}">
                    <a16:rowId xmlns:a16="http://schemas.microsoft.com/office/drawing/2014/main" val="3228101702"/>
                  </a:ext>
                </a:extLst>
              </a:tr>
              <a:tr h="639248">
                <a:tc>
                  <a:txBody>
                    <a:bodyPr/>
                    <a:lstStyle/>
                    <a:p>
                      <a:r>
                        <a:rPr lang="en-US" sz="1400" kern="1200" dirty="0">
                          <a:solidFill>
                            <a:schemeClr val="dk1"/>
                          </a:solidFill>
                          <a:effectLst/>
                          <a:latin typeface="Tw Cen MT" panose="020B0602020104020603" pitchFamily="34" charset="0"/>
                          <a:ea typeface="+mn-ea"/>
                          <a:cs typeface="+mn-cs"/>
                        </a:rPr>
                        <a:t>Reliability of Patanjali Biscuits is similar across different Age Groups</a:t>
                      </a:r>
                      <a:endParaRPr lang="en-IN" sz="1400" dirty="0">
                        <a:latin typeface="Tw Cen MT" panose="020B0602020104020603"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Both Levine’s test and ANOVA are insignificant. We fail to reject the null hypothesis</a:t>
                      </a:r>
                      <a:endParaRPr lang="en-IN" sz="1400" dirty="0">
                        <a:latin typeface="Tw Cen MT" panose="020B0602020104020603" pitchFamily="34" charset="0"/>
                      </a:endParaRPr>
                    </a:p>
                  </a:txBody>
                  <a:tcPr/>
                </a:tc>
                <a:tc>
                  <a:txBody>
                    <a:bodyPr/>
                    <a:lstStyle/>
                    <a:p>
                      <a:r>
                        <a:rPr lang="en-US" sz="1400" kern="1200" dirty="0">
                          <a:solidFill>
                            <a:schemeClr val="dk1"/>
                          </a:solidFill>
                          <a:effectLst/>
                          <a:latin typeface="Tw Cen MT" panose="020B0602020104020603" pitchFamily="34" charset="0"/>
                          <a:ea typeface="+mn-ea"/>
                          <a:cs typeface="+mn-cs"/>
                        </a:rPr>
                        <a:t>Reliability of Patanjali Biscuits across different Age Groups is not statistically different.</a:t>
                      </a:r>
                      <a:endParaRPr lang="en-IN" sz="1400" kern="1200" dirty="0">
                        <a:solidFill>
                          <a:schemeClr val="dk1"/>
                        </a:solidFill>
                        <a:effectLst/>
                        <a:latin typeface="Tw Cen MT" panose="020B0602020104020603" pitchFamily="34" charset="0"/>
                        <a:ea typeface="+mn-ea"/>
                        <a:cs typeface="+mn-cs"/>
                      </a:endParaRPr>
                    </a:p>
                  </a:txBody>
                  <a:tcPr/>
                </a:tc>
                <a:extLst>
                  <a:ext uri="{0D108BD9-81ED-4DB2-BD59-A6C34878D82A}">
                    <a16:rowId xmlns:a16="http://schemas.microsoft.com/office/drawing/2014/main" val="1613062973"/>
                  </a:ext>
                </a:extLst>
              </a:tr>
              <a:tr h="6392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Visibility of Patanjali Biscuits in Store Shelves is similar across different Age Groups.</a:t>
                      </a:r>
                      <a:endParaRPr lang="en-IN" sz="1400" kern="1200" dirty="0">
                        <a:solidFill>
                          <a:schemeClr val="dk1"/>
                        </a:solidFill>
                        <a:effectLst/>
                        <a:latin typeface="Tw Cen MT" panose="020B0602020104020603"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Both Levine’s test and ANOVA are insignificant. We fail to reject the null hypothesis</a:t>
                      </a:r>
                      <a:endParaRPr lang="en-IN" sz="1400" dirty="0">
                        <a:latin typeface="Tw Cen MT" panose="020B0602020104020603" pitchFamily="34" charset="0"/>
                      </a:endParaRPr>
                    </a:p>
                  </a:txBody>
                  <a:tcPr/>
                </a:tc>
                <a:tc>
                  <a:txBody>
                    <a:bodyPr/>
                    <a:lstStyle/>
                    <a:p>
                      <a:r>
                        <a:rPr lang="en-US" sz="1400" kern="1200" dirty="0">
                          <a:solidFill>
                            <a:schemeClr val="dk1"/>
                          </a:solidFill>
                          <a:effectLst/>
                          <a:latin typeface="Tw Cen MT" panose="020B0602020104020603" pitchFamily="34" charset="0"/>
                          <a:ea typeface="+mn-ea"/>
                          <a:cs typeface="+mn-cs"/>
                        </a:rPr>
                        <a:t>Visibility of Patanjali Biscuits in Store Shelves across different Age Groups is not statistically different.</a:t>
                      </a:r>
                      <a:endParaRPr lang="en-IN" sz="1400" kern="1200" dirty="0">
                        <a:solidFill>
                          <a:schemeClr val="dk1"/>
                        </a:solidFill>
                        <a:effectLst/>
                        <a:latin typeface="Tw Cen MT" panose="020B0602020104020603" pitchFamily="34" charset="0"/>
                        <a:ea typeface="+mn-ea"/>
                        <a:cs typeface="+mn-cs"/>
                      </a:endParaRPr>
                    </a:p>
                  </a:txBody>
                  <a:tcPr/>
                </a:tc>
                <a:extLst>
                  <a:ext uri="{0D108BD9-81ED-4DB2-BD59-A6C34878D82A}">
                    <a16:rowId xmlns:a16="http://schemas.microsoft.com/office/drawing/2014/main" val="166190971"/>
                  </a:ext>
                </a:extLst>
              </a:tr>
              <a:tr h="6392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Importance of Quality while purchasing biscuits is similar for different gender groups</a:t>
                      </a:r>
                      <a:endParaRPr lang="en-IN" sz="1400" kern="1200" dirty="0">
                        <a:solidFill>
                          <a:schemeClr val="dk1"/>
                        </a:solidFill>
                        <a:effectLst/>
                        <a:latin typeface="Tw Cen MT" panose="020B0602020104020603"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Both Levine’s test and ANOVA are insignificant. We fail to reject the null hypothesis</a:t>
                      </a:r>
                      <a:endParaRPr lang="en-IN" sz="1400" dirty="0">
                        <a:latin typeface="Tw Cen MT" panose="020B06020201040206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dirty="0">
                        <a:latin typeface="Tw Cen MT" panose="020B0602020104020603" pitchFamily="34" charset="0"/>
                      </a:endParaRPr>
                    </a:p>
                  </a:txBody>
                  <a:tcPr/>
                </a:tc>
                <a:tc>
                  <a:txBody>
                    <a:bodyPr/>
                    <a:lstStyle/>
                    <a:p>
                      <a:r>
                        <a:rPr lang="en-US" sz="1400" kern="1200" dirty="0">
                          <a:solidFill>
                            <a:schemeClr val="dk1"/>
                          </a:solidFill>
                          <a:effectLst/>
                          <a:latin typeface="Tw Cen MT" panose="020B0602020104020603" pitchFamily="34" charset="0"/>
                          <a:ea typeface="+mn-ea"/>
                          <a:cs typeface="+mn-cs"/>
                        </a:rPr>
                        <a:t>the Importance of Quality while purchasing a Pack of Biscuits across different Gender Groups is not statistically different</a:t>
                      </a:r>
                      <a:endParaRPr lang="en-IN" sz="1400" kern="1200" dirty="0">
                        <a:solidFill>
                          <a:schemeClr val="dk1"/>
                        </a:solidFill>
                        <a:effectLst/>
                        <a:latin typeface="Tw Cen MT" panose="020B0602020104020603" pitchFamily="34" charset="0"/>
                        <a:ea typeface="+mn-ea"/>
                        <a:cs typeface="+mn-cs"/>
                      </a:endParaRPr>
                    </a:p>
                  </a:txBody>
                  <a:tcPr/>
                </a:tc>
                <a:extLst>
                  <a:ext uri="{0D108BD9-81ED-4DB2-BD59-A6C34878D82A}">
                    <a16:rowId xmlns:a16="http://schemas.microsoft.com/office/drawing/2014/main" val="2421935190"/>
                  </a:ext>
                </a:extLst>
              </a:tr>
            </a:tbl>
          </a:graphicData>
        </a:graphic>
      </p:graphicFrame>
    </p:spTree>
    <p:extLst>
      <p:ext uri="{BB962C8B-B14F-4D97-AF65-F5344CB8AC3E}">
        <p14:creationId xmlns:p14="http://schemas.microsoft.com/office/powerpoint/2010/main" val="23099743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BD61-BB4A-4173-8DB0-71E7BB71F61B}"/>
              </a:ext>
            </a:extLst>
          </p:cNvPr>
          <p:cNvSpPr>
            <a:spLocks noGrp="1"/>
          </p:cNvSpPr>
          <p:nvPr>
            <p:ph type="title"/>
          </p:nvPr>
        </p:nvSpPr>
        <p:spPr>
          <a:xfrm>
            <a:off x="1251678" y="382385"/>
            <a:ext cx="10178322" cy="511695"/>
          </a:xfrm>
        </p:spPr>
        <p:txBody>
          <a:bodyPr>
            <a:normAutofit/>
          </a:bodyPr>
          <a:lstStyle/>
          <a:p>
            <a:r>
              <a:rPr lang="en-US" sz="2400" dirty="0"/>
              <a:t>One-way anova and Independent sample t-test (4/6)</a:t>
            </a:r>
            <a:endParaRPr lang="en-IN" sz="2400" dirty="0"/>
          </a:p>
        </p:txBody>
      </p:sp>
      <p:graphicFrame>
        <p:nvGraphicFramePr>
          <p:cNvPr id="3" name="Table 3">
            <a:extLst>
              <a:ext uri="{FF2B5EF4-FFF2-40B4-BE49-F238E27FC236}">
                <a16:creationId xmlns:a16="http://schemas.microsoft.com/office/drawing/2014/main" id="{46B8BB98-9708-4050-B541-71381939755F}"/>
              </a:ext>
            </a:extLst>
          </p:cNvPr>
          <p:cNvGraphicFramePr>
            <a:graphicFrameLocks noGrp="1"/>
          </p:cNvGraphicFramePr>
          <p:nvPr>
            <p:extLst>
              <p:ext uri="{D42A27DB-BD31-4B8C-83A1-F6EECF244321}">
                <p14:modId xmlns:p14="http://schemas.microsoft.com/office/powerpoint/2010/main" val="2671769188"/>
              </p:ext>
            </p:extLst>
          </p:nvPr>
        </p:nvGraphicFramePr>
        <p:xfrm>
          <a:off x="882574" y="1051560"/>
          <a:ext cx="11004627" cy="5614737"/>
        </p:xfrm>
        <a:graphic>
          <a:graphicData uri="http://schemas.openxmlformats.org/drawingml/2006/table">
            <a:tbl>
              <a:tblPr firstRow="1" bandRow="1">
                <a:tableStyleId>{3C2FFA5D-87B4-456A-9821-1D502468CF0F}</a:tableStyleId>
              </a:tblPr>
              <a:tblGrid>
                <a:gridCol w="3672124">
                  <a:extLst>
                    <a:ext uri="{9D8B030D-6E8A-4147-A177-3AD203B41FA5}">
                      <a16:colId xmlns:a16="http://schemas.microsoft.com/office/drawing/2014/main" val="1546773975"/>
                    </a:ext>
                  </a:extLst>
                </a:gridCol>
                <a:gridCol w="3490582">
                  <a:extLst>
                    <a:ext uri="{9D8B030D-6E8A-4147-A177-3AD203B41FA5}">
                      <a16:colId xmlns:a16="http://schemas.microsoft.com/office/drawing/2014/main" val="2207672141"/>
                    </a:ext>
                  </a:extLst>
                </a:gridCol>
                <a:gridCol w="3841921">
                  <a:extLst>
                    <a:ext uri="{9D8B030D-6E8A-4147-A177-3AD203B41FA5}">
                      <a16:colId xmlns:a16="http://schemas.microsoft.com/office/drawing/2014/main" val="2485803784"/>
                    </a:ext>
                  </a:extLst>
                </a:gridCol>
              </a:tblGrid>
              <a:tr h="424532">
                <a:tc>
                  <a:txBody>
                    <a:bodyPr/>
                    <a:lstStyle/>
                    <a:p>
                      <a:pPr algn="ctr"/>
                      <a:r>
                        <a:rPr lang="en-US" sz="1800" dirty="0">
                          <a:latin typeface="Tw Cen MT" panose="020B0602020104020603" pitchFamily="34" charset="0"/>
                        </a:rPr>
                        <a:t>Null Hypothesis</a:t>
                      </a:r>
                      <a:endParaRPr lang="en-IN" sz="1800" dirty="0">
                        <a:latin typeface="Tw Cen MT" panose="020B0602020104020603" pitchFamily="34" charset="0"/>
                      </a:endParaRPr>
                    </a:p>
                  </a:txBody>
                  <a:tcPr/>
                </a:tc>
                <a:tc>
                  <a:txBody>
                    <a:bodyPr/>
                    <a:lstStyle/>
                    <a:p>
                      <a:pPr algn="ctr"/>
                      <a:r>
                        <a:rPr lang="en-US" dirty="0">
                          <a:latin typeface="Tw Cen MT" panose="020B0602020104020603" pitchFamily="34" charset="0"/>
                        </a:rPr>
                        <a:t>Output</a:t>
                      </a:r>
                      <a:endParaRPr lang="en-IN" dirty="0">
                        <a:latin typeface="Tw Cen MT" panose="020B0602020104020603" pitchFamily="34" charset="0"/>
                      </a:endParaRPr>
                    </a:p>
                  </a:txBody>
                  <a:tcPr/>
                </a:tc>
                <a:tc>
                  <a:txBody>
                    <a:bodyPr/>
                    <a:lstStyle/>
                    <a:p>
                      <a:pPr algn="ctr"/>
                      <a:r>
                        <a:rPr lang="en-US" dirty="0">
                          <a:latin typeface="Tw Cen MT" panose="020B0602020104020603" pitchFamily="34" charset="0"/>
                        </a:rPr>
                        <a:t>Interpretation</a:t>
                      </a:r>
                      <a:endParaRPr lang="en-IN" dirty="0">
                        <a:latin typeface="Tw Cen MT" panose="020B0602020104020603" pitchFamily="34" charset="0"/>
                      </a:endParaRPr>
                    </a:p>
                  </a:txBody>
                  <a:tcPr/>
                </a:tc>
                <a:extLst>
                  <a:ext uri="{0D108BD9-81ED-4DB2-BD59-A6C34878D82A}">
                    <a16:rowId xmlns:a16="http://schemas.microsoft.com/office/drawing/2014/main" val="159350209"/>
                  </a:ext>
                </a:extLst>
              </a:tr>
              <a:tr h="849065">
                <a:tc>
                  <a:txBody>
                    <a:bodyPr/>
                    <a:lstStyle/>
                    <a:p>
                      <a:pPr algn="ctr"/>
                      <a:r>
                        <a:rPr lang="en-US" sz="1400" kern="1200" dirty="0">
                          <a:solidFill>
                            <a:schemeClr val="dk1"/>
                          </a:solidFill>
                          <a:effectLst/>
                          <a:latin typeface="Tw Cen MT" panose="020B0602020104020603" pitchFamily="34" charset="0"/>
                          <a:ea typeface="+mn-ea"/>
                          <a:cs typeface="+mn-cs"/>
                        </a:rPr>
                        <a:t>Importance of Protein Content while purchasing biscuits is similar for different gender groups.</a:t>
                      </a:r>
                      <a:endParaRPr lang="en-IN" sz="1400" dirty="0">
                        <a:latin typeface="Tw Cen MT" panose="020B06020201040206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Both Levine’s test and ANOVA are insignificant. We fail to reject the null hypothesis</a:t>
                      </a:r>
                      <a:endParaRPr lang="en-IN" sz="1400" dirty="0">
                        <a:latin typeface="Tw Cen MT" panose="020B0602020104020603" pitchFamily="34" charset="0"/>
                      </a:endParaRPr>
                    </a:p>
                  </a:txBody>
                  <a:tcPr/>
                </a:tc>
                <a:tc>
                  <a:txBody>
                    <a:bodyPr/>
                    <a:lstStyle/>
                    <a:p>
                      <a:pPr algn="ctr"/>
                      <a:r>
                        <a:rPr lang="en-US" sz="1400" kern="1200" dirty="0">
                          <a:solidFill>
                            <a:schemeClr val="dk1"/>
                          </a:solidFill>
                          <a:effectLst/>
                          <a:latin typeface="Tw Cen MT" panose="020B0602020104020603" pitchFamily="34" charset="0"/>
                          <a:ea typeface="+mn-ea"/>
                          <a:cs typeface="+mn-cs"/>
                        </a:rPr>
                        <a:t>The Importance of Total Protein Content while purchasing a Pack of Biscuits across different Gender Groups is not statistically different</a:t>
                      </a:r>
                      <a:endParaRPr lang="en-IN" sz="1400" kern="1200" dirty="0">
                        <a:solidFill>
                          <a:schemeClr val="dk1"/>
                        </a:solidFill>
                        <a:effectLst/>
                        <a:latin typeface="Tw Cen MT" panose="020B0602020104020603" pitchFamily="34" charset="0"/>
                        <a:ea typeface="+mn-ea"/>
                        <a:cs typeface="+mn-cs"/>
                      </a:endParaRPr>
                    </a:p>
                  </a:txBody>
                  <a:tcPr/>
                </a:tc>
                <a:extLst>
                  <a:ext uri="{0D108BD9-81ED-4DB2-BD59-A6C34878D82A}">
                    <a16:rowId xmlns:a16="http://schemas.microsoft.com/office/drawing/2014/main" val="4265907009"/>
                  </a:ext>
                </a:extLst>
              </a:tr>
              <a:tr h="849065">
                <a:tc>
                  <a:txBody>
                    <a:bodyPr/>
                    <a:lstStyle/>
                    <a:p>
                      <a:pPr algn="ctr"/>
                      <a:r>
                        <a:rPr lang="en-US" sz="1400" kern="1200" dirty="0">
                          <a:solidFill>
                            <a:schemeClr val="dk1"/>
                          </a:solidFill>
                          <a:effectLst/>
                          <a:latin typeface="Tw Cen MT" panose="020B0602020104020603" pitchFamily="34" charset="0"/>
                          <a:ea typeface="+mn-ea"/>
                          <a:cs typeface="+mn-cs"/>
                        </a:rPr>
                        <a:t>Importance of Cholesterol Content while purchasing biscuits is similar for different gender groups.</a:t>
                      </a:r>
                      <a:endParaRPr lang="en-IN" sz="1400" dirty="0">
                        <a:latin typeface="Tw Cen MT" panose="020B06020201040206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Both Levine’s test and ANOVA are insignificant. We fail to reject the null hypothesis</a:t>
                      </a:r>
                      <a:endParaRPr lang="en-IN" sz="1400" dirty="0">
                        <a:latin typeface="Tw Cen MT" panose="020B06020201040206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The Importance of Total Cholesterol Content while purchasing a Pack of Biscuits across different Gender Groups is not statistically different.</a:t>
                      </a:r>
                      <a:endParaRPr lang="en-IN" sz="1400" dirty="0">
                        <a:latin typeface="Tw Cen MT" panose="020B0602020104020603" pitchFamily="34" charset="0"/>
                      </a:endParaRPr>
                    </a:p>
                  </a:txBody>
                  <a:tcPr/>
                </a:tc>
                <a:extLst>
                  <a:ext uri="{0D108BD9-81ED-4DB2-BD59-A6C34878D82A}">
                    <a16:rowId xmlns:a16="http://schemas.microsoft.com/office/drawing/2014/main" val="3588175684"/>
                  </a:ext>
                </a:extLst>
              </a:tr>
              <a:tr h="849065">
                <a:tc>
                  <a:txBody>
                    <a:bodyPr/>
                    <a:lstStyle/>
                    <a:p>
                      <a:pPr algn="ctr"/>
                      <a:r>
                        <a:rPr lang="en-US" sz="1400" kern="1200" dirty="0">
                          <a:solidFill>
                            <a:schemeClr val="dk1"/>
                          </a:solidFill>
                          <a:effectLst/>
                          <a:latin typeface="Tw Cen MT" panose="020B0602020104020603" pitchFamily="34" charset="0"/>
                          <a:ea typeface="+mn-ea"/>
                          <a:cs typeface="+mn-cs"/>
                        </a:rPr>
                        <a:t>Importance of Carbohydrates Content while purchasing biscuits is similar for different gender groups</a:t>
                      </a:r>
                      <a:endParaRPr lang="en-IN" sz="1400" dirty="0">
                        <a:latin typeface="Tw Cen MT" panose="020B06020201040206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Both Levine’s test and ANOVA are insignificant. We fail to reject the null hypothesis</a:t>
                      </a:r>
                      <a:endParaRPr lang="en-IN" sz="1400" dirty="0">
                        <a:latin typeface="Tw Cen MT" panose="020B0602020104020603" pitchFamily="34" charset="0"/>
                      </a:endParaRPr>
                    </a:p>
                    <a:p>
                      <a:pPr algn="ctr"/>
                      <a:endParaRPr lang="en-IN" sz="1400" dirty="0">
                        <a:latin typeface="Tw Cen MT" panose="020B0602020104020603" pitchFamily="34" charset="0"/>
                      </a:endParaRPr>
                    </a:p>
                  </a:txBody>
                  <a:tcPr/>
                </a:tc>
                <a:tc>
                  <a:txBody>
                    <a:bodyPr/>
                    <a:lstStyle/>
                    <a:p>
                      <a:pPr algn="ctr"/>
                      <a:r>
                        <a:rPr lang="en-US" sz="1400" kern="1200" dirty="0">
                          <a:solidFill>
                            <a:schemeClr val="dk1"/>
                          </a:solidFill>
                          <a:effectLst/>
                          <a:latin typeface="Tw Cen MT" panose="020B0602020104020603" pitchFamily="34" charset="0"/>
                          <a:ea typeface="+mn-ea"/>
                          <a:cs typeface="+mn-cs"/>
                        </a:rPr>
                        <a:t>Importance of Total Carbohydrate Content while purchasing a Pack of Biscuits across different Gender Groups is not statistically different</a:t>
                      </a:r>
                      <a:endParaRPr lang="en-IN" sz="1400" dirty="0">
                        <a:latin typeface="Tw Cen MT" panose="020B0602020104020603" pitchFamily="34" charset="0"/>
                      </a:endParaRPr>
                    </a:p>
                  </a:txBody>
                  <a:tcPr/>
                </a:tc>
                <a:extLst>
                  <a:ext uri="{0D108BD9-81ED-4DB2-BD59-A6C34878D82A}">
                    <a16:rowId xmlns:a16="http://schemas.microsoft.com/office/drawing/2014/main" val="3228101702"/>
                  </a:ext>
                </a:extLst>
              </a:tr>
              <a:tr h="849065">
                <a:tc>
                  <a:txBody>
                    <a:bodyPr/>
                    <a:lstStyle/>
                    <a:p>
                      <a:pPr algn="ctr"/>
                      <a:r>
                        <a:rPr lang="en-US" sz="1400" kern="1200" dirty="0">
                          <a:solidFill>
                            <a:schemeClr val="dk1"/>
                          </a:solidFill>
                          <a:effectLst/>
                          <a:latin typeface="Tw Cen MT" panose="020B0602020104020603" pitchFamily="34" charset="0"/>
                          <a:ea typeface="+mn-ea"/>
                          <a:cs typeface="+mn-cs"/>
                        </a:rPr>
                        <a:t>Importance of Calories while purchasing biscuits is similar for different gender groups.</a:t>
                      </a:r>
                      <a:endParaRPr lang="en-IN" sz="1400" kern="1200" dirty="0">
                        <a:solidFill>
                          <a:schemeClr val="dk1"/>
                        </a:solidFill>
                        <a:effectLst/>
                        <a:latin typeface="Tw Cen MT" panose="020B0602020104020603" pitchFamily="34" charset="0"/>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Both Levine’s test and ANOVA are insignificant. We fail to reject the null hypothesis</a:t>
                      </a:r>
                      <a:endParaRPr lang="en-IN" sz="1400" dirty="0">
                        <a:latin typeface="Tw Cen MT" panose="020B0602020104020603" pitchFamily="34" charset="0"/>
                      </a:endParaRPr>
                    </a:p>
                  </a:txBody>
                  <a:tcPr/>
                </a:tc>
                <a:tc>
                  <a:txBody>
                    <a:bodyPr/>
                    <a:lstStyle/>
                    <a:p>
                      <a:pPr algn="ctr"/>
                      <a:r>
                        <a:rPr lang="en-US" sz="1400" kern="1200" dirty="0">
                          <a:solidFill>
                            <a:schemeClr val="dk1"/>
                          </a:solidFill>
                          <a:effectLst/>
                          <a:latin typeface="Tw Cen MT" panose="020B0602020104020603" pitchFamily="34" charset="0"/>
                          <a:ea typeface="+mn-ea"/>
                          <a:cs typeface="+mn-cs"/>
                        </a:rPr>
                        <a:t>Importance of Total Calorie Content while purchasing a Pack of Biscuits across different Gender Groups is not statistically different</a:t>
                      </a:r>
                      <a:endParaRPr lang="en-IN" sz="1400" kern="1200" dirty="0">
                        <a:solidFill>
                          <a:schemeClr val="dk1"/>
                        </a:solidFill>
                        <a:effectLst/>
                        <a:latin typeface="Tw Cen MT" panose="020B0602020104020603" pitchFamily="34" charset="0"/>
                        <a:ea typeface="+mn-ea"/>
                        <a:cs typeface="+mn-cs"/>
                      </a:endParaRPr>
                    </a:p>
                  </a:txBody>
                  <a:tcPr/>
                </a:tc>
                <a:extLst>
                  <a:ext uri="{0D108BD9-81ED-4DB2-BD59-A6C34878D82A}">
                    <a16:rowId xmlns:a16="http://schemas.microsoft.com/office/drawing/2014/main" val="1613062973"/>
                  </a:ext>
                </a:extLst>
              </a:tr>
              <a:tr h="8490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Perception of Patanjali Biscuits’ Price as lesser or higher vis-à-vis its competitors is similar for different gender groups</a:t>
                      </a:r>
                      <a:endParaRPr lang="en-IN" sz="1400" kern="1200" dirty="0">
                        <a:solidFill>
                          <a:schemeClr val="dk1"/>
                        </a:solidFill>
                        <a:effectLst/>
                        <a:latin typeface="Tw Cen MT" panose="020B0602020104020603" pitchFamily="34" charset="0"/>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Both Levine’s test and ANOVA are insignificant. We fail to reject the null hypothesis</a:t>
                      </a:r>
                      <a:endParaRPr lang="en-IN" sz="1400" dirty="0">
                        <a:latin typeface="Tw Cen MT" panose="020B0602020104020603" pitchFamily="34" charset="0"/>
                      </a:endParaRPr>
                    </a:p>
                  </a:txBody>
                  <a:tcPr/>
                </a:tc>
                <a:tc>
                  <a:txBody>
                    <a:bodyPr/>
                    <a:lstStyle/>
                    <a:p>
                      <a:pPr algn="ctr"/>
                      <a:r>
                        <a:rPr lang="en-US" sz="1400" kern="1200" dirty="0">
                          <a:solidFill>
                            <a:schemeClr val="dk1"/>
                          </a:solidFill>
                          <a:effectLst/>
                          <a:latin typeface="Tw Cen MT" panose="020B0602020104020603" pitchFamily="34" charset="0"/>
                          <a:ea typeface="+mn-ea"/>
                          <a:cs typeface="+mn-cs"/>
                        </a:rPr>
                        <a:t>‘Perception of Patanjali Biscuit’s Price being Higher vis-à-vis Competition’ across different Age Groups is not statistically different</a:t>
                      </a:r>
                      <a:endParaRPr lang="en-IN" sz="1400" kern="1200" dirty="0">
                        <a:solidFill>
                          <a:schemeClr val="dk1"/>
                        </a:solidFill>
                        <a:effectLst/>
                        <a:latin typeface="Tw Cen MT" panose="020B0602020104020603" pitchFamily="34" charset="0"/>
                        <a:ea typeface="+mn-ea"/>
                        <a:cs typeface="+mn-cs"/>
                      </a:endParaRPr>
                    </a:p>
                  </a:txBody>
                  <a:tcPr/>
                </a:tc>
                <a:extLst>
                  <a:ext uri="{0D108BD9-81ED-4DB2-BD59-A6C34878D82A}">
                    <a16:rowId xmlns:a16="http://schemas.microsoft.com/office/drawing/2014/main" val="3358311969"/>
                  </a:ext>
                </a:extLst>
              </a:tr>
              <a:tr h="8490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Perception of Patanjali Biscuits’ Calorie Content as lesser or higher vis-à-vis its competitors is similar for different gender groups</a:t>
                      </a:r>
                      <a:endParaRPr lang="en-IN" sz="1400" kern="1200" dirty="0">
                        <a:solidFill>
                          <a:schemeClr val="dk1"/>
                        </a:solidFill>
                        <a:effectLst/>
                        <a:latin typeface="Tw Cen MT" panose="020B0602020104020603" pitchFamily="34" charset="0"/>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Both Levine’s test and ANOVA are insignificant. We fail to reject the null hypothesis</a:t>
                      </a:r>
                      <a:endParaRPr lang="en-IN" sz="1400" dirty="0">
                        <a:latin typeface="Tw Cen MT" panose="020B0602020104020603" pitchFamily="34" charset="0"/>
                      </a:endParaRPr>
                    </a:p>
                  </a:txBody>
                  <a:tcPr/>
                </a:tc>
                <a:tc>
                  <a:txBody>
                    <a:bodyPr/>
                    <a:lstStyle/>
                    <a:p>
                      <a:pPr algn="ctr"/>
                      <a:r>
                        <a:rPr lang="en-US" sz="1400" kern="1200" dirty="0">
                          <a:solidFill>
                            <a:schemeClr val="dk1"/>
                          </a:solidFill>
                          <a:effectLst/>
                          <a:latin typeface="Tw Cen MT" panose="020B0602020104020603" pitchFamily="34" charset="0"/>
                          <a:ea typeface="+mn-ea"/>
                          <a:cs typeface="+mn-cs"/>
                        </a:rPr>
                        <a:t>‘Perception of Patanjali Biscuit’s Calorie Content being Higher vis-à-vis Competition’ across different Age Groups is not statistically different</a:t>
                      </a:r>
                      <a:endParaRPr lang="en-IN" sz="1400" kern="1200" dirty="0">
                        <a:solidFill>
                          <a:schemeClr val="dk1"/>
                        </a:solidFill>
                        <a:effectLst/>
                        <a:latin typeface="Tw Cen MT" panose="020B0602020104020603" pitchFamily="34" charset="0"/>
                        <a:ea typeface="+mn-ea"/>
                        <a:cs typeface="+mn-cs"/>
                      </a:endParaRPr>
                    </a:p>
                  </a:txBody>
                  <a:tcPr/>
                </a:tc>
                <a:extLst>
                  <a:ext uri="{0D108BD9-81ED-4DB2-BD59-A6C34878D82A}">
                    <a16:rowId xmlns:a16="http://schemas.microsoft.com/office/drawing/2014/main" val="166190971"/>
                  </a:ext>
                </a:extLst>
              </a:tr>
            </a:tbl>
          </a:graphicData>
        </a:graphic>
      </p:graphicFrame>
    </p:spTree>
    <p:extLst>
      <p:ext uri="{BB962C8B-B14F-4D97-AF65-F5344CB8AC3E}">
        <p14:creationId xmlns:p14="http://schemas.microsoft.com/office/powerpoint/2010/main" val="787103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BD61-BB4A-4173-8DB0-71E7BB71F61B}"/>
              </a:ext>
            </a:extLst>
          </p:cNvPr>
          <p:cNvSpPr>
            <a:spLocks noGrp="1"/>
          </p:cNvSpPr>
          <p:nvPr>
            <p:ph type="title"/>
          </p:nvPr>
        </p:nvSpPr>
        <p:spPr>
          <a:xfrm>
            <a:off x="1251678" y="382385"/>
            <a:ext cx="10178322" cy="511695"/>
          </a:xfrm>
        </p:spPr>
        <p:txBody>
          <a:bodyPr>
            <a:normAutofit/>
          </a:bodyPr>
          <a:lstStyle/>
          <a:p>
            <a:r>
              <a:rPr lang="en-US" sz="2400" dirty="0"/>
              <a:t>Patanjali biscuits overview</a:t>
            </a:r>
            <a:endParaRPr lang="en-IN" sz="2400" dirty="0"/>
          </a:p>
        </p:txBody>
      </p:sp>
      <p:pic>
        <p:nvPicPr>
          <p:cNvPr id="8" name="Picture 7">
            <a:extLst>
              <a:ext uri="{FF2B5EF4-FFF2-40B4-BE49-F238E27FC236}">
                <a16:creationId xmlns:a16="http://schemas.microsoft.com/office/drawing/2014/main" id="{BE6CCE9C-DEF3-40E7-9D2B-D96D83120B8C}"/>
              </a:ext>
            </a:extLst>
          </p:cNvPr>
          <p:cNvPicPr>
            <a:picLocks noChangeAspect="1"/>
          </p:cNvPicPr>
          <p:nvPr/>
        </p:nvPicPr>
        <p:blipFill>
          <a:blip r:embed="rId3"/>
          <a:stretch>
            <a:fillRect/>
          </a:stretch>
        </p:blipFill>
        <p:spPr>
          <a:xfrm>
            <a:off x="2606040" y="2960291"/>
            <a:ext cx="6979920" cy="3293427"/>
          </a:xfrm>
          <a:prstGeom prst="rect">
            <a:avLst/>
          </a:prstGeom>
        </p:spPr>
      </p:pic>
      <p:sp>
        <p:nvSpPr>
          <p:cNvPr id="9" name="TextBox 8">
            <a:extLst>
              <a:ext uri="{FF2B5EF4-FFF2-40B4-BE49-F238E27FC236}">
                <a16:creationId xmlns:a16="http://schemas.microsoft.com/office/drawing/2014/main" id="{A59C2556-109F-42EE-9295-AB998464F9F4}"/>
              </a:ext>
            </a:extLst>
          </p:cNvPr>
          <p:cNvSpPr txBox="1"/>
          <p:nvPr/>
        </p:nvSpPr>
        <p:spPr>
          <a:xfrm>
            <a:off x="1012391" y="894080"/>
            <a:ext cx="5516880" cy="1600438"/>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Tw Cen MT" panose="020B0602020104020603" pitchFamily="34" charset="0"/>
              </a:rPr>
              <a:t>Patanjali Ayurved is a leading FMCG company in India founded in 2006</a:t>
            </a:r>
          </a:p>
          <a:p>
            <a:pPr marL="285750" indent="-285750" algn="just">
              <a:buFont typeface="Arial" panose="020B0604020202020204" pitchFamily="34" charset="0"/>
              <a:buChar char="•"/>
            </a:pPr>
            <a:r>
              <a:rPr lang="en-US" sz="1400" dirty="0">
                <a:latin typeface="Tw Cen MT" panose="020B0602020104020603" pitchFamily="34" charset="0"/>
              </a:rPr>
              <a:t>Patanjali entered the Indian FMCG market using flanking strategy</a:t>
            </a:r>
          </a:p>
          <a:p>
            <a:pPr marL="285750" indent="-285750" algn="just">
              <a:buFont typeface="Arial" panose="020B0604020202020204" pitchFamily="34" charset="0"/>
              <a:buChar char="•"/>
            </a:pPr>
            <a:r>
              <a:rPr lang="en-IN" sz="1400" dirty="0">
                <a:latin typeface="Tw Cen MT" panose="020B0602020104020603" pitchFamily="34" charset="0"/>
              </a:rPr>
              <a:t>5-6% margin range in Patanjali products, whereas HUL provides around 50%</a:t>
            </a:r>
          </a:p>
          <a:p>
            <a:pPr marL="285750" indent="-285750" algn="just">
              <a:buFont typeface="Arial" panose="020B0604020202020204" pitchFamily="34" charset="0"/>
              <a:buChar char="•"/>
            </a:pPr>
            <a:r>
              <a:rPr lang="en-IN" sz="1400" dirty="0">
                <a:latin typeface="Tw Cen MT" panose="020B0602020104020603" pitchFamily="34" charset="0"/>
              </a:rPr>
              <a:t>The biscuits fall under the Food products category</a:t>
            </a:r>
          </a:p>
          <a:p>
            <a:pPr marL="285750" indent="-285750" algn="just">
              <a:buFont typeface="Arial" panose="020B0604020202020204" pitchFamily="34" charset="0"/>
              <a:buChar char="•"/>
            </a:pPr>
            <a:r>
              <a:rPr lang="en-IN" sz="1400" dirty="0">
                <a:latin typeface="Tw Cen MT" panose="020B0602020104020603" pitchFamily="34" charset="0"/>
              </a:rPr>
              <a:t>Market share of biscuits is 13.6% in dunk biscuits segment</a:t>
            </a:r>
          </a:p>
        </p:txBody>
      </p:sp>
      <p:sp>
        <p:nvSpPr>
          <p:cNvPr id="59" name="Oval 58">
            <a:extLst>
              <a:ext uri="{FF2B5EF4-FFF2-40B4-BE49-F238E27FC236}">
                <a16:creationId xmlns:a16="http://schemas.microsoft.com/office/drawing/2014/main" id="{D9D17075-D9FA-4E9A-A0BE-3A216ADC9D42}"/>
              </a:ext>
            </a:extLst>
          </p:cNvPr>
          <p:cNvSpPr/>
          <p:nvPr/>
        </p:nvSpPr>
        <p:spPr>
          <a:xfrm>
            <a:off x="8770074" y="807720"/>
            <a:ext cx="975359" cy="61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Patanjali</a:t>
            </a:r>
            <a:endParaRPr lang="en-IN" dirty="0"/>
          </a:p>
        </p:txBody>
      </p:sp>
      <p:sp>
        <p:nvSpPr>
          <p:cNvPr id="60" name="Rectangle: Rounded Corners 59">
            <a:extLst>
              <a:ext uri="{FF2B5EF4-FFF2-40B4-BE49-F238E27FC236}">
                <a16:creationId xmlns:a16="http://schemas.microsoft.com/office/drawing/2014/main" id="{66FD7013-FB32-4CA5-8520-C45EE0E1A649}"/>
              </a:ext>
            </a:extLst>
          </p:cNvPr>
          <p:cNvSpPr/>
          <p:nvPr/>
        </p:nvSpPr>
        <p:spPr>
          <a:xfrm>
            <a:off x="6695440" y="1960880"/>
            <a:ext cx="937760" cy="511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Natural Health Care</a:t>
            </a:r>
            <a:endParaRPr lang="en-IN" dirty="0"/>
          </a:p>
        </p:txBody>
      </p:sp>
      <p:sp>
        <p:nvSpPr>
          <p:cNvPr id="61" name="Rectangle: Rounded Corners 60">
            <a:extLst>
              <a:ext uri="{FF2B5EF4-FFF2-40B4-BE49-F238E27FC236}">
                <a16:creationId xmlns:a16="http://schemas.microsoft.com/office/drawing/2014/main" id="{A93C1336-DCE2-405B-81E6-A61694563FEA}"/>
              </a:ext>
            </a:extLst>
          </p:cNvPr>
          <p:cNvSpPr/>
          <p:nvPr/>
        </p:nvSpPr>
        <p:spPr>
          <a:xfrm>
            <a:off x="7744958" y="1960880"/>
            <a:ext cx="937760" cy="511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Food Products</a:t>
            </a:r>
            <a:endParaRPr lang="en-IN" dirty="0"/>
          </a:p>
        </p:txBody>
      </p:sp>
      <p:sp>
        <p:nvSpPr>
          <p:cNvPr id="62" name="Rectangle: Rounded Corners 61">
            <a:extLst>
              <a:ext uri="{FF2B5EF4-FFF2-40B4-BE49-F238E27FC236}">
                <a16:creationId xmlns:a16="http://schemas.microsoft.com/office/drawing/2014/main" id="{6DE10467-8A5C-48D1-95D3-483D648D20C6}"/>
              </a:ext>
            </a:extLst>
          </p:cNvPr>
          <p:cNvSpPr/>
          <p:nvPr/>
        </p:nvSpPr>
        <p:spPr>
          <a:xfrm>
            <a:off x="8788873" y="1940560"/>
            <a:ext cx="937760" cy="511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Ayurvedic Medicines</a:t>
            </a:r>
            <a:endParaRPr lang="en-IN" dirty="0"/>
          </a:p>
        </p:txBody>
      </p:sp>
      <p:sp>
        <p:nvSpPr>
          <p:cNvPr id="63" name="Rectangle: Rounded Corners 62">
            <a:extLst>
              <a:ext uri="{FF2B5EF4-FFF2-40B4-BE49-F238E27FC236}">
                <a16:creationId xmlns:a16="http://schemas.microsoft.com/office/drawing/2014/main" id="{63D2153E-9EDA-4C08-957E-3D4264DB76D4}"/>
              </a:ext>
            </a:extLst>
          </p:cNvPr>
          <p:cNvSpPr/>
          <p:nvPr/>
        </p:nvSpPr>
        <p:spPr>
          <a:xfrm>
            <a:off x="9832788" y="1940560"/>
            <a:ext cx="937760" cy="511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Herbal Home Care</a:t>
            </a:r>
            <a:endParaRPr lang="en-IN" dirty="0"/>
          </a:p>
        </p:txBody>
      </p:sp>
      <p:cxnSp>
        <p:nvCxnSpPr>
          <p:cNvPr id="69" name="Connector: Elbow 68">
            <a:extLst>
              <a:ext uri="{FF2B5EF4-FFF2-40B4-BE49-F238E27FC236}">
                <a16:creationId xmlns:a16="http://schemas.microsoft.com/office/drawing/2014/main" id="{982A9250-E3E0-414E-9AF5-104C2B18FA79}"/>
              </a:ext>
            </a:extLst>
          </p:cNvPr>
          <p:cNvCxnSpPr>
            <a:cxnSpLocks/>
            <a:stCxn id="59" idx="4"/>
            <a:endCxn id="60" idx="0"/>
          </p:cNvCxnSpPr>
          <p:nvPr/>
        </p:nvCxnSpPr>
        <p:spPr>
          <a:xfrm rot="5400000">
            <a:off x="7944337" y="647463"/>
            <a:ext cx="533400" cy="209343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0" name="Connector: Elbow 69">
            <a:extLst>
              <a:ext uri="{FF2B5EF4-FFF2-40B4-BE49-F238E27FC236}">
                <a16:creationId xmlns:a16="http://schemas.microsoft.com/office/drawing/2014/main" id="{58E1A43B-A3B5-4595-8E0D-70A2D8C01BFA}"/>
              </a:ext>
            </a:extLst>
          </p:cNvPr>
          <p:cNvCxnSpPr>
            <a:cxnSpLocks/>
            <a:stCxn id="59" idx="4"/>
            <a:endCxn id="61" idx="0"/>
          </p:cNvCxnSpPr>
          <p:nvPr/>
        </p:nvCxnSpPr>
        <p:spPr>
          <a:xfrm rot="5400000">
            <a:off x="8469096" y="1172222"/>
            <a:ext cx="533400" cy="104391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1" name="Connector: Elbow 70">
            <a:extLst>
              <a:ext uri="{FF2B5EF4-FFF2-40B4-BE49-F238E27FC236}">
                <a16:creationId xmlns:a16="http://schemas.microsoft.com/office/drawing/2014/main" id="{FF904971-97F8-4199-BDD5-001BCDAAE6AB}"/>
              </a:ext>
            </a:extLst>
          </p:cNvPr>
          <p:cNvCxnSpPr>
            <a:cxnSpLocks/>
            <a:stCxn id="59" idx="4"/>
            <a:endCxn id="63" idx="0"/>
          </p:cNvCxnSpPr>
          <p:nvPr/>
        </p:nvCxnSpPr>
        <p:spPr>
          <a:xfrm rot="16200000" flipH="1">
            <a:off x="9523171" y="1162063"/>
            <a:ext cx="513080" cy="1043914"/>
          </a:xfrm>
          <a:prstGeom prst="bentConnector3">
            <a:avLst>
              <a:gd name="adj1" fmla="val 51773"/>
            </a:avLst>
          </a:prstGeom>
          <a:ln>
            <a:tailEnd type="triangle"/>
          </a:ln>
        </p:spPr>
        <p:style>
          <a:lnRef idx="1">
            <a:schemeClr val="dk1"/>
          </a:lnRef>
          <a:fillRef idx="0">
            <a:schemeClr val="dk1"/>
          </a:fillRef>
          <a:effectRef idx="0">
            <a:schemeClr val="dk1"/>
          </a:effectRef>
          <a:fontRef idx="minor">
            <a:schemeClr val="tx1"/>
          </a:fontRef>
        </p:style>
      </p:cxnSp>
      <p:cxnSp>
        <p:nvCxnSpPr>
          <p:cNvPr id="72" name="Connector: Elbow 71">
            <a:extLst>
              <a:ext uri="{FF2B5EF4-FFF2-40B4-BE49-F238E27FC236}">
                <a16:creationId xmlns:a16="http://schemas.microsoft.com/office/drawing/2014/main" id="{E3672029-2CB4-4AB1-AE63-3D60AF5AC264}"/>
              </a:ext>
            </a:extLst>
          </p:cNvPr>
          <p:cNvCxnSpPr>
            <a:cxnSpLocks/>
            <a:stCxn id="59" idx="4"/>
            <a:endCxn id="62" idx="0"/>
          </p:cNvCxnSpPr>
          <p:nvPr/>
        </p:nvCxnSpPr>
        <p:spPr>
          <a:xfrm rot="5400000">
            <a:off x="9001214" y="1684020"/>
            <a:ext cx="513080" cy="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Rounded Corners 31">
            <a:extLst>
              <a:ext uri="{FF2B5EF4-FFF2-40B4-BE49-F238E27FC236}">
                <a16:creationId xmlns:a16="http://schemas.microsoft.com/office/drawing/2014/main" id="{1930774D-5195-4FD5-86C5-E8B1F242F08B}"/>
              </a:ext>
            </a:extLst>
          </p:cNvPr>
          <p:cNvSpPr/>
          <p:nvPr/>
        </p:nvSpPr>
        <p:spPr>
          <a:xfrm>
            <a:off x="10876703" y="1940560"/>
            <a:ext cx="937760" cy="511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Natural Personal Care</a:t>
            </a:r>
            <a:endParaRPr lang="en-IN" dirty="0"/>
          </a:p>
        </p:txBody>
      </p:sp>
      <p:cxnSp>
        <p:nvCxnSpPr>
          <p:cNvPr id="85" name="Connector: Elbow 84">
            <a:extLst>
              <a:ext uri="{FF2B5EF4-FFF2-40B4-BE49-F238E27FC236}">
                <a16:creationId xmlns:a16="http://schemas.microsoft.com/office/drawing/2014/main" id="{644A5FE0-E004-45EF-90C2-068AE4A260AF}"/>
              </a:ext>
            </a:extLst>
          </p:cNvPr>
          <p:cNvCxnSpPr>
            <a:cxnSpLocks/>
            <a:stCxn id="59" idx="4"/>
            <a:endCxn id="32" idx="0"/>
          </p:cNvCxnSpPr>
          <p:nvPr/>
        </p:nvCxnSpPr>
        <p:spPr>
          <a:xfrm rot="16200000" flipH="1">
            <a:off x="10045128" y="640105"/>
            <a:ext cx="513080" cy="2087829"/>
          </a:xfrm>
          <a:prstGeom prst="bentConnector3">
            <a:avLst>
              <a:gd name="adj1" fmla="val 51773"/>
            </a:avLst>
          </a:prstGeom>
          <a:ln>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C68CCF54-C88A-4E19-85A6-DB687FD1629A}"/>
              </a:ext>
            </a:extLst>
          </p:cNvPr>
          <p:cNvSpPr txBox="1"/>
          <p:nvPr/>
        </p:nvSpPr>
        <p:spPr>
          <a:xfrm>
            <a:off x="7089019" y="6274038"/>
            <a:ext cx="4848981" cy="707886"/>
          </a:xfrm>
          <a:prstGeom prst="rect">
            <a:avLst/>
          </a:prstGeom>
          <a:noFill/>
        </p:spPr>
        <p:txBody>
          <a:bodyPr wrap="square" rtlCol="0">
            <a:spAutoFit/>
          </a:bodyPr>
          <a:lstStyle/>
          <a:p>
            <a:pPr algn="just"/>
            <a:r>
              <a:rPr lang="en-US" sz="600" dirty="0"/>
              <a:t>References: </a:t>
            </a:r>
          </a:p>
          <a:p>
            <a:pPr marL="171450" indent="-171450">
              <a:buFont typeface="Arial" panose="020B0604020202020204" pitchFamily="34" charset="0"/>
              <a:buChar char="•"/>
            </a:pPr>
            <a:r>
              <a:rPr lang="en-IN" sz="800" u="sng" dirty="0">
                <a:solidFill>
                  <a:srgbClr val="0563C1"/>
                </a:solidFill>
                <a:effectLst/>
                <a:latin typeface="Helvetica" panose="020B0604020202020204" pitchFamily="34" charset="0"/>
                <a:ea typeface="Calibri" panose="020F0502020204030204" pitchFamily="34" charset="0"/>
                <a:cs typeface="Times New Roman" panose="02020603050405020304" pitchFamily="18" charset="0"/>
                <a:hlinkClick r:id="rId4"/>
              </a:rPr>
              <a:t>https://ezproxy.imt.edu:2062/statistics/762057/india-biscuits-and-cookies-production-volume/</a:t>
            </a:r>
            <a:endParaRPr lang="en-IN" sz="800" u="sng" dirty="0">
              <a:solidFill>
                <a:srgbClr val="0563C1"/>
              </a:solidFill>
              <a:latin typeface="Helvetica" panose="020B0604020202020204" pitchFamily="34" charset="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r>
              <a:rPr lang="en-IN" sz="9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https://www.google.com/</a:t>
            </a:r>
            <a:r>
              <a:rPr lang="en-IN" sz="90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search?q</a:t>
            </a:r>
            <a:r>
              <a:rPr lang="en-IN" sz="9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a:t>
            </a:r>
            <a:r>
              <a:rPr lang="en-IN" sz="90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market+share+of+patanjali+biscuits&amp;oq</a:t>
            </a:r>
            <a:r>
              <a:rPr lang="en-IN" sz="9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a:t>
            </a:r>
            <a:r>
              <a:rPr lang="en-IN" sz="90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market+share+of+patanjali+biscuits&amp;aqs</a:t>
            </a:r>
            <a:r>
              <a:rPr lang="en-IN" sz="9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=chrome..69i57.8543j0j7&amp;sourceid=</a:t>
            </a:r>
            <a:r>
              <a:rPr lang="en-IN" sz="90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chrome&amp;ie</a:t>
            </a:r>
            <a:r>
              <a:rPr lang="en-IN" sz="9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=UTF-8</a:t>
            </a:r>
            <a:r>
              <a:rPr lang="en-IN" sz="900" dirty="0">
                <a:effectLst/>
                <a:latin typeface="Calibri" panose="020F0502020204030204" pitchFamily="34" charset="0"/>
                <a:ea typeface="Calibri" panose="020F0502020204030204" pitchFamily="34" charset="0"/>
                <a:cs typeface="Times New Roman" panose="02020603050405020304" pitchFamily="18" charset="0"/>
              </a:rPr>
              <a:t> </a:t>
            </a:r>
          </a:p>
          <a:p>
            <a:r>
              <a:rPr lang="en-IN" sz="800" dirty="0">
                <a:solidFill>
                  <a:srgbClr val="444444"/>
                </a:solidFill>
                <a:effectLst/>
                <a:latin typeface="Helvetica" panose="020B0604020202020204" pitchFamily="34" charset="0"/>
                <a:ea typeface="Calibri" panose="020F0502020204030204" pitchFamily="34" charset="0"/>
              </a:rPr>
              <a:t> </a:t>
            </a:r>
            <a:endParaRPr lang="en-IN" sz="300" dirty="0"/>
          </a:p>
        </p:txBody>
      </p:sp>
    </p:spTree>
    <p:extLst>
      <p:ext uri="{BB962C8B-B14F-4D97-AF65-F5344CB8AC3E}">
        <p14:creationId xmlns:p14="http://schemas.microsoft.com/office/powerpoint/2010/main" val="16323753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BD61-BB4A-4173-8DB0-71E7BB71F61B}"/>
              </a:ext>
            </a:extLst>
          </p:cNvPr>
          <p:cNvSpPr>
            <a:spLocks noGrp="1"/>
          </p:cNvSpPr>
          <p:nvPr>
            <p:ph type="title"/>
          </p:nvPr>
        </p:nvSpPr>
        <p:spPr>
          <a:xfrm>
            <a:off x="1251678" y="382385"/>
            <a:ext cx="10178322" cy="511695"/>
          </a:xfrm>
        </p:spPr>
        <p:txBody>
          <a:bodyPr>
            <a:normAutofit/>
          </a:bodyPr>
          <a:lstStyle/>
          <a:p>
            <a:r>
              <a:rPr lang="en-US" sz="2400" dirty="0"/>
              <a:t>One-way anova and Independent sample t-test (5/6)</a:t>
            </a:r>
            <a:endParaRPr lang="en-IN" sz="2400" dirty="0"/>
          </a:p>
        </p:txBody>
      </p:sp>
      <p:graphicFrame>
        <p:nvGraphicFramePr>
          <p:cNvPr id="3" name="Table 3">
            <a:extLst>
              <a:ext uri="{FF2B5EF4-FFF2-40B4-BE49-F238E27FC236}">
                <a16:creationId xmlns:a16="http://schemas.microsoft.com/office/drawing/2014/main" id="{46B8BB98-9708-4050-B541-71381939755F}"/>
              </a:ext>
            </a:extLst>
          </p:cNvPr>
          <p:cNvGraphicFramePr>
            <a:graphicFrameLocks noGrp="1"/>
          </p:cNvGraphicFramePr>
          <p:nvPr>
            <p:extLst>
              <p:ext uri="{D42A27DB-BD31-4B8C-83A1-F6EECF244321}">
                <p14:modId xmlns:p14="http://schemas.microsoft.com/office/powerpoint/2010/main" val="2223755001"/>
              </p:ext>
            </p:extLst>
          </p:nvPr>
        </p:nvGraphicFramePr>
        <p:xfrm>
          <a:off x="882574" y="777240"/>
          <a:ext cx="11309426" cy="6033376"/>
        </p:xfrm>
        <a:graphic>
          <a:graphicData uri="http://schemas.openxmlformats.org/drawingml/2006/table">
            <a:tbl>
              <a:tblPr firstRow="1" bandRow="1">
                <a:tableStyleId>{3C2FFA5D-87B4-456A-9821-1D502468CF0F}</a:tableStyleId>
              </a:tblPr>
              <a:tblGrid>
                <a:gridCol w="3773832">
                  <a:extLst>
                    <a:ext uri="{9D8B030D-6E8A-4147-A177-3AD203B41FA5}">
                      <a16:colId xmlns:a16="http://schemas.microsoft.com/office/drawing/2014/main" val="1546773975"/>
                    </a:ext>
                  </a:extLst>
                </a:gridCol>
                <a:gridCol w="3587262">
                  <a:extLst>
                    <a:ext uri="{9D8B030D-6E8A-4147-A177-3AD203B41FA5}">
                      <a16:colId xmlns:a16="http://schemas.microsoft.com/office/drawing/2014/main" val="2207672141"/>
                    </a:ext>
                  </a:extLst>
                </a:gridCol>
                <a:gridCol w="3948332">
                  <a:extLst>
                    <a:ext uri="{9D8B030D-6E8A-4147-A177-3AD203B41FA5}">
                      <a16:colId xmlns:a16="http://schemas.microsoft.com/office/drawing/2014/main" val="2485803784"/>
                    </a:ext>
                  </a:extLst>
                </a:gridCol>
              </a:tblGrid>
              <a:tr h="324063">
                <a:tc>
                  <a:txBody>
                    <a:bodyPr/>
                    <a:lstStyle/>
                    <a:p>
                      <a:pPr algn="ctr"/>
                      <a:r>
                        <a:rPr lang="en-US" sz="1800" dirty="0">
                          <a:latin typeface="Tw Cen MT" panose="020B0602020104020603" pitchFamily="34" charset="0"/>
                        </a:rPr>
                        <a:t>Null Hypothesis</a:t>
                      </a:r>
                      <a:endParaRPr lang="en-IN" sz="1800" dirty="0">
                        <a:latin typeface="Tw Cen MT" panose="020B0602020104020603" pitchFamily="34" charset="0"/>
                      </a:endParaRPr>
                    </a:p>
                  </a:txBody>
                  <a:tcPr/>
                </a:tc>
                <a:tc>
                  <a:txBody>
                    <a:bodyPr/>
                    <a:lstStyle/>
                    <a:p>
                      <a:pPr algn="ctr"/>
                      <a:r>
                        <a:rPr lang="en-US" dirty="0">
                          <a:latin typeface="Tw Cen MT" panose="020B0602020104020603" pitchFamily="34" charset="0"/>
                        </a:rPr>
                        <a:t>Output</a:t>
                      </a:r>
                      <a:endParaRPr lang="en-IN" dirty="0">
                        <a:latin typeface="Tw Cen MT" panose="020B0602020104020603" pitchFamily="34" charset="0"/>
                      </a:endParaRPr>
                    </a:p>
                  </a:txBody>
                  <a:tcPr/>
                </a:tc>
                <a:tc>
                  <a:txBody>
                    <a:bodyPr/>
                    <a:lstStyle/>
                    <a:p>
                      <a:pPr algn="ctr"/>
                      <a:r>
                        <a:rPr lang="en-US" dirty="0">
                          <a:latin typeface="Tw Cen MT" panose="020B0602020104020603" pitchFamily="34" charset="0"/>
                        </a:rPr>
                        <a:t>Interpretation</a:t>
                      </a:r>
                      <a:endParaRPr lang="en-IN" dirty="0">
                        <a:latin typeface="Tw Cen MT" panose="020B0602020104020603" pitchFamily="34" charset="0"/>
                      </a:endParaRPr>
                    </a:p>
                  </a:txBody>
                  <a:tcPr/>
                </a:tc>
                <a:extLst>
                  <a:ext uri="{0D108BD9-81ED-4DB2-BD59-A6C34878D82A}">
                    <a16:rowId xmlns:a16="http://schemas.microsoft.com/office/drawing/2014/main" val="159350209"/>
                  </a:ext>
                </a:extLst>
              </a:tr>
              <a:tr h="639248">
                <a:tc>
                  <a:txBody>
                    <a:bodyPr/>
                    <a:lstStyle/>
                    <a:p>
                      <a:pPr algn="ctr"/>
                      <a:r>
                        <a:rPr lang="en-US" sz="1400" kern="1200" dirty="0">
                          <a:solidFill>
                            <a:schemeClr val="dk1"/>
                          </a:solidFill>
                          <a:effectLst/>
                          <a:latin typeface="Tw Cen MT" panose="020B0602020104020603" pitchFamily="34" charset="0"/>
                          <a:ea typeface="+mn-ea"/>
                          <a:cs typeface="+mn-cs"/>
                        </a:rPr>
                        <a:t>Perception of Patanjali Biscuits’ Cholesterol Content as lesser or higher vis-à-vis its competitors is similar for different gender groups.</a:t>
                      </a:r>
                      <a:endParaRPr lang="en-IN" sz="1400" dirty="0">
                        <a:latin typeface="Tw Cen MT" panose="020B06020201040206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Both Levine’s test and ANOVA are insignificant. We fail to reject the null hypothesis</a:t>
                      </a:r>
                      <a:endParaRPr lang="en-IN" sz="1400" dirty="0">
                        <a:latin typeface="Tw Cen MT" panose="020B0602020104020603" pitchFamily="34" charset="0"/>
                      </a:endParaRPr>
                    </a:p>
                  </a:txBody>
                  <a:tcPr/>
                </a:tc>
                <a:tc>
                  <a:txBody>
                    <a:bodyPr/>
                    <a:lstStyle/>
                    <a:p>
                      <a:pPr algn="ctr"/>
                      <a:r>
                        <a:rPr lang="en-US" sz="1400" kern="1200" dirty="0">
                          <a:solidFill>
                            <a:schemeClr val="dk1"/>
                          </a:solidFill>
                          <a:effectLst/>
                          <a:latin typeface="Tw Cen MT" panose="020B0602020104020603" pitchFamily="34" charset="0"/>
                          <a:ea typeface="+mn-ea"/>
                          <a:cs typeface="+mn-cs"/>
                        </a:rPr>
                        <a:t>‘Perception of Patanjali Biscuit’s Cholesterol Content being Higher vis-à-vis Competition’ across different Age Groups is not statistically different.</a:t>
                      </a:r>
                      <a:endParaRPr lang="en-IN" sz="1400" kern="1200" dirty="0">
                        <a:solidFill>
                          <a:schemeClr val="dk1"/>
                        </a:solidFill>
                        <a:effectLst/>
                        <a:latin typeface="Tw Cen MT" panose="020B0602020104020603" pitchFamily="34" charset="0"/>
                        <a:ea typeface="+mn-ea"/>
                        <a:cs typeface="+mn-cs"/>
                      </a:endParaRPr>
                    </a:p>
                  </a:txBody>
                  <a:tcPr/>
                </a:tc>
                <a:extLst>
                  <a:ext uri="{0D108BD9-81ED-4DB2-BD59-A6C34878D82A}">
                    <a16:rowId xmlns:a16="http://schemas.microsoft.com/office/drawing/2014/main" val="4265907009"/>
                  </a:ext>
                </a:extLst>
              </a:tr>
              <a:tr h="639248">
                <a:tc>
                  <a:txBody>
                    <a:bodyPr/>
                    <a:lstStyle/>
                    <a:p>
                      <a:pPr algn="ctr"/>
                      <a:r>
                        <a:rPr lang="en-US" sz="1400" kern="1200" dirty="0">
                          <a:solidFill>
                            <a:schemeClr val="dk1"/>
                          </a:solidFill>
                          <a:effectLst/>
                          <a:latin typeface="Tw Cen MT" panose="020B0602020104020603" pitchFamily="34" charset="0"/>
                          <a:ea typeface="+mn-ea"/>
                          <a:cs typeface="+mn-cs"/>
                        </a:rPr>
                        <a:t>Perception of Patanjali Biscuits’ Protein Content as lesser or higher vis-à-vis its competitors is similar for different gender groups</a:t>
                      </a:r>
                      <a:endParaRPr lang="en-IN" sz="1400" dirty="0">
                        <a:latin typeface="Tw Cen MT" panose="020B06020201040206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Both Levine’s test and ANOVA are insignificant. We fail to reject the null hypothesis</a:t>
                      </a:r>
                      <a:endParaRPr lang="en-IN" sz="1400" dirty="0">
                        <a:latin typeface="Tw Cen MT" panose="020B06020201040206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‘Perception of Patanjali Biscuit’s Protein Content being Higher vis-à-vis Competition’ across different Age Groups is not statistically different.</a:t>
                      </a:r>
                      <a:endParaRPr lang="en-IN" sz="1400" dirty="0">
                        <a:latin typeface="Tw Cen MT" panose="020B0602020104020603" pitchFamily="34" charset="0"/>
                      </a:endParaRPr>
                    </a:p>
                  </a:txBody>
                  <a:tcPr/>
                </a:tc>
                <a:extLst>
                  <a:ext uri="{0D108BD9-81ED-4DB2-BD59-A6C34878D82A}">
                    <a16:rowId xmlns:a16="http://schemas.microsoft.com/office/drawing/2014/main" val="3588175684"/>
                  </a:ext>
                </a:extLst>
              </a:tr>
              <a:tr h="639248">
                <a:tc>
                  <a:txBody>
                    <a:bodyPr/>
                    <a:lstStyle/>
                    <a:p>
                      <a:pPr algn="ctr"/>
                      <a:r>
                        <a:rPr lang="en-US" sz="1400" kern="1200" dirty="0">
                          <a:solidFill>
                            <a:schemeClr val="dk1"/>
                          </a:solidFill>
                          <a:effectLst/>
                          <a:latin typeface="Tw Cen MT" panose="020B0602020104020603" pitchFamily="34" charset="0"/>
                          <a:ea typeface="+mn-ea"/>
                          <a:cs typeface="+mn-cs"/>
                        </a:rPr>
                        <a:t>‘Perception of Patanjali Biscuit’s High Availability in Stores’ is similar across different Gender Groups.</a:t>
                      </a:r>
                      <a:endParaRPr lang="en-IN" sz="1400" dirty="0">
                        <a:latin typeface="Tw Cen MT" panose="020B06020201040206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Both Levine’s test and ANOVA are insignificant. We fail to reject the null hypothesis</a:t>
                      </a:r>
                      <a:endParaRPr lang="en-IN" sz="1400" dirty="0">
                        <a:latin typeface="Tw Cen MT" panose="020B0602020104020603" pitchFamily="34" charset="0"/>
                      </a:endParaRPr>
                    </a:p>
                    <a:p>
                      <a:pPr algn="ctr"/>
                      <a:endParaRPr lang="en-IN" sz="1400" dirty="0">
                        <a:latin typeface="Tw Cen MT" panose="020B0602020104020603" pitchFamily="34" charset="0"/>
                      </a:endParaRPr>
                    </a:p>
                  </a:txBody>
                  <a:tcPr/>
                </a:tc>
                <a:tc>
                  <a:txBody>
                    <a:bodyPr/>
                    <a:lstStyle/>
                    <a:p>
                      <a:pPr algn="ctr"/>
                      <a:r>
                        <a:rPr lang="en-US" sz="1400" kern="1200" dirty="0">
                          <a:solidFill>
                            <a:schemeClr val="dk1"/>
                          </a:solidFill>
                          <a:effectLst/>
                          <a:latin typeface="Tw Cen MT" panose="020B0602020104020603" pitchFamily="34" charset="0"/>
                          <a:ea typeface="+mn-ea"/>
                          <a:cs typeface="+mn-cs"/>
                        </a:rPr>
                        <a:t>‘Perception of Patanjali Biscuit’s High Availability in Stores’ across different Gender Groups is not statistically different</a:t>
                      </a:r>
                      <a:endParaRPr lang="en-IN" sz="1400" dirty="0">
                        <a:latin typeface="Tw Cen MT" panose="020B0602020104020603" pitchFamily="34" charset="0"/>
                      </a:endParaRPr>
                    </a:p>
                  </a:txBody>
                  <a:tcPr/>
                </a:tc>
                <a:extLst>
                  <a:ext uri="{0D108BD9-81ED-4DB2-BD59-A6C34878D82A}">
                    <a16:rowId xmlns:a16="http://schemas.microsoft.com/office/drawing/2014/main" val="3228101702"/>
                  </a:ext>
                </a:extLst>
              </a:tr>
              <a:tr h="639248">
                <a:tc>
                  <a:txBody>
                    <a:bodyPr/>
                    <a:lstStyle/>
                    <a:p>
                      <a:pPr algn="ctr"/>
                      <a:r>
                        <a:rPr lang="en-US" sz="1400" kern="1200" dirty="0">
                          <a:solidFill>
                            <a:schemeClr val="dk1"/>
                          </a:solidFill>
                          <a:effectLst/>
                          <a:latin typeface="Tw Cen MT" panose="020B0602020104020603" pitchFamily="34" charset="0"/>
                          <a:ea typeface="+mn-ea"/>
                          <a:cs typeface="+mn-cs"/>
                        </a:rPr>
                        <a:t>‘Perception of Patanjali Biscuit’s Good Fragrance’ is similar across different Gender Groups</a:t>
                      </a:r>
                      <a:endParaRPr lang="en-IN" sz="1400" kern="1200" dirty="0">
                        <a:solidFill>
                          <a:schemeClr val="dk1"/>
                        </a:solidFill>
                        <a:effectLst/>
                        <a:latin typeface="Tw Cen MT" panose="020B0602020104020603" pitchFamily="34" charset="0"/>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Both Levine’s test and ANOVA are insignificant. We fail to reject the null hypothesis</a:t>
                      </a:r>
                      <a:endParaRPr lang="en-IN" sz="1400" dirty="0">
                        <a:latin typeface="Tw Cen MT" panose="020B0602020104020603" pitchFamily="34" charset="0"/>
                      </a:endParaRPr>
                    </a:p>
                  </a:txBody>
                  <a:tcPr/>
                </a:tc>
                <a:tc>
                  <a:txBody>
                    <a:bodyPr/>
                    <a:lstStyle/>
                    <a:p>
                      <a:pPr algn="ctr"/>
                      <a:r>
                        <a:rPr lang="en-US" sz="1400" kern="1200" dirty="0">
                          <a:solidFill>
                            <a:schemeClr val="dk1"/>
                          </a:solidFill>
                          <a:effectLst/>
                          <a:latin typeface="Tw Cen MT" panose="020B0602020104020603" pitchFamily="34" charset="0"/>
                          <a:ea typeface="+mn-ea"/>
                          <a:cs typeface="+mn-cs"/>
                        </a:rPr>
                        <a:t>‘Perception of Patanjali Biscuit’s Good Fragrance’ across different Gender Groups is not statistically different</a:t>
                      </a:r>
                      <a:endParaRPr lang="en-IN" sz="1400" kern="1200" dirty="0">
                        <a:solidFill>
                          <a:schemeClr val="dk1"/>
                        </a:solidFill>
                        <a:effectLst/>
                        <a:latin typeface="Tw Cen MT" panose="020B0602020104020603" pitchFamily="34" charset="0"/>
                        <a:ea typeface="+mn-ea"/>
                        <a:cs typeface="+mn-cs"/>
                      </a:endParaRPr>
                    </a:p>
                  </a:txBody>
                  <a:tcPr/>
                </a:tc>
                <a:extLst>
                  <a:ext uri="{0D108BD9-81ED-4DB2-BD59-A6C34878D82A}">
                    <a16:rowId xmlns:a16="http://schemas.microsoft.com/office/drawing/2014/main" val="1613062973"/>
                  </a:ext>
                </a:extLst>
              </a:tr>
              <a:tr h="6392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‘Perception of Patanjali Biscuit’s Superior Taste’ is similar across different Gender Groups</a:t>
                      </a:r>
                      <a:endParaRPr lang="en-IN" sz="1400" kern="1200" dirty="0">
                        <a:solidFill>
                          <a:schemeClr val="dk1"/>
                        </a:solidFill>
                        <a:effectLst/>
                        <a:latin typeface="Tw Cen MT" panose="020B0602020104020603" pitchFamily="34" charset="0"/>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Both Levine’s test and ANOVA are insignificant. We fail to reject the null hypothesis</a:t>
                      </a:r>
                      <a:endParaRPr lang="en-IN" sz="1400" dirty="0">
                        <a:latin typeface="Tw Cen MT" panose="020B0602020104020603" pitchFamily="34" charset="0"/>
                      </a:endParaRPr>
                    </a:p>
                  </a:txBody>
                  <a:tcPr/>
                </a:tc>
                <a:tc>
                  <a:txBody>
                    <a:bodyPr/>
                    <a:lstStyle/>
                    <a:p>
                      <a:pPr algn="ctr"/>
                      <a:r>
                        <a:rPr lang="en-US" sz="1400" kern="1200" dirty="0">
                          <a:solidFill>
                            <a:schemeClr val="dk1"/>
                          </a:solidFill>
                          <a:effectLst/>
                          <a:latin typeface="Tw Cen MT" panose="020B0602020104020603" pitchFamily="34" charset="0"/>
                          <a:ea typeface="+mn-ea"/>
                          <a:cs typeface="+mn-cs"/>
                        </a:rPr>
                        <a:t>‘Perception of Patanjali Biscuit’s Superior Taste’ across different Gender Groups is not statistically different.</a:t>
                      </a:r>
                      <a:endParaRPr lang="en-IN" sz="1400" kern="1200" dirty="0">
                        <a:solidFill>
                          <a:schemeClr val="dk1"/>
                        </a:solidFill>
                        <a:effectLst/>
                        <a:latin typeface="Tw Cen MT" panose="020B0602020104020603" pitchFamily="34" charset="0"/>
                        <a:ea typeface="+mn-ea"/>
                        <a:cs typeface="+mn-cs"/>
                      </a:endParaRPr>
                    </a:p>
                  </a:txBody>
                  <a:tcPr/>
                </a:tc>
                <a:extLst>
                  <a:ext uri="{0D108BD9-81ED-4DB2-BD59-A6C34878D82A}">
                    <a16:rowId xmlns:a16="http://schemas.microsoft.com/office/drawing/2014/main" val="166190971"/>
                  </a:ext>
                </a:extLst>
              </a:tr>
              <a:tr h="6392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Visibility of Patanjali Biscuits Through Advertisement is similar across different Gender Groups.</a:t>
                      </a:r>
                      <a:endParaRPr lang="en-IN" sz="1400" kern="1200" dirty="0">
                        <a:solidFill>
                          <a:schemeClr val="dk1"/>
                        </a:solidFill>
                        <a:effectLst/>
                        <a:latin typeface="Tw Cen MT" panose="020B0602020104020603" pitchFamily="34" charset="0"/>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Both Levine’s test and ANOVA are insignificant. We fail to reject the null hypothesis</a:t>
                      </a:r>
                      <a:endParaRPr lang="en-IN" sz="1400" dirty="0">
                        <a:latin typeface="Tw Cen MT" panose="020B0602020104020603" pitchFamily="34" charset="0"/>
                      </a:endParaRPr>
                    </a:p>
                  </a:txBody>
                  <a:tcPr/>
                </a:tc>
                <a:tc>
                  <a:txBody>
                    <a:bodyPr/>
                    <a:lstStyle/>
                    <a:p>
                      <a:pPr algn="ctr"/>
                      <a:r>
                        <a:rPr lang="en-US" sz="1400" kern="1200" dirty="0">
                          <a:solidFill>
                            <a:schemeClr val="dk1"/>
                          </a:solidFill>
                          <a:effectLst/>
                          <a:latin typeface="Tw Cen MT" panose="020B0602020104020603" pitchFamily="34" charset="0"/>
                          <a:ea typeface="+mn-ea"/>
                          <a:cs typeface="+mn-cs"/>
                        </a:rPr>
                        <a:t>Visibility of Patanjali Biscuits Through Advertisement across different Gender Groups is not statistically different</a:t>
                      </a:r>
                      <a:endParaRPr lang="en-IN" sz="1400" kern="1200" dirty="0">
                        <a:solidFill>
                          <a:schemeClr val="dk1"/>
                        </a:solidFill>
                        <a:effectLst/>
                        <a:latin typeface="Tw Cen MT" panose="020B0602020104020603" pitchFamily="34" charset="0"/>
                        <a:ea typeface="+mn-ea"/>
                        <a:cs typeface="+mn-cs"/>
                      </a:endParaRPr>
                    </a:p>
                  </a:txBody>
                  <a:tcPr/>
                </a:tc>
                <a:extLst>
                  <a:ext uri="{0D108BD9-81ED-4DB2-BD59-A6C34878D82A}">
                    <a16:rowId xmlns:a16="http://schemas.microsoft.com/office/drawing/2014/main" val="1155927847"/>
                  </a:ext>
                </a:extLst>
              </a:tr>
              <a:tr h="639248">
                <a:tc>
                  <a:txBody>
                    <a:bodyPr/>
                    <a:lstStyle/>
                    <a:p>
                      <a:pPr algn="ctr"/>
                      <a:r>
                        <a:rPr lang="en-US" sz="1400" kern="1200" dirty="0">
                          <a:solidFill>
                            <a:schemeClr val="dk1"/>
                          </a:solidFill>
                          <a:effectLst/>
                          <a:latin typeface="Tw Cen MT" panose="020B0602020104020603" pitchFamily="34" charset="0"/>
                          <a:ea typeface="+mn-ea"/>
                          <a:cs typeface="+mn-cs"/>
                        </a:rPr>
                        <a:t>Reliability of Patanjali Biscuits is similar across different Gender Groups.</a:t>
                      </a:r>
                      <a:endParaRPr lang="en-IN" sz="1400" dirty="0">
                        <a:latin typeface="Tw Cen MT" panose="020B06020201040206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Both Levine’s test and ANOVA are insignificant. We fail to reject the null hypothesis</a:t>
                      </a:r>
                      <a:endParaRPr lang="en-IN" sz="1400" dirty="0">
                        <a:latin typeface="Tw Cen MT" panose="020B0602020104020603" pitchFamily="34" charset="0"/>
                      </a:endParaRPr>
                    </a:p>
                  </a:txBody>
                  <a:tcPr/>
                </a:tc>
                <a:tc>
                  <a:txBody>
                    <a:bodyPr/>
                    <a:lstStyle/>
                    <a:p>
                      <a:pPr algn="ctr"/>
                      <a:r>
                        <a:rPr lang="en-US" sz="1400" kern="1200" dirty="0">
                          <a:solidFill>
                            <a:schemeClr val="dk1"/>
                          </a:solidFill>
                          <a:effectLst/>
                          <a:latin typeface="Tw Cen MT" panose="020B0602020104020603" pitchFamily="34" charset="0"/>
                          <a:ea typeface="+mn-ea"/>
                          <a:cs typeface="+mn-cs"/>
                        </a:rPr>
                        <a:t>Reliability of Patanjali Biscuits across different Gender Groups is not statistically different.</a:t>
                      </a:r>
                      <a:endParaRPr lang="en-IN" sz="1400" kern="1200" dirty="0">
                        <a:solidFill>
                          <a:schemeClr val="dk1"/>
                        </a:solidFill>
                        <a:effectLst/>
                        <a:latin typeface="Tw Cen MT" panose="020B0602020104020603" pitchFamily="34" charset="0"/>
                        <a:ea typeface="+mn-ea"/>
                        <a:cs typeface="+mn-cs"/>
                      </a:endParaRPr>
                    </a:p>
                  </a:txBody>
                  <a:tcPr/>
                </a:tc>
                <a:extLst>
                  <a:ext uri="{0D108BD9-81ED-4DB2-BD59-A6C34878D82A}">
                    <a16:rowId xmlns:a16="http://schemas.microsoft.com/office/drawing/2014/main" val="3643085232"/>
                  </a:ext>
                </a:extLst>
              </a:tr>
              <a:tr h="639248">
                <a:tc>
                  <a:txBody>
                    <a:bodyPr/>
                    <a:lstStyle/>
                    <a:p>
                      <a:pPr algn="ctr"/>
                      <a:r>
                        <a:rPr lang="en-US" sz="1400" kern="1200" dirty="0">
                          <a:solidFill>
                            <a:schemeClr val="dk1"/>
                          </a:solidFill>
                          <a:effectLst/>
                          <a:latin typeface="Tw Cen MT" panose="020B0602020104020603" pitchFamily="34" charset="0"/>
                          <a:ea typeface="+mn-ea"/>
                          <a:cs typeface="+mn-cs"/>
                        </a:rPr>
                        <a:t>Visibility of Patanjali Biscuits in Store Shelves is similar across different Gender Groups</a:t>
                      </a:r>
                      <a:endParaRPr lang="en-IN" sz="1400" dirty="0">
                        <a:latin typeface="Tw Cen MT" panose="020B06020201040206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Both Levine’s test and ANOVA are insignificant. We fail to reject the null hypothesis</a:t>
                      </a:r>
                      <a:endParaRPr lang="en-IN" sz="1400" dirty="0">
                        <a:latin typeface="Tw Cen MT" panose="020B06020201040206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Visibility of Patanjali Biscuits in Store Shelves across different Gender Groups is not statistically different</a:t>
                      </a:r>
                      <a:endParaRPr lang="en-IN" sz="1400" dirty="0">
                        <a:latin typeface="Tw Cen MT" panose="020B0602020104020603" pitchFamily="34" charset="0"/>
                      </a:endParaRPr>
                    </a:p>
                  </a:txBody>
                  <a:tcPr/>
                </a:tc>
                <a:extLst>
                  <a:ext uri="{0D108BD9-81ED-4DB2-BD59-A6C34878D82A}">
                    <a16:rowId xmlns:a16="http://schemas.microsoft.com/office/drawing/2014/main" val="638762035"/>
                  </a:ext>
                </a:extLst>
              </a:tr>
            </a:tbl>
          </a:graphicData>
        </a:graphic>
      </p:graphicFrame>
    </p:spTree>
    <p:extLst>
      <p:ext uri="{BB962C8B-B14F-4D97-AF65-F5344CB8AC3E}">
        <p14:creationId xmlns:p14="http://schemas.microsoft.com/office/powerpoint/2010/main" val="4170202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BD61-BB4A-4173-8DB0-71E7BB71F61B}"/>
              </a:ext>
            </a:extLst>
          </p:cNvPr>
          <p:cNvSpPr>
            <a:spLocks noGrp="1"/>
          </p:cNvSpPr>
          <p:nvPr>
            <p:ph type="title"/>
          </p:nvPr>
        </p:nvSpPr>
        <p:spPr>
          <a:xfrm>
            <a:off x="1251678" y="382385"/>
            <a:ext cx="10178322" cy="511695"/>
          </a:xfrm>
        </p:spPr>
        <p:txBody>
          <a:bodyPr>
            <a:normAutofit/>
          </a:bodyPr>
          <a:lstStyle/>
          <a:p>
            <a:r>
              <a:rPr lang="en-US" sz="2400" dirty="0"/>
              <a:t>One-way anova and Independent sample t-test (6/6)</a:t>
            </a:r>
            <a:endParaRPr lang="en-IN" sz="2400" dirty="0"/>
          </a:p>
        </p:txBody>
      </p:sp>
      <p:graphicFrame>
        <p:nvGraphicFramePr>
          <p:cNvPr id="3" name="Table 3">
            <a:extLst>
              <a:ext uri="{FF2B5EF4-FFF2-40B4-BE49-F238E27FC236}">
                <a16:creationId xmlns:a16="http://schemas.microsoft.com/office/drawing/2014/main" id="{46B8BB98-9708-4050-B541-71381939755F}"/>
              </a:ext>
            </a:extLst>
          </p:cNvPr>
          <p:cNvGraphicFramePr>
            <a:graphicFrameLocks noGrp="1"/>
          </p:cNvGraphicFramePr>
          <p:nvPr>
            <p:extLst>
              <p:ext uri="{D42A27DB-BD31-4B8C-83A1-F6EECF244321}">
                <p14:modId xmlns:p14="http://schemas.microsoft.com/office/powerpoint/2010/main" val="496217229"/>
              </p:ext>
            </p:extLst>
          </p:nvPr>
        </p:nvGraphicFramePr>
        <p:xfrm>
          <a:off x="882574" y="1036417"/>
          <a:ext cx="10929212" cy="4898876"/>
        </p:xfrm>
        <a:graphic>
          <a:graphicData uri="http://schemas.openxmlformats.org/drawingml/2006/table">
            <a:tbl>
              <a:tblPr firstRow="1" bandRow="1">
                <a:tableStyleId>{3C2FFA5D-87B4-456A-9821-1D502468CF0F}</a:tableStyleId>
              </a:tblPr>
              <a:tblGrid>
                <a:gridCol w="3646959">
                  <a:extLst>
                    <a:ext uri="{9D8B030D-6E8A-4147-A177-3AD203B41FA5}">
                      <a16:colId xmlns:a16="http://schemas.microsoft.com/office/drawing/2014/main" val="1546773975"/>
                    </a:ext>
                  </a:extLst>
                </a:gridCol>
                <a:gridCol w="3466661">
                  <a:extLst>
                    <a:ext uri="{9D8B030D-6E8A-4147-A177-3AD203B41FA5}">
                      <a16:colId xmlns:a16="http://schemas.microsoft.com/office/drawing/2014/main" val="2207672141"/>
                    </a:ext>
                  </a:extLst>
                </a:gridCol>
                <a:gridCol w="3815592">
                  <a:extLst>
                    <a:ext uri="{9D8B030D-6E8A-4147-A177-3AD203B41FA5}">
                      <a16:colId xmlns:a16="http://schemas.microsoft.com/office/drawing/2014/main" val="2485803784"/>
                    </a:ext>
                  </a:extLst>
                </a:gridCol>
              </a:tblGrid>
              <a:tr h="445957">
                <a:tc>
                  <a:txBody>
                    <a:bodyPr/>
                    <a:lstStyle/>
                    <a:p>
                      <a:pPr algn="ctr"/>
                      <a:r>
                        <a:rPr lang="en-US" sz="1800" dirty="0">
                          <a:latin typeface="Tw Cen MT" panose="020B0602020104020603" pitchFamily="34" charset="0"/>
                        </a:rPr>
                        <a:t>Null Hypothesis</a:t>
                      </a:r>
                      <a:endParaRPr lang="en-IN" sz="1800" dirty="0">
                        <a:latin typeface="Tw Cen MT" panose="020B0602020104020603" pitchFamily="34" charset="0"/>
                      </a:endParaRPr>
                    </a:p>
                  </a:txBody>
                  <a:tcPr/>
                </a:tc>
                <a:tc>
                  <a:txBody>
                    <a:bodyPr/>
                    <a:lstStyle/>
                    <a:p>
                      <a:pPr algn="ctr"/>
                      <a:r>
                        <a:rPr lang="en-US" dirty="0">
                          <a:latin typeface="Tw Cen MT" panose="020B0602020104020603" pitchFamily="34" charset="0"/>
                        </a:rPr>
                        <a:t>Output</a:t>
                      </a:r>
                      <a:endParaRPr lang="en-IN" dirty="0">
                        <a:latin typeface="Tw Cen MT" panose="020B0602020104020603" pitchFamily="34" charset="0"/>
                      </a:endParaRPr>
                    </a:p>
                  </a:txBody>
                  <a:tcPr/>
                </a:tc>
                <a:tc>
                  <a:txBody>
                    <a:bodyPr/>
                    <a:lstStyle/>
                    <a:p>
                      <a:pPr algn="ctr"/>
                      <a:r>
                        <a:rPr lang="en-US" dirty="0">
                          <a:latin typeface="Tw Cen MT" panose="020B0602020104020603" pitchFamily="34" charset="0"/>
                        </a:rPr>
                        <a:t>Interpretation</a:t>
                      </a:r>
                      <a:endParaRPr lang="en-IN" dirty="0">
                        <a:latin typeface="Tw Cen MT" panose="020B0602020104020603" pitchFamily="34" charset="0"/>
                      </a:endParaRPr>
                    </a:p>
                  </a:txBody>
                  <a:tcPr/>
                </a:tc>
                <a:extLst>
                  <a:ext uri="{0D108BD9-81ED-4DB2-BD59-A6C34878D82A}">
                    <a16:rowId xmlns:a16="http://schemas.microsoft.com/office/drawing/2014/main" val="159350209"/>
                  </a:ext>
                </a:extLst>
              </a:tr>
              <a:tr h="891914">
                <a:tc>
                  <a:txBody>
                    <a:bodyPr/>
                    <a:lstStyle/>
                    <a:p>
                      <a:pPr algn="ctr"/>
                      <a:r>
                        <a:rPr lang="en-US" sz="1400" kern="1200" dirty="0">
                          <a:solidFill>
                            <a:schemeClr val="dk1"/>
                          </a:solidFill>
                          <a:effectLst/>
                          <a:latin typeface="Tw Cen MT" panose="020B0602020104020603" pitchFamily="34" charset="0"/>
                          <a:ea typeface="+mn-ea"/>
                          <a:cs typeface="+mn-cs"/>
                        </a:rPr>
                        <a:t>Importance of Price while purchasing biscuits is similar for different marital groups.</a:t>
                      </a:r>
                      <a:endParaRPr lang="en-IN" sz="1400" dirty="0">
                        <a:latin typeface="Tw Cen MT" panose="020B06020201040206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Both Levine’s test and ANOVA are insignificant. We fail to reject the null hypothesis</a:t>
                      </a:r>
                      <a:endParaRPr lang="en-IN" sz="1400" dirty="0">
                        <a:latin typeface="Tw Cen MT" panose="020B0602020104020603" pitchFamily="34" charset="0"/>
                      </a:endParaRPr>
                    </a:p>
                    <a:p>
                      <a:pPr algn="ctr"/>
                      <a:endParaRPr lang="en-IN" sz="1400" dirty="0">
                        <a:latin typeface="Tw Cen MT" panose="020B0602020104020603" pitchFamily="34" charset="0"/>
                      </a:endParaRPr>
                    </a:p>
                  </a:txBody>
                  <a:tcPr/>
                </a:tc>
                <a:tc>
                  <a:txBody>
                    <a:bodyPr/>
                    <a:lstStyle/>
                    <a:p>
                      <a:pPr algn="ctr"/>
                      <a:r>
                        <a:rPr lang="en-US" sz="1400" kern="1200" dirty="0">
                          <a:solidFill>
                            <a:schemeClr val="dk1"/>
                          </a:solidFill>
                          <a:effectLst/>
                          <a:latin typeface="Tw Cen MT" panose="020B0602020104020603" pitchFamily="34" charset="0"/>
                          <a:ea typeface="+mn-ea"/>
                          <a:cs typeface="+mn-cs"/>
                        </a:rPr>
                        <a:t>Importance of Price while purchasing a Pack of Biscuits across different Marital Status Groups is not statistically different</a:t>
                      </a:r>
                      <a:endParaRPr lang="en-IN" sz="1400" dirty="0">
                        <a:latin typeface="Tw Cen MT" panose="020B0602020104020603" pitchFamily="34" charset="0"/>
                      </a:endParaRPr>
                    </a:p>
                  </a:txBody>
                  <a:tcPr/>
                </a:tc>
                <a:extLst>
                  <a:ext uri="{0D108BD9-81ED-4DB2-BD59-A6C34878D82A}">
                    <a16:rowId xmlns:a16="http://schemas.microsoft.com/office/drawing/2014/main" val="3228101702"/>
                  </a:ext>
                </a:extLst>
              </a:tr>
              <a:tr h="1152056">
                <a:tc>
                  <a:txBody>
                    <a:bodyPr/>
                    <a:lstStyle/>
                    <a:p>
                      <a:pPr algn="ctr"/>
                      <a:r>
                        <a:rPr lang="en-US" sz="1400" kern="1200" dirty="0">
                          <a:solidFill>
                            <a:schemeClr val="dk1"/>
                          </a:solidFill>
                          <a:effectLst/>
                          <a:latin typeface="Tw Cen MT" panose="020B0602020104020603" pitchFamily="34" charset="0"/>
                          <a:ea typeface="+mn-ea"/>
                          <a:cs typeface="+mn-cs"/>
                        </a:rPr>
                        <a:t>Perception of Patanjali Biscuits’ Price as lesser or higher vis-à-vis its competitors is similar for different marital groups.</a:t>
                      </a:r>
                      <a:endParaRPr lang="en-IN" sz="1400" kern="1200" dirty="0">
                        <a:solidFill>
                          <a:schemeClr val="dk1"/>
                        </a:solidFill>
                        <a:effectLst/>
                        <a:latin typeface="Tw Cen MT" panose="020B0602020104020603" pitchFamily="34" charset="0"/>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both Levine’s test is significant, and ANOVA is insignificant. Also, the Brown-Forsythe Test is insignificant. We fail to reject the null hypothesis</a:t>
                      </a:r>
                      <a:endParaRPr lang="en-IN" sz="1400" dirty="0">
                        <a:latin typeface="Tw Cen MT" panose="020B0602020104020603" pitchFamily="34" charset="0"/>
                      </a:endParaRPr>
                    </a:p>
                  </a:txBody>
                  <a:tcPr/>
                </a:tc>
                <a:tc>
                  <a:txBody>
                    <a:bodyPr/>
                    <a:lstStyle/>
                    <a:p>
                      <a:pPr algn="ctr"/>
                      <a:r>
                        <a:rPr lang="en-US" sz="1400" kern="1200" dirty="0">
                          <a:solidFill>
                            <a:schemeClr val="dk1"/>
                          </a:solidFill>
                          <a:effectLst/>
                          <a:latin typeface="Tw Cen MT" panose="020B0602020104020603" pitchFamily="34" charset="0"/>
                          <a:ea typeface="+mn-ea"/>
                          <a:cs typeface="+mn-cs"/>
                        </a:rPr>
                        <a:t>‘Perception of Patanjali Biscuit’s Price being Higher vis-à-vis Competition’ across different Marital Status Groups is not statistically different.</a:t>
                      </a:r>
                      <a:endParaRPr lang="en-IN" sz="1400" kern="1200" dirty="0">
                        <a:solidFill>
                          <a:schemeClr val="dk1"/>
                        </a:solidFill>
                        <a:effectLst/>
                        <a:latin typeface="Tw Cen MT" panose="020B0602020104020603" pitchFamily="34" charset="0"/>
                        <a:ea typeface="+mn-ea"/>
                        <a:cs typeface="+mn-cs"/>
                      </a:endParaRPr>
                    </a:p>
                  </a:txBody>
                  <a:tcPr/>
                </a:tc>
                <a:extLst>
                  <a:ext uri="{0D108BD9-81ED-4DB2-BD59-A6C34878D82A}">
                    <a16:rowId xmlns:a16="http://schemas.microsoft.com/office/drawing/2014/main" val="1613062973"/>
                  </a:ext>
                </a:extLst>
              </a:tr>
              <a:tr h="12039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Importance of Price while purchasing biscuits is similar for different income groups</a:t>
                      </a:r>
                      <a:endParaRPr lang="en-IN" sz="1400" kern="1200" dirty="0">
                        <a:solidFill>
                          <a:schemeClr val="dk1"/>
                        </a:solidFill>
                        <a:effectLst/>
                        <a:latin typeface="Tw Cen MT" panose="020B0602020104020603" pitchFamily="34" charset="0"/>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Both Levine’s test and ANOVA are insignificant. We fail to reject the null hypothesis</a:t>
                      </a:r>
                      <a:endParaRPr lang="en-IN" sz="1400" dirty="0">
                        <a:latin typeface="Tw Cen MT" panose="020B0602020104020603" pitchFamily="34" charset="0"/>
                      </a:endParaRPr>
                    </a:p>
                  </a:txBody>
                  <a:tcPr/>
                </a:tc>
                <a:tc>
                  <a:txBody>
                    <a:bodyPr/>
                    <a:lstStyle/>
                    <a:p>
                      <a:pPr algn="ctr"/>
                      <a:r>
                        <a:rPr lang="en-US" sz="1400" kern="1200" dirty="0">
                          <a:solidFill>
                            <a:schemeClr val="dk1"/>
                          </a:solidFill>
                          <a:effectLst/>
                          <a:latin typeface="Tw Cen MT" panose="020B0602020104020603" pitchFamily="34" charset="0"/>
                          <a:ea typeface="+mn-ea"/>
                          <a:cs typeface="+mn-cs"/>
                        </a:rPr>
                        <a:t>Importance of Price while purchasing a Pack of Biscuits across different Income Groups is not statistically different</a:t>
                      </a:r>
                      <a:endParaRPr lang="en-IN" sz="1400" kern="1200" dirty="0">
                        <a:solidFill>
                          <a:schemeClr val="dk1"/>
                        </a:solidFill>
                        <a:effectLst/>
                        <a:latin typeface="Tw Cen MT" panose="020B0602020104020603" pitchFamily="34" charset="0"/>
                        <a:ea typeface="+mn-ea"/>
                        <a:cs typeface="+mn-cs"/>
                      </a:endParaRPr>
                    </a:p>
                  </a:txBody>
                  <a:tcPr/>
                </a:tc>
                <a:extLst>
                  <a:ext uri="{0D108BD9-81ED-4DB2-BD59-A6C34878D82A}">
                    <a16:rowId xmlns:a16="http://schemas.microsoft.com/office/drawing/2014/main" val="3358311969"/>
                  </a:ext>
                </a:extLst>
              </a:tr>
              <a:tr h="11520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Perception of Patanjali Biscuits’ Price as lesser or higher vis-à-vis its competitors is similar for different income groups.</a:t>
                      </a:r>
                      <a:endParaRPr lang="en-IN" sz="1400" kern="1200" dirty="0">
                        <a:solidFill>
                          <a:schemeClr val="dk1"/>
                        </a:solidFill>
                        <a:effectLst/>
                        <a:latin typeface="Tw Cen MT" panose="020B0602020104020603" pitchFamily="34" charset="0"/>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both Levine’s test is significant, and ANOVA is insignificant. Also, the Brown-Forsythe Test is insignificant. We fail to reject the null hypothesis</a:t>
                      </a:r>
                      <a:endParaRPr lang="en-IN" sz="1400" dirty="0">
                        <a:latin typeface="Tw Cen MT" panose="020B0602020104020603" pitchFamily="34" charset="0"/>
                      </a:endParaRPr>
                    </a:p>
                  </a:txBody>
                  <a:tcPr/>
                </a:tc>
                <a:tc>
                  <a:txBody>
                    <a:bodyPr/>
                    <a:lstStyle/>
                    <a:p>
                      <a:pPr algn="ctr"/>
                      <a:r>
                        <a:rPr lang="en-US" sz="1400" kern="1200" dirty="0">
                          <a:solidFill>
                            <a:schemeClr val="dk1"/>
                          </a:solidFill>
                          <a:effectLst/>
                          <a:latin typeface="Tw Cen MT" panose="020B0602020104020603" pitchFamily="34" charset="0"/>
                          <a:ea typeface="+mn-ea"/>
                          <a:cs typeface="+mn-cs"/>
                        </a:rPr>
                        <a:t>Perception of Patanjali Biscuit’s Price being Higher vis-à-vis Competition’ across different Income Groups is not statistically different.</a:t>
                      </a:r>
                      <a:endParaRPr lang="en-IN" sz="1400" kern="1200" dirty="0">
                        <a:solidFill>
                          <a:schemeClr val="dk1"/>
                        </a:solidFill>
                        <a:effectLst/>
                        <a:latin typeface="Tw Cen MT" panose="020B0602020104020603" pitchFamily="34" charset="0"/>
                        <a:ea typeface="+mn-ea"/>
                        <a:cs typeface="+mn-cs"/>
                      </a:endParaRPr>
                    </a:p>
                  </a:txBody>
                  <a:tcPr/>
                </a:tc>
                <a:extLst>
                  <a:ext uri="{0D108BD9-81ED-4DB2-BD59-A6C34878D82A}">
                    <a16:rowId xmlns:a16="http://schemas.microsoft.com/office/drawing/2014/main" val="166190971"/>
                  </a:ext>
                </a:extLst>
              </a:tr>
            </a:tbl>
          </a:graphicData>
        </a:graphic>
      </p:graphicFrame>
    </p:spTree>
    <p:extLst>
      <p:ext uri="{BB962C8B-B14F-4D97-AF65-F5344CB8AC3E}">
        <p14:creationId xmlns:p14="http://schemas.microsoft.com/office/powerpoint/2010/main" val="1687380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BD61-BB4A-4173-8DB0-71E7BB71F61B}"/>
              </a:ext>
            </a:extLst>
          </p:cNvPr>
          <p:cNvSpPr>
            <a:spLocks noGrp="1"/>
          </p:cNvSpPr>
          <p:nvPr>
            <p:ph type="title"/>
          </p:nvPr>
        </p:nvSpPr>
        <p:spPr>
          <a:xfrm>
            <a:off x="1006839" y="264160"/>
            <a:ext cx="10178322" cy="511695"/>
          </a:xfrm>
        </p:spPr>
        <p:txBody>
          <a:bodyPr>
            <a:normAutofit/>
          </a:bodyPr>
          <a:lstStyle/>
          <a:p>
            <a:r>
              <a:rPr lang="en-US" sz="2400" dirty="0"/>
              <a:t>Chi-square  test</a:t>
            </a:r>
            <a:endParaRPr lang="en-IN" sz="2400" dirty="0"/>
          </a:p>
        </p:txBody>
      </p:sp>
      <p:graphicFrame>
        <p:nvGraphicFramePr>
          <p:cNvPr id="3" name="Table 3">
            <a:extLst>
              <a:ext uri="{FF2B5EF4-FFF2-40B4-BE49-F238E27FC236}">
                <a16:creationId xmlns:a16="http://schemas.microsoft.com/office/drawing/2014/main" id="{46B8BB98-9708-4050-B541-71381939755F}"/>
              </a:ext>
            </a:extLst>
          </p:cNvPr>
          <p:cNvGraphicFramePr>
            <a:graphicFrameLocks noGrp="1"/>
          </p:cNvGraphicFramePr>
          <p:nvPr>
            <p:extLst>
              <p:ext uri="{D42A27DB-BD31-4B8C-83A1-F6EECF244321}">
                <p14:modId xmlns:p14="http://schemas.microsoft.com/office/powerpoint/2010/main" val="3145924446"/>
              </p:ext>
            </p:extLst>
          </p:nvPr>
        </p:nvGraphicFramePr>
        <p:xfrm>
          <a:off x="801294" y="1259840"/>
          <a:ext cx="11085906" cy="3688080"/>
        </p:xfrm>
        <a:graphic>
          <a:graphicData uri="http://schemas.openxmlformats.org/drawingml/2006/table">
            <a:tbl>
              <a:tblPr firstRow="1" bandRow="1">
                <a:tableStyleId>{3C2FFA5D-87B4-456A-9821-1D502468CF0F}</a:tableStyleId>
              </a:tblPr>
              <a:tblGrid>
                <a:gridCol w="3699246">
                  <a:extLst>
                    <a:ext uri="{9D8B030D-6E8A-4147-A177-3AD203B41FA5}">
                      <a16:colId xmlns:a16="http://schemas.microsoft.com/office/drawing/2014/main" val="1546773975"/>
                    </a:ext>
                  </a:extLst>
                </a:gridCol>
                <a:gridCol w="3516363">
                  <a:extLst>
                    <a:ext uri="{9D8B030D-6E8A-4147-A177-3AD203B41FA5}">
                      <a16:colId xmlns:a16="http://schemas.microsoft.com/office/drawing/2014/main" val="2207672141"/>
                    </a:ext>
                  </a:extLst>
                </a:gridCol>
                <a:gridCol w="3870297">
                  <a:extLst>
                    <a:ext uri="{9D8B030D-6E8A-4147-A177-3AD203B41FA5}">
                      <a16:colId xmlns:a16="http://schemas.microsoft.com/office/drawing/2014/main" val="2485803784"/>
                    </a:ext>
                  </a:extLst>
                </a:gridCol>
              </a:tblGrid>
              <a:tr h="353669">
                <a:tc>
                  <a:txBody>
                    <a:bodyPr/>
                    <a:lstStyle/>
                    <a:p>
                      <a:pPr algn="ctr"/>
                      <a:r>
                        <a:rPr lang="en-US" sz="1800" dirty="0">
                          <a:latin typeface="Tw Cen MT" panose="020B0602020104020603" pitchFamily="34" charset="0"/>
                        </a:rPr>
                        <a:t>Null Hypothesis</a:t>
                      </a:r>
                      <a:endParaRPr lang="en-IN" sz="1800" dirty="0">
                        <a:latin typeface="Tw Cen MT" panose="020B0602020104020603" pitchFamily="34" charset="0"/>
                      </a:endParaRPr>
                    </a:p>
                  </a:txBody>
                  <a:tcPr/>
                </a:tc>
                <a:tc>
                  <a:txBody>
                    <a:bodyPr/>
                    <a:lstStyle/>
                    <a:p>
                      <a:pPr algn="ctr"/>
                      <a:r>
                        <a:rPr lang="en-US" dirty="0">
                          <a:latin typeface="Tw Cen MT" panose="020B0602020104020603" pitchFamily="34" charset="0"/>
                        </a:rPr>
                        <a:t>Output</a:t>
                      </a:r>
                      <a:endParaRPr lang="en-IN" dirty="0">
                        <a:latin typeface="Tw Cen MT" panose="020B0602020104020603" pitchFamily="34" charset="0"/>
                      </a:endParaRPr>
                    </a:p>
                  </a:txBody>
                  <a:tcPr/>
                </a:tc>
                <a:tc>
                  <a:txBody>
                    <a:bodyPr/>
                    <a:lstStyle/>
                    <a:p>
                      <a:pPr algn="ctr"/>
                      <a:r>
                        <a:rPr lang="en-US" dirty="0">
                          <a:latin typeface="Tw Cen MT" panose="020B0602020104020603" pitchFamily="34" charset="0"/>
                        </a:rPr>
                        <a:t>Interpretation</a:t>
                      </a:r>
                      <a:endParaRPr lang="en-IN" dirty="0">
                        <a:latin typeface="Tw Cen MT" panose="020B0602020104020603" pitchFamily="34" charset="0"/>
                      </a:endParaRPr>
                    </a:p>
                  </a:txBody>
                  <a:tcPr/>
                </a:tc>
                <a:extLst>
                  <a:ext uri="{0D108BD9-81ED-4DB2-BD59-A6C34878D82A}">
                    <a16:rowId xmlns:a16="http://schemas.microsoft.com/office/drawing/2014/main" val="159350209"/>
                  </a:ext>
                </a:extLst>
              </a:tr>
              <a:tr h="5010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First Time Trial of Patanjali biscuit is not correlated to the consumer’s age group</a:t>
                      </a:r>
                      <a:endParaRPr lang="en-IN" sz="1400" kern="1200" dirty="0">
                        <a:solidFill>
                          <a:schemeClr val="dk1"/>
                        </a:solidFill>
                        <a:effectLst/>
                        <a:latin typeface="Tw Cen MT" panose="020B0602020104020603" pitchFamily="34" charset="0"/>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There is no significant correlation. We fail to reject the null hypothesis</a:t>
                      </a:r>
                      <a:endParaRPr lang="en-IN" sz="1400" dirty="0">
                        <a:latin typeface="Tw Cen MT" panose="020B0602020104020603" pitchFamily="34" charset="0"/>
                      </a:endParaRPr>
                    </a:p>
                  </a:txBody>
                  <a:tcPr/>
                </a:tc>
                <a:tc>
                  <a:txBody>
                    <a:bodyPr/>
                    <a:lstStyle/>
                    <a:p>
                      <a:pPr algn="ctr"/>
                      <a:r>
                        <a:rPr lang="en-US" sz="1400" kern="1200" dirty="0">
                          <a:solidFill>
                            <a:schemeClr val="dk1"/>
                          </a:solidFill>
                          <a:effectLst/>
                          <a:latin typeface="Tw Cen MT" panose="020B0602020104020603" pitchFamily="34" charset="0"/>
                          <a:ea typeface="+mn-ea"/>
                          <a:cs typeface="+mn-cs"/>
                        </a:rPr>
                        <a:t>First Time Trial of Patanjali biscuit is not correlated to the consumer’s age group.</a:t>
                      </a:r>
                      <a:endParaRPr lang="en-IN" sz="1400" kern="1200" dirty="0">
                        <a:solidFill>
                          <a:schemeClr val="dk1"/>
                        </a:solidFill>
                        <a:effectLst/>
                        <a:latin typeface="Tw Cen MT" panose="020B0602020104020603" pitchFamily="34" charset="0"/>
                        <a:ea typeface="+mn-ea"/>
                        <a:cs typeface="+mn-cs"/>
                      </a:endParaRPr>
                    </a:p>
                  </a:txBody>
                  <a:tcPr/>
                </a:tc>
                <a:extLst>
                  <a:ext uri="{0D108BD9-81ED-4DB2-BD59-A6C34878D82A}">
                    <a16:rowId xmlns:a16="http://schemas.microsoft.com/office/drawing/2014/main" val="1905924857"/>
                  </a:ext>
                </a:extLst>
              </a:tr>
              <a:tr h="501031">
                <a:tc>
                  <a:txBody>
                    <a:bodyPr/>
                    <a:lstStyle/>
                    <a:p>
                      <a:pPr algn="ctr"/>
                      <a:r>
                        <a:rPr lang="en-US" sz="1400" kern="1200" dirty="0">
                          <a:solidFill>
                            <a:schemeClr val="dk1"/>
                          </a:solidFill>
                          <a:effectLst/>
                          <a:latin typeface="Tw Cen MT" panose="020B0602020104020603" pitchFamily="34" charset="0"/>
                          <a:ea typeface="+mn-ea"/>
                          <a:cs typeface="+mn-cs"/>
                        </a:rPr>
                        <a:t>First Time Trial of Patanjali biscuit is not correlated to the consumer’s gender group</a:t>
                      </a:r>
                      <a:endParaRPr lang="en-IN" sz="1400" dirty="0">
                        <a:latin typeface="Tw Cen MT" panose="020B06020201040206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There is no significant correlation. We fail to reject the null hypothesis</a:t>
                      </a:r>
                      <a:endParaRPr lang="en-IN" sz="1400" dirty="0">
                        <a:latin typeface="Tw Cen MT" panose="020B0602020104020603" pitchFamily="34" charset="0"/>
                      </a:endParaRPr>
                    </a:p>
                  </a:txBody>
                  <a:tcPr/>
                </a:tc>
                <a:tc>
                  <a:txBody>
                    <a:bodyPr/>
                    <a:lstStyle/>
                    <a:p>
                      <a:pPr algn="ctr"/>
                      <a:r>
                        <a:rPr lang="en-US" sz="1400" kern="1200" dirty="0">
                          <a:solidFill>
                            <a:schemeClr val="dk1"/>
                          </a:solidFill>
                          <a:effectLst/>
                          <a:latin typeface="Tw Cen MT" panose="020B0602020104020603" pitchFamily="34" charset="0"/>
                          <a:ea typeface="+mn-ea"/>
                          <a:cs typeface="+mn-cs"/>
                        </a:rPr>
                        <a:t>First Time Trial of Patanjali biscuit is not correlated to the consumer’s gender group</a:t>
                      </a:r>
                      <a:endParaRPr lang="en-IN" sz="1400" kern="1200" dirty="0">
                        <a:solidFill>
                          <a:schemeClr val="dk1"/>
                        </a:solidFill>
                        <a:effectLst/>
                        <a:latin typeface="Tw Cen MT" panose="020B0602020104020603" pitchFamily="34" charset="0"/>
                        <a:ea typeface="+mn-ea"/>
                        <a:cs typeface="+mn-cs"/>
                      </a:endParaRPr>
                    </a:p>
                  </a:txBody>
                  <a:tcPr/>
                </a:tc>
                <a:extLst>
                  <a:ext uri="{0D108BD9-81ED-4DB2-BD59-A6C34878D82A}">
                    <a16:rowId xmlns:a16="http://schemas.microsoft.com/office/drawing/2014/main" val="4265907009"/>
                  </a:ext>
                </a:extLst>
              </a:tr>
              <a:tr h="501031">
                <a:tc>
                  <a:txBody>
                    <a:bodyPr/>
                    <a:lstStyle/>
                    <a:p>
                      <a:pPr algn="ctr"/>
                      <a:r>
                        <a:rPr lang="en-US" sz="1400" kern="1200" dirty="0">
                          <a:solidFill>
                            <a:schemeClr val="dk1"/>
                          </a:solidFill>
                          <a:effectLst/>
                          <a:latin typeface="Tw Cen MT" panose="020B0602020104020603" pitchFamily="34" charset="0"/>
                          <a:ea typeface="+mn-ea"/>
                          <a:cs typeface="+mn-cs"/>
                        </a:rPr>
                        <a:t>First Time Trial of Patanjali biscuit is not correlated to the consumer’s income group</a:t>
                      </a:r>
                      <a:endParaRPr lang="en-IN" sz="1400" dirty="0">
                        <a:latin typeface="Tw Cen MT" panose="020B06020201040206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There is no significant correlation. We fail to reject the null hypothesis</a:t>
                      </a:r>
                      <a:endParaRPr lang="en-IN" sz="1400" dirty="0">
                        <a:latin typeface="Tw Cen MT" panose="020B06020201040206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First Time Trial of Patanjali biscuit is not correlated to the consumer’s income group</a:t>
                      </a:r>
                      <a:endParaRPr lang="en-IN" sz="1400" dirty="0">
                        <a:latin typeface="Tw Cen MT" panose="020B0602020104020603" pitchFamily="34" charset="0"/>
                      </a:endParaRPr>
                    </a:p>
                  </a:txBody>
                  <a:tcPr/>
                </a:tc>
                <a:extLst>
                  <a:ext uri="{0D108BD9-81ED-4DB2-BD59-A6C34878D82A}">
                    <a16:rowId xmlns:a16="http://schemas.microsoft.com/office/drawing/2014/main" val="3588175684"/>
                  </a:ext>
                </a:extLst>
              </a:tr>
              <a:tr h="501031">
                <a:tc>
                  <a:txBody>
                    <a:bodyPr/>
                    <a:lstStyle/>
                    <a:p>
                      <a:pPr algn="ctr"/>
                      <a:r>
                        <a:rPr lang="en-US" sz="1400" kern="1200" dirty="0">
                          <a:solidFill>
                            <a:schemeClr val="dk1"/>
                          </a:solidFill>
                          <a:effectLst/>
                          <a:latin typeface="Tw Cen MT" panose="020B0602020104020603" pitchFamily="34" charset="0"/>
                          <a:ea typeface="+mn-ea"/>
                          <a:cs typeface="+mn-cs"/>
                        </a:rPr>
                        <a:t>First Time Trial of Patanjali biscuit is not correlated to the consumer’s marital status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There is no significant correlation. We fail to reject the null hypothesis</a:t>
                      </a:r>
                    </a:p>
                  </a:txBody>
                  <a:tcPr/>
                </a:tc>
                <a:tc>
                  <a:txBody>
                    <a:bodyPr/>
                    <a:lstStyle/>
                    <a:p>
                      <a:pPr algn="ctr"/>
                      <a:r>
                        <a:rPr lang="en-US" sz="1400" kern="1200" dirty="0">
                          <a:solidFill>
                            <a:schemeClr val="dk1"/>
                          </a:solidFill>
                          <a:effectLst/>
                          <a:latin typeface="Tw Cen MT" panose="020B0602020104020603" pitchFamily="34" charset="0"/>
                          <a:ea typeface="+mn-ea"/>
                          <a:cs typeface="+mn-cs"/>
                        </a:rPr>
                        <a:t>First Time Trial of Patanjali biscuit is not correlated to the consumer’s marital status group</a:t>
                      </a:r>
                    </a:p>
                  </a:txBody>
                  <a:tcPr/>
                </a:tc>
                <a:extLst>
                  <a:ext uri="{0D108BD9-81ED-4DB2-BD59-A6C34878D82A}">
                    <a16:rowId xmlns:a16="http://schemas.microsoft.com/office/drawing/2014/main" val="3228101702"/>
                  </a:ext>
                </a:extLst>
              </a:tr>
              <a:tr h="501031">
                <a:tc>
                  <a:txBody>
                    <a:bodyPr/>
                    <a:lstStyle/>
                    <a:p>
                      <a:pPr algn="ctr"/>
                      <a:r>
                        <a:rPr lang="en-US" sz="1400" kern="1200" dirty="0">
                          <a:solidFill>
                            <a:schemeClr val="dk1"/>
                          </a:solidFill>
                          <a:effectLst/>
                          <a:latin typeface="Tw Cen MT" panose="020B0602020104020603" pitchFamily="34" charset="0"/>
                          <a:ea typeface="+mn-ea"/>
                          <a:cs typeface="+mn-cs"/>
                        </a:rPr>
                        <a:t>First Time Trial of Patanjali biscuit is not correlated to the consumer’s occupation</a:t>
                      </a:r>
                      <a:endParaRPr lang="en-IN" sz="1400" kern="1200" dirty="0">
                        <a:solidFill>
                          <a:schemeClr val="dk1"/>
                        </a:solidFill>
                        <a:effectLst/>
                        <a:latin typeface="Tw Cen MT" panose="020B0602020104020603" pitchFamily="34" charset="0"/>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There is no significant correlation. We fail to reject the null hypothesis</a:t>
                      </a:r>
                      <a:endParaRPr lang="en-IN" sz="1400" dirty="0">
                        <a:latin typeface="Tw Cen MT" panose="020B0602020104020603" pitchFamily="34" charset="0"/>
                      </a:endParaRPr>
                    </a:p>
                  </a:txBody>
                  <a:tcPr/>
                </a:tc>
                <a:tc>
                  <a:txBody>
                    <a:bodyPr/>
                    <a:lstStyle/>
                    <a:p>
                      <a:pPr algn="ctr"/>
                      <a:r>
                        <a:rPr lang="en-US" sz="1400" kern="1200" dirty="0">
                          <a:solidFill>
                            <a:schemeClr val="dk1"/>
                          </a:solidFill>
                          <a:effectLst/>
                          <a:latin typeface="Tw Cen MT" panose="020B0602020104020603" pitchFamily="34" charset="0"/>
                          <a:ea typeface="+mn-ea"/>
                          <a:cs typeface="+mn-cs"/>
                        </a:rPr>
                        <a:t>First Time Trial of Patanjali biscuit is not correlated to the consumer’s occupation group</a:t>
                      </a:r>
                      <a:endParaRPr lang="en-IN" sz="1400" kern="1200" dirty="0">
                        <a:solidFill>
                          <a:schemeClr val="dk1"/>
                        </a:solidFill>
                        <a:effectLst/>
                        <a:latin typeface="Tw Cen MT" panose="020B0602020104020603" pitchFamily="34" charset="0"/>
                        <a:ea typeface="+mn-ea"/>
                        <a:cs typeface="+mn-cs"/>
                      </a:endParaRPr>
                    </a:p>
                  </a:txBody>
                  <a:tcPr/>
                </a:tc>
                <a:extLst>
                  <a:ext uri="{0D108BD9-81ED-4DB2-BD59-A6C34878D82A}">
                    <a16:rowId xmlns:a16="http://schemas.microsoft.com/office/drawing/2014/main" val="1613062973"/>
                  </a:ext>
                </a:extLst>
              </a:tr>
              <a:tr h="707338">
                <a:tc>
                  <a:txBody>
                    <a:bodyPr/>
                    <a:lstStyle/>
                    <a:p>
                      <a:pPr algn="ctr"/>
                      <a:r>
                        <a:rPr lang="en-US" sz="1400" kern="1200" dirty="0">
                          <a:solidFill>
                            <a:schemeClr val="dk1"/>
                          </a:solidFill>
                          <a:effectLst/>
                          <a:latin typeface="Tw Cen MT" panose="020B0602020104020603" pitchFamily="34" charset="0"/>
                          <a:ea typeface="+mn-ea"/>
                          <a:cs typeface="+mn-cs"/>
                        </a:rPr>
                        <a:t>Continuation of Regular Consumption is Patanjali biscuits is not correlated to consumer’s occupation.</a:t>
                      </a:r>
                      <a:endParaRPr lang="en-IN" sz="1400" dirty="0">
                        <a:latin typeface="Tw Cen MT" panose="020B06020201040206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Tw Cen MT" panose="020B0602020104020603" pitchFamily="34" charset="0"/>
                          <a:ea typeface="+mn-ea"/>
                          <a:cs typeface="+mn-cs"/>
                        </a:rPr>
                        <a:t>There is no significant correlation. We fail to reject the null hypothesis</a:t>
                      </a:r>
                      <a:endParaRPr lang="en-IN" sz="1400" dirty="0">
                        <a:latin typeface="Tw Cen MT" panose="020B0602020104020603" pitchFamily="34" charset="0"/>
                      </a:endParaRPr>
                    </a:p>
                  </a:txBody>
                  <a:tcPr/>
                </a:tc>
                <a:tc>
                  <a:txBody>
                    <a:bodyPr/>
                    <a:lstStyle/>
                    <a:p>
                      <a:pPr algn="ctr"/>
                      <a:r>
                        <a:rPr lang="en-US" sz="1400" kern="1200" dirty="0">
                          <a:solidFill>
                            <a:schemeClr val="dk1"/>
                          </a:solidFill>
                          <a:effectLst/>
                          <a:latin typeface="Tw Cen MT" panose="020B0602020104020603" pitchFamily="34" charset="0"/>
                          <a:ea typeface="+mn-ea"/>
                          <a:cs typeface="+mn-cs"/>
                        </a:rPr>
                        <a:t>Continuation of Regular Consumption is Patanjali biscuits is not correlated to the consumer’s occupation group</a:t>
                      </a:r>
                      <a:endParaRPr lang="en-IN" sz="1400" kern="1200" dirty="0">
                        <a:solidFill>
                          <a:schemeClr val="dk1"/>
                        </a:solidFill>
                        <a:effectLst/>
                        <a:latin typeface="Tw Cen MT" panose="020B0602020104020603" pitchFamily="34" charset="0"/>
                        <a:ea typeface="+mn-ea"/>
                        <a:cs typeface="+mn-cs"/>
                      </a:endParaRPr>
                    </a:p>
                  </a:txBody>
                  <a:tcPr/>
                </a:tc>
                <a:extLst>
                  <a:ext uri="{0D108BD9-81ED-4DB2-BD59-A6C34878D82A}">
                    <a16:rowId xmlns:a16="http://schemas.microsoft.com/office/drawing/2014/main" val="3846264438"/>
                  </a:ext>
                </a:extLst>
              </a:tr>
            </a:tbl>
          </a:graphicData>
        </a:graphic>
      </p:graphicFrame>
    </p:spTree>
    <p:extLst>
      <p:ext uri="{BB962C8B-B14F-4D97-AF65-F5344CB8AC3E}">
        <p14:creationId xmlns:p14="http://schemas.microsoft.com/office/powerpoint/2010/main" val="839134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BD61-BB4A-4173-8DB0-71E7BB71F61B}"/>
              </a:ext>
            </a:extLst>
          </p:cNvPr>
          <p:cNvSpPr>
            <a:spLocks noGrp="1"/>
          </p:cNvSpPr>
          <p:nvPr>
            <p:ph type="title"/>
          </p:nvPr>
        </p:nvSpPr>
        <p:spPr>
          <a:xfrm>
            <a:off x="1251678" y="382385"/>
            <a:ext cx="10178322" cy="511695"/>
          </a:xfrm>
        </p:spPr>
        <p:txBody>
          <a:bodyPr>
            <a:normAutofit/>
          </a:bodyPr>
          <a:lstStyle/>
          <a:p>
            <a:r>
              <a:rPr lang="en-US" sz="2400" dirty="0"/>
              <a:t>Rationale for selecting Patanjali biscuits brand</a:t>
            </a:r>
            <a:endParaRPr lang="en-IN" sz="2400" dirty="0"/>
          </a:p>
        </p:txBody>
      </p:sp>
      <p:sp>
        <p:nvSpPr>
          <p:cNvPr id="9" name="TextBox 8">
            <a:extLst>
              <a:ext uri="{FF2B5EF4-FFF2-40B4-BE49-F238E27FC236}">
                <a16:creationId xmlns:a16="http://schemas.microsoft.com/office/drawing/2014/main" id="{A59C2556-109F-42EE-9295-AB998464F9F4}"/>
              </a:ext>
            </a:extLst>
          </p:cNvPr>
          <p:cNvSpPr txBox="1"/>
          <p:nvPr/>
        </p:nvSpPr>
        <p:spPr>
          <a:xfrm>
            <a:off x="1051560" y="937260"/>
            <a:ext cx="10601724"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Tw Cen MT" panose="020B0602020104020603" pitchFamily="34" charset="0"/>
              </a:rPr>
              <a:t>In the initial few years after its establishment Patanjali saw phenomenal growth vis-à-vis competitors</a:t>
            </a:r>
          </a:p>
          <a:p>
            <a:pPr marL="285750" indent="-285750" algn="just">
              <a:buFont typeface="Arial" panose="020B0604020202020204" pitchFamily="34" charset="0"/>
              <a:buChar char="•"/>
            </a:pPr>
            <a:r>
              <a:rPr lang="en-US" sz="1600" dirty="0">
                <a:latin typeface="Tw Cen MT" panose="020B0602020104020603" pitchFamily="34" charset="0"/>
              </a:rPr>
              <a:t>But in the past 3-4 years its performance in terms of Profit After Tax has been declining</a:t>
            </a:r>
          </a:p>
          <a:p>
            <a:pPr marL="285750" indent="-285750" algn="just">
              <a:buFont typeface="Arial" panose="020B0604020202020204" pitchFamily="34" charset="0"/>
              <a:buChar char="•"/>
            </a:pPr>
            <a:r>
              <a:rPr lang="en-US" sz="1600" dirty="0">
                <a:latin typeface="Tw Cen MT" panose="020B0602020104020603" pitchFamily="34" charset="0"/>
              </a:rPr>
              <a:t>Competitors benchmarked Patanjali’s offerings, which eroded their market share</a:t>
            </a:r>
          </a:p>
        </p:txBody>
      </p:sp>
      <p:pic>
        <p:nvPicPr>
          <p:cNvPr id="3" name="Picture 2">
            <a:extLst>
              <a:ext uri="{FF2B5EF4-FFF2-40B4-BE49-F238E27FC236}">
                <a16:creationId xmlns:a16="http://schemas.microsoft.com/office/drawing/2014/main" id="{54A1B047-10E3-4FE7-AC15-D5F44865081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391019" y="1829794"/>
            <a:ext cx="3981394" cy="2054852"/>
          </a:xfrm>
          <a:prstGeom prst="rect">
            <a:avLst/>
          </a:prstGeom>
          <a:ln>
            <a:solidFill>
              <a:schemeClr val="tx1"/>
            </a:solidFill>
          </a:ln>
        </p:spPr>
      </p:pic>
      <p:grpSp>
        <p:nvGrpSpPr>
          <p:cNvPr id="4" name="Group 3">
            <a:extLst>
              <a:ext uri="{FF2B5EF4-FFF2-40B4-BE49-F238E27FC236}">
                <a16:creationId xmlns:a16="http://schemas.microsoft.com/office/drawing/2014/main" id="{63CAB4DE-BCE6-4554-95BC-586D31CC9714}"/>
              </a:ext>
            </a:extLst>
          </p:cNvPr>
          <p:cNvGrpSpPr/>
          <p:nvPr/>
        </p:nvGrpSpPr>
        <p:grpSpPr>
          <a:xfrm>
            <a:off x="6299200" y="1829793"/>
            <a:ext cx="5354084" cy="4645821"/>
            <a:chOff x="507671" y="137516"/>
            <a:chExt cx="3604906" cy="2545991"/>
          </a:xfrm>
        </p:grpSpPr>
        <p:pic>
          <p:nvPicPr>
            <p:cNvPr id="23" name="Picture 22">
              <a:extLst>
                <a:ext uri="{FF2B5EF4-FFF2-40B4-BE49-F238E27FC236}">
                  <a16:creationId xmlns:a16="http://schemas.microsoft.com/office/drawing/2014/main" id="{40B9F2E7-FD47-4077-8EFA-8708AC25B2A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671" y="1838322"/>
              <a:ext cx="3604895" cy="845185"/>
            </a:xfrm>
            <a:prstGeom prst="rect">
              <a:avLst/>
            </a:prstGeom>
            <a:ln>
              <a:solidFill>
                <a:schemeClr val="tx1"/>
              </a:solidFill>
            </a:ln>
          </p:spPr>
        </p:pic>
        <p:pic>
          <p:nvPicPr>
            <p:cNvPr id="24" name="Picture 23">
              <a:extLst>
                <a:ext uri="{FF2B5EF4-FFF2-40B4-BE49-F238E27FC236}">
                  <a16:creationId xmlns:a16="http://schemas.microsoft.com/office/drawing/2014/main" id="{F313B4CF-FA9A-4BED-A493-C35D128FA51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1177" y="137516"/>
              <a:ext cx="3581400" cy="1680845"/>
            </a:xfrm>
            <a:prstGeom prst="rect">
              <a:avLst/>
            </a:prstGeom>
            <a:ln>
              <a:solidFill>
                <a:schemeClr val="tx1"/>
              </a:solidFill>
            </a:ln>
          </p:spPr>
        </p:pic>
      </p:grpSp>
      <p:graphicFrame>
        <p:nvGraphicFramePr>
          <p:cNvPr id="5" name="Chart 4">
            <a:extLst>
              <a:ext uri="{FF2B5EF4-FFF2-40B4-BE49-F238E27FC236}">
                <a16:creationId xmlns:a16="http://schemas.microsoft.com/office/drawing/2014/main" id="{6E263F65-92A9-4870-BB62-4D67B948F39A}"/>
              </a:ext>
            </a:extLst>
          </p:cNvPr>
          <p:cNvGraphicFramePr/>
          <p:nvPr/>
        </p:nvGraphicFramePr>
        <p:xfrm>
          <a:off x="1391007" y="4266237"/>
          <a:ext cx="3981406" cy="2209378"/>
        </p:xfrm>
        <a:graphic>
          <a:graphicData uri="http://schemas.openxmlformats.org/drawingml/2006/chart">
            <c:chart xmlns:c="http://schemas.openxmlformats.org/drawingml/2006/chart" xmlns:r="http://schemas.openxmlformats.org/officeDocument/2006/relationships" r:id="rId6"/>
          </a:graphicData>
        </a:graphic>
      </p:graphicFrame>
      <p:sp>
        <p:nvSpPr>
          <p:cNvPr id="6" name="TextBox 5">
            <a:extLst>
              <a:ext uri="{FF2B5EF4-FFF2-40B4-BE49-F238E27FC236}">
                <a16:creationId xmlns:a16="http://schemas.microsoft.com/office/drawing/2014/main" id="{FDB4139F-0F03-4D95-836E-43F5DDE0CB2A}"/>
              </a:ext>
            </a:extLst>
          </p:cNvPr>
          <p:cNvSpPr txBox="1"/>
          <p:nvPr/>
        </p:nvSpPr>
        <p:spPr>
          <a:xfrm>
            <a:off x="1322696" y="3921244"/>
            <a:ext cx="4704993" cy="538609"/>
          </a:xfrm>
          <a:prstGeom prst="rect">
            <a:avLst/>
          </a:prstGeom>
          <a:noFill/>
        </p:spPr>
        <p:txBody>
          <a:bodyPr wrap="square" rtlCol="0">
            <a:spAutoFit/>
          </a:bodyPr>
          <a:lstStyle/>
          <a:p>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Financial Performance Summary of Patanjali Biscuits for the F.Y. 2016-17</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
        <p:nvSpPr>
          <p:cNvPr id="7" name="TextBox 6">
            <a:extLst>
              <a:ext uri="{FF2B5EF4-FFF2-40B4-BE49-F238E27FC236}">
                <a16:creationId xmlns:a16="http://schemas.microsoft.com/office/drawing/2014/main" id="{92212E5C-5F05-46BF-8D52-F0A9F88CFF7F}"/>
              </a:ext>
            </a:extLst>
          </p:cNvPr>
          <p:cNvSpPr txBox="1"/>
          <p:nvPr/>
        </p:nvSpPr>
        <p:spPr>
          <a:xfrm>
            <a:off x="1308917" y="6551303"/>
            <a:ext cx="4063496" cy="538609"/>
          </a:xfrm>
          <a:prstGeom prst="rect">
            <a:avLst/>
          </a:prstGeom>
          <a:noFill/>
        </p:spPr>
        <p:txBody>
          <a:bodyPr wrap="square" rtlCol="0">
            <a:spAutoFit/>
          </a:bodyPr>
          <a:lstStyle/>
          <a:p>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Downfall Trend in PAT for Patanjali Biscuits from 2016 to 2019</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10" name="TextBox 9">
            <a:extLst>
              <a:ext uri="{FF2B5EF4-FFF2-40B4-BE49-F238E27FC236}">
                <a16:creationId xmlns:a16="http://schemas.microsoft.com/office/drawing/2014/main" id="{EC9610D1-B17E-4DD3-8C69-EB2CEEC411B3}"/>
              </a:ext>
            </a:extLst>
          </p:cNvPr>
          <p:cNvSpPr txBox="1"/>
          <p:nvPr/>
        </p:nvSpPr>
        <p:spPr>
          <a:xfrm>
            <a:off x="6299200" y="6534807"/>
            <a:ext cx="4063496" cy="538609"/>
          </a:xfrm>
          <a:prstGeom prst="rect">
            <a:avLst/>
          </a:prstGeom>
          <a:noFill/>
        </p:spPr>
        <p:txBody>
          <a:bodyPr wrap="square" rtlCol="0">
            <a:spAutoFit/>
          </a:bodyPr>
          <a:lstStyle/>
          <a:p>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Patanjali financials for the year 2018 and 2019</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8" name="TextBox 7">
            <a:extLst>
              <a:ext uri="{FF2B5EF4-FFF2-40B4-BE49-F238E27FC236}">
                <a16:creationId xmlns:a16="http://schemas.microsoft.com/office/drawing/2014/main" id="{61C8D8AC-A5DA-4283-BD13-30F939CE0437}"/>
              </a:ext>
            </a:extLst>
          </p:cNvPr>
          <p:cNvSpPr txBox="1"/>
          <p:nvPr/>
        </p:nvSpPr>
        <p:spPr>
          <a:xfrm>
            <a:off x="9103360" y="6551303"/>
            <a:ext cx="2743200" cy="230832"/>
          </a:xfrm>
          <a:prstGeom prst="rect">
            <a:avLst/>
          </a:prstGeom>
          <a:noFill/>
        </p:spPr>
        <p:txBody>
          <a:bodyPr wrap="square" rtlCol="0">
            <a:spAutoFit/>
          </a:bodyPr>
          <a:lstStyle/>
          <a:p>
            <a:pPr algn="r"/>
            <a:r>
              <a:rPr lang="en-US" sz="900" dirty="0"/>
              <a:t>Reference – Patanjali Annual Report</a:t>
            </a:r>
            <a:endParaRPr lang="en-IN" sz="900" dirty="0"/>
          </a:p>
        </p:txBody>
      </p:sp>
    </p:spTree>
    <p:extLst>
      <p:ext uri="{BB962C8B-B14F-4D97-AF65-F5344CB8AC3E}">
        <p14:creationId xmlns:p14="http://schemas.microsoft.com/office/powerpoint/2010/main" val="2779017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BD61-BB4A-4173-8DB0-71E7BB71F61B}"/>
              </a:ext>
            </a:extLst>
          </p:cNvPr>
          <p:cNvSpPr>
            <a:spLocks noGrp="1"/>
          </p:cNvSpPr>
          <p:nvPr>
            <p:ph type="title"/>
          </p:nvPr>
        </p:nvSpPr>
        <p:spPr>
          <a:xfrm>
            <a:off x="1251678" y="382385"/>
            <a:ext cx="10178322" cy="511695"/>
          </a:xfrm>
        </p:spPr>
        <p:txBody>
          <a:bodyPr>
            <a:normAutofit/>
          </a:bodyPr>
          <a:lstStyle/>
          <a:p>
            <a:r>
              <a:rPr lang="en-US" sz="2400" dirty="0"/>
              <a:t>Hypotheses for testing</a:t>
            </a:r>
            <a:endParaRPr lang="en-IN" sz="2400" dirty="0"/>
          </a:p>
        </p:txBody>
      </p:sp>
      <p:sp>
        <p:nvSpPr>
          <p:cNvPr id="8" name="TextBox 7">
            <a:extLst>
              <a:ext uri="{FF2B5EF4-FFF2-40B4-BE49-F238E27FC236}">
                <a16:creationId xmlns:a16="http://schemas.microsoft.com/office/drawing/2014/main" id="{A5490AE4-DB26-4C58-B524-A61B8CED04F6}"/>
              </a:ext>
            </a:extLst>
          </p:cNvPr>
          <p:cNvSpPr txBox="1"/>
          <p:nvPr/>
        </p:nvSpPr>
        <p:spPr>
          <a:xfrm>
            <a:off x="1122060" y="1166842"/>
            <a:ext cx="10437558" cy="4524315"/>
          </a:xfrm>
          <a:prstGeom prst="rect">
            <a:avLst/>
          </a:prstGeom>
          <a:noFill/>
        </p:spPr>
        <p:txBody>
          <a:bodyPr wrap="square" rtlCol="0">
            <a:spAutoFit/>
          </a:bodyPr>
          <a:lstStyle/>
          <a:p>
            <a:pPr algn="just"/>
            <a:r>
              <a:rPr lang="en-US" sz="1600" dirty="0">
                <a:latin typeface="Tw Cen MT" panose="020B0602020104020603" pitchFamily="34" charset="0"/>
              </a:rPr>
              <a:t>Below are the some of the hypotheses that were tested in our research</a:t>
            </a:r>
          </a:p>
          <a:p>
            <a:pPr algn="just"/>
            <a:endParaRPr lang="en-US" sz="1600" dirty="0">
              <a:latin typeface="Tw Cen MT" panose="020B0602020104020603" pitchFamily="34" charset="0"/>
            </a:endParaRPr>
          </a:p>
          <a:p>
            <a:pPr marL="285750" indent="-285750" algn="just">
              <a:buFont typeface="Arial" panose="020B0604020202020204" pitchFamily="34" charset="0"/>
              <a:buChar char="•"/>
            </a:pPr>
            <a:r>
              <a:rPr lang="en-IN" sz="1600" dirty="0">
                <a:latin typeface="Tw Cen MT" panose="020B0602020104020603" pitchFamily="34" charset="0"/>
              </a:rPr>
              <a:t>H1: Importance of Price while purchasing biscuits is different for different gender groups</a:t>
            </a:r>
          </a:p>
          <a:p>
            <a:pPr marL="285750" indent="-285750" algn="just">
              <a:buFont typeface="Arial" panose="020B0604020202020204" pitchFamily="34" charset="0"/>
              <a:buChar char="•"/>
            </a:pPr>
            <a:r>
              <a:rPr lang="en-IN" sz="1600" dirty="0">
                <a:latin typeface="Tw Cen MT" panose="020B0602020104020603" pitchFamily="34" charset="0"/>
              </a:rPr>
              <a:t>H1: Importance of Quality while purchasing biscuits is different for different age groups</a:t>
            </a:r>
          </a:p>
          <a:p>
            <a:pPr marL="285750" indent="-285750" algn="just">
              <a:buFont typeface="Arial" panose="020B0604020202020204" pitchFamily="34" charset="0"/>
              <a:buChar char="•"/>
            </a:pPr>
            <a:r>
              <a:rPr lang="en-US" sz="1600" dirty="0">
                <a:latin typeface="Tw Cen MT" panose="020B0602020104020603" pitchFamily="34" charset="0"/>
              </a:rPr>
              <a:t>H1: Importance of Calories while purchasing biscuits is different for different gender groups</a:t>
            </a:r>
          </a:p>
          <a:p>
            <a:pPr marL="285750" indent="-285750" algn="just">
              <a:buFont typeface="Arial" panose="020B0604020202020204" pitchFamily="34" charset="0"/>
              <a:buChar char="•"/>
            </a:pPr>
            <a:r>
              <a:rPr lang="en-US" sz="1600" dirty="0">
                <a:latin typeface="Tw Cen MT" panose="020B0602020104020603" pitchFamily="34" charset="0"/>
              </a:rPr>
              <a:t>H1: Importance of Total Fat Content while purchasing biscuits is different for different age groups</a:t>
            </a:r>
            <a:endParaRPr lang="en-IN" sz="1600" dirty="0">
              <a:latin typeface="Tw Cen MT" panose="020B0602020104020603" pitchFamily="34" charset="0"/>
            </a:endParaRPr>
          </a:p>
          <a:p>
            <a:pPr marL="285750" indent="-285750" algn="just">
              <a:buFont typeface="Arial" panose="020B0604020202020204" pitchFamily="34" charset="0"/>
              <a:buChar char="•"/>
            </a:pPr>
            <a:r>
              <a:rPr lang="en-IN" sz="1600" dirty="0">
                <a:latin typeface="Tw Cen MT" panose="020B0602020104020603" pitchFamily="34" charset="0"/>
              </a:rPr>
              <a:t>H1: Perception of Patanjali Biscuits’ Price as lesser or higher vis-à-vis its competitors is different for different gender groups</a:t>
            </a:r>
          </a:p>
          <a:p>
            <a:pPr marL="285750" indent="-285750" algn="just">
              <a:buFont typeface="Arial" panose="020B0604020202020204" pitchFamily="34" charset="0"/>
              <a:buChar char="•"/>
            </a:pPr>
            <a:r>
              <a:rPr lang="en-IN" sz="1600" dirty="0">
                <a:latin typeface="Tw Cen MT" panose="020B0602020104020603" pitchFamily="34" charset="0"/>
              </a:rPr>
              <a:t>H1: Perception of Patanjali Biscuits’ Quality as lesser or higher vis-à-vis its competitors is different for different age groups</a:t>
            </a:r>
          </a:p>
          <a:p>
            <a:pPr marL="285750" indent="-285750" algn="just">
              <a:buFont typeface="Arial" panose="020B0604020202020204" pitchFamily="34" charset="0"/>
              <a:buChar char="•"/>
            </a:pPr>
            <a:r>
              <a:rPr lang="en-IN" sz="1600" dirty="0">
                <a:latin typeface="Tw Cen MT" panose="020B0602020104020603" pitchFamily="34" charset="0"/>
              </a:rPr>
              <a:t>H1: Perception of Patanjali Biscuits’ Total Fat Content as lesser or higher vis-à-vis its competitors is different for different age groups</a:t>
            </a:r>
          </a:p>
          <a:p>
            <a:pPr marL="285750" indent="-285750" algn="just">
              <a:buFont typeface="Arial" panose="020B0604020202020204" pitchFamily="34" charset="0"/>
              <a:buChar char="•"/>
            </a:pPr>
            <a:r>
              <a:rPr lang="en-IN" sz="1600" dirty="0">
                <a:latin typeface="Tw Cen MT" panose="020B0602020104020603" pitchFamily="34" charset="0"/>
              </a:rPr>
              <a:t>H1: Perception of Patanjali Biscuits’ Sugar Content as lesser or higher vis-à-vis its competitors is different for different age groups</a:t>
            </a:r>
          </a:p>
          <a:p>
            <a:pPr marL="285750" indent="-285750" algn="just">
              <a:buFont typeface="Arial" panose="020B0604020202020204" pitchFamily="34" charset="0"/>
              <a:buChar char="•"/>
            </a:pPr>
            <a:r>
              <a:rPr lang="en-IN" sz="1600" dirty="0">
                <a:latin typeface="Tw Cen MT" panose="020B0602020104020603" pitchFamily="34" charset="0"/>
              </a:rPr>
              <a:t>H1:  First Time Trial of Patanjali biscuit is correlated to the consumer’s income group</a:t>
            </a:r>
          </a:p>
          <a:p>
            <a:pPr marL="285750" indent="-285750" algn="just">
              <a:buFont typeface="Arial" panose="020B0604020202020204" pitchFamily="34" charset="0"/>
              <a:buChar char="•"/>
            </a:pPr>
            <a:r>
              <a:rPr lang="en-US" sz="1600" dirty="0">
                <a:latin typeface="Tw Cen MT" panose="020B0602020104020603" pitchFamily="34" charset="0"/>
              </a:rPr>
              <a:t>H1:  Continuation of Regular Consumption is Patanjali biscuits is correlated to consumer’s age group</a:t>
            </a:r>
            <a:endParaRPr lang="en-IN" sz="1600" dirty="0">
              <a:latin typeface="Tw Cen MT" panose="020B0602020104020603" pitchFamily="34" charset="0"/>
            </a:endParaRPr>
          </a:p>
          <a:p>
            <a:pPr marL="285750" indent="-285750" algn="just">
              <a:buFont typeface="Arial" panose="020B0604020202020204" pitchFamily="34" charset="0"/>
              <a:buChar char="•"/>
            </a:pPr>
            <a:r>
              <a:rPr lang="en-US" sz="1600" dirty="0">
                <a:latin typeface="Tw Cen MT" panose="020B0602020104020603" pitchFamily="34" charset="0"/>
              </a:rPr>
              <a:t>H1: Patanjali Biscuits’ Brand Reliability is dependent on factors like – Perceived Price, Perceived Quality, Perceived Calories, Perceived Cholesterol Content, Perceived Total Fat Content,  Perceived Carbohydrates Content, Perceived Sugar Content, Perceived Protein Content – all vis-à-vis  competitors</a:t>
            </a:r>
            <a:endParaRPr lang="en-IN" sz="1600" dirty="0">
              <a:latin typeface="Tw Cen MT" panose="020B0602020104020603" pitchFamily="34" charset="0"/>
            </a:endParaRPr>
          </a:p>
          <a:p>
            <a:pPr marL="285750" indent="-285750" algn="just">
              <a:buFont typeface="Arial" panose="020B0604020202020204" pitchFamily="34" charset="0"/>
              <a:buChar char="•"/>
            </a:pPr>
            <a:endParaRPr lang="en-IN" sz="1600" dirty="0">
              <a:latin typeface="Tw Cen MT" panose="020B0602020104020603" pitchFamily="34" charset="0"/>
            </a:endParaRPr>
          </a:p>
        </p:txBody>
      </p:sp>
    </p:spTree>
    <p:extLst>
      <p:ext uri="{BB962C8B-B14F-4D97-AF65-F5344CB8AC3E}">
        <p14:creationId xmlns:p14="http://schemas.microsoft.com/office/powerpoint/2010/main" val="2464989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E0047-017A-4014-8BD0-AE66F0DBF61A}"/>
              </a:ext>
            </a:extLst>
          </p:cNvPr>
          <p:cNvSpPr>
            <a:spLocks noGrp="1"/>
          </p:cNvSpPr>
          <p:nvPr>
            <p:ph type="title"/>
          </p:nvPr>
        </p:nvSpPr>
        <p:spPr>
          <a:xfrm>
            <a:off x="1127760" y="382385"/>
            <a:ext cx="10170160" cy="725056"/>
          </a:xfrm>
        </p:spPr>
        <p:txBody>
          <a:bodyPr>
            <a:normAutofit/>
          </a:bodyPr>
          <a:lstStyle/>
          <a:p>
            <a:r>
              <a:rPr lang="en-IN" sz="2400" dirty="0"/>
              <a:t>Methodology</a:t>
            </a:r>
          </a:p>
        </p:txBody>
      </p:sp>
      <p:sp>
        <p:nvSpPr>
          <p:cNvPr id="3" name="Content Placeholder 2">
            <a:extLst>
              <a:ext uri="{FF2B5EF4-FFF2-40B4-BE49-F238E27FC236}">
                <a16:creationId xmlns:a16="http://schemas.microsoft.com/office/drawing/2014/main" id="{DADE61A1-0FA7-4B65-BC7C-6593E692DD02}"/>
              </a:ext>
            </a:extLst>
          </p:cNvPr>
          <p:cNvSpPr>
            <a:spLocks noGrp="1"/>
          </p:cNvSpPr>
          <p:nvPr>
            <p:ph idx="1"/>
          </p:nvPr>
        </p:nvSpPr>
        <p:spPr>
          <a:xfrm>
            <a:off x="1127760" y="1107441"/>
            <a:ext cx="10586720" cy="589279"/>
          </a:xfrm>
        </p:spPr>
        <p:txBody>
          <a:bodyPr>
            <a:normAutofit/>
          </a:bodyPr>
          <a:lstStyle/>
          <a:p>
            <a:pPr marL="0" indent="0">
              <a:buNone/>
            </a:pPr>
            <a:r>
              <a:rPr lang="en-IN" sz="1800" dirty="0">
                <a:solidFill>
                  <a:schemeClr val="tx1"/>
                </a:solidFill>
                <a:latin typeface="Tw Cen MT" panose="020B0602020104020603" pitchFamily="34" charset="0"/>
              </a:rPr>
              <a:t>An online survey was conducted and below are the demographics of the sample</a:t>
            </a:r>
          </a:p>
          <a:p>
            <a:pPr marL="0" indent="0">
              <a:buNone/>
            </a:pPr>
            <a:endParaRPr lang="en-IN" sz="1800" dirty="0">
              <a:latin typeface="Tw Cen MT" panose="020B0602020104020603" pitchFamily="34" charset="0"/>
            </a:endParaRPr>
          </a:p>
        </p:txBody>
      </p:sp>
      <p:pic>
        <p:nvPicPr>
          <p:cNvPr id="4" name="Picture 3">
            <a:extLst>
              <a:ext uri="{FF2B5EF4-FFF2-40B4-BE49-F238E27FC236}">
                <a16:creationId xmlns:a16="http://schemas.microsoft.com/office/drawing/2014/main" id="{D7430BB4-5ABF-430B-8D0C-210712EBE8B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127760" y="1606722"/>
            <a:ext cx="5242560" cy="5007438"/>
          </a:xfrm>
          <a:prstGeom prst="rect">
            <a:avLst/>
          </a:prstGeom>
          <a:ln w="19050">
            <a:solidFill>
              <a:schemeClr val="tx1"/>
            </a:solidFill>
          </a:ln>
        </p:spPr>
      </p:pic>
      <p:pic>
        <p:nvPicPr>
          <p:cNvPr id="5" name="Picture 4">
            <a:extLst>
              <a:ext uri="{FF2B5EF4-FFF2-40B4-BE49-F238E27FC236}">
                <a16:creationId xmlns:a16="http://schemas.microsoft.com/office/drawing/2014/main" id="{96D1E7CB-9B10-46F2-A9F4-3A0D612B6E1A}"/>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553200" y="1606722"/>
            <a:ext cx="5161280" cy="5007438"/>
          </a:xfrm>
          <a:prstGeom prst="rect">
            <a:avLst/>
          </a:prstGeom>
          <a:ln w="19050">
            <a:solidFill>
              <a:schemeClr val="tx1"/>
            </a:solidFill>
          </a:ln>
        </p:spPr>
      </p:pic>
    </p:spTree>
    <p:extLst>
      <p:ext uri="{BB962C8B-B14F-4D97-AF65-F5344CB8AC3E}">
        <p14:creationId xmlns:p14="http://schemas.microsoft.com/office/powerpoint/2010/main" val="2953244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BE0C3-AEAD-4E55-B74A-0574E6244DC5}"/>
              </a:ext>
            </a:extLst>
          </p:cNvPr>
          <p:cNvSpPr>
            <a:spLocks noGrp="1"/>
          </p:cNvSpPr>
          <p:nvPr>
            <p:ph type="title"/>
          </p:nvPr>
        </p:nvSpPr>
        <p:spPr>
          <a:xfrm>
            <a:off x="1251678" y="382385"/>
            <a:ext cx="10178322" cy="450735"/>
          </a:xfrm>
        </p:spPr>
        <p:txBody>
          <a:bodyPr>
            <a:normAutofit/>
          </a:bodyPr>
          <a:lstStyle/>
          <a:p>
            <a:r>
              <a:rPr lang="en-IN" sz="2400" dirty="0"/>
              <a:t>Statistical techniques used 1/2</a:t>
            </a:r>
          </a:p>
        </p:txBody>
      </p:sp>
      <p:sp>
        <p:nvSpPr>
          <p:cNvPr id="3" name="Content Placeholder 2">
            <a:extLst>
              <a:ext uri="{FF2B5EF4-FFF2-40B4-BE49-F238E27FC236}">
                <a16:creationId xmlns:a16="http://schemas.microsoft.com/office/drawing/2014/main" id="{C50F1FB7-B5B4-40B4-9AA3-7873F7769B7D}"/>
              </a:ext>
            </a:extLst>
          </p:cNvPr>
          <p:cNvSpPr>
            <a:spLocks noGrp="1"/>
          </p:cNvSpPr>
          <p:nvPr>
            <p:ph idx="1"/>
          </p:nvPr>
        </p:nvSpPr>
        <p:spPr>
          <a:xfrm>
            <a:off x="1088119" y="1228418"/>
            <a:ext cx="10505440" cy="5520575"/>
          </a:xfrm>
        </p:spPr>
        <p:txBody>
          <a:bodyPr>
            <a:normAutofit/>
          </a:bodyPr>
          <a:lstStyle/>
          <a:p>
            <a:pPr algn="just"/>
            <a:r>
              <a:rPr lang="en-IN" sz="1800" dirty="0">
                <a:solidFill>
                  <a:schemeClr val="tx1"/>
                </a:solidFill>
                <a:latin typeface="Tw Cen MT" panose="020B0602020104020603" pitchFamily="34" charset="0"/>
              </a:rPr>
              <a:t>Data Cleaning:  The below tests are used to check if the data follows normal distribution, as it is one of the main assumptions to conduct multivariate analysis. In the process the data is cleaned to ensure each item follows normal distribution</a:t>
            </a:r>
          </a:p>
          <a:p>
            <a:pPr lvl="1" algn="just"/>
            <a:r>
              <a:rPr lang="en-IN" b="1" dirty="0">
                <a:solidFill>
                  <a:schemeClr val="tx1"/>
                </a:solidFill>
                <a:latin typeface="Tw Cen MT" panose="020B0602020104020603" pitchFamily="34" charset="0"/>
              </a:rPr>
              <a:t>Skewness Kurtosis Analysis</a:t>
            </a:r>
            <a:r>
              <a:rPr lang="en-IN" dirty="0">
                <a:solidFill>
                  <a:schemeClr val="tx1"/>
                </a:solidFill>
                <a:latin typeface="Tw Cen MT" panose="020B0602020104020603" pitchFamily="34" charset="0"/>
              </a:rPr>
              <a:t>:  Testing normality of the data based on the symmetry of the graph and concentration of data on the tails compared to a normal distribution</a:t>
            </a:r>
          </a:p>
          <a:p>
            <a:pPr lvl="1" algn="just"/>
            <a:r>
              <a:rPr lang="en-IN" b="1" dirty="0">
                <a:solidFill>
                  <a:schemeClr val="tx1"/>
                </a:solidFill>
                <a:latin typeface="Tw Cen MT" panose="020B0602020104020603" pitchFamily="34" charset="0"/>
              </a:rPr>
              <a:t>Box Test</a:t>
            </a:r>
            <a:r>
              <a:rPr lang="en-IN" dirty="0">
                <a:solidFill>
                  <a:schemeClr val="tx1"/>
                </a:solidFill>
                <a:latin typeface="Tw Cen MT" panose="020B0602020104020603" pitchFamily="34" charset="0"/>
              </a:rPr>
              <a:t>:  The primary purpose of this test is to check the outliers and remove them, to maintain the normality of the distribution</a:t>
            </a:r>
          </a:p>
          <a:p>
            <a:pPr lvl="1" algn="just"/>
            <a:r>
              <a:rPr lang="en-IN" b="1" dirty="0">
                <a:solidFill>
                  <a:schemeClr val="tx1"/>
                </a:solidFill>
                <a:latin typeface="Tw Cen MT" panose="020B0602020104020603" pitchFamily="34" charset="0"/>
              </a:rPr>
              <a:t>Shapiro Wilk test</a:t>
            </a:r>
            <a:r>
              <a:rPr lang="en-IN" dirty="0">
                <a:solidFill>
                  <a:schemeClr val="tx1"/>
                </a:solidFill>
                <a:latin typeface="Tw Cen MT" panose="020B0602020104020603" pitchFamily="34" charset="0"/>
              </a:rPr>
              <a:t>:  Testing the normality of distribution using hypothesis testing. Null Hypothesis: “The distribution is not normal ”</a:t>
            </a:r>
          </a:p>
          <a:p>
            <a:pPr algn="just"/>
            <a:r>
              <a:rPr lang="en-IN" sz="1800" dirty="0">
                <a:solidFill>
                  <a:schemeClr val="tx1"/>
                </a:solidFill>
                <a:latin typeface="Tw Cen MT" panose="020B0602020104020603" pitchFamily="34" charset="0"/>
              </a:rPr>
              <a:t>Interdependence:  The below technique is used to check the correlation among different attributes</a:t>
            </a:r>
          </a:p>
          <a:p>
            <a:pPr lvl="1" algn="just"/>
            <a:r>
              <a:rPr lang="en-IN" b="1" dirty="0">
                <a:solidFill>
                  <a:schemeClr val="tx1"/>
                </a:solidFill>
                <a:latin typeface="Tw Cen MT" panose="020B0602020104020603" pitchFamily="34" charset="0"/>
              </a:rPr>
              <a:t>Bivariate Correlation Analysis</a:t>
            </a:r>
            <a:r>
              <a:rPr lang="en-IN" dirty="0">
                <a:solidFill>
                  <a:schemeClr val="tx1"/>
                </a:solidFill>
                <a:latin typeface="Tw Cen MT" panose="020B0602020104020603" pitchFamily="34" charset="0"/>
              </a:rPr>
              <a:t>:  The correlation between all the independent variables should be checked to see if there will be a problem of multicollinearity</a:t>
            </a:r>
          </a:p>
          <a:p>
            <a:pPr lvl="1" algn="just"/>
            <a:endParaRPr lang="en-IN" dirty="0">
              <a:latin typeface="Tw Cen MT" panose="020B0602020104020603" pitchFamily="34" charset="0"/>
            </a:endParaRPr>
          </a:p>
        </p:txBody>
      </p:sp>
    </p:spTree>
    <p:extLst>
      <p:ext uri="{BB962C8B-B14F-4D97-AF65-F5344CB8AC3E}">
        <p14:creationId xmlns:p14="http://schemas.microsoft.com/office/powerpoint/2010/main" val="501152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7B2A5-5702-4252-B34D-29F813DC75B2}"/>
              </a:ext>
            </a:extLst>
          </p:cNvPr>
          <p:cNvSpPr>
            <a:spLocks noGrp="1"/>
          </p:cNvSpPr>
          <p:nvPr>
            <p:ph type="title"/>
          </p:nvPr>
        </p:nvSpPr>
        <p:spPr>
          <a:xfrm>
            <a:off x="1251678" y="382385"/>
            <a:ext cx="10178322" cy="460895"/>
          </a:xfrm>
        </p:spPr>
        <p:txBody>
          <a:bodyPr>
            <a:normAutofit/>
          </a:bodyPr>
          <a:lstStyle/>
          <a:p>
            <a:r>
              <a:rPr lang="en-IN" sz="2400" dirty="0"/>
              <a:t>Statistical techniques used 2/2</a:t>
            </a:r>
          </a:p>
        </p:txBody>
      </p:sp>
      <p:sp>
        <p:nvSpPr>
          <p:cNvPr id="3" name="Content Placeholder 2">
            <a:extLst>
              <a:ext uri="{FF2B5EF4-FFF2-40B4-BE49-F238E27FC236}">
                <a16:creationId xmlns:a16="http://schemas.microsoft.com/office/drawing/2014/main" id="{99B9F24B-4C95-4693-A8C5-3A4CB1162237}"/>
              </a:ext>
            </a:extLst>
          </p:cNvPr>
          <p:cNvSpPr>
            <a:spLocks noGrp="1"/>
          </p:cNvSpPr>
          <p:nvPr>
            <p:ph idx="1"/>
          </p:nvPr>
        </p:nvSpPr>
        <p:spPr>
          <a:xfrm>
            <a:off x="1251678" y="934721"/>
            <a:ext cx="10178322" cy="4660392"/>
          </a:xfrm>
        </p:spPr>
        <p:txBody>
          <a:bodyPr>
            <a:normAutofit/>
          </a:bodyPr>
          <a:lstStyle/>
          <a:p>
            <a:pPr algn="just"/>
            <a:r>
              <a:rPr lang="en-IN" sz="1800" dirty="0">
                <a:solidFill>
                  <a:schemeClr val="tx1"/>
                </a:solidFill>
                <a:latin typeface="Tw Cen MT" panose="020B0602020104020603" pitchFamily="34" charset="0"/>
              </a:rPr>
              <a:t>Hypotheses Testing, Analyses and Interpretations: </a:t>
            </a:r>
          </a:p>
          <a:p>
            <a:pPr lvl="1" algn="just"/>
            <a:r>
              <a:rPr lang="en-IN" dirty="0">
                <a:solidFill>
                  <a:schemeClr val="tx1"/>
                </a:solidFill>
                <a:latin typeface="Tw Cen MT" panose="020B0602020104020603" pitchFamily="34" charset="0"/>
              </a:rPr>
              <a:t>1.	</a:t>
            </a:r>
            <a:r>
              <a:rPr lang="en-IN" b="1" dirty="0">
                <a:solidFill>
                  <a:schemeClr val="tx1"/>
                </a:solidFill>
                <a:latin typeface="Tw Cen MT" panose="020B0602020104020603" pitchFamily="34" charset="0"/>
              </a:rPr>
              <a:t>Hypotheses Testing using Chi-squared tests:  </a:t>
            </a:r>
            <a:r>
              <a:rPr lang="en-IN" dirty="0">
                <a:solidFill>
                  <a:schemeClr val="tx1"/>
                </a:solidFill>
                <a:latin typeface="Tw Cen MT" panose="020B0602020104020603" pitchFamily="34" charset="0"/>
              </a:rPr>
              <a:t>Test to check the correlation between categorical variables</a:t>
            </a:r>
          </a:p>
          <a:p>
            <a:pPr lvl="1" algn="just"/>
            <a:r>
              <a:rPr lang="en-IN" dirty="0">
                <a:solidFill>
                  <a:schemeClr val="tx1"/>
                </a:solidFill>
                <a:latin typeface="Tw Cen MT" panose="020B0602020104020603" pitchFamily="34" charset="0"/>
              </a:rPr>
              <a:t>2.	</a:t>
            </a:r>
            <a:r>
              <a:rPr lang="en-IN" b="1" dirty="0">
                <a:solidFill>
                  <a:schemeClr val="tx1"/>
                </a:solidFill>
                <a:latin typeface="Tw Cen MT" panose="020B0602020104020603" pitchFamily="34" charset="0"/>
              </a:rPr>
              <a:t>Hypotheses Testing using One-way ANOVA tests:  </a:t>
            </a:r>
            <a:r>
              <a:rPr lang="en-IN" dirty="0">
                <a:solidFill>
                  <a:schemeClr val="tx1"/>
                </a:solidFill>
                <a:latin typeface="Tw Cen MT" panose="020B0602020104020603" pitchFamily="34" charset="0"/>
              </a:rPr>
              <a:t>To check whether the mean for at least one group is significantly from that of other groups</a:t>
            </a:r>
          </a:p>
          <a:p>
            <a:pPr lvl="1" algn="just"/>
            <a:r>
              <a:rPr lang="en-IN" dirty="0">
                <a:solidFill>
                  <a:schemeClr val="tx1"/>
                </a:solidFill>
                <a:latin typeface="Tw Cen MT" panose="020B0602020104020603" pitchFamily="34" charset="0"/>
              </a:rPr>
              <a:t>3.	</a:t>
            </a:r>
            <a:r>
              <a:rPr lang="en-IN" b="1" dirty="0">
                <a:solidFill>
                  <a:schemeClr val="tx1"/>
                </a:solidFill>
                <a:latin typeface="Tw Cen MT" panose="020B0602020104020603" pitchFamily="34" charset="0"/>
              </a:rPr>
              <a:t>Simple Linear Regression Analysis </a:t>
            </a:r>
            <a:r>
              <a:rPr lang="en-IN" dirty="0">
                <a:solidFill>
                  <a:schemeClr val="tx1"/>
                </a:solidFill>
                <a:latin typeface="Tw Cen MT" panose="020B0602020104020603" pitchFamily="34" charset="0"/>
              </a:rPr>
              <a:t>: To check and establish the causality among variables</a:t>
            </a:r>
          </a:p>
          <a:p>
            <a:pPr lvl="1" algn="just"/>
            <a:r>
              <a:rPr lang="en-IN" dirty="0">
                <a:solidFill>
                  <a:schemeClr val="tx1"/>
                </a:solidFill>
                <a:latin typeface="Tw Cen MT" panose="020B0602020104020603" pitchFamily="34" charset="0"/>
              </a:rPr>
              <a:t>4.	</a:t>
            </a:r>
            <a:r>
              <a:rPr lang="en-IN" b="1" dirty="0">
                <a:solidFill>
                  <a:schemeClr val="tx1"/>
                </a:solidFill>
                <a:latin typeface="Tw Cen MT" panose="020B0602020104020603" pitchFamily="34" charset="0"/>
              </a:rPr>
              <a:t>Factor Analysis</a:t>
            </a:r>
            <a:r>
              <a:rPr lang="en-IN" dirty="0">
                <a:solidFill>
                  <a:schemeClr val="tx1"/>
                </a:solidFill>
                <a:latin typeface="Tw Cen MT" panose="020B0602020104020603" pitchFamily="34" charset="0"/>
              </a:rPr>
              <a:t>:  To check the probability of existence of factors and the latent concept explained by underlying concepts- Overall Nutrition and Brand Image</a:t>
            </a:r>
          </a:p>
          <a:p>
            <a:pPr lvl="1" algn="just"/>
            <a:r>
              <a:rPr lang="en-IN" dirty="0">
                <a:solidFill>
                  <a:schemeClr val="tx1"/>
                </a:solidFill>
                <a:latin typeface="Tw Cen MT" panose="020B0602020104020603" pitchFamily="34" charset="0"/>
              </a:rPr>
              <a:t>5.	</a:t>
            </a:r>
            <a:r>
              <a:rPr lang="en-IN" b="1" dirty="0">
                <a:solidFill>
                  <a:schemeClr val="tx1"/>
                </a:solidFill>
                <a:latin typeface="Tw Cen MT" panose="020B0602020104020603" pitchFamily="34" charset="0"/>
              </a:rPr>
              <a:t>Cluster Analysis using k-means</a:t>
            </a:r>
            <a:r>
              <a:rPr lang="en-IN" dirty="0">
                <a:solidFill>
                  <a:schemeClr val="tx1"/>
                </a:solidFill>
                <a:latin typeface="Tw Cen MT" panose="020B0602020104020603" pitchFamily="34" charset="0"/>
              </a:rPr>
              <a:t>:  With the large sample size, the chance of having clusters is checked with a predefined maximum possible number of clusters</a:t>
            </a:r>
          </a:p>
          <a:p>
            <a:pPr marL="0" indent="0" algn="just">
              <a:buNone/>
            </a:pPr>
            <a:endParaRPr lang="en-IN" sz="1800" dirty="0">
              <a:latin typeface="Tw Cen MT" panose="020B0602020104020603" pitchFamily="34" charset="0"/>
            </a:endParaRPr>
          </a:p>
        </p:txBody>
      </p:sp>
    </p:spTree>
    <p:extLst>
      <p:ext uri="{BB962C8B-B14F-4D97-AF65-F5344CB8AC3E}">
        <p14:creationId xmlns:p14="http://schemas.microsoft.com/office/powerpoint/2010/main" val="3085393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BD61-BB4A-4173-8DB0-71E7BB71F61B}"/>
              </a:ext>
            </a:extLst>
          </p:cNvPr>
          <p:cNvSpPr>
            <a:spLocks noGrp="1"/>
          </p:cNvSpPr>
          <p:nvPr>
            <p:ph type="title"/>
          </p:nvPr>
        </p:nvSpPr>
        <p:spPr>
          <a:xfrm>
            <a:off x="1251678" y="382385"/>
            <a:ext cx="10178322" cy="511695"/>
          </a:xfrm>
        </p:spPr>
        <p:txBody>
          <a:bodyPr>
            <a:normAutofit/>
          </a:bodyPr>
          <a:lstStyle/>
          <a:p>
            <a:r>
              <a:rPr lang="en-US" sz="2400" dirty="0"/>
              <a:t>Skewness-kurtosis Analysis</a:t>
            </a:r>
            <a:endParaRPr lang="en-IN" sz="2400" dirty="0"/>
          </a:p>
        </p:txBody>
      </p:sp>
      <p:sp>
        <p:nvSpPr>
          <p:cNvPr id="3" name="Content Placeholder 2">
            <a:extLst>
              <a:ext uri="{FF2B5EF4-FFF2-40B4-BE49-F238E27FC236}">
                <a16:creationId xmlns:a16="http://schemas.microsoft.com/office/drawing/2014/main" id="{0102C8C5-45C6-48C2-9213-6E508454A78D}"/>
              </a:ext>
            </a:extLst>
          </p:cNvPr>
          <p:cNvSpPr>
            <a:spLocks noGrp="1"/>
          </p:cNvSpPr>
          <p:nvPr>
            <p:ph idx="1"/>
          </p:nvPr>
        </p:nvSpPr>
        <p:spPr>
          <a:xfrm>
            <a:off x="1251678" y="869593"/>
            <a:ext cx="10455827" cy="1258346"/>
          </a:xfrm>
        </p:spPr>
        <p:txBody>
          <a:bodyPr>
            <a:normAutofit fontScale="92500" lnSpcReduction="10000"/>
          </a:bodyPr>
          <a:lstStyle/>
          <a:p>
            <a:pPr algn="just"/>
            <a:r>
              <a:rPr lang="en-US" sz="1800" dirty="0">
                <a:solidFill>
                  <a:schemeClr val="tx1"/>
                </a:solidFill>
                <a:latin typeface="Tw Cen MT" panose="020B0602020104020603" pitchFamily="34" charset="0"/>
              </a:rPr>
              <a:t>Except for Quality, all other items have skewness and kurtosis within acceptable limits of [-1,1] and [-2,2] respectively. Hence, all are normally distributed. </a:t>
            </a:r>
          </a:p>
          <a:p>
            <a:pPr algn="just"/>
            <a:r>
              <a:rPr lang="en-US" sz="1800" dirty="0">
                <a:solidFill>
                  <a:schemeClr val="tx1"/>
                </a:solidFill>
                <a:latin typeface="Tw Cen MT" panose="020B0602020104020603" pitchFamily="34" charset="0"/>
              </a:rPr>
              <a:t>For Quality, the limit is exceeded marginally owing to its inherent nature since people tend to give higher importance to quality everywhere.</a:t>
            </a:r>
            <a:endParaRPr lang="en-IN" sz="1800" dirty="0">
              <a:solidFill>
                <a:schemeClr val="tx1"/>
              </a:solidFill>
              <a:latin typeface="Tw Cen MT" panose="020B0602020104020603" pitchFamily="34" charset="0"/>
            </a:endParaRPr>
          </a:p>
          <a:p>
            <a:pPr marL="0" indent="0">
              <a:buNone/>
            </a:pPr>
            <a:endParaRPr lang="en-IN" sz="700" dirty="0">
              <a:latin typeface="Tw Cen MT" panose="020B0602020104020603" pitchFamily="34" charset="0"/>
            </a:endParaRPr>
          </a:p>
        </p:txBody>
      </p:sp>
      <p:pic>
        <p:nvPicPr>
          <p:cNvPr id="28" name="Picture 27">
            <a:extLst>
              <a:ext uri="{FF2B5EF4-FFF2-40B4-BE49-F238E27FC236}">
                <a16:creationId xmlns:a16="http://schemas.microsoft.com/office/drawing/2014/main" id="{211BE9D7-560B-4D72-9B87-F6D344B7F8F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49689" y="2127939"/>
            <a:ext cx="5257817" cy="4323189"/>
          </a:xfrm>
          <a:prstGeom prst="rect">
            <a:avLst/>
          </a:prstGeom>
          <a:noFill/>
          <a:ln>
            <a:noFill/>
          </a:ln>
        </p:spPr>
      </p:pic>
      <p:pic>
        <p:nvPicPr>
          <p:cNvPr id="5" name="Picture 4">
            <a:extLst>
              <a:ext uri="{FF2B5EF4-FFF2-40B4-BE49-F238E27FC236}">
                <a16:creationId xmlns:a16="http://schemas.microsoft.com/office/drawing/2014/main" id="{FAD5DB5A-7D2C-4DEB-9E63-6C45BAF728E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74171" y="2152426"/>
            <a:ext cx="5257817" cy="4323189"/>
          </a:xfrm>
          <a:prstGeom prst="rect">
            <a:avLst/>
          </a:prstGeom>
          <a:noFill/>
          <a:ln>
            <a:noFill/>
          </a:ln>
        </p:spPr>
      </p:pic>
    </p:spTree>
    <p:extLst>
      <p:ext uri="{BB962C8B-B14F-4D97-AF65-F5344CB8AC3E}">
        <p14:creationId xmlns:p14="http://schemas.microsoft.com/office/powerpoint/2010/main" val="3318193267"/>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321</TotalTime>
  <Words>5017</Words>
  <Application>Microsoft Office PowerPoint</Application>
  <PresentationFormat>Widescreen</PresentationFormat>
  <Paragraphs>390</Paragraphs>
  <Slides>32</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Gill Sans MT</vt:lpstr>
      <vt:lpstr>Helvetica</vt:lpstr>
      <vt:lpstr>Impact</vt:lpstr>
      <vt:lpstr>Times New Roman</vt:lpstr>
      <vt:lpstr>Tw Cen MT</vt:lpstr>
      <vt:lpstr>Badge</vt:lpstr>
      <vt:lpstr>A   marketing analytics   project on   Patanjali Ayurved</vt:lpstr>
      <vt:lpstr>Industry overview - fmcg</vt:lpstr>
      <vt:lpstr>Patanjali biscuits overview</vt:lpstr>
      <vt:lpstr>Rationale for selecting Patanjali biscuits brand</vt:lpstr>
      <vt:lpstr>Hypotheses for testing</vt:lpstr>
      <vt:lpstr>Methodology</vt:lpstr>
      <vt:lpstr>Statistical techniques used 1/2</vt:lpstr>
      <vt:lpstr>Statistical techniques used 2/2</vt:lpstr>
      <vt:lpstr>Skewness-kurtosis Analysis</vt:lpstr>
      <vt:lpstr>SHAPIRO-WILK TEST</vt:lpstr>
      <vt:lpstr>BOX plots</vt:lpstr>
      <vt:lpstr>FREQUENCY Histograms</vt:lpstr>
      <vt:lpstr>Bivariate correlation analysis</vt:lpstr>
      <vt:lpstr>One-way anova and Independent sample t-test </vt:lpstr>
      <vt:lpstr>Chi - squared  test</vt:lpstr>
      <vt:lpstr>Regression test</vt:lpstr>
      <vt:lpstr>Cronbach alpha analysis</vt:lpstr>
      <vt:lpstr>Factor analysis-principal AXIS FACTORING (1/2) (used due to large correlation between variables]</vt:lpstr>
      <vt:lpstr>PowerPoint Presentation</vt:lpstr>
      <vt:lpstr>Cluster Analysis (1/2)</vt:lpstr>
      <vt:lpstr>Cluster Analysis (2/2)</vt:lpstr>
      <vt:lpstr>Key recommendations</vt:lpstr>
      <vt:lpstr>APPENDIX</vt:lpstr>
      <vt:lpstr>Data brief - spss coding and notations (1/2)</vt:lpstr>
      <vt:lpstr>Data brief- spss coding and notations (2/2)</vt:lpstr>
      <vt:lpstr>One-way anova and Independent sample t-test (1/6)</vt:lpstr>
      <vt:lpstr>One-way anova and Independent sample t-test (2/6)</vt:lpstr>
      <vt:lpstr>One-way anova and Independent sample t-test (3/6)</vt:lpstr>
      <vt:lpstr>One-way anova and Independent sample t-test (4/6)</vt:lpstr>
      <vt:lpstr>One-way anova and Independent sample t-test (5/6)</vt:lpstr>
      <vt:lpstr>One-way anova and Independent sample t-test (6/6)</vt:lpstr>
      <vt:lpstr>Chi-square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Kunal Sahu</dc:creator>
  <cp:lastModifiedBy>Abhijeet</cp:lastModifiedBy>
  <cp:revision>86</cp:revision>
  <dcterms:created xsi:type="dcterms:W3CDTF">2020-09-01T05:12:47Z</dcterms:created>
  <dcterms:modified xsi:type="dcterms:W3CDTF">2020-09-02T15:38:15Z</dcterms:modified>
</cp:coreProperties>
</file>