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66" r:id="rId8"/>
    <p:sldId id="264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20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CF02-0743-4190-8E39-0453D509D911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EADF-AF08-4F41-9CF8-148F5E98F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05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cap="small" dirty="0" smtClean="0">
                <a:solidFill>
                  <a:schemeClr val="bg1"/>
                </a:solidFill>
              </a:rPr>
              <a:t>Pectoral muscle segmentation on digital mammograms by  Non Linear Diffusion Filtering</a:t>
            </a:r>
            <a:endParaRPr lang="en-IN" b="1" cap="smal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1200"/>
            <a:ext cx="9144000" cy="2057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Authors</a:t>
            </a:r>
          </a:p>
          <a:p>
            <a:r>
              <a:rPr lang="en-US" dirty="0" smtClean="0"/>
              <a:t>H.MIRZAALIAN, M.R. AHMADZADEH, S. SADRI</a:t>
            </a:r>
          </a:p>
          <a:p>
            <a:r>
              <a:rPr lang="en-US" sz="2200" dirty="0" smtClean="0"/>
              <a:t>Published : 2007 IEEE Pacific Rim Conference on Communications, Computers and Signal Processing |Date: 22-24 Aug.2007|Page no.: 581-584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4495800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Presented by</a:t>
            </a:r>
            <a:r>
              <a:rPr lang="en-US" sz="2400" dirty="0" smtClean="0"/>
              <a:t>:</a:t>
            </a:r>
          </a:p>
          <a:p>
            <a:pPr algn="r"/>
            <a:r>
              <a:rPr lang="en-US" sz="2400" dirty="0" smtClean="0"/>
              <a:t>Abhijeet Singh</a:t>
            </a:r>
          </a:p>
          <a:p>
            <a:pPr algn="r"/>
            <a:r>
              <a:rPr lang="en-US" sz="2400" dirty="0" smtClean="0"/>
              <a:t>1301CH01</a:t>
            </a:r>
          </a:p>
          <a:p>
            <a:pPr algn="r"/>
            <a:r>
              <a:rPr lang="en-US" sz="2400" dirty="0" err="1" smtClean="0"/>
              <a:t>Aman</a:t>
            </a:r>
            <a:r>
              <a:rPr lang="en-US" sz="2400" dirty="0" smtClean="0"/>
              <a:t> </a:t>
            </a:r>
            <a:r>
              <a:rPr lang="en-US" sz="2400" dirty="0" err="1" smtClean="0"/>
              <a:t>Prakash</a:t>
            </a:r>
            <a:r>
              <a:rPr lang="en-US" sz="2400" dirty="0" smtClean="0"/>
              <a:t> Singh</a:t>
            </a:r>
          </a:p>
          <a:p>
            <a:pPr algn="r"/>
            <a:r>
              <a:rPr lang="en-US" sz="2400" dirty="0" smtClean="0"/>
              <a:t>1301EE02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34400" y="6488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1</a:t>
            </a:r>
            <a:endParaRPr lang="en-IN" b="1" dirty="0"/>
          </a:p>
        </p:txBody>
      </p:sp>
      <p:pic>
        <p:nvPicPr>
          <p:cNvPr id="8" name="Picture 7" descr="d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62401"/>
            <a:ext cx="5029200" cy="2666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Thank You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4400" y="6488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Mammograms and Pectoral Muscles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838200"/>
            <a:ext cx="46482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X ray picture of breast </a:t>
            </a:r>
          </a:p>
          <a:p>
            <a:r>
              <a:rPr lang="en-US" dirty="0" smtClean="0"/>
              <a:t>It is used to check for breast cancer in women who have no signs or symptoms of the disease</a:t>
            </a:r>
          </a:p>
          <a:p>
            <a:r>
              <a:rPr lang="en-US" b="1" u="sng" dirty="0" smtClean="0"/>
              <a:t>Pectoral Muscle </a:t>
            </a:r>
            <a:r>
              <a:rPr lang="en-US" dirty="0" smtClean="0"/>
              <a:t>is the largest Muscle in the human chest region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author used MLO ( </a:t>
            </a:r>
            <a:r>
              <a:rPr lang="en-US" dirty="0" err="1" smtClean="0"/>
              <a:t>Medio</a:t>
            </a:r>
            <a:r>
              <a:rPr lang="en-US" dirty="0" smtClean="0"/>
              <a:t> Lateral Oblique)   views of the mammograms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06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IN" b="1" dirty="0"/>
          </a:p>
        </p:txBody>
      </p:sp>
      <p:pic>
        <p:nvPicPr>
          <p:cNvPr id="8" name="Picture 7" descr="pectoralis-maj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3200400" cy="4681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Why Pectoral Muscle Segmentation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990600"/>
            <a:ext cx="5257800" cy="541020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pectoral muscle represents a predominant density</a:t>
            </a:r>
            <a:br>
              <a:rPr lang="en-IN" sz="2400" dirty="0" smtClean="0"/>
            </a:br>
            <a:r>
              <a:rPr lang="en-IN" sz="2400" dirty="0" smtClean="0"/>
              <a:t>region in the most </a:t>
            </a:r>
            <a:r>
              <a:rPr lang="en-IN" sz="2400" dirty="0" err="1" smtClean="0"/>
              <a:t>Medio</a:t>
            </a:r>
            <a:r>
              <a:rPr lang="en-IN" sz="2400" dirty="0" smtClean="0"/>
              <a:t>-Lateral Oblique (MLO) views of</a:t>
            </a:r>
            <a:br>
              <a:rPr lang="en-IN" sz="2400" dirty="0" smtClean="0"/>
            </a:br>
            <a:r>
              <a:rPr lang="en-IN" sz="2400" dirty="0" smtClean="0"/>
              <a:t>mammograms 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US" sz="2400" dirty="0" smtClean="0"/>
              <a:t>It can affect the results of the image processing of the digital mammograms</a:t>
            </a:r>
          </a:p>
          <a:p>
            <a:endParaRPr lang="en-US" sz="2400" dirty="0" smtClean="0"/>
          </a:p>
          <a:p>
            <a:r>
              <a:rPr lang="en-IN" sz="2400" dirty="0" smtClean="0"/>
              <a:t>Existence of the pectoral muscle in the image data being processed may bias the detection procedures </a:t>
            </a:r>
            <a:br>
              <a:rPr lang="en-IN" sz="2400" dirty="0" smtClean="0"/>
            </a:b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06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IN" b="1" dirty="0"/>
          </a:p>
        </p:txBody>
      </p:sp>
      <p:pic>
        <p:nvPicPr>
          <p:cNvPr id="6" name="Picture 5" descr="mammogra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28956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Non Linear Diffusion filters 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410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De-noising by low-pass filtering not only reduces the noise</a:t>
            </a:r>
            <a:br>
              <a:rPr lang="en-IN" sz="2400" dirty="0" smtClean="0"/>
            </a:br>
            <a:r>
              <a:rPr lang="en-IN" sz="2400" dirty="0" smtClean="0"/>
              <a:t>but also blurs import edges 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dirty="0" smtClean="0"/>
              <a:t>On the contrary nonlinear</a:t>
            </a:r>
            <a:br>
              <a:rPr lang="en-IN" sz="2400" dirty="0" smtClean="0"/>
            </a:br>
            <a:r>
              <a:rPr lang="en-IN" sz="2400" dirty="0" smtClean="0"/>
              <a:t>diffusion is smoother which is an edge preserving</a:t>
            </a:r>
          </a:p>
          <a:p>
            <a:r>
              <a:rPr lang="en-IN" sz="2400" dirty="0" smtClean="0"/>
              <a:t>The Diffusion function used by the author in this paper is </a:t>
            </a:r>
            <a:endParaRPr lang="en-I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06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IN" b="1" dirty="0"/>
          </a:p>
        </p:txBody>
      </p:sp>
      <p:pic>
        <p:nvPicPr>
          <p:cNvPr id="6" name="Picture 5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86200"/>
            <a:ext cx="57912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Areas of Focus in Segmentation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IN" b="1" dirty="0"/>
          </a:p>
        </p:txBody>
      </p:sp>
      <p:pic>
        <p:nvPicPr>
          <p:cNvPr id="9" name="Content Placeholder 8" descr="ml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3886200" cy="5486400"/>
          </a:xfrm>
        </p:spPr>
      </p:pic>
      <p:pic>
        <p:nvPicPr>
          <p:cNvPr id="10" name="Picture 9" descr="ao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95400"/>
            <a:ext cx="35814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Mathematics of Non Linear Diffusion Filters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06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IN" b="1" dirty="0"/>
          </a:p>
        </p:txBody>
      </p:sp>
      <p:pic>
        <p:nvPicPr>
          <p:cNvPr id="5" name="Picture 4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71600"/>
            <a:ext cx="2943636" cy="76210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562600"/>
            <a:ext cx="3124636" cy="685896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743200"/>
            <a:ext cx="4353533" cy="2534004"/>
          </a:xfrm>
          <a:prstGeom prst="rect">
            <a:avLst/>
          </a:prstGeom>
        </p:spPr>
      </p:pic>
      <p:pic>
        <p:nvPicPr>
          <p:cNvPr id="8" name="Picture 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819400"/>
            <a:ext cx="4039164" cy="8097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2286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To implement it computer program ,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discritizing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 the LHS and RHS 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Mathematics of Non Linear Diffusion Filters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06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IN" b="1" dirty="0"/>
          </a:p>
        </p:txBody>
      </p:sp>
      <p:pic>
        <p:nvPicPr>
          <p:cNvPr id="6" name="Picture 5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3972480" cy="2448267"/>
          </a:xfrm>
          <a:prstGeom prst="rect">
            <a:avLst/>
          </a:prstGeom>
        </p:spPr>
      </p:pic>
      <p:pic>
        <p:nvPicPr>
          <p:cNvPr id="7" name="Picture 6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4115375" cy="1581371"/>
          </a:xfrm>
          <a:prstGeom prst="rect">
            <a:avLst/>
          </a:prstGeom>
        </p:spPr>
      </p:pic>
      <p:pic>
        <p:nvPicPr>
          <p:cNvPr id="8" name="Picture 7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4058217" cy="1095528"/>
          </a:xfrm>
          <a:prstGeom prst="rect">
            <a:avLst/>
          </a:prstGeom>
        </p:spPr>
      </p:pic>
      <p:pic>
        <p:nvPicPr>
          <p:cNvPr id="9" name="Picture 8" descr="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343400"/>
            <a:ext cx="3705742" cy="1362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09800" y="914400"/>
            <a:ext cx="6705600" cy="5562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Implementation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1066800"/>
            <a:ext cx="6248400" cy="646331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/>
              <a:t>Convolve y(t)with Gaussian Filter with sigma=1</a:t>
            </a:r>
          </a:p>
          <a:p>
            <a:pPr lvl="0" algn="ctr"/>
            <a:r>
              <a:rPr lang="en-US" dirty="0" smtClean="0"/>
              <a:t>y(t)=conv2(y(t).gauss);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1524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1066800"/>
            <a:ext cx="1447800" cy="1200329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U=ROI;</a:t>
            </a:r>
          </a:p>
          <a:p>
            <a:pPr lvl="0"/>
            <a:r>
              <a:rPr lang="en-US" dirty="0" smtClean="0"/>
              <a:t>t=0 ;</a:t>
            </a:r>
          </a:p>
          <a:p>
            <a:pPr lvl="0"/>
            <a:r>
              <a:rPr lang="en-US" dirty="0" smtClean="0"/>
              <a:t>y</a:t>
            </a:r>
            <a:r>
              <a:rPr lang="en-US" dirty="0" smtClean="0"/>
              <a:t>(t</a:t>
            </a:r>
            <a:r>
              <a:rPr lang="en-US" dirty="0" smtClean="0"/>
              <a:t>)=U;</a:t>
            </a:r>
          </a:p>
          <a:p>
            <a:pPr lvl="0"/>
            <a:r>
              <a:rPr lang="en-US" dirty="0" smtClean="0"/>
              <a:t>Iteration=30;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rot="5400000">
            <a:off x="5542866" y="1885265"/>
            <a:ext cx="3442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2057400"/>
            <a:ext cx="6172200" cy="646331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/>
              <a:t>Calculate gradient of y(t)</a:t>
            </a:r>
          </a:p>
          <a:p>
            <a:pPr lvl="0" algn="ctr"/>
            <a:r>
              <a:rPr lang="en-US" dirty="0" smtClean="0"/>
              <a:t>g=gradient (y(t));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rot="16200000" flipH="1">
            <a:off x="5599222" y="2857609"/>
            <a:ext cx="345062" cy="37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7000" y="3048000"/>
            <a:ext cx="6172200" cy="1200329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/>
              <a:t>Diffusion function</a:t>
            </a:r>
          </a:p>
          <a:p>
            <a:pPr lvl="0" algn="ctr"/>
            <a:r>
              <a:rPr lang="en-US" dirty="0" smtClean="0"/>
              <a:t>d(g)=1-exp(-Cm/(g/k)^m),</a:t>
            </a:r>
          </a:p>
          <a:p>
            <a:pPr lvl="0" algn="ctr"/>
            <a:r>
              <a:rPr lang="en-US" dirty="0" smtClean="0"/>
              <a:t>The constant Cm is calculated to make the flux(g*d(g)))ascending for g&lt;k and descending for g&gt;=k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601094" y="4457306"/>
            <a:ext cx="381000" cy="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67000" y="4648201"/>
            <a:ext cx="6172200" cy="923330"/>
          </a:xfrm>
          <a:prstGeom prst="rect">
            <a:avLst/>
          </a:prstGeom>
          <a:ln w="1270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pPr lvl="0" algn="ctr"/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=div(d(g),g);</a:t>
            </a:r>
          </a:p>
          <a:p>
            <a:pPr lvl="0" algn="ctr"/>
            <a:r>
              <a:rPr lang="en-US" dirty="0" smtClean="0"/>
              <a:t>Y(t+1)=y(t)+200*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endParaRPr lang="en-US" dirty="0" smtClean="0"/>
          </a:p>
          <a:p>
            <a:pPr lvl="0" algn="ctr"/>
            <a:r>
              <a:rPr lang="en-US" dirty="0" smtClean="0"/>
              <a:t>t=t+1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601094" y="5752706"/>
            <a:ext cx="381000" cy="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67000" y="5943600"/>
            <a:ext cx="6172200" cy="369332"/>
          </a:xfrm>
          <a:prstGeom prst="rect">
            <a:avLst/>
          </a:prstGeom>
          <a:ln w="1270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pPr lvl="0" algn="ctr"/>
            <a:r>
              <a:rPr lang="en-US" dirty="0" smtClean="0"/>
              <a:t>t&lt;Iteration 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1752600" y="6172200"/>
            <a:ext cx="4579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5257800"/>
            <a:ext cx="1447800" cy="1200329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Thresholding</a:t>
            </a:r>
            <a:r>
              <a:rPr lang="en-US" dirty="0" smtClean="0"/>
              <a:t> Image</a:t>
            </a:r>
          </a:p>
          <a:p>
            <a:pPr lvl="0"/>
            <a:r>
              <a:rPr lang="en-US" dirty="0" smtClean="0"/>
              <a:t>With</a:t>
            </a:r>
          </a:p>
          <a:p>
            <a:pPr lvl="0"/>
            <a:r>
              <a:rPr lang="en-US" dirty="0" smtClean="0"/>
              <a:t>T=0.6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800894" y="4990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" y="4343400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Final contour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cap="small" dirty="0" smtClean="0">
                <a:solidFill>
                  <a:schemeClr val="bg1"/>
                </a:solidFill>
              </a:rPr>
              <a:t>Results and Conclusions</a:t>
            </a:r>
            <a:endParaRPr lang="en-IN" cap="smal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</a:t>
            </a:r>
            <a:endParaRPr lang="en-IN" b="1" dirty="0"/>
          </a:p>
        </p:txBody>
      </p:sp>
      <p:pic>
        <p:nvPicPr>
          <p:cNvPr id="12" name="Content Placeholder 11" descr="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2355863"/>
          </a:xfrm>
        </p:spPr>
      </p:pic>
      <p:pic>
        <p:nvPicPr>
          <p:cNvPr id="13" name="Picture 12" descr="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4800600" cy="2514600"/>
          </a:xfrm>
          <a:prstGeom prst="rect">
            <a:avLst/>
          </a:prstGeom>
        </p:spPr>
      </p:pic>
      <p:pic>
        <p:nvPicPr>
          <p:cNvPr id="14" name="Picture 13" descr="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25" y="3810000"/>
            <a:ext cx="44773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240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Pectoral muscle segmentation on digital mammograms by  Non Linear Diffusion Filtering</vt:lpstr>
      <vt:lpstr>Mammograms and Pectoral Muscles</vt:lpstr>
      <vt:lpstr>Why Pectoral Muscle Segmentation</vt:lpstr>
      <vt:lpstr>Non Linear Diffusion filters </vt:lpstr>
      <vt:lpstr>Areas of Focus in Segmentation</vt:lpstr>
      <vt:lpstr>Mathematics of Non Linear Diffusion Filters</vt:lpstr>
      <vt:lpstr>Mathematics of Non Linear Diffusion Filters</vt:lpstr>
      <vt:lpstr>Implementation</vt:lpstr>
      <vt:lpstr>Results and Conclusions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step detection of Pathogens and Viruses : Combining magnetic relaxation switching and magnetic separation</dc:title>
  <dc:creator>HP</dc:creator>
  <cp:lastModifiedBy>HP</cp:lastModifiedBy>
  <cp:revision>28</cp:revision>
  <dcterms:created xsi:type="dcterms:W3CDTF">2017-04-09T07:33:28Z</dcterms:created>
  <dcterms:modified xsi:type="dcterms:W3CDTF">2017-04-12T10:52:29Z</dcterms:modified>
</cp:coreProperties>
</file>