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notesMasterIdLst>
    <p:notesMasterId r:id="rId24"/>
  </p:notesMasterIdLst>
  <p:sldIdLst>
    <p:sldId id="474" r:id="rId2"/>
    <p:sldId id="475" r:id="rId3"/>
    <p:sldId id="459" r:id="rId4"/>
    <p:sldId id="501" r:id="rId5"/>
    <p:sldId id="359" r:id="rId6"/>
    <p:sldId id="477" r:id="rId7"/>
    <p:sldId id="502" r:id="rId8"/>
    <p:sldId id="513" r:id="rId9"/>
    <p:sldId id="466" r:id="rId10"/>
    <p:sldId id="510" r:id="rId11"/>
    <p:sldId id="511" r:id="rId12"/>
    <p:sldId id="512" r:id="rId13"/>
    <p:sldId id="492" r:id="rId14"/>
    <p:sldId id="493" r:id="rId15"/>
    <p:sldId id="504" r:id="rId16"/>
    <p:sldId id="508" r:id="rId17"/>
    <p:sldId id="494" r:id="rId18"/>
    <p:sldId id="506" r:id="rId19"/>
    <p:sldId id="495" r:id="rId20"/>
    <p:sldId id="496" r:id="rId21"/>
    <p:sldId id="497" r:id="rId22"/>
    <p:sldId id="30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urya zx" initials="sz" lastIdx="1" clrIdx="0">
    <p:extLst>
      <p:ext uri="{19B8F6BF-5375-455C-9EA6-DF929625EA0E}">
        <p15:presenceInfo xmlns:p15="http://schemas.microsoft.com/office/powerpoint/2012/main" xmlns="" userId="9c65cdfef676a6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6761" autoAdjust="0"/>
  </p:normalViewPr>
  <p:slideViewPr>
    <p:cSldViewPr>
      <p:cViewPr varScale="1">
        <p:scale>
          <a:sx n="63" d="100"/>
          <a:sy n="63" d="100"/>
        </p:scale>
        <p:origin x="-1638" y="-2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800" b="1" i="0" u="none" strike="noStrike" baseline="0" dirty="0"/>
              <a:t>Compressive Strength (N/mm2)</a:t>
            </a:r>
            <a:endParaRPr lang="en-US" dirty="0"/>
          </a:p>
        </c:rich>
      </c:tx>
      <c:layout/>
    </c:title>
    <c:plotArea>
      <c:layout>
        <c:manualLayout>
          <c:layoutTarget val="inner"/>
          <c:xMode val="edge"/>
          <c:yMode val="edge"/>
          <c:x val="6.4340940433293317E-2"/>
          <c:y val="8.8114769787372468E-2"/>
          <c:w val="0.87044487428049999"/>
          <c:h val="0.85183544378685871"/>
        </c:manualLayout>
      </c:layout>
      <c:lineChart>
        <c:grouping val="standard"/>
        <c:ser>
          <c:idx val="0"/>
          <c:order val="0"/>
          <c:tx>
            <c:strRef>
              <c:f>Sheet1!$B$1</c:f>
              <c:strCache>
                <c:ptCount val="1"/>
                <c:pt idx="0">
                  <c:v>14 Days</c:v>
                </c:pt>
              </c:strCache>
            </c:strRef>
          </c:tx>
          <c:marker>
            <c:symbol val="none"/>
          </c:marker>
          <c:dLbls>
            <c:spPr>
              <a:noFill/>
              <a:ln>
                <a:noFill/>
              </a:ln>
              <a:effectLst/>
            </c:spPr>
            <c:txPr>
              <a:bodyPr/>
              <a:lstStyle/>
              <a:p>
                <a:pPr>
                  <a:defRPr sz="1800">
                    <a:solidFill>
                      <a:schemeClr val="bg2"/>
                    </a:solidFill>
                  </a:defRPr>
                </a:pPr>
                <a:endParaRPr lang="en-US"/>
              </a:p>
            </c:txPr>
            <c:showVal val="1"/>
            <c:extLst xmlns:c16r2="http://schemas.microsoft.com/office/drawing/2015/06/chart">
              <c:ext xmlns:c15="http://schemas.microsoft.com/office/drawing/2012/chart" uri="{CE6537A1-D6FC-4f65-9D91-7224C49458BB}">
                <c15:layout/>
                <c15:showLeaderLines val="0"/>
              </c:ext>
            </c:extLst>
          </c:dLbls>
          <c:cat>
            <c:numRef>
              <c:f>Sheet1!$A$2:$A$6</c:f>
              <c:numCache>
                <c:formatCode>General</c:formatCode>
                <c:ptCount val="5"/>
                <c:pt idx="0">
                  <c:v>0</c:v>
                </c:pt>
                <c:pt idx="1">
                  <c:v>0.5</c:v>
                </c:pt>
                <c:pt idx="2">
                  <c:v>1</c:v>
                </c:pt>
                <c:pt idx="3">
                  <c:v>1.5</c:v>
                </c:pt>
                <c:pt idx="4">
                  <c:v>2</c:v>
                </c:pt>
              </c:numCache>
            </c:numRef>
          </c:cat>
          <c:val>
            <c:numRef>
              <c:f>Sheet1!$B$2:$B$6</c:f>
              <c:numCache>
                <c:formatCode>General</c:formatCode>
                <c:ptCount val="5"/>
                <c:pt idx="0">
                  <c:v>27.51</c:v>
                </c:pt>
                <c:pt idx="1">
                  <c:v>31.08</c:v>
                </c:pt>
                <c:pt idx="2">
                  <c:v>35.220000000000013</c:v>
                </c:pt>
                <c:pt idx="3">
                  <c:v>36.47</c:v>
                </c:pt>
                <c:pt idx="4">
                  <c:v>34.15</c:v>
                </c:pt>
              </c:numCache>
            </c:numRef>
          </c:val>
          <c:extLst xmlns:c16r2="http://schemas.microsoft.com/office/drawing/2015/06/chart">
            <c:ext xmlns:c16="http://schemas.microsoft.com/office/drawing/2014/chart" uri="{C3380CC4-5D6E-409C-BE32-E72D297353CC}">
              <c16:uniqueId val="{00000000-25F3-4EB8-8C3D-06CFBBFB9151}"/>
            </c:ext>
          </c:extLst>
        </c:ser>
        <c:ser>
          <c:idx val="1"/>
          <c:order val="1"/>
          <c:tx>
            <c:strRef>
              <c:f>Sheet1!$C$1</c:f>
              <c:strCache>
                <c:ptCount val="1"/>
                <c:pt idx="0">
                  <c:v>28 Days</c:v>
                </c:pt>
              </c:strCache>
            </c:strRef>
          </c:tx>
          <c:marker>
            <c:symbol val="none"/>
          </c:marker>
          <c:dLbls>
            <c:spPr>
              <a:noFill/>
              <a:ln>
                <a:noFill/>
              </a:ln>
              <a:effectLst/>
            </c:spPr>
            <c:txPr>
              <a:bodyPr/>
              <a:lstStyle/>
              <a:p>
                <a:pPr>
                  <a:defRPr sz="1800">
                    <a:solidFill>
                      <a:schemeClr val="bg1"/>
                    </a:solidFill>
                  </a:defRPr>
                </a:pPr>
                <a:endParaRPr lang="en-US"/>
              </a:p>
            </c:txPr>
            <c:showVal val="1"/>
            <c:extLst xmlns:c16r2="http://schemas.microsoft.com/office/drawing/2015/06/chart">
              <c:ext xmlns:c15="http://schemas.microsoft.com/office/drawing/2012/chart" uri="{CE6537A1-D6FC-4f65-9D91-7224C49458BB}">
                <c15:layout/>
                <c15:showLeaderLines val="0"/>
              </c:ext>
            </c:extLst>
          </c:dLbls>
          <c:cat>
            <c:numRef>
              <c:f>Sheet1!$A$2:$A$6</c:f>
              <c:numCache>
                <c:formatCode>General</c:formatCode>
                <c:ptCount val="5"/>
                <c:pt idx="0">
                  <c:v>0</c:v>
                </c:pt>
                <c:pt idx="1">
                  <c:v>0.5</c:v>
                </c:pt>
                <c:pt idx="2">
                  <c:v>1</c:v>
                </c:pt>
                <c:pt idx="3">
                  <c:v>1.5</c:v>
                </c:pt>
                <c:pt idx="4">
                  <c:v>2</c:v>
                </c:pt>
              </c:numCache>
            </c:numRef>
          </c:cat>
          <c:val>
            <c:numRef>
              <c:f>Sheet1!$C$2:$C$6</c:f>
              <c:numCache>
                <c:formatCode>General</c:formatCode>
                <c:ptCount val="5"/>
                <c:pt idx="0">
                  <c:v>29.62</c:v>
                </c:pt>
                <c:pt idx="1">
                  <c:v>33.520000000000003</c:v>
                </c:pt>
                <c:pt idx="2">
                  <c:v>38.790000000000013</c:v>
                </c:pt>
                <c:pt idx="3">
                  <c:v>41.48</c:v>
                </c:pt>
                <c:pt idx="4">
                  <c:v>36.630000000000003</c:v>
                </c:pt>
              </c:numCache>
            </c:numRef>
          </c:val>
          <c:extLst xmlns:c16r2="http://schemas.microsoft.com/office/drawing/2015/06/chart">
            <c:ext xmlns:c16="http://schemas.microsoft.com/office/drawing/2014/chart" uri="{C3380CC4-5D6E-409C-BE32-E72D297353CC}">
              <c16:uniqueId val="{00000001-25F3-4EB8-8C3D-06CFBBFB9151}"/>
            </c:ext>
          </c:extLst>
        </c:ser>
        <c:dLbls>
          <c:showVal val="1"/>
        </c:dLbls>
        <c:marker val="1"/>
        <c:axId val="156836608"/>
        <c:axId val="156838528"/>
      </c:lineChart>
      <c:catAx>
        <c:axId val="156836608"/>
        <c:scaling>
          <c:orientation val="minMax"/>
        </c:scaling>
        <c:axPos val="b"/>
        <c:title>
          <c:tx>
            <c:rich>
              <a:bodyPr/>
              <a:lstStyle/>
              <a:p>
                <a:pPr>
                  <a:defRPr sz="1800"/>
                </a:pPr>
                <a:r>
                  <a:rPr lang="en-US" sz="1800" b="1" i="0" u="none" strike="noStrike" baseline="0" dirty="0"/>
                  <a:t>Sisal Fiber %</a:t>
                </a:r>
                <a:endParaRPr lang="en-US" sz="1800" dirty="0"/>
              </a:p>
            </c:rich>
          </c:tx>
          <c:layout>
            <c:manualLayout>
              <c:xMode val="edge"/>
              <c:yMode val="edge"/>
              <c:x val="0.41273899653486812"/>
              <c:y val="0.94917726255192592"/>
            </c:manualLayout>
          </c:layout>
        </c:title>
        <c:numFmt formatCode="General" sourceLinked="1"/>
        <c:tickLblPos val="nextTo"/>
        <c:txPr>
          <a:bodyPr/>
          <a:lstStyle/>
          <a:p>
            <a:pPr>
              <a:defRPr sz="1800"/>
            </a:pPr>
            <a:endParaRPr lang="en-US"/>
          </a:p>
        </c:txPr>
        <c:crossAx val="156838528"/>
        <c:crosses val="autoZero"/>
        <c:auto val="1"/>
        <c:lblAlgn val="r"/>
        <c:lblOffset val="100"/>
      </c:catAx>
      <c:valAx>
        <c:axId val="156838528"/>
        <c:scaling>
          <c:orientation val="minMax"/>
        </c:scaling>
        <c:axPos val="l"/>
        <c:majorGridlines/>
        <c:numFmt formatCode="General" sourceLinked="1"/>
        <c:tickLblPos val="nextTo"/>
        <c:txPr>
          <a:bodyPr/>
          <a:lstStyle/>
          <a:p>
            <a:pPr>
              <a:defRPr sz="1800"/>
            </a:pPr>
            <a:endParaRPr lang="en-US"/>
          </a:p>
        </c:txPr>
        <c:crossAx val="156836608"/>
        <c:crosses val="autoZero"/>
        <c:crossBetween val="between"/>
      </c:valAx>
      <c:spPr>
        <a:solidFill>
          <a:schemeClr val="accent4">
            <a:lumMod val="20000"/>
            <a:lumOff val="80000"/>
          </a:schemeClr>
        </a:solidFill>
        <a:ln>
          <a:solidFill>
            <a:schemeClr val="tx2"/>
          </a:solidFill>
        </a:ln>
      </c:spPr>
    </c:plotArea>
    <c:legend>
      <c:legendPos val="r"/>
      <c:layout/>
      <c:txPr>
        <a:bodyPr/>
        <a:lstStyle/>
        <a:p>
          <a:pPr>
            <a:defRPr sz="1800">
              <a:solidFill>
                <a:schemeClr val="bg1"/>
              </a:solidFill>
            </a:defRPr>
          </a:pPr>
          <a:endParaRPr lang="en-US"/>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800" b="1" i="0" u="none" strike="noStrike" baseline="0" dirty="0"/>
              <a:t>Splitting Tensile Strength(N/mm2)</a:t>
            </a:r>
            <a:endParaRPr lang="en-US" dirty="0"/>
          </a:p>
        </c:rich>
      </c:tx>
      <c:layout/>
    </c:title>
    <c:plotArea>
      <c:layout/>
      <c:barChart>
        <c:barDir val="col"/>
        <c:grouping val="clustered"/>
        <c:ser>
          <c:idx val="0"/>
          <c:order val="0"/>
          <c:tx>
            <c:strRef>
              <c:f>Sheet1!$B$1</c:f>
              <c:strCache>
                <c:ptCount val="1"/>
                <c:pt idx="0">
                  <c:v>14 Days</c:v>
                </c:pt>
              </c:strCache>
            </c:strRef>
          </c:tx>
          <c:dLbls>
            <c:spPr>
              <a:noFill/>
              <a:ln>
                <a:noFill/>
              </a:ln>
              <a:effectLst/>
            </c:spPr>
            <c:txPr>
              <a:bodyPr/>
              <a:lstStyle/>
              <a:p>
                <a:pPr>
                  <a:defRPr sz="1400"/>
                </a:pPr>
                <a:endParaRPr lang="en-US"/>
              </a:p>
            </c:txPr>
            <c:dLblPos val="outEnd"/>
            <c:showVal val="1"/>
            <c:extLst xmlns:c16r2="http://schemas.microsoft.com/office/drawing/2015/06/chart">
              <c:ext xmlns:c15="http://schemas.microsoft.com/office/drawing/2012/chart" uri="{CE6537A1-D6FC-4f65-9D91-7224C49458BB}">
                <c15:layout/>
                <c15:showLeaderLines val="0"/>
              </c:ext>
            </c:extLst>
          </c:dLbls>
          <c:cat>
            <c:numRef>
              <c:f>Sheet1!$A$2:$A$6</c:f>
              <c:numCache>
                <c:formatCode>General</c:formatCode>
                <c:ptCount val="5"/>
                <c:pt idx="0">
                  <c:v>0</c:v>
                </c:pt>
                <c:pt idx="1">
                  <c:v>0.5</c:v>
                </c:pt>
                <c:pt idx="2">
                  <c:v>1</c:v>
                </c:pt>
                <c:pt idx="3">
                  <c:v>1.5</c:v>
                </c:pt>
                <c:pt idx="4">
                  <c:v>2</c:v>
                </c:pt>
              </c:numCache>
            </c:numRef>
          </c:cat>
          <c:val>
            <c:numRef>
              <c:f>Sheet1!$B$2:$B$6</c:f>
              <c:numCache>
                <c:formatCode>General</c:formatCode>
                <c:ptCount val="5"/>
                <c:pt idx="0">
                  <c:v>2.9299999999999997</c:v>
                </c:pt>
                <c:pt idx="1">
                  <c:v>3.51</c:v>
                </c:pt>
                <c:pt idx="2">
                  <c:v>3.59</c:v>
                </c:pt>
                <c:pt idx="3">
                  <c:v>3.3099999999999987</c:v>
                </c:pt>
                <c:pt idx="4">
                  <c:v>3.08</c:v>
                </c:pt>
              </c:numCache>
            </c:numRef>
          </c:val>
          <c:extLst xmlns:c16r2="http://schemas.microsoft.com/office/drawing/2015/06/chart">
            <c:ext xmlns:c16="http://schemas.microsoft.com/office/drawing/2014/chart" uri="{C3380CC4-5D6E-409C-BE32-E72D297353CC}">
              <c16:uniqueId val="{00000000-E41F-42AE-9073-985720834DCD}"/>
            </c:ext>
          </c:extLst>
        </c:ser>
        <c:ser>
          <c:idx val="1"/>
          <c:order val="1"/>
          <c:tx>
            <c:strRef>
              <c:f>Sheet1!$C$1</c:f>
              <c:strCache>
                <c:ptCount val="1"/>
                <c:pt idx="0">
                  <c:v>28 Days</c:v>
                </c:pt>
              </c:strCache>
            </c:strRef>
          </c:tx>
          <c:dLbls>
            <c:spPr>
              <a:noFill/>
              <a:ln>
                <a:noFill/>
              </a:ln>
              <a:effectLst/>
            </c:spPr>
            <c:txPr>
              <a:bodyPr/>
              <a:lstStyle/>
              <a:p>
                <a:pPr>
                  <a:defRPr sz="1400"/>
                </a:pPr>
                <a:endParaRPr lang="en-US"/>
              </a:p>
            </c:txPr>
            <c:dLblPos val="outEnd"/>
            <c:showVal val="1"/>
            <c:extLst xmlns:c16r2="http://schemas.microsoft.com/office/drawing/2015/06/chart">
              <c:ext xmlns:c15="http://schemas.microsoft.com/office/drawing/2012/chart" uri="{CE6537A1-D6FC-4f65-9D91-7224C49458BB}">
                <c15:layout/>
                <c15:showLeaderLines val="0"/>
              </c:ext>
            </c:extLst>
          </c:dLbls>
          <c:cat>
            <c:numRef>
              <c:f>Sheet1!$A$2:$A$6</c:f>
              <c:numCache>
                <c:formatCode>General</c:formatCode>
                <c:ptCount val="5"/>
                <c:pt idx="0">
                  <c:v>0</c:v>
                </c:pt>
                <c:pt idx="1">
                  <c:v>0.5</c:v>
                </c:pt>
                <c:pt idx="2">
                  <c:v>1</c:v>
                </c:pt>
                <c:pt idx="3">
                  <c:v>1.5</c:v>
                </c:pt>
                <c:pt idx="4">
                  <c:v>2</c:v>
                </c:pt>
              </c:numCache>
            </c:numRef>
          </c:cat>
          <c:val>
            <c:numRef>
              <c:f>Sheet1!$C$2:$C$6</c:f>
              <c:numCache>
                <c:formatCode>General</c:formatCode>
                <c:ptCount val="5"/>
                <c:pt idx="0">
                  <c:v>3.3499999999999988</c:v>
                </c:pt>
                <c:pt idx="1">
                  <c:v>4.09</c:v>
                </c:pt>
                <c:pt idx="2">
                  <c:v>3.92</c:v>
                </c:pt>
                <c:pt idx="3">
                  <c:v>3.59</c:v>
                </c:pt>
                <c:pt idx="4">
                  <c:v>3.38</c:v>
                </c:pt>
              </c:numCache>
            </c:numRef>
          </c:val>
          <c:extLst xmlns:c16r2="http://schemas.microsoft.com/office/drawing/2015/06/chart">
            <c:ext xmlns:c16="http://schemas.microsoft.com/office/drawing/2014/chart" uri="{C3380CC4-5D6E-409C-BE32-E72D297353CC}">
              <c16:uniqueId val="{00000001-E41F-42AE-9073-985720834DCD}"/>
            </c:ext>
          </c:extLst>
        </c:ser>
        <c:dLbls>
          <c:showVal val="1"/>
        </c:dLbls>
        <c:axId val="151509632"/>
        <c:axId val="151515904"/>
      </c:barChart>
      <c:catAx>
        <c:axId val="151509632"/>
        <c:scaling>
          <c:orientation val="minMax"/>
        </c:scaling>
        <c:axPos val="b"/>
        <c:title>
          <c:tx>
            <c:rich>
              <a:bodyPr/>
              <a:lstStyle/>
              <a:p>
                <a:pPr>
                  <a:defRPr sz="1400"/>
                </a:pPr>
                <a:r>
                  <a:rPr lang="en-US" sz="1400" b="1" i="0" u="none" strike="noStrike" baseline="0" dirty="0"/>
                  <a:t>Sisal Fiber %</a:t>
                </a:r>
                <a:endParaRPr lang="en-US" sz="1400" dirty="0"/>
              </a:p>
            </c:rich>
          </c:tx>
          <c:layout/>
        </c:title>
        <c:numFmt formatCode="General" sourceLinked="1"/>
        <c:tickLblPos val="nextTo"/>
        <c:txPr>
          <a:bodyPr/>
          <a:lstStyle/>
          <a:p>
            <a:pPr>
              <a:defRPr sz="1400"/>
            </a:pPr>
            <a:endParaRPr lang="en-US"/>
          </a:p>
        </c:txPr>
        <c:crossAx val="151515904"/>
        <c:crosses val="autoZero"/>
        <c:auto val="1"/>
        <c:lblAlgn val="ctr"/>
        <c:lblOffset val="100"/>
      </c:catAx>
      <c:valAx>
        <c:axId val="151515904"/>
        <c:scaling>
          <c:orientation val="minMax"/>
        </c:scaling>
        <c:axPos val="l"/>
        <c:majorGridlines/>
        <c:numFmt formatCode="General" sourceLinked="1"/>
        <c:tickLblPos val="nextTo"/>
        <c:txPr>
          <a:bodyPr/>
          <a:lstStyle/>
          <a:p>
            <a:pPr>
              <a:defRPr sz="1400"/>
            </a:pPr>
            <a:endParaRPr lang="en-US"/>
          </a:p>
        </c:txPr>
        <c:crossAx val="151509632"/>
        <c:crosses val="autoZero"/>
        <c:crossBetween val="between"/>
      </c:valAx>
    </c:plotArea>
    <c:legend>
      <c:legendPos val="r"/>
      <c:layout/>
      <c:txPr>
        <a:bodyPr/>
        <a:lstStyle/>
        <a:p>
          <a:pPr>
            <a:defRPr sz="1400"/>
          </a:pPr>
          <a:endParaRPr lang="en-US"/>
        </a:p>
      </c:txPr>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800" b="1" i="0" u="none" strike="noStrike" baseline="0" dirty="0"/>
              <a:t>Flexural Strength (N/mm2)</a:t>
            </a:r>
            <a:endParaRPr lang="en-US" dirty="0"/>
          </a:p>
        </c:rich>
      </c:tx>
      <c:layout/>
    </c:title>
    <c:plotArea>
      <c:layout/>
      <c:barChart>
        <c:barDir val="col"/>
        <c:grouping val="clustered"/>
        <c:ser>
          <c:idx val="0"/>
          <c:order val="0"/>
          <c:tx>
            <c:strRef>
              <c:f>Sheet1!$B$1</c:f>
              <c:strCache>
                <c:ptCount val="1"/>
                <c:pt idx="0">
                  <c:v>28 Days</c:v>
                </c:pt>
              </c:strCache>
            </c:strRef>
          </c:tx>
          <c:dLbls>
            <c:spPr>
              <a:noFill/>
              <a:ln>
                <a:noFill/>
              </a:ln>
              <a:effectLst/>
            </c:spPr>
            <c:txPr>
              <a:bodyPr/>
              <a:lstStyle/>
              <a:p>
                <a:pPr>
                  <a:defRPr sz="1400"/>
                </a:pPr>
                <a:endParaRPr lang="en-US"/>
              </a:p>
            </c:txPr>
            <c:dLblPos val="outEnd"/>
            <c:showVal val="1"/>
            <c:extLst xmlns:c16r2="http://schemas.microsoft.com/office/drawing/2015/06/chart">
              <c:ext xmlns:c15="http://schemas.microsoft.com/office/drawing/2012/chart" uri="{CE6537A1-D6FC-4f65-9D91-7224C49458BB}">
                <c15:layout/>
                <c15:showLeaderLines val="0"/>
              </c:ext>
            </c:extLst>
          </c:dLbls>
          <c:cat>
            <c:numRef>
              <c:f>Sheet1!$A$2:$A$6</c:f>
              <c:numCache>
                <c:formatCode>General</c:formatCode>
                <c:ptCount val="5"/>
                <c:pt idx="0">
                  <c:v>0</c:v>
                </c:pt>
                <c:pt idx="1">
                  <c:v>0.5</c:v>
                </c:pt>
                <c:pt idx="2">
                  <c:v>1</c:v>
                </c:pt>
                <c:pt idx="3">
                  <c:v>1.5</c:v>
                </c:pt>
                <c:pt idx="4">
                  <c:v>2</c:v>
                </c:pt>
              </c:numCache>
            </c:numRef>
          </c:cat>
          <c:val>
            <c:numRef>
              <c:f>Sheet1!$B$2:$B$6</c:f>
              <c:numCache>
                <c:formatCode>General</c:formatCode>
                <c:ptCount val="5"/>
                <c:pt idx="0">
                  <c:v>2.7</c:v>
                </c:pt>
                <c:pt idx="1">
                  <c:v>2.92</c:v>
                </c:pt>
                <c:pt idx="2">
                  <c:v>3.4099999999999997</c:v>
                </c:pt>
                <c:pt idx="3">
                  <c:v>3.29</c:v>
                </c:pt>
                <c:pt idx="4">
                  <c:v>3.15</c:v>
                </c:pt>
              </c:numCache>
            </c:numRef>
          </c:val>
          <c:extLst xmlns:c16r2="http://schemas.microsoft.com/office/drawing/2015/06/chart">
            <c:ext xmlns:c16="http://schemas.microsoft.com/office/drawing/2014/chart" uri="{C3380CC4-5D6E-409C-BE32-E72D297353CC}">
              <c16:uniqueId val="{00000000-AB26-4990-A10B-B25FFE106AC2}"/>
            </c:ext>
          </c:extLst>
        </c:ser>
        <c:dLbls>
          <c:showVal val="1"/>
        </c:dLbls>
        <c:axId val="151452288"/>
        <c:axId val="151618304"/>
      </c:barChart>
      <c:catAx>
        <c:axId val="151452288"/>
        <c:scaling>
          <c:orientation val="minMax"/>
        </c:scaling>
        <c:axPos val="b"/>
        <c:title>
          <c:tx>
            <c:rich>
              <a:bodyPr/>
              <a:lstStyle/>
              <a:p>
                <a:pPr>
                  <a:defRPr sz="1400"/>
                </a:pPr>
                <a:r>
                  <a:rPr lang="en-US" sz="1400" b="1" i="0" u="none" strike="noStrike" baseline="0" dirty="0"/>
                  <a:t>Sisal Fiber %</a:t>
                </a:r>
                <a:endParaRPr lang="en-US" sz="1400" dirty="0"/>
              </a:p>
            </c:rich>
          </c:tx>
          <c:layout/>
        </c:title>
        <c:numFmt formatCode="General" sourceLinked="1"/>
        <c:tickLblPos val="nextTo"/>
        <c:crossAx val="151618304"/>
        <c:crosses val="autoZero"/>
        <c:auto val="1"/>
        <c:lblAlgn val="ctr"/>
        <c:lblOffset val="100"/>
      </c:catAx>
      <c:valAx>
        <c:axId val="151618304"/>
        <c:scaling>
          <c:orientation val="minMax"/>
        </c:scaling>
        <c:axPos val="l"/>
        <c:majorGridlines/>
        <c:numFmt formatCode="General" sourceLinked="1"/>
        <c:tickLblPos val="nextTo"/>
        <c:txPr>
          <a:bodyPr/>
          <a:lstStyle/>
          <a:p>
            <a:pPr>
              <a:defRPr sz="1400"/>
            </a:pPr>
            <a:endParaRPr lang="en-US"/>
          </a:p>
        </c:txPr>
        <c:crossAx val="151452288"/>
        <c:crosses val="autoZero"/>
        <c:crossBetween val="between"/>
      </c:valAx>
    </c:plotArea>
    <c:legend>
      <c:legendPos val="r"/>
      <c:layout/>
      <c:txPr>
        <a:bodyPr/>
        <a:lstStyle/>
        <a:p>
          <a:pPr>
            <a:defRPr sz="1400"/>
          </a:pPr>
          <a:endParaRPr lang="en-US"/>
        </a:p>
      </c:txPr>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4AAC80-E8E8-4B49-A87C-BC5DFA83D491}" type="datetimeFigureOut">
              <a:rPr lang="en-US" smtClean="0"/>
              <a:pPr/>
              <a:t>3/20/2022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288B13-A0B3-41B3-8CAC-B115EE861DBE}" type="slidenum">
              <a:rPr lang="en-US" smtClean="0"/>
              <a:pPr/>
              <a:t>‹#›</a:t>
            </a:fld>
            <a:endParaRPr lang="en-US"/>
          </a:p>
        </p:txBody>
      </p:sp>
    </p:spTree>
    <p:extLst>
      <p:ext uri="{BB962C8B-B14F-4D97-AF65-F5344CB8AC3E}">
        <p14:creationId xmlns:p14="http://schemas.microsoft.com/office/powerpoint/2010/main" xmlns="" val="124535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88B13-A0B3-41B3-8CAC-B115EE861DBE}" type="slidenum">
              <a:rPr lang="en-US" smtClean="0"/>
              <a:pPr/>
              <a:t>19</a:t>
            </a:fld>
            <a:endParaRPr lang="en-US" dirty="0"/>
          </a:p>
        </p:txBody>
      </p:sp>
    </p:spTree>
    <p:extLst>
      <p:ext uri="{BB962C8B-B14F-4D97-AF65-F5344CB8AC3E}">
        <p14:creationId xmlns:p14="http://schemas.microsoft.com/office/powerpoint/2010/main" xmlns="" val="2906157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7CF62F-97B7-48E4-AAC1-9E7DE47E0787}"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423950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7CF62F-97B7-48E4-AAC1-9E7DE47E0787}" type="datetimeFigureOut">
              <a:rPr lang="en-US" smtClean="0"/>
              <a:pPr/>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315869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57CF62F-97B7-48E4-AAC1-9E7DE47E0787}"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4190817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57CF62F-97B7-48E4-AAC1-9E7DE47E0787}"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64D3-2275-47A4-9317-867B253D8AA0}"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xmlns="" val="3073930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7CF62F-97B7-48E4-AAC1-9E7DE47E0787}"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3442839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7CF62F-97B7-48E4-AAC1-9E7DE47E0787}" type="datetimeFigureOut">
              <a:rPr lang="en-US" smtClean="0"/>
              <a:pPr/>
              <a:t>3/20/2022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4155285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7CF62F-97B7-48E4-AAC1-9E7DE47E0787}" type="datetimeFigureOut">
              <a:rPr lang="en-US" smtClean="0"/>
              <a:pPr/>
              <a:t>3/20/2022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4070128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7CF62F-97B7-48E4-AAC1-9E7DE47E0787}"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3689660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7CF62F-97B7-48E4-AAC1-9E7DE47E0787}"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290669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57CF62F-97B7-48E4-AAC1-9E7DE47E0787}"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326760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7CF62F-97B7-48E4-AAC1-9E7DE47E0787}" type="datetimeFigureOut">
              <a:rPr lang="en-US" smtClean="0"/>
              <a:pPr/>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229088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7CF62F-97B7-48E4-AAC1-9E7DE47E0787}" type="datetimeFigureOut">
              <a:rPr lang="en-US" smtClean="0"/>
              <a:pPr/>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34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7CF62F-97B7-48E4-AAC1-9E7DE47E0787}" type="datetimeFigureOut">
              <a:rPr lang="en-US" smtClean="0"/>
              <a:pPr/>
              <a:t>3/20/2022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2737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57CF62F-97B7-48E4-AAC1-9E7DE47E0787}" type="datetimeFigureOut">
              <a:rPr lang="en-US" smtClean="0"/>
              <a:pPr/>
              <a:t>3/20/2022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111671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57CF62F-97B7-48E4-AAC1-9E7DE47E0787}" type="datetimeFigureOut">
              <a:rPr lang="en-US" smtClean="0"/>
              <a:pPr/>
              <a:t>3/20/2022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293709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57CF62F-97B7-48E4-AAC1-9E7DE47E0787}" type="datetimeFigureOut">
              <a:rPr lang="en-US" smtClean="0"/>
              <a:pPr/>
              <a:t>3/20/2022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200084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7CF62F-97B7-48E4-AAC1-9E7DE47E0787}" type="datetimeFigureOut">
              <a:rPr lang="en-US" smtClean="0"/>
              <a:pPr/>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418224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7CF62F-97B7-48E4-AAC1-9E7DE47E0787}" type="datetimeFigureOut">
              <a:rPr lang="en-US" smtClean="0"/>
              <a:pPr/>
              <a:t>3/20/2022</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F2A764D3-2275-47A4-9317-867B253D8AA0}" type="slidenum">
              <a:rPr lang="en-US" smtClean="0"/>
              <a:pPr/>
              <a:t>‹#›</a:t>
            </a:fld>
            <a:endParaRPr lang="en-US"/>
          </a:p>
        </p:txBody>
      </p:sp>
    </p:spTree>
    <p:extLst>
      <p:ext uri="{BB962C8B-B14F-4D97-AF65-F5344CB8AC3E}">
        <p14:creationId xmlns:p14="http://schemas.microsoft.com/office/powerpoint/2010/main" xmlns="" val="2483349278"/>
      </p:ext>
    </p:extLst>
  </p:cSld>
  <p:clrMap bg1="dk1" tx1="lt1" bg2="dk2" tx2="lt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 id="2147484212" r:id="rId12"/>
    <p:sldLayoutId id="2147484213" r:id="rId13"/>
    <p:sldLayoutId id="2147484214" r:id="rId14"/>
    <p:sldLayoutId id="2147484215" r:id="rId15"/>
    <p:sldLayoutId id="2147484216" r:id="rId16"/>
    <p:sldLayoutId id="214748421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02754"/>
            <a:ext cx="7884368" cy="1962150"/>
          </a:xfrm>
        </p:spPr>
        <p:txBody>
          <a:bodyPr>
            <a:normAutofit fontScale="90000"/>
          </a:bodyPr>
          <a:lstStyle/>
          <a:p>
            <a:pPr algn="ctr"/>
            <a:r>
              <a:rPr lang="en-US" sz="2800" dirty="0">
                <a:solidFill>
                  <a:srgbClr val="FFC000"/>
                </a:solidFill>
                <a:cs typeface="Times New Roman" pitchFamily="18" charset="0"/>
              </a:rPr>
              <a:t/>
            </a:r>
            <a:br>
              <a:rPr lang="en-US" sz="2800" dirty="0">
                <a:solidFill>
                  <a:srgbClr val="FFC000"/>
                </a:solidFill>
                <a:cs typeface="Times New Roman" pitchFamily="18" charset="0"/>
              </a:rPr>
            </a:br>
            <a:r>
              <a:rPr lang="en-US" sz="2800" dirty="0">
                <a:solidFill>
                  <a:srgbClr val="FFC000"/>
                </a:solidFill>
                <a:cs typeface="Times New Roman" pitchFamily="18" charset="0"/>
              </a:rPr>
              <a:t/>
            </a:r>
            <a:br>
              <a:rPr lang="en-US" sz="2800" dirty="0">
                <a:solidFill>
                  <a:srgbClr val="FFC000"/>
                </a:solidFill>
                <a:cs typeface="Times New Roman" pitchFamily="18" charset="0"/>
              </a:rPr>
            </a:br>
            <a:r>
              <a:rPr lang="en-US" sz="2800" dirty="0">
                <a:solidFill>
                  <a:srgbClr val="FFC000"/>
                </a:solidFill>
                <a:cs typeface="Times New Roman" pitchFamily="18" charset="0"/>
              </a:rPr>
              <a:t/>
            </a:r>
            <a:br>
              <a:rPr lang="en-US" sz="2800" dirty="0">
                <a:solidFill>
                  <a:srgbClr val="FFC000"/>
                </a:solidFill>
                <a:cs typeface="Times New Roman" pitchFamily="18" charset="0"/>
              </a:rPr>
            </a:br>
            <a:r>
              <a:rPr lang="en-US" sz="2800" dirty="0">
                <a:solidFill>
                  <a:srgbClr val="FFC000"/>
                </a:solidFill>
                <a:cs typeface="Times New Roman" pitchFamily="18" charset="0"/>
              </a:rPr>
              <a:t/>
            </a:r>
            <a:br>
              <a:rPr lang="en-US" sz="2800" dirty="0">
                <a:solidFill>
                  <a:srgbClr val="FFC000"/>
                </a:solidFill>
                <a:cs typeface="Times New Roman" pitchFamily="18" charset="0"/>
              </a:rPr>
            </a:br>
            <a:r>
              <a:rPr lang="en-US" sz="2800" dirty="0">
                <a:solidFill>
                  <a:srgbClr val="FFC000"/>
                </a:solidFill>
                <a:cs typeface="Times New Roman" pitchFamily="18" charset="0"/>
              </a:rPr>
              <a:t/>
            </a:r>
            <a:br>
              <a:rPr lang="en-US" sz="2800" dirty="0">
                <a:solidFill>
                  <a:srgbClr val="FFC000"/>
                </a:solidFill>
                <a:cs typeface="Times New Roman" pitchFamily="18" charset="0"/>
              </a:rPr>
            </a:br>
            <a:r>
              <a:rPr lang="en-US" sz="2800" dirty="0">
                <a:solidFill>
                  <a:srgbClr val="FFC000"/>
                </a:solidFill>
                <a:cs typeface="Times New Roman" pitchFamily="18" charset="0"/>
              </a:rPr>
              <a:t/>
            </a:r>
            <a:br>
              <a:rPr lang="en-US" sz="2800" dirty="0">
                <a:solidFill>
                  <a:srgbClr val="FFC000"/>
                </a:solidFill>
                <a:cs typeface="Times New Roman" pitchFamily="18" charset="0"/>
              </a:rPr>
            </a:br>
            <a:r>
              <a:rPr lang="en-US" sz="2800" dirty="0">
                <a:solidFill>
                  <a:srgbClr val="FFC000"/>
                </a:solidFill>
                <a:cs typeface="Times New Roman" pitchFamily="18" charset="0"/>
              </a:rPr>
              <a:t/>
            </a:r>
            <a:br>
              <a:rPr lang="en-US" sz="2800" dirty="0">
                <a:solidFill>
                  <a:srgbClr val="FFC000"/>
                </a:solidFill>
                <a:cs typeface="Times New Roman" pitchFamily="18" charset="0"/>
              </a:rPr>
            </a:br>
            <a:r>
              <a:rPr lang="en-US" sz="2800" dirty="0">
                <a:solidFill>
                  <a:srgbClr val="FFC000"/>
                </a:solidFill>
                <a:cs typeface="Times New Roman" pitchFamily="18" charset="0"/>
              </a:rPr>
              <a:t/>
            </a:r>
            <a:br>
              <a:rPr lang="en-US" sz="2800" dirty="0">
                <a:solidFill>
                  <a:srgbClr val="FFC000"/>
                </a:solidFill>
                <a:cs typeface="Times New Roman" pitchFamily="18" charset="0"/>
              </a:rPr>
            </a:br>
            <a:r>
              <a:rPr lang="en-US" sz="2800" dirty="0">
                <a:solidFill>
                  <a:srgbClr val="FFC000"/>
                </a:solidFill>
                <a:cs typeface="Times New Roman" pitchFamily="18" charset="0"/>
              </a:rPr>
              <a:t/>
            </a:r>
            <a:br>
              <a:rPr lang="en-US" sz="2800" dirty="0">
                <a:solidFill>
                  <a:srgbClr val="FFC000"/>
                </a:solidFill>
                <a:cs typeface="Times New Roman" pitchFamily="18" charset="0"/>
              </a:rPr>
            </a:br>
            <a:r>
              <a:rPr lang="en-US" sz="2800" dirty="0">
                <a:solidFill>
                  <a:srgbClr val="FFC000"/>
                </a:solidFill>
                <a:cs typeface="Times New Roman" pitchFamily="18" charset="0"/>
              </a:rPr>
              <a:t/>
            </a:r>
            <a:br>
              <a:rPr lang="en-US" sz="2800" dirty="0">
                <a:solidFill>
                  <a:srgbClr val="FFC000"/>
                </a:solidFill>
                <a:cs typeface="Times New Roman" pitchFamily="18" charset="0"/>
              </a:rPr>
            </a:br>
            <a:r>
              <a:rPr lang="en-US" sz="2800" dirty="0">
                <a:solidFill>
                  <a:srgbClr val="FFC000"/>
                </a:solidFill>
                <a:cs typeface="Times New Roman" pitchFamily="18" charset="0"/>
              </a:rPr>
              <a:t/>
            </a:r>
            <a:br>
              <a:rPr lang="en-US" sz="2800" dirty="0">
                <a:solidFill>
                  <a:srgbClr val="FFC000"/>
                </a:solidFill>
                <a:cs typeface="Times New Roman" pitchFamily="18" charset="0"/>
              </a:rPr>
            </a:br>
            <a:r>
              <a:rPr lang="en-US" sz="4400" dirty="0">
                <a:solidFill>
                  <a:schemeClr val="accent4">
                    <a:lumMod val="60000"/>
                    <a:lumOff val="40000"/>
                  </a:schemeClr>
                </a:solidFill>
              </a:rPr>
              <a:t> </a:t>
            </a:r>
            <a:br>
              <a:rPr lang="en-US" sz="4400" dirty="0">
                <a:solidFill>
                  <a:schemeClr val="accent4">
                    <a:lumMod val="60000"/>
                    <a:lumOff val="40000"/>
                  </a:schemeClr>
                </a:solidFill>
              </a:rPr>
            </a:br>
            <a:r>
              <a:rPr lang="en-US" sz="4400" dirty="0">
                <a:solidFill>
                  <a:schemeClr val="accent4">
                    <a:lumMod val="60000"/>
                    <a:lumOff val="40000"/>
                  </a:schemeClr>
                </a:solidFill>
              </a:rPr>
              <a:t/>
            </a:r>
            <a:br>
              <a:rPr lang="en-US" sz="4400" dirty="0">
                <a:solidFill>
                  <a:schemeClr val="accent4">
                    <a:lumMod val="60000"/>
                    <a:lumOff val="40000"/>
                  </a:schemeClr>
                </a:solidFill>
              </a:rPr>
            </a:br>
            <a:r>
              <a:rPr lang="en-US" sz="4400" dirty="0">
                <a:solidFill>
                  <a:schemeClr val="accent4">
                    <a:lumMod val="60000"/>
                    <a:lumOff val="40000"/>
                  </a:schemeClr>
                </a:solidFill>
              </a:rPr>
              <a:t/>
            </a:r>
            <a:br>
              <a:rPr lang="en-US" sz="4400" dirty="0">
                <a:solidFill>
                  <a:schemeClr val="accent4">
                    <a:lumMod val="60000"/>
                    <a:lumOff val="40000"/>
                  </a:schemeClr>
                </a:solidFill>
              </a:rPr>
            </a:br>
            <a:r>
              <a:rPr lang="en-US" sz="4400" dirty="0">
                <a:solidFill>
                  <a:schemeClr val="accent4">
                    <a:lumMod val="60000"/>
                    <a:lumOff val="40000"/>
                  </a:schemeClr>
                </a:solidFill>
              </a:rPr>
              <a:t/>
            </a:r>
            <a:br>
              <a:rPr lang="en-US" sz="4400" dirty="0">
                <a:solidFill>
                  <a:schemeClr val="accent4">
                    <a:lumMod val="60000"/>
                    <a:lumOff val="40000"/>
                  </a:schemeClr>
                </a:solidFill>
              </a:rPr>
            </a:br>
            <a:r>
              <a:rPr lang="en-US" sz="4400" dirty="0">
                <a:solidFill>
                  <a:schemeClr val="accent4">
                    <a:lumMod val="60000"/>
                    <a:lumOff val="40000"/>
                  </a:schemeClr>
                </a:solidFill>
              </a:rPr>
              <a:t/>
            </a:r>
            <a:br>
              <a:rPr lang="en-US" sz="4400" dirty="0">
                <a:solidFill>
                  <a:schemeClr val="accent4">
                    <a:lumMod val="60000"/>
                    <a:lumOff val="40000"/>
                  </a:schemeClr>
                </a:solidFill>
              </a:rPr>
            </a:br>
            <a:r>
              <a:rPr lang="en-US" sz="4400" dirty="0">
                <a:solidFill>
                  <a:schemeClr val="accent4">
                    <a:lumMod val="60000"/>
                    <a:lumOff val="40000"/>
                  </a:schemeClr>
                </a:solidFill>
              </a:rPr>
              <a:t/>
            </a:r>
            <a:br>
              <a:rPr lang="en-US" sz="4400" dirty="0">
                <a:solidFill>
                  <a:schemeClr val="accent4">
                    <a:lumMod val="60000"/>
                    <a:lumOff val="40000"/>
                  </a:schemeClr>
                </a:solidFill>
              </a:rPr>
            </a:br>
            <a:r>
              <a:rPr lang="en-US" sz="4400" dirty="0">
                <a:solidFill>
                  <a:schemeClr val="accent4">
                    <a:lumMod val="60000"/>
                    <a:lumOff val="40000"/>
                  </a:schemeClr>
                </a:solidFill>
              </a:rPr>
              <a:t/>
            </a:r>
            <a:br>
              <a:rPr lang="en-US" sz="4400" dirty="0">
                <a:solidFill>
                  <a:schemeClr val="accent4">
                    <a:lumMod val="60000"/>
                    <a:lumOff val="40000"/>
                  </a:schemeClr>
                </a:solidFill>
              </a:rPr>
            </a:br>
            <a:r>
              <a:rPr lang="en-US" sz="4400" dirty="0">
                <a:solidFill>
                  <a:schemeClr val="accent4">
                    <a:lumMod val="60000"/>
                    <a:lumOff val="40000"/>
                  </a:schemeClr>
                </a:solidFill>
              </a:rPr>
              <a:t/>
            </a:r>
            <a:br>
              <a:rPr lang="en-US" sz="4400" dirty="0">
                <a:solidFill>
                  <a:schemeClr val="accent4">
                    <a:lumMod val="60000"/>
                    <a:lumOff val="40000"/>
                  </a:schemeClr>
                </a:solidFill>
              </a:rPr>
            </a:br>
            <a:r>
              <a:rPr lang="en-US" sz="4400" dirty="0">
                <a:solidFill>
                  <a:schemeClr val="accent4">
                    <a:lumMod val="60000"/>
                    <a:lumOff val="40000"/>
                  </a:schemeClr>
                </a:solidFill>
              </a:rPr>
              <a:t/>
            </a:r>
            <a:br>
              <a:rPr lang="en-US" sz="4400" dirty="0">
                <a:solidFill>
                  <a:schemeClr val="accent4">
                    <a:lumMod val="60000"/>
                    <a:lumOff val="40000"/>
                  </a:schemeClr>
                </a:solidFill>
              </a:rPr>
            </a:br>
            <a:r>
              <a:rPr lang="en-US" sz="4400" dirty="0">
                <a:solidFill>
                  <a:schemeClr val="accent4">
                    <a:lumMod val="60000"/>
                    <a:lumOff val="40000"/>
                  </a:schemeClr>
                </a:solidFill>
              </a:rPr>
              <a:t/>
            </a:r>
            <a:br>
              <a:rPr lang="en-US" sz="4400" dirty="0">
                <a:solidFill>
                  <a:schemeClr val="accent4">
                    <a:lumMod val="60000"/>
                    <a:lumOff val="40000"/>
                  </a:schemeClr>
                </a:solidFill>
              </a:rPr>
            </a:br>
            <a:r>
              <a:rPr lang="en-US" sz="4400" dirty="0">
                <a:solidFill>
                  <a:schemeClr val="accent4">
                    <a:lumMod val="60000"/>
                    <a:lumOff val="40000"/>
                  </a:schemeClr>
                </a:solidFill>
              </a:rPr>
              <a:t>                                                                                           </a:t>
            </a:r>
            <a:r>
              <a:rPr lang="en-US" sz="3100" dirty="0">
                <a:solidFill>
                  <a:srgbClr val="FFC000"/>
                </a:solidFill>
                <a:latin typeface="Arial Black" panose="020B0A04020102020204" pitchFamily="34" charset="0"/>
              </a:rPr>
              <a:t>“</a:t>
            </a:r>
            <a:r>
              <a:rPr lang="en-IN" sz="3100" dirty="0">
                <a:solidFill>
                  <a:srgbClr val="FFC000"/>
                </a:solidFill>
                <a:effectLst/>
                <a:latin typeface="Arial Black" panose="020B0A04020102020204" pitchFamily="34" charset="0"/>
              </a:rPr>
              <a:t>A STUDY ON STRENGTH AND </a:t>
            </a:r>
            <a:r>
              <a:rPr lang="en-IN" sz="3100" dirty="0" smtClean="0">
                <a:solidFill>
                  <a:srgbClr val="FFC000"/>
                </a:solidFill>
                <a:effectLst/>
                <a:latin typeface="Arial Black" panose="020B0A04020102020204" pitchFamily="34" charset="0"/>
              </a:rPr>
              <a:t>DURABILITY OF </a:t>
            </a:r>
            <a:r>
              <a:rPr lang="en-IN" sz="3100" dirty="0">
                <a:solidFill>
                  <a:srgbClr val="FFC000"/>
                </a:solidFill>
                <a:effectLst/>
                <a:latin typeface="Arial Black" panose="020B0A04020102020204" pitchFamily="34" charset="0"/>
              </a:rPr>
              <a:t>M30 CONCRETE USING GROUNDNUTSHELL ASH AND SISAL FIBER</a:t>
            </a:r>
            <a:r>
              <a:rPr lang="en-US" sz="3100" dirty="0">
                <a:solidFill>
                  <a:srgbClr val="FFC000"/>
                </a:solidFill>
              </a:rPr>
              <a:t>” </a:t>
            </a:r>
            <a:r>
              <a:rPr lang="en-US" sz="4400" dirty="0">
                <a:solidFill>
                  <a:schemeClr val="accent4">
                    <a:lumMod val="60000"/>
                    <a:lumOff val="40000"/>
                  </a:schemeClr>
                </a:solidFill>
                <a:latin typeface="Times New Roman" pitchFamily="18" charset="0"/>
                <a:cs typeface="Times New Roman" pitchFamily="18" charset="0"/>
              </a:rPr>
              <a:t/>
            </a:r>
            <a:br>
              <a:rPr lang="en-US" sz="4400" dirty="0">
                <a:solidFill>
                  <a:schemeClr val="accent4">
                    <a:lumMod val="60000"/>
                    <a:lumOff val="40000"/>
                  </a:schemeClr>
                </a:solidFill>
                <a:latin typeface="Times New Roman" pitchFamily="18" charset="0"/>
                <a:cs typeface="Times New Roman" pitchFamily="18" charset="0"/>
              </a:rPr>
            </a:br>
            <a:endParaRPr lang="en-US" sz="4400" dirty="0">
              <a:solidFill>
                <a:schemeClr val="accent4">
                  <a:lumMod val="60000"/>
                  <a:lumOff val="40000"/>
                </a:schemeClr>
              </a:solidFill>
            </a:endParaRPr>
          </a:p>
        </p:txBody>
      </p:sp>
      <p:sp>
        <p:nvSpPr>
          <p:cNvPr id="3" name="Subtitle 2"/>
          <p:cNvSpPr>
            <a:spLocks noGrp="1"/>
          </p:cNvSpPr>
          <p:nvPr>
            <p:ph type="subTitle" idx="1"/>
          </p:nvPr>
        </p:nvSpPr>
        <p:spPr>
          <a:xfrm>
            <a:off x="395536" y="4365104"/>
            <a:ext cx="8568952" cy="2133600"/>
          </a:xfrm>
        </p:spPr>
        <p:txBody>
          <a:bodyPr>
            <a:normAutofit fontScale="85000" lnSpcReduction="20000"/>
          </a:bodyPr>
          <a:lstStyle/>
          <a:p>
            <a:pPr algn="l"/>
            <a:r>
              <a:rPr lang="en-US" sz="1600" b="1" dirty="0">
                <a:solidFill>
                  <a:srgbClr val="FFC000"/>
                </a:solidFill>
                <a:latin typeface="Arial Black" panose="020B0A04020102020204" pitchFamily="34" charset="0"/>
              </a:rPr>
              <a:t>Supervisor : 	     	                                                         Submitted By : </a:t>
            </a:r>
            <a:r>
              <a:rPr lang="en-US" sz="1600" dirty="0">
                <a:solidFill>
                  <a:srgbClr val="FFC000"/>
                </a:solidFill>
                <a:latin typeface="Arial Black" panose="020B0A04020102020204" pitchFamily="34" charset="0"/>
              </a:rPr>
              <a:t>                                                          </a:t>
            </a:r>
          </a:p>
          <a:p>
            <a:pPr algn="l">
              <a:lnSpc>
                <a:spcPct val="110000"/>
              </a:lnSpc>
            </a:pPr>
            <a:r>
              <a:rPr lang="en-US" sz="1600" dirty="0">
                <a:solidFill>
                  <a:srgbClr val="FFC000"/>
                </a:solidFill>
                <a:latin typeface="Arial Black" panose="020B0A04020102020204" pitchFamily="34" charset="0"/>
              </a:rPr>
              <a:t>Dr. Vishnu Sharma			                        </a:t>
            </a:r>
            <a:r>
              <a:rPr lang="en-US" sz="1600" dirty="0" smtClean="0">
                <a:solidFill>
                  <a:srgbClr val="FFC000"/>
                </a:solidFill>
                <a:latin typeface="Arial Black" panose="020B0A04020102020204" pitchFamily="34" charset="0"/>
              </a:rPr>
              <a:t>                 </a:t>
            </a:r>
            <a:r>
              <a:rPr lang="en-US" sz="1600" dirty="0">
                <a:solidFill>
                  <a:srgbClr val="FFC000"/>
                </a:solidFill>
                <a:latin typeface="Arial Black" panose="020B0A04020102020204" pitchFamily="34" charset="0"/>
              </a:rPr>
              <a:t>ABHIJEET SINGH</a:t>
            </a:r>
            <a:endParaRPr lang="en-IN" sz="1400" b="1" dirty="0">
              <a:solidFill>
                <a:srgbClr val="FFC000"/>
              </a:solidFill>
              <a:latin typeface="Arial Black" panose="020B0A04020102020204" pitchFamily="34" charset="0"/>
            </a:endParaRPr>
          </a:p>
          <a:p>
            <a:pPr algn="l">
              <a:lnSpc>
                <a:spcPct val="110000"/>
              </a:lnSpc>
            </a:pPr>
            <a:r>
              <a:rPr lang="en-IN" sz="1600" dirty="0">
                <a:solidFill>
                  <a:srgbClr val="FFC000"/>
                </a:solidFill>
                <a:latin typeface="Arial Black" panose="020B0A04020102020204" pitchFamily="34" charset="0"/>
                <a:cs typeface="Times New Roman" panose="02020603050405020304" pitchFamily="18" charset="0"/>
              </a:rPr>
              <a:t>Professor(CE) </a:t>
            </a:r>
            <a:r>
              <a:rPr lang="pt-BR" sz="1600" dirty="0">
                <a:solidFill>
                  <a:srgbClr val="FFC000"/>
                </a:solidFill>
                <a:latin typeface="Arial Black" panose="020B0A04020102020204" pitchFamily="34" charset="0"/>
                <a:cs typeface="Times New Roman" panose="02020603050405020304" pitchFamily="18" charset="0"/>
              </a:rPr>
              <a:t>                                                                  </a:t>
            </a:r>
            <a:r>
              <a:rPr lang="pt-BR" sz="1600" dirty="0" smtClean="0">
                <a:solidFill>
                  <a:srgbClr val="FFC000"/>
                </a:solidFill>
                <a:latin typeface="Arial Black" panose="020B0A04020102020204" pitchFamily="34" charset="0"/>
                <a:cs typeface="Times New Roman" panose="02020603050405020304" pitchFamily="18" charset="0"/>
              </a:rPr>
              <a:t>En. No.: </a:t>
            </a:r>
            <a:r>
              <a:rPr lang="pt-BR" sz="1600" dirty="0">
                <a:solidFill>
                  <a:srgbClr val="FFC000"/>
                </a:solidFill>
                <a:latin typeface="Arial Black" panose="020B0A04020102020204" pitchFamily="34" charset="0"/>
                <a:cs typeface="Times New Roman" panose="02020603050405020304" pitchFamily="18" charset="0"/>
              </a:rPr>
              <a:t>18E2YTSTM30P600</a:t>
            </a:r>
            <a:endParaRPr lang="en-US" sz="1600" dirty="0">
              <a:solidFill>
                <a:srgbClr val="FFC000"/>
              </a:solidFill>
              <a:latin typeface="Arial Black" panose="020B0A04020102020204" pitchFamily="34"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	                                       			</a:t>
            </a:r>
            <a:r>
              <a:rPr lang="en-US" sz="1600" dirty="0"/>
              <a:t>	</a:t>
            </a:r>
            <a:endParaRPr lang="en-US" sz="1600" b="1" dirty="0"/>
          </a:p>
          <a:p>
            <a:pPr algn="ctr"/>
            <a:r>
              <a:rPr lang="en-US" sz="1600" b="1" dirty="0">
                <a:solidFill>
                  <a:schemeClr val="tx1"/>
                </a:solidFill>
              </a:rPr>
              <a:t>Department of Civil Engineering</a:t>
            </a:r>
            <a:endParaRPr lang="en-US" sz="1600" dirty="0">
              <a:solidFill>
                <a:schemeClr val="tx1"/>
              </a:solidFill>
            </a:endParaRPr>
          </a:p>
          <a:p>
            <a:pPr algn="ctr"/>
            <a:r>
              <a:rPr lang="en-IN" sz="1600" dirty="0">
                <a:solidFill>
                  <a:schemeClr val="tx1"/>
                </a:solidFill>
              </a:rPr>
              <a:t>Yagyavalkya Institute of Technology &amp; Engineering</a:t>
            </a:r>
            <a:endParaRPr lang="en-US" sz="1600" dirty="0">
              <a:solidFill>
                <a:schemeClr val="tx1"/>
              </a:solidFill>
            </a:endParaRPr>
          </a:p>
          <a:p>
            <a:pPr algn="ctr"/>
            <a:r>
              <a:rPr lang="en-IN" sz="1600" dirty="0">
                <a:solidFill>
                  <a:schemeClr val="tx1"/>
                </a:solidFill>
              </a:rPr>
              <a:t>Sitapura,Jaipur</a:t>
            </a:r>
            <a:endParaRPr lang="en-US" sz="1600" dirty="0">
              <a:solidFill>
                <a:schemeClr val="tx1"/>
              </a:solidFill>
            </a:endParaRPr>
          </a:p>
          <a:p>
            <a:pPr algn="l"/>
            <a:endParaRPr lang="en-US" sz="1600" dirty="0"/>
          </a:p>
        </p:txBody>
      </p:sp>
      <p:pic>
        <p:nvPicPr>
          <p:cNvPr id="4" name="Picture 3" descr="https://tse3.mm.bing.net/th?id=OIP.mENVj_56R4n3yVtdLqC7QgAAAA&amp;pid=15.1&amp;P=0&amp;w=300&amp;h=300"/>
          <p:cNvPicPr/>
          <p:nvPr/>
        </p:nvPicPr>
        <p:blipFill>
          <a:blip r:embed="rId2" cstate="print"/>
          <a:srcRect/>
          <a:stretch>
            <a:fillRect/>
          </a:stretch>
        </p:blipFill>
        <p:spPr bwMode="auto">
          <a:xfrm>
            <a:off x="3898668" y="2276872"/>
            <a:ext cx="1537427" cy="1512168"/>
          </a:xfrm>
          <a:prstGeom prst="rect">
            <a:avLst/>
          </a:prstGeom>
          <a:noFill/>
          <a:ln w="9525">
            <a:noFill/>
            <a:miter lim="800000"/>
            <a:headEnd/>
            <a:tailEnd/>
          </a:ln>
        </p:spPr>
      </p:pic>
    </p:spTree>
    <p:extLst>
      <p:ext uri="{BB962C8B-B14F-4D97-AF65-F5344CB8AC3E}">
        <p14:creationId xmlns:p14="http://schemas.microsoft.com/office/powerpoint/2010/main" xmlns="" val="3817274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268760"/>
            <a:ext cx="8712968" cy="517064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dirty="0"/>
              <a:t> </a:t>
            </a:r>
            <a:r>
              <a:rPr lang="en-US" sz="2000" dirty="0">
                <a:latin typeface="Times New Roman" panose="02020603050405020304" pitchFamily="18" charset="0"/>
                <a:cs typeface="Times New Roman" panose="02020603050405020304" pitchFamily="18" charset="0"/>
              </a:rPr>
              <a:t>The study comprises of adding ground nutshell ash in cement to improve the compressive as well as tensile strength and sisal fiber for flexure strength of concrete. The whole experiment is carried out in two phases.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first phase M-30 concrete has been made using 0% GSA i.e. controlled mix is prepared.</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second phase is totally concerned with the partial replacement of cement in M-30 concrete using Groundnut Shell Ash(GSA) at varying percentage i.e. 0%, 5%, 10%, 15% and 20</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Afterwards </a:t>
            </a:r>
            <a:r>
              <a:rPr lang="en-US" sz="2000" dirty="0" smtClean="0">
                <a:latin typeface="Times New Roman" panose="02020603050405020304" pitchFamily="18" charset="0"/>
                <a:cs typeface="Times New Roman" panose="02020603050405020304" pitchFamily="18" charset="0"/>
              </a:rPr>
              <a:t>Adding </a:t>
            </a:r>
            <a:r>
              <a:rPr lang="en-US" sz="2000" dirty="0">
                <a:latin typeface="Times New Roman" panose="02020603050405020304" pitchFamily="18" charset="0"/>
                <a:cs typeface="Times New Roman" panose="02020603050405020304" pitchFamily="18" charset="0"/>
              </a:rPr>
              <a:t>Sisal fibres </a:t>
            </a:r>
            <a:r>
              <a:rPr lang="en-US" sz="2000" dirty="0" smtClean="0">
                <a:latin typeface="Times New Roman" panose="02020603050405020304" pitchFamily="18" charset="0"/>
                <a:cs typeface="Times New Roman" panose="02020603050405020304" pitchFamily="18" charset="0"/>
              </a:rPr>
              <a:t>at various percentage  0.5%, </a:t>
            </a:r>
            <a:r>
              <a:rPr lang="en-US" sz="2000" dirty="0">
                <a:latin typeface="Times New Roman" panose="02020603050405020304" pitchFamily="18" charset="0"/>
                <a:cs typeface="Times New Roman" panose="02020603050405020304" pitchFamily="18" charset="0"/>
              </a:rPr>
              <a:t>1% </a:t>
            </a:r>
            <a:r>
              <a:rPr lang="en-US" sz="2000" dirty="0" smtClean="0">
                <a:latin typeface="Times New Roman" panose="02020603050405020304" pitchFamily="18" charset="0"/>
                <a:cs typeface="Times New Roman" panose="02020603050405020304" pitchFamily="18" charset="0"/>
              </a:rPr>
              <a:t>,1.5</a:t>
            </a:r>
            <a:r>
              <a:rPr lang="en-US" sz="2000" dirty="0">
                <a:latin typeface="Times New Roman" panose="02020603050405020304" pitchFamily="18" charset="0"/>
                <a:cs typeface="Times New Roman" panose="02020603050405020304" pitchFamily="18" charset="0"/>
              </a:rPr>
              <a:t>% and 2%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GSA  influenced </a:t>
            </a:r>
            <a:r>
              <a:rPr lang="en-US" sz="2000" dirty="0" smtClean="0">
                <a:latin typeface="Times New Roman" panose="02020603050405020304" pitchFamily="18" charset="0"/>
                <a:cs typeface="Times New Roman" panose="02020603050405020304" pitchFamily="18" charset="0"/>
              </a:rPr>
              <a:t>concrete.</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 obtained from second phase of experiment has been compared with the result obtained from the first phase and analysis has been made.</a:t>
            </a:r>
          </a:p>
        </p:txBody>
      </p:sp>
      <p:sp>
        <p:nvSpPr>
          <p:cNvPr id="3" name="TextBox 2"/>
          <p:cNvSpPr txBox="1"/>
          <p:nvPr/>
        </p:nvSpPr>
        <p:spPr>
          <a:xfrm>
            <a:off x="539552" y="188640"/>
            <a:ext cx="5688632" cy="707886"/>
          </a:xfrm>
          <a:prstGeom prst="rect">
            <a:avLst/>
          </a:prstGeom>
          <a:noFill/>
        </p:spPr>
        <p:txBody>
          <a:bodyPr wrap="square" rtlCol="0">
            <a:spAutoFit/>
          </a:bodyPr>
          <a:lstStyle/>
          <a:p>
            <a:r>
              <a:rPr lang="en-US" sz="4000" b="1" dirty="0" smtClean="0">
                <a:solidFill>
                  <a:schemeClr val="accent3">
                    <a:lumMod val="60000"/>
                    <a:lumOff val="40000"/>
                  </a:schemeClr>
                </a:solidFill>
              </a:rPr>
              <a:t>METHODOLOGY</a:t>
            </a:r>
            <a:endParaRPr lang="en-US" sz="4000" b="1" dirty="0">
              <a:solidFill>
                <a:schemeClr val="accent3">
                  <a:lumMod val="60000"/>
                  <a:lumOff val="40000"/>
                </a:schemeClr>
              </a:solidFill>
            </a:endParaRPr>
          </a:p>
        </p:txBody>
      </p:sp>
    </p:spTree>
    <p:extLst>
      <p:ext uri="{BB962C8B-B14F-4D97-AF65-F5344CB8AC3E}">
        <p14:creationId xmlns:p14="http://schemas.microsoft.com/office/powerpoint/2010/main" xmlns="" val="1268250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32" y="196627"/>
            <a:ext cx="6447501" cy="914400"/>
          </a:xfrm>
          <a:ln>
            <a:noFill/>
          </a:ln>
        </p:spPr>
        <p:txBody>
          <a:bodyPr>
            <a:normAutofit fontScale="90000"/>
          </a:bodyPr>
          <a:lstStyle/>
          <a:p>
            <a:pPr lvl="1"/>
            <a:r>
              <a:rPr lang="en-US" sz="3600" dirty="0" smtClean="0">
                <a:solidFill>
                  <a:schemeClr val="bg2">
                    <a:lumMod val="20000"/>
                    <a:lumOff val="80000"/>
                  </a:schemeClr>
                </a:solidFill>
                <a:latin typeface="+mj-lt"/>
              </a:rPr>
              <a:t>RESULTS:</a:t>
            </a:r>
            <a:r>
              <a:rPr lang="en-US" sz="2000" b="1" dirty="0" smtClean="0">
                <a:solidFill>
                  <a:schemeClr val="bg2">
                    <a:lumMod val="20000"/>
                    <a:lumOff val="80000"/>
                  </a:schemeClr>
                </a:solidFill>
                <a:latin typeface="+mj-lt"/>
              </a:rPr>
              <a:t/>
            </a:r>
            <a:br>
              <a:rPr lang="en-US" sz="2000" b="1" dirty="0" smtClean="0">
                <a:solidFill>
                  <a:schemeClr val="bg2">
                    <a:lumMod val="20000"/>
                    <a:lumOff val="80000"/>
                  </a:schemeClr>
                </a:solidFill>
                <a:latin typeface="+mj-lt"/>
              </a:rPr>
            </a:br>
            <a:r>
              <a:rPr lang="en-US" sz="2000" b="1" dirty="0" smtClean="0">
                <a:solidFill>
                  <a:schemeClr val="bg2">
                    <a:lumMod val="20000"/>
                    <a:lumOff val="80000"/>
                  </a:schemeClr>
                </a:solidFill>
                <a:latin typeface="+mj-lt"/>
              </a:rPr>
              <a:t/>
            </a:r>
            <a:br>
              <a:rPr lang="en-US" sz="2000" b="1" dirty="0" smtClean="0">
                <a:solidFill>
                  <a:schemeClr val="bg2">
                    <a:lumMod val="20000"/>
                    <a:lumOff val="80000"/>
                  </a:schemeClr>
                </a:solidFill>
                <a:latin typeface="+mj-lt"/>
              </a:rPr>
            </a:br>
            <a:r>
              <a:rPr lang="en-US" sz="2000" b="1" dirty="0" smtClean="0">
                <a:solidFill>
                  <a:schemeClr val="bg2">
                    <a:lumMod val="20000"/>
                    <a:lumOff val="80000"/>
                  </a:schemeClr>
                </a:solidFill>
                <a:latin typeface="+mj-lt"/>
              </a:rPr>
              <a:t>Selection </a:t>
            </a:r>
            <a:r>
              <a:rPr lang="en-US" sz="2000" b="1" dirty="0">
                <a:solidFill>
                  <a:schemeClr val="bg2">
                    <a:lumMod val="20000"/>
                    <a:lumOff val="80000"/>
                  </a:schemeClr>
                </a:solidFill>
                <a:latin typeface="+mj-lt"/>
              </a:rPr>
              <a:t>of optimum percentage for </a:t>
            </a:r>
            <a:r>
              <a:rPr lang="en-US" sz="2000" b="1" dirty="0" smtClean="0">
                <a:solidFill>
                  <a:schemeClr val="bg2">
                    <a:lumMod val="20000"/>
                    <a:lumOff val="80000"/>
                  </a:schemeClr>
                </a:solidFill>
                <a:latin typeface="+mj-lt"/>
              </a:rPr>
              <a:t>GSA:</a:t>
            </a:r>
            <a:r>
              <a:rPr lang="en-US" sz="2000" dirty="0">
                <a:solidFill>
                  <a:schemeClr val="bg2">
                    <a:lumMod val="20000"/>
                    <a:lumOff val="80000"/>
                  </a:schemeClr>
                </a:solidFill>
                <a:latin typeface="+mj-lt"/>
              </a:rPr>
              <a:t/>
            </a:r>
            <a:br>
              <a:rPr lang="en-US" sz="2000" dirty="0">
                <a:solidFill>
                  <a:schemeClr val="bg2">
                    <a:lumMod val="20000"/>
                    <a:lumOff val="80000"/>
                  </a:schemeClr>
                </a:solidFill>
                <a:latin typeface="+mj-lt"/>
              </a:rPr>
            </a:br>
            <a:r>
              <a:rPr lang="en-US" sz="2000" b="1" dirty="0">
                <a:solidFill>
                  <a:schemeClr val="bg2">
                    <a:lumMod val="20000"/>
                    <a:lumOff val="80000"/>
                  </a:schemeClr>
                </a:solidFill>
                <a:latin typeface="+mj-lt"/>
              </a:rPr>
              <a:t>A. Compressive Strength</a:t>
            </a:r>
            <a:r>
              <a:rPr lang="en-US" sz="1500" b="1" dirty="0">
                <a:solidFill>
                  <a:schemeClr val="accent1"/>
                </a:solidFill>
              </a:rPr>
              <a:t/>
            </a:r>
            <a:br>
              <a:rPr lang="en-US" sz="1500" b="1" dirty="0">
                <a:solidFill>
                  <a:schemeClr val="accent1"/>
                </a:solidFill>
              </a:rPr>
            </a:br>
            <a:r>
              <a:rPr lang="en-US" sz="1500" b="1" dirty="0" smtClean="0">
                <a:solidFill>
                  <a:schemeClr val="accent1"/>
                </a:solidFill>
              </a:rPr>
              <a:t/>
            </a:r>
            <a:br>
              <a:rPr lang="en-US" sz="1500" b="1" dirty="0" smtClean="0">
                <a:solidFill>
                  <a:schemeClr val="accent1"/>
                </a:solidFill>
              </a:rPr>
            </a:br>
            <a:endParaRPr lang="en-US" sz="1500" b="1" dirty="0">
              <a:solidFill>
                <a:schemeClr val="accent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678609844"/>
              </p:ext>
            </p:extLst>
          </p:nvPr>
        </p:nvGraphicFramePr>
        <p:xfrm>
          <a:off x="298332" y="1556792"/>
          <a:ext cx="7860432" cy="4652414"/>
        </p:xfrm>
        <a:graphic>
          <a:graphicData uri="http://schemas.openxmlformats.org/drawingml/2006/table">
            <a:tbl>
              <a:tblPr firstRow="1" firstCol="1" bandRow="1">
                <a:tableStyleId>{5C22544A-7EE6-4342-B048-85BDC9FD1C3A}</a:tableStyleId>
              </a:tblPr>
              <a:tblGrid>
                <a:gridCol w="2466838">
                  <a:extLst>
                    <a:ext uri="{9D8B030D-6E8A-4147-A177-3AD203B41FA5}">
                      <a16:colId xmlns:a16="http://schemas.microsoft.com/office/drawing/2014/main" xmlns="" val="403322740"/>
                    </a:ext>
                  </a:extLst>
                </a:gridCol>
                <a:gridCol w="2696797">
                  <a:extLst>
                    <a:ext uri="{9D8B030D-6E8A-4147-A177-3AD203B41FA5}">
                      <a16:colId xmlns:a16="http://schemas.microsoft.com/office/drawing/2014/main" xmlns="" val="3415374914"/>
                    </a:ext>
                  </a:extLst>
                </a:gridCol>
                <a:gridCol w="2696797">
                  <a:extLst>
                    <a:ext uri="{9D8B030D-6E8A-4147-A177-3AD203B41FA5}">
                      <a16:colId xmlns:a16="http://schemas.microsoft.com/office/drawing/2014/main" xmlns="" val="4008184923"/>
                    </a:ext>
                  </a:extLst>
                </a:gridCol>
              </a:tblGrid>
              <a:tr h="1039552">
                <a:tc rowSpan="3">
                  <a:txBody>
                    <a:bodyPr/>
                    <a:lstStyle/>
                    <a:p>
                      <a:pPr algn="ctr" rtl="0" fontAlgn="ctr"/>
                      <a:r>
                        <a:rPr lang="en-US" sz="1800" u="none" strike="noStrike" dirty="0">
                          <a:effectLst/>
                        </a:rPr>
                        <a:t>GSA %</a:t>
                      </a:r>
                      <a:endParaRPr lang="en-US" sz="1800" b="1" i="0" u="none" strike="noStrike" dirty="0">
                        <a:solidFill>
                          <a:srgbClr val="000000"/>
                        </a:solidFill>
                        <a:effectLst/>
                        <a:latin typeface="Century Gothic" panose="020B0502020202020204" pitchFamily="34" charset="0"/>
                      </a:endParaRPr>
                    </a:p>
                  </a:txBody>
                  <a:tcPr marL="6350" marR="6350" marT="6350" marB="0" anchor="ctr"/>
                </a:tc>
                <a:tc gridSpan="2">
                  <a:txBody>
                    <a:bodyPr/>
                    <a:lstStyle/>
                    <a:p>
                      <a:pPr algn="ctr" rtl="0" fontAlgn="ctr"/>
                      <a:r>
                        <a:rPr lang="en-US" sz="1100" u="none" strike="noStrike" dirty="0">
                          <a:effectLst/>
                        </a:rPr>
                        <a:t>Compressive Strength (N/mm</a:t>
                      </a:r>
                      <a:r>
                        <a:rPr lang="en-US" sz="1100" u="none" strike="noStrike" baseline="30000" dirty="0">
                          <a:effectLst/>
                        </a:rPr>
                        <a:t>2</a:t>
                      </a:r>
                      <a:r>
                        <a:rPr lang="en-US" sz="1100" u="none" strike="noStrike" dirty="0">
                          <a:effectLst/>
                        </a:rPr>
                        <a:t>)</a:t>
                      </a:r>
                      <a:endParaRPr lang="en-US" sz="1100" b="1" i="0" u="none" strike="noStrike" dirty="0">
                        <a:solidFill>
                          <a:srgbClr val="000000"/>
                        </a:solidFill>
                        <a:effectLst/>
                        <a:latin typeface="Century Gothic" panose="020B0502020202020204" pitchFamily="34" charset="0"/>
                      </a:endParaRPr>
                    </a:p>
                  </a:txBody>
                  <a:tcPr marL="6350" marR="6350" marT="6350" marB="0" anchor="ctr"/>
                </a:tc>
                <a:tc hMerge="1">
                  <a:txBody>
                    <a:bodyPr/>
                    <a:lstStyle/>
                    <a:p>
                      <a:endParaRPr lang="en-US"/>
                    </a:p>
                  </a:txBody>
                  <a:tcPr/>
                </a:tc>
                <a:extLst>
                  <a:ext uri="{0D108BD9-81ED-4DB2-BD59-A6C34878D82A}">
                    <a16:rowId xmlns:a16="http://schemas.microsoft.com/office/drawing/2014/main" xmlns="" val="3241314870"/>
                  </a:ext>
                </a:extLst>
              </a:tr>
              <a:tr h="511254">
                <a:tc vMerge="1">
                  <a:txBody>
                    <a:bodyPr/>
                    <a:lstStyle/>
                    <a:p>
                      <a:endParaRPr lang="en-US"/>
                    </a:p>
                  </a:txBody>
                  <a:tcPr/>
                </a:tc>
                <a:tc gridSpan="2">
                  <a:txBody>
                    <a:bodyPr/>
                    <a:lstStyle/>
                    <a:p>
                      <a:pPr algn="ctr" rtl="0" fontAlgn="ctr"/>
                      <a:r>
                        <a:rPr lang="en-US" sz="1800" b="1" u="none" strike="noStrike" dirty="0">
                          <a:effectLst/>
                        </a:rPr>
                        <a:t>M30</a:t>
                      </a:r>
                      <a:endParaRPr lang="en-US" sz="1800" b="1" i="0" u="none" strike="noStrike" dirty="0">
                        <a:solidFill>
                          <a:srgbClr val="000000"/>
                        </a:solidFill>
                        <a:effectLst/>
                        <a:latin typeface="Century Gothic" panose="020B0502020202020204" pitchFamily="34" charset="0"/>
                      </a:endParaRPr>
                    </a:p>
                  </a:txBody>
                  <a:tcPr marL="6350" marR="6350" marT="6350" marB="0" anchor="ctr"/>
                </a:tc>
                <a:tc hMerge="1">
                  <a:txBody>
                    <a:bodyPr/>
                    <a:lstStyle/>
                    <a:p>
                      <a:endParaRPr lang="en-US"/>
                    </a:p>
                  </a:txBody>
                  <a:tcPr/>
                </a:tc>
                <a:extLst>
                  <a:ext uri="{0D108BD9-81ED-4DB2-BD59-A6C34878D82A}">
                    <a16:rowId xmlns:a16="http://schemas.microsoft.com/office/drawing/2014/main" xmlns="" val="925764990"/>
                  </a:ext>
                </a:extLst>
              </a:tr>
              <a:tr h="528296">
                <a:tc vMerge="1">
                  <a:txBody>
                    <a:bodyPr/>
                    <a:lstStyle/>
                    <a:p>
                      <a:endParaRPr lang="en-US"/>
                    </a:p>
                  </a:txBody>
                  <a:tcPr/>
                </a:tc>
                <a:tc>
                  <a:txBody>
                    <a:bodyPr/>
                    <a:lstStyle/>
                    <a:p>
                      <a:pPr algn="ctr" rtl="0" fontAlgn="ctr"/>
                      <a:r>
                        <a:rPr lang="en-US" sz="1800" b="1" u="none" strike="noStrike" dirty="0">
                          <a:effectLst/>
                        </a:rPr>
                        <a:t>7 Days</a:t>
                      </a:r>
                      <a:endParaRPr lang="en-US" sz="1800" b="1"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800" b="1" u="none" strike="noStrike" dirty="0">
                          <a:effectLst/>
                        </a:rPr>
                        <a:t>28 Days</a:t>
                      </a:r>
                      <a:endParaRPr lang="en-US" sz="1800" b="1"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xmlns="" val="355366900"/>
                  </a:ext>
                </a:extLst>
              </a:tr>
              <a:tr h="528296">
                <a:tc>
                  <a:txBody>
                    <a:bodyPr/>
                    <a:lstStyle/>
                    <a:p>
                      <a:pPr algn="ctr" rtl="0" fontAlgn="ctr"/>
                      <a:r>
                        <a:rPr lang="en-US" sz="1800" u="none" strike="noStrike" dirty="0">
                          <a:effectLst/>
                        </a:rPr>
                        <a:t>GSA 0% </a:t>
                      </a:r>
                      <a:endParaRPr lang="en-US" sz="1800" b="1"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800" u="none" strike="noStrike" dirty="0">
                          <a:effectLst/>
                        </a:rPr>
                        <a:t>25.24</a:t>
                      </a:r>
                      <a:endParaRPr lang="en-US" sz="18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800" u="none" strike="noStrike" dirty="0">
                          <a:effectLst/>
                        </a:rPr>
                        <a:t>38.22</a:t>
                      </a:r>
                      <a:endParaRPr lang="en-US" sz="18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xmlns="" val="3988582448"/>
                  </a:ext>
                </a:extLst>
              </a:tr>
              <a:tr h="511254">
                <a:tc>
                  <a:txBody>
                    <a:bodyPr/>
                    <a:lstStyle/>
                    <a:p>
                      <a:pPr algn="ctr" rtl="0" fontAlgn="ctr"/>
                      <a:r>
                        <a:rPr lang="en-US" sz="1800" u="none" strike="noStrike" dirty="0">
                          <a:effectLst/>
                        </a:rPr>
                        <a:t>GSA 5% </a:t>
                      </a:r>
                      <a:endParaRPr lang="en-US" sz="1800" b="1"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800" u="none" strike="noStrike" dirty="0">
                          <a:effectLst/>
                        </a:rPr>
                        <a:t>25.83</a:t>
                      </a:r>
                      <a:endParaRPr lang="en-US" sz="18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800" u="none" strike="noStrike" dirty="0">
                          <a:effectLst/>
                        </a:rPr>
                        <a:t>38.57</a:t>
                      </a:r>
                      <a:endParaRPr lang="en-US" sz="18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xmlns="" val="3722692029"/>
                  </a:ext>
                </a:extLst>
              </a:tr>
              <a:tr h="511254">
                <a:tc>
                  <a:txBody>
                    <a:bodyPr/>
                    <a:lstStyle/>
                    <a:p>
                      <a:pPr algn="ctr" rtl="0" fontAlgn="ctr"/>
                      <a:r>
                        <a:rPr lang="en-US" sz="1800" u="none" strike="noStrike" dirty="0">
                          <a:effectLst/>
                        </a:rPr>
                        <a:t>GSA 10%</a:t>
                      </a:r>
                      <a:endParaRPr lang="en-US" sz="1800" b="1"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800" u="none" strike="noStrike" dirty="0">
                          <a:effectLst/>
                        </a:rPr>
                        <a:t>26.03</a:t>
                      </a:r>
                      <a:endParaRPr lang="en-US" sz="18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800" u="none" strike="noStrike" dirty="0">
                          <a:effectLst/>
                        </a:rPr>
                        <a:t>39.02</a:t>
                      </a:r>
                      <a:endParaRPr lang="en-US" sz="18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xmlns="" val="3748535494"/>
                  </a:ext>
                </a:extLst>
              </a:tr>
              <a:tr h="511254">
                <a:tc>
                  <a:txBody>
                    <a:bodyPr/>
                    <a:lstStyle/>
                    <a:p>
                      <a:pPr algn="ctr" rtl="0" fontAlgn="ctr"/>
                      <a:r>
                        <a:rPr lang="en-US" sz="1800" u="none" strike="noStrike" dirty="0">
                          <a:effectLst/>
                        </a:rPr>
                        <a:t>GSA 15%</a:t>
                      </a:r>
                      <a:endParaRPr lang="en-US" sz="1800" b="1" i="0" u="none" strike="noStrike" dirty="0">
                        <a:solidFill>
                          <a:srgbClr val="FFFFFF"/>
                        </a:solidFill>
                        <a:effectLst/>
                        <a:latin typeface="Century Gothic" panose="020B0502020202020204" pitchFamily="34" charset="0"/>
                      </a:endParaRPr>
                    </a:p>
                  </a:txBody>
                  <a:tcPr marL="6350" marR="6350" marT="6350" marB="0" anchor="ctr">
                    <a:solidFill>
                      <a:srgbClr val="00B050"/>
                    </a:solidFill>
                  </a:tcPr>
                </a:tc>
                <a:tc>
                  <a:txBody>
                    <a:bodyPr/>
                    <a:lstStyle/>
                    <a:p>
                      <a:pPr algn="ctr" rtl="0" fontAlgn="ctr"/>
                      <a:r>
                        <a:rPr lang="en-US" sz="1800" u="none" strike="noStrike" dirty="0">
                          <a:effectLst/>
                        </a:rPr>
                        <a:t>26.36</a:t>
                      </a:r>
                      <a:endParaRPr lang="en-US" sz="1800" b="1" i="0" u="none" strike="noStrike" dirty="0">
                        <a:solidFill>
                          <a:srgbClr val="FFFFFF"/>
                        </a:solidFill>
                        <a:effectLst/>
                        <a:latin typeface="Century Gothic" panose="020B0502020202020204" pitchFamily="34" charset="0"/>
                      </a:endParaRPr>
                    </a:p>
                  </a:txBody>
                  <a:tcPr marL="6350" marR="6350" marT="6350" marB="0" anchor="ctr">
                    <a:solidFill>
                      <a:srgbClr val="00B050"/>
                    </a:solidFill>
                  </a:tcPr>
                </a:tc>
                <a:tc>
                  <a:txBody>
                    <a:bodyPr/>
                    <a:lstStyle/>
                    <a:p>
                      <a:pPr algn="ctr" rtl="0" fontAlgn="ctr"/>
                      <a:r>
                        <a:rPr lang="en-US" sz="1800" u="none" strike="noStrike" dirty="0">
                          <a:effectLst/>
                        </a:rPr>
                        <a:t>39.26</a:t>
                      </a:r>
                      <a:endParaRPr lang="en-US" sz="1800" b="1" i="0" u="none" strike="noStrike" dirty="0">
                        <a:solidFill>
                          <a:srgbClr val="FFFFFF"/>
                        </a:solidFill>
                        <a:effectLst/>
                        <a:latin typeface="Century Gothic" panose="020B0502020202020204" pitchFamily="34" charset="0"/>
                      </a:endParaRPr>
                    </a:p>
                  </a:txBody>
                  <a:tcPr marL="6350" marR="6350" marT="6350" marB="0" anchor="ctr">
                    <a:solidFill>
                      <a:srgbClr val="00B050"/>
                    </a:solidFill>
                  </a:tcPr>
                </a:tc>
                <a:extLst>
                  <a:ext uri="{0D108BD9-81ED-4DB2-BD59-A6C34878D82A}">
                    <a16:rowId xmlns:a16="http://schemas.microsoft.com/office/drawing/2014/main" xmlns="" val="3998938381"/>
                  </a:ext>
                </a:extLst>
              </a:tr>
              <a:tr h="511254">
                <a:tc>
                  <a:txBody>
                    <a:bodyPr/>
                    <a:lstStyle/>
                    <a:p>
                      <a:pPr algn="ctr" rtl="0" fontAlgn="ctr"/>
                      <a:r>
                        <a:rPr lang="en-US" sz="1800" u="none" strike="noStrike" dirty="0">
                          <a:effectLst/>
                        </a:rPr>
                        <a:t>GSA 20% </a:t>
                      </a:r>
                      <a:endParaRPr lang="en-US" sz="1800" b="1"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800" u="none" strike="noStrike" dirty="0">
                          <a:effectLst/>
                        </a:rPr>
                        <a:t>22.95</a:t>
                      </a:r>
                      <a:endParaRPr lang="en-US" sz="1800" b="0" i="0" u="none" strike="noStrike" dirty="0">
                        <a:solidFill>
                          <a:srgbClr val="000000"/>
                        </a:solidFill>
                        <a:effectLst/>
                        <a:latin typeface="Century Gothic" panose="020B0502020202020204" pitchFamily="34" charset="0"/>
                      </a:endParaRPr>
                    </a:p>
                  </a:txBody>
                  <a:tcPr marL="6350" marR="6350" marT="6350" marB="0" anchor="ctr"/>
                </a:tc>
                <a:tc>
                  <a:txBody>
                    <a:bodyPr/>
                    <a:lstStyle/>
                    <a:p>
                      <a:pPr algn="ctr" rtl="0" fontAlgn="ctr"/>
                      <a:r>
                        <a:rPr lang="en-US" sz="1800" u="none" strike="noStrike" dirty="0">
                          <a:effectLst/>
                        </a:rPr>
                        <a:t>35.15</a:t>
                      </a:r>
                      <a:endParaRPr lang="en-US" sz="1800" b="0" i="0" u="none" strike="noStrike" dirty="0">
                        <a:solidFill>
                          <a:srgbClr val="000000"/>
                        </a:solidFill>
                        <a:effectLst/>
                        <a:latin typeface="Century Gothic" panose="020B0502020202020204" pitchFamily="34" charset="0"/>
                      </a:endParaRPr>
                    </a:p>
                  </a:txBody>
                  <a:tcPr marL="6350" marR="6350" marT="6350" marB="0" anchor="ctr"/>
                </a:tc>
                <a:extLst>
                  <a:ext uri="{0D108BD9-81ED-4DB2-BD59-A6C34878D82A}">
                    <a16:rowId xmlns:a16="http://schemas.microsoft.com/office/drawing/2014/main" xmlns="" val="3793728480"/>
                  </a:ext>
                </a:extLst>
              </a:tr>
            </a:tbl>
          </a:graphicData>
        </a:graphic>
      </p:graphicFrame>
    </p:spTree>
    <p:extLst>
      <p:ext uri="{BB962C8B-B14F-4D97-AF65-F5344CB8AC3E}">
        <p14:creationId xmlns:p14="http://schemas.microsoft.com/office/powerpoint/2010/main" xmlns="" val="1508723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6305" y="1152361"/>
            <a:ext cx="184731" cy="369332"/>
          </a:xfrm>
          <a:prstGeom prst="rect">
            <a:avLst/>
          </a:prstGeom>
        </p:spPr>
        <p:txBody>
          <a:bodyPr wrap="none">
            <a:spAutoFit/>
          </a:bodyPr>
          <a:lstStyle/>
          <a:p>
            <a:endParaRPr lang="en-US" dirty="0"/>
          </a:p>
        </p:txBody>
      </p:sp>
      <p:sp>
        <p:nvSpPr>
          <p:cNvPr id="5" name="Rectangle 4"/>
          <p:cNvSpPr/>
          <p:nvPr/>
        </p:nvSpPr>
        <p:spPr>
          <a:xfrm>
            <a:off x="467544" y="6350169"/>
            <a:ext cx="7122337" cy="423449"/>
          </a:xfrm>
          <a:prstGeom prst="rect">
            <a:avLst/>
          </a:prstGeom>
        </p:spPr>
        <p:txBody>
          <a:bodyPr wrap="square">
            <a:spAutoFit/>
          </a:bodyPr>
          <a:lstStyle/>
          <a:p>
            <a:pPr algn="just">
              <a:lnSpc>
                <a:spcPct val="150000"/>
              </a:lnSpc>
              <a:spcAft>
                <a:spcPts val="1000"/>
              </a:spcAft>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2368342974"/>
              </p:ext>
            </p:extLst>
          </p:nvPr>
        </p:nvGraphicFramePr>
        <p:xfrm>
          <a:off x="467544" y="1764788"/>
          <a:ext cx="5907484" cy="4157620"/>
        </p:xfrm>
        <a:graphic>
          <a:graphicData uri="http://schemas.openxmlformats.org/drawingml/2006/table">
            <a:tbl>
              <a:tblPr/>
              <a:tblGrid>
                <a:gridCol w="2887933">
                  <a:extLst>
                    <a:ext uri="{9D8B030D-6E8A-4147-A177-3AD203B41FA5}">
                      <a16:colId xmlns:a16="http://schemas.microsoft.com/office/drawing/2014/main" xmlns="" val="20000"/>
                    </a:ext>
                  </a:extLst>
                </a:gridCol>
                <a:gridCol w="3019551">
                  <a:extLst>
                    <a:ext uri="{9D8B030D-6E8A-4147-A177-3AD203B41FA5}">
                      <a16:colId xmlns:a16="http://schemas.microsoft.com/office/drawing/2014/main" xmlns="" val="20001"/>
                    </a:ext>
                  </a:extLst>
                </a:gridCol>
              </a:tblGrid>
              <a:tr h="612068">
                <a:tc>
                  <a:txBody>
                    <a:bodyPr/>
                    <a:lstStyle/>
                    <a:p>
                      <a:pPr algn="ctr">
                        <a:lnSpc>
                          <a:spcPct val="150000"/>
                        </a:lnSpc>
                        <a:spcAft>
                          <a:spcPts val="0"/>
                        </a:spcAft>
                      </a:pPr>
                      <a:r>
                        <a:rPr lang="en-US" sz="2400" b="1" dirty="0">
                          <a:solidFill>
                            <a:schemeClr val="accent3">
                              <a:lumMod val="60000"/>
                              <a:lumOff val="40000"/>
                            </a:schemeClr>
                          </a:solidFill>
                          <a:latin typeface="Times New Roman"/>
                          <a:ea typeface="Times New Roman"/>
                          <a:cs typeface="Times New Roman"/>
                        </a:rPr>
                        <a:t>Sisal  Fiber Percentage</a:t>
                      </a:r>
                      <a:endParaRPr lang="en-US" sz="2400" b="1" dirty="0">
                        <a:solidFill>
                          <a:schemeClr val="accent3">
                            <a:lumMod val="60000"/>
                            <a:lumOff val="40000"/>
                          </a:schemeClr>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400" b="1" dirty="0">
                          <a:solidFill>
                            <a:schemeClr val="accent3">
                              <a:lumMod val="60000"/>
                              <a:lumOff val="40000"/>
                            </a:schemeClr>
                          </a:solidFill>
                          <a:latin typeface="Times New Roman"/>
                          <a:ea typeface="Times New Roman"/>
                          <a:cs typeface="Times New Roman"/>
                        </a:rPr>
                        <a:t>Compaction Factor</a:t>
                      </a:r>
                      <a:endParaRPr lang="en-US" sz="2400" b="1" dirty="0">
                        <a:solidFill>
                          <a:schemeClr val="accent3">
                            <a:lumMod val="60000"/>
                            <a:lumOff val="40000"/>
                          </a:schemeClr>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612068">
                <a:tc>
                  <a:txBody>
                    <a:bodyPr/>
                    <a:lstStyle/>
                    <a:p>
                      <a:pPr algn="ctr">
                        <a:lnSpc>
                          <a:spcPct val="150000"/>
                        </a:lnSpc>
                        <a:spcAft>
                          <a:spcPts val="0"/>
                        </a:spcAft>
                      </a:pPr>
                      <a:r>
                        <a:rPr lang="en-US" sz="2400" b="1" dirty="0">
                          <a:solidFill>
                            <a:schemeClr val="accent3">
                              <a:lumMod val="60000"/>
                              <a:lumOff val="40000"/>
                            </a:schemeClr>
                          </a:solidFill>
                          <a:latin typeface="Times New Roman"/>
                          <a:ea typeface="Times New Roman"/>
                          <a:cs typeface="Mangal"/>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400" b="1" dirty="0">
                          <a:solidFill>
                            <a:schemeClr val="accent3">
                              <a:lumMod val="60000"/>
                              <a:lumOff val="40000"/>
                            </a:schemeClr>
                          </a:solidFill>
                          <a:latin typeface="Times New Roman"/>
                          <a:ea typeface="Times New Roman"/>
                          <a:cs typeface="Mangal"/>
                        </a:rPr>
                        <a:t>0.91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12068">
                <a:tc>
                  <a:txBody>
                    <a:bodyPr/>
                    <a:lstStyle/>
                    <a:p>
                      <a:pPr algn="ctr">
                        <a:lnSpc>
                          <a:spcPct val="150000"/>
                        </a:lnSpc>
                        <a:spcAft>
                          <a:spcPts val="0"/>
                        </a:spcAft>
                      </a:pPr>
                      <a:r>
                        <a:rPr lang="en-US" sz="2400" b="1" dirty="0">
                          <a:solidFill>
                            <a:schemeClr val="accent3">
                              <a:lumMod val="60000"/>
                              <a:lumOff val="40000"/>
                            </a:schemeClr>
                          </a:solidFill>
                          <a:latin typeface="Times New Roman"/>
                          <a:ea typeface="Times New Roman"/>
                          <a:cs typeface="Mangal"/>
                        </a:rPr>
                        <a:t>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400" b="1" dirty="0">
                          <a:solidFill>
                            <a:schemeClr val="accent3">
                              <a:lumMod val="60000"/>
                              <a:lumOff val="40000"/>
                            </a:schemeClr>
                          </a:solidFill>
                          <a:latin typeface="Times New Roman"/>
                          <a:ea typeface="Times New Roman"/>
                          <a:cs typeface="Mangal"/>
                        </a:rPr>
                        <a:t>0.87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612068">
                <a:tc>
                  <a:txBody>
                    <a:bodyPr/>
                    <a:lstStyle/>
                    <a:p>
                      <a:pPr algn="ctr">
                        <a:lnSpc>
                          <a:spcPct val="150000"/>
                        </a:lnSpc>
                        <a:spcAft>
                          <a:spcPts val="0"/>
                        </a:spcAft>
                      </a:pPr>
                      <a:r>
                        <a:rPr lang="en-US" sz="2400" b="1" dirty="0">
                          <a:solidFill>
                            <a:schemeClr val="accent3">
                              <a:lumMod val="60000"/>
                              <a:lumOff val="40000"/>
                            </a:schemeClr>
                          </a:solidFill>
                          <a:latin typeface="Times New Roman"/>
                          <a:ea typeface="Times New Roman"/>
                          <a:cs typeface="Mangal"/>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400" b="1" dirty="0">
                          <a:solidFill>
                            <a:schemeClr val="accent3">
                              <a:lumMod val="60000"/>
                              <a:lumOff val="40000"/>
                            </a:schemeClr>
                          </a:solidFill>
                          <a:latin typeface="Times New Roman"/>
                          <a:ea typeface="Times New Roman"/>
                          <a:cs typeface="Mangal"/>
                        </a:rPr>
                        <a:t>0.85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612068">
                <a:tc>
                  <a:txBody>
                    <a:bodyPr/>
                    <a:lstStyle/>
                    <a:p>
                      <a:pPr algn="ctr">
                        <a:lnSpc>
                          <a:spcPct val="150000"/>
                        </a:lnSpc>
                        <a:spcAft>
                          <a:spcPts val="0"/>
                        </a:spcAft>
                      </a:pPr>
                      <a:r>
                        <a:rPr lang="en-US" sz="2400" b="1" dirty="0">
                          <a:solidFill>
                            <a:schemeClr val="accent3">
                              <a:lumMod val="60000"/>
                              <a:lumOff val="40000"/>
                            </a:schemeClr>
                          </a:solidFill>
                          <a:latin typeface="Times New Roman"/>
                          <a:ea typeface="Times New Roman"/>
                          <a:cs typeface="Mangal"/>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400" b="1" dirty="0">
                          <a:solidFill>
                            <a:schemeClr val="accent3">
                              <a:lumMod val="60000"/>
                              <a:lumOff val="40000"/>
                            </a:schemeClr>
                          </a:solidFill>
                          <a:latin typeface="Times New Roman"/>
                          <a:ea typeface="Times New Roman"/>
                          <a:cs typeface="Mangal"/>
                        </a:rPr>
                        <a:t>0.83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612068">
                <a:tc>
                  <a:txBody>
                    <a:bodyPr/>
                    <a:lstStyle/>
                    <a:p>
                      <a:pPr algn="ctr">
                        <a:lnSpc>
                          <a:spcPct val="150000"/>
                        </a:lnSpc>
                        <a:spcAft>
                          <a:spcPts val="0"/>
                        </a:spcAft>
                      </a:pPr>
                      <a:r>
                        <a:rPr lang="en-US" sz="2400" b="1" dirty="0">
                          <a:solidFill>
                            <a:schemeClr val="accent3">
                              <a:lumMod val="60000"/>
                              <a:lumOff val="40000"/>
                            </a:schemeClr>
                          </a:solidFill>
                          <a:latin typeface="Times New Roman"/>
                          <a:ea typeface="Times New Roman"/>
                          <a:cs typeface="Mangal"/>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400" b="1" dirty="0">
                          <a:solidFill>
                            <a:schemeClr val="accent3">
                              <a:lumMod val="60000"/>
                              <a:lumOff val="40000"/>
                            </a:schemeClr>
                          </a:solidFill>
                          <a:latin typeface="Times New Roman"/>
                          <a:ea typeface="Times New Roman"/>
                          <a:cs typeface="Mangal"/>
                        </a:rPr>
                        <a:t>0.81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1536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362" name="Rectangle 2"/>
          <p:cNvSpPr>
            <a:spLocks noChangeArrowheads="1"/>
          </p:cNvSpPr>
          <p:nvPr/>
        </p:nvSpPr>
        <p:spPr bwMode="auto">
          <a:xfrm>
            <a:off x="323528" y="506030"/>
            <a:ext cx="712879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Compaction Factor of Concrete </a:t>
            </a:r>
            <a:r>
              <a:rPr lang="en-US" sz="2400" dirty="0" smtClean="0">
                <a:latin typeface="Times New Roman" pitchFamily="18" charset="0"/>
                <a:ea typeface="Times New Roman" pitchFamily="18" charset="0"/>
                <a:cs typeface="Times New Roman" pitchFamily="18" charset="0"/>
              </a:rPr>
              <a:t>with 15% GSA and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Sisal  Fiber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with various Percentage</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26023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TextBox 5"/>
          <p:cNvSpPr txBox="1"/>
          <p:nvPr/>
        </p:nvSpPr>
        <p:spPr>
          <a:xfrm flipH="1">
            <a:off x="323528" y="791864"/>
            <a:ext cx="4058737" cy="461665"/>
          </a:xfrm>
          <a:prstGeom prst="rect">
            <a:avLst/>
          </a:prstGeom>
          <a:noFill/>
        </p:spPr>
        <p:txBody>
          <a:bodyPr wrap="square" rtlCol="0">
            <a:spAutoFit/>
          </a:bodyPr>
          <a:lstStyle/>
          <a:p>
            <a:r>
              <a:rPr lang="en-US" sz="2400" b="1" dirty="0"/>
              <a:t>COMPRESSIVE STRENGTH</a:t>
            </a:r>
          </a:p>
        </p:txBody>
      </p:sp>
      <p:graphicFrame>
        <p:nvGraphicFramePr>
          <p:cNvPr id="7" name="Table 6"/>
          <p:cNvGraphicFramePr>
            <a:graphicFrameLocks noGrp="1"/>
          </p:cNvGraphicFramePr>
          <p:nvPr/>
        </p:nvGraphicFramePr>
        <p:xfrm>
          <a:off x="467544" y="1268758"/>
          <a:ext cx="8136904" cy="4752531"/>
        </p:xfrm>
        <a:graphic>
          <a:graphicData uri="http://schemas.openxmlformats.org/drawingml/2006/table">
            <a:tbl>
              <a:tblPr/>
              <a:tblGrid>
                <a:gridCol w="2711724">
                  <a:extLst>
                    <a:ext uri="{9D8B030D-6E8A-4147-A177-3AD203B41FA5}">
                      <a16:colId xmlns:a16="http://schemas.microsoft.com/office/drawing/2014/main" xmlns="" val="20000"/>
                    </a:ext>
                  </a:extLst>
                </a:gridCol>
                <a:gridCol w="2712590">
                  <a:extLst>
                    <a:ext uri="{9D8B030D-6E8A-4147-A177-3AD203B41FA5}">
                      <a16:colId xmlns:a16="http://schemas.microsoft.com/office/drawing/2014/main" xmlns="" val="20001"/>
                    </a:ext>
                  </a:extLst>
                </a:gridCol>
                <a:gridCol w="2712590">
                  <a:extLst>
                    <a:ext uri="{9D8B030D-6E8A-4147-A177-3AD203B41FA5}">
                      <a16:colId xmlns:a16="http://schemas.microsoft.com/office/drawing/2014/main" xmlns="" val="20002"/>
                    </a:ext>
                  </a:extLst>
                </a:gridCol>
              </a:tblGrid>
              <a:tr h="678933">
                <a:tc rowSpan="2">
                  <a:txBody>
                    <a:bodyPr/>
                    <a:lstStyle/>
                    <a:p>
                      <a:pPr algn="ctr">
                        <a:lnSpc>
                          <a:spcPct val="150000"/>
                        </a:lnSpc>
                        <a:spcAft>
                          <a:spcPts val="600"/>
                        </a:spcAft>
                      </a:pPr>
                      <a:r>
                        <a:rPr lang="en-IN" sz="2000" b="1" dirty="0">
                          <a:solidFill>
                            <a:schemeClr val="bg1"/>
                          </a:solidFill>
                          <a:latin typeface="Times New Roman"/>
                          <a:ea typeface="Times New Roman"/>
                          <a:cs typeface="Times New Roman"/>
                        </a:rPr>
                        <a:t>Sisal  </a:t>
                      </a:r>
                      <a:r>
                        <a:rPr lang="en-IN" sz="2000" b="1" dirty="0" smtClean="0">
                          <a:solidFill>
                            <a:schemeClr val="bg1"/>
                          </a:solidFill>
                          <a:latin typeface="Times New Roman"/>
                          <a:ea typeface="Times New Roman"/>
                          <a:cs typeface="Times New Roman"/>
                        </a:rPr>
                        <a:t>Fibre </a:t>
                      </a:r>
                      <a:r>
                        <a:rPr lang="en-IN" sz="2000" b="1" dirty="0">
                          <a:solidFill>
                            <a:schemeClr val="bg1"/>
                          </a:solidFill>
                          <a:latin typeface="Times New Roman"/>
                          <a:ea typeface="Times New Roman"/>
                          <a:cs typeface="Times New Roman"/>
                        </a:rPr>
                        <a:t>%</a:t>
                      </a:r>
                      <a:endParaRPr lang="en-US" sz="2000" dirty="0">
                        <a:solidFill>
                          <a:schemeClr val="bg1"/>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en-IN" sz="2000" b="1" dirty="0">
                          <a:solidFill>
                            <a:srgbClr val="000000"/>
                          </a:solidFill>
                          <a:latin typeface="Times New Roman"/>
                          <a:ea typeface="Times New Roman"/>
                          <a:cs typeface="Times New Roman"/>
                        </a:rPr>
                        <a:t>Compressive Strength</a:t>
                      </a:r>
                      <a:r>
                        <a:rPr lang="en-IN" sz="2000" dirty="0">
                          <a:solidFill>
                            <a:srgbClr val="000000"/>
                          </a:solidFill>
                          <a:latin typeface="Times New Roman"/>
                          <a:ea typeface="Times New Roman"/>
                          <a:cs typeface="Times New Roman"/>
                        </a:rPr>
                        <a:t> </a:t>
                      </a:r>
                      <a:r>
                        <a:rPr lang="en-IN" sz="2000" b="1" dirty="0">
                          <a:solidFill>
                            <a:srgbClr val="000000"/>
                          </a:solidFill>
                          <a:latin typeface="Times New Roman"/>
                          <a:ea typeface="Times New Roman"/>
                          <a:cs typeface="Times New Roman"/>
                        </a:rPr>
                        <a:t>(N/mm2)</a:t>
                      </a:r>
                      <a:endParaRPr lang="en-US" sz="20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0"/>
                  </a:ext>
                </a:extLst>
              </a:tr>
              <a:tr h="678933">
                <a:tc vMerge="1">
                  <a:txBody>
                    <a:bodyPr/>
                    <a:lstStyle/>
                    <a:p>
                      <a:endParaRPr lang="en-US"/>
                    </a:p>
                  </a:txBody>
                  <a:tcPr/>
                </a:tc>
                <a:tc>
                  <a:txBody>
                    <a:bodyPr/>
                    <a:lstStyle/>
                    <a:p>
                      <a:pPr algn="ctr">
                        <a:lnSpc>
                          <a:spcPct val="150000"/>
                        </a:lnSpc>
                        <a:spcAft>
                          <a:spcPts val="600"/>
                        </a:spcAft>
                      </a:pPr>
                      <a:r>
                        <a:rPr lang="en-IN" sz="1800" b="1" dirty="0">
                          <a:solidFill>
                            <a:srgbClr val="FFFF00"/>
                          </a:solidFill>
                          <a:latin typeface="Times New Roman"/>
                          <a:ea typeface="Times New Roman"/>
                          <a:cs typeface="Times New Roman"/>
                        </a:rPr>
                        <a:t>14 Days</a:t>
                      </a:r>
                      <a:endParaRPr lang="en-US" sz="1800" dirty="0">
                        <a:solidFill>
                          <a:srgbClr val="FFFF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600"/>
                        </a:spcAft>
                      </a:pPr>
                      <a:r>
                        <a:rPr lang="en-IN" sz="1800" b="1" dirty="0">
                          <a:solidFill>
                            <a:srgbClr val="FFFF00"/>
                          </a:solidFill>
                          <a:latin typeface="Times New Roman"/>
                          <a:ea typeface="Times New Roman"/>
                          <a:cs typeface="Times New Roman"/>
                        </a:rPr>
                        <a:t>28 Days</a:t>
                      </a:r>
                      <a:endParaRPr lang="en-US" sz="1800" dirty="0">
                        <a:solidFill>
                          <a:srgbClr val="FFFF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78933">
                <a:tc>
                  <a:txBody>
                    <a:bodyPr/>
                    <a:lstStyle/>
                    <a:p>
                      <a:pPr algn="ctr">
                        <a:lnSpc>
                          <a:spcPct val="150000"/>
                        </a:lnSpc>
                        <a:spcAft>
                          <a:spcPts val="0"/>
                        </a:spcAft>
                      </a:pPr>
                      <a:r>
                        <a:rPr lang="en-IN" sz="1800" dirty="0">
                          <a:solidFill>
                            <a:srgbClr val="FFFF00"/>
                          </a:solidFill>
                          <a:latin typeface="Times New Roman"/>
                          <a:ea typeface="Times New Roman"/>
                          <a:cs typeface="Times New Roman"/>
                        </a:rPr>
                        <a:t>0.0</a:t>
                      </a:r>
                      <a:endParaRPr lang="en-US" sz="1800" dirty="0">
                        <a:solidFill>
                          <a:srgbClr val="FFFF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FFFF00"/>
                          </a:solidFill>
                          <a:latin typeface="Times New Roman"/>
                          <a:ea typeface="Times New Roman"/>
                          <a:cs typeface="Times New Roman"/>
                        </a:rPr>
                        <a:t>27.51</a:t>
                      </a:r>
                      <a:endParaRPr lang="en-US" sz="1800" dirty="0">
                        <a:solidFill>
                          <a:srgbClr val="FFFF00"/>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FFFF00"/>
                          </a:solidFill>
                          <a:latin typeface="Times New Roman"/>
                          <a:ea typeface="Times New Roman"/>
                          <a:cs typeface="Times New Roman"/>
                        </a:rPr>
                        <a:t>29.62</a:t>
                      </a:r>
                      <a:endParaRPr lang="en-US" sz="1800" dirty="0">
                        <a:solidFill>
                          <a:srgbClr val="FFFF00"/>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678933">
                <a:tc>
                  <a:txBody>
                    <a:bodyPr/>
                    <a:lstStyle/>
                    <a:p>
                      <a:pPr algn="ctr">
                        <a:lnSpc>
                          <a:spcPct val="150000"/>
                        </a:lnSpc>
                        <a:spcAft>
                          <a:spcPts val="0"/>
                        </a:spcAft>
                      </a:pPr>
                      <a:r>
                        <a:rPr lang="en-IN" sz="1800" dirty="0">
                          <a:solidFill>
                            <a:srgbClr val="FFFF00"/>
                          </a:solidFill>
                          <a:latin typeface="Times New Roman"/>
                          <a:ea typeface="Times New Roman"/>
                          <a:cs typeface="Times New Roman"/>
                        </a:rPr>
                        <a:t>0.5</a:t>
                      </a:r>
                      <a:endParaRPr lang="en-US" sz="1800" dirty="0">
                        <a:solidFill>
                          <a:srgbClr val="FFFF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FFFF00"/>
                          </a:solidFill>
                          <a:latin typeface="Times New Roman"/>
                          <a:ea typeface="Times New Roman"/>
                          <a:cs typeface="Times New Roman"/>
                        </a:rPr>
                        <a:t>31.08</a:t>
                      </a:r>
                      <a:endParaRPr lang="en-US" sz="1800" dirty="0">
                        <a:solidFill>
                          <a:srgbClr val="FFFF00"/>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FFFF00"/>
                          </a:solidFill>
                          <a:latin typeface="Times New Roman"/>
                          <a:ea typeface="Times New Roman"/>
                          <a:cs typeface="Times New Roman"/>
                        </a:rPr>
                        <a:t>33.52</a:t>
                      </a:r>
                      <a:endParaRPr lang="en-US" sz="1800" dirty="0">
                        <a:solidFill>
                          <a:srgbClr val="FFFF00"/>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678933">
                <a:tc>
                  <a:txBody>
                    <a:bodyPr/>
                    <a:lstStyle/>
                    <a:p>
                      <a:pPr algn="ctr">
                        <a:lnSpc>
                          <a:spcPct val="150000"/>
                        </a:lnSpc>
                        <a:spcAft>
                          <a:spcPts val="0"/>
                        </a:spcAft>
                      </a:pPr>
                      <a:r>
                        <a:rPr lang="en-IN" sz="1800" dirty="0">
                          <a:solidFill>
                            <a:srgbClr val="FFFF00"/>
                          </a:solidFill>
                          <a:latin typeface="Times New Roman"/>
                          <a:ea typeface="Times New Roman"/>
                          <a:cs typeface="Times New Roman"/>
                        </a:rPr>
                        <a:t>1.0</a:t>
                      </a:r>
                      <a:endParaRPr lang="en-US" sz="1800" dirty="0">
                        <a:solidFill>
                          <a:srgbClr val="FFFF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FFFF00"/>
                          </a:solidFill>
                          <a:latin typeface="Times New Roman"/>
                          <a:ea typeface="Times New Roman"/>
                          <a:cs typeface="Times New Roman"/>
                        </a:rPr>
                        <a:t>35.22</a:t>
                      </a:r>
                      <a:endParaRPr lang="en-US" sz="1800" dirty="0">
                        <a:solidFill>
                          <a:srgbClr val="FFFF00"/>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FFFF00"/>
                          </a:solidFill>
                          <a:latin typeface="Times New Roman"/>
                          <a:ea typeface="Times New Roman"/>
                          <a:cs typeface="Times New Roman"/>
                        </a:rPr>
                        <a:t>38.79</a:t>
                      </a:r>
                      <a:endParaRPr lang="en-US" sz="1800" dirty="0">
                        <a:solidFill>
                          <a:srgbClr val="FFFF00"/>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678933">
                <a:tc>
                  <a:txBody>
                    <a:bodyPr/>
                    <a:lstStyle/>
                    <a:p>
                      <a:pPr algn="ctr">
                        <a:lnSpc>
                          <a:spcPct val="150000"/>
                        </a:lnSpc>
                        <a:spcAft>
                          <a:spcPts val="0"/>
                        </a:spcAft>
                      </a:pPr>
                      <a:r>
                        <a:rPr lang="en-IN" sz="1800" dirty="0">
                          <a:solidFill>
                            <a:srgbClr val="FFFF00"/>
                          </a:solidFill>
                          <a:latin typeface="Times New Roman"/>
                          <a:ea typeface="Times New Roman"/>
                          <a:cs typeface="Times New Roman"/>
                        </a:rPr>
                        <a:t>1.5</a:t>
                      </a:r>
                      <a:endParaRPr lang="en-US" sz="1800" dirty="0">
                        <a:solidFill>
                          <a:srgbClr val="FFFF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FFFF00"/>
                          </a:solidFill>
                          <a:latin typeface="Times New Roman"/>
                          <a:ea typeface="Times New Roman"/>
                          <a:cs typeface="Times New Roman"/>
                        </a:rPr>
                        <a:t>36.47</a:t>
                      </a:r>
                      <a:endParaRPr lang="en-US" sz="1800" dirty="0">
                        <a:solidFill>
                          <a:srgbClr val="FFFF00"/>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FFFF00"/>
                          </a:solidFill>
                          <a:latin typeface="Times New Roman"/>
                          <a:ea typeface="Times New Roman"/>
                          <a:cs typeface="Times New Roman"/>
                        </a:rPr>
                        <a:t>41.48</a:t>
                      </a:r>
                      <a:endParaRPr lang="en-US" sz="1800" dirty="0">
                        <a:solidFill>
                          <a:srgbClr val="FFFF00"/>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678933">
                <a:tc>
                  <a:txBody>
                    <a:bodyPr/>
                    <a:lstStyle/>
                    <a:p>
                      <a:pPr algn="ctr">
                        <a:lnSpc>
                          <a:spcPct val="150000"/>
                        </a:lnSpc>
                        <a:spcAft>
                          <a:spcPts val="0"/>
                        </a:spcAft>
                      </a:pPr>
                      <a:r>
                        <a:rPr lang="en-IN" sz="1800" dirty="0">
                          <a:solidFill>
                            <a:srgbClr val="FFFF00"/>
                          </a:solidFill>
                          <a:latin typeface="Times New Roman"/>
                          <a:ea typeface="Times New Roman"/>
                          <a:cs typeface="Times New Roman"/>
                        </a:rPr>
                        <a:t>2.0</a:t>
                      </a:r>
                      <a:endParaRPr lang="en-US" sz="1800" dirty="0">
                        <a:solidFill>
                          <a:srgbClr val="FFFF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FFFF00"/>
                          </a:solidFill>
                          <a:latin typeface="Times New Roman"/>
                          <a:ea typeface="Times New Roman"/>
                          <a:cs typeface="Times New Roman"/>
                        </a:rPr>
                        <a:t>34.15</a:t>
                      </a:r>
                      <a:endParaRPr lang="en-US" sz="1800" dirty="0">
                        <a:solidFill>
                          <a:srgbClr val="FFFF00"/>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FFFF00"/>
                          </a:solidFill>
                          <a:latin typeface="Times New Roman"/>
                          <a:ea typeface="Times New Roman"/>
                          <a:cs typeface="Times New Roman"/>
                        </a:rPr>
                        <a:t>36.63</a:t>
                      </a:r>
                      <a:endParaRPr lang="en-US" sz="1800" dirty="0">
                        <a:solidFill>
                          <a:srgbClr val="FFFF00"/>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55296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Chart 4"/>
          <p:cNvGraphicFramePr/>
          <p:nvPr/>
        </p:nvGraphicFramePr>
        <p:xfrm>
          <a:off x="1043608" y="476672"/>
          <a:ext cx="6552728" cy="59046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1073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1450" y="827420"/>
            <a:ext cx="3672408" cy="461665"/>
          </a:xfrm>
          <a:prstGeom prst="rect">
            <a:avLst/>
          </a:prstGeom>
          <a:noFill/>
        </p:spPr>
        <p:txBody>
          <a:bodyPr wrap="square" rtlCol="0">
            <a:spAutoFit/>
          </a:bodyPr>
          <a:lstStyle/>
          <a:p>
            <a:r>
              <a:rPr lang="en-US" sz="2400" b="1" dirty="0"/>
              <a:t>SPILT TENSILE STRENGTH</a:t>
            </a:r>
          </a:p>
        </p:txBody>
      </p:sp>
      <p:graphicFrame>
        <p:nvGraphicFramePr>
          <p:cNvPr id="6" name="Table 5"/>
          <p:cNvGraphicFramePr>
            <a:graphicFrameLocks noGrp="1"/>
          </p:cNvGraphicFramePr>
          <p:nvPr/>
        </p:nvGraphicFramePr>
        <p:xfrm>
          <a:off x="1043608" y="1628800"/>
          <a:ext cx="6942401" cy="4392487"/>
        </p:xfrm>
        <a:graphic>
          <a:graphicData uri="http://schemas.openxmlformats.org/drawingml/2006/table">
            <a:tbl>
              <a:tblPr/>
              <a:tblGrid>
                <a:gridCol w="2313641">
                  <a:extLst>
                    <a:ext uri="{9D8B030D-6E8A-4147-A177-3AD203B41FA5}">
                      <a16:colId xmlns:a16="http://schemas.microsoft.com/office/drawing/2014/main" xmlns="" val="20000"/>
                    </a:ext>
                  </a:extLst>
                </a:gridCol>
                <a:gridCol w="2314380">
                  <a:extLst>
                    <a:ext uri="{9D8B030D-6E8A-4147-A177-3AD203B41FA5}">
                      <a16:colId xmlns:a16="http://schemas.microsoft.com/office/drawing/2014/main" xmlns="" val="20001"/>
                    </a:ext>
                  </a:extLst>
                </a:gridCol>
                <a:gridCol w="2314380">
                  <a:extLst>
                    <a:ext uri="{9D8B030D-6E8A-4147-A177-3AD203B41FA5}">
                      <a16:colId xmlns:a16="http://schemas.microsoft.com/office/drawing/2014/main" xmlns="" val="20002"/>
                    </a:ext>
                  </a:extLst>
                </a:gridCol>
              </a:tblGrid>
              <a:tr h="565777">
                <a:tc rowSpan="2">
                  <a:txBody>
                    <a:bodyPr/>
                    <a:lstStyle/>
                    <a:p>
                      <a:pPr algn="ctr">
                        <a:lnSpc>
                          <a:spcPct val="150000"/>
                        </a:lnSpc>
                        <a:spcAft>
                          <a:spcPts val="600"/>
                        </a:spcAft>
                      </a:pPr>
                      <a:r>
                        <a:rPr lang="en-IN" sz="2000" b="1" dirty="0">
                          <a:solidFill>
                            <a:srgbClr val="000000"/>
                          </a:solidFill>
                          <a:latin typeface="Times New Roman"/>
                          <a:ea typeface="Times New Roman"/>
                          <a:cs typeface="Times New Roman"/>
                        </a:rPr>
                        <a:t>Sisal  Fiber %</a:t>
                      </a:r>
                      <a:endParaRPr lang="en-US" sz="20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en-IN" sz="2000" b="1" dirty="0">
                          <a:solidFill>
                            <a:srgbClr val="000000"/>
                          </a:solidFill>
                          <a:latin typeface="Times New Roman"/>
                          <a:ea typeface="Times New Roman"/>
                          <a:cs typeface="Times New Roman"/>
                        </a:rPr>
                        <a:t>Splitting Tensile  Strength</a:t>
                      </a:r>
                      <a:r>
                        <a:rPr lang="en-IN" sz="2000" dirty="0">
                          <a:solidFill>
                            <a:srgbClr val="000000"/>
                          </a:solidFill>
                          <a:latin typeface="Times New Roman"/>
                          <a:ea typeface="Times New Roman"/>
                          <a:cs typeface="Times New Roman"/>
                        </a:rPr>
                        <a:t> </a:t>
                      </a:r>
                      <a:r>
                        <a:rPr lang="en-IN" sz="2000" b="1" dirty="0">
                          <a:solidFill>
                            <a:srgbClr val="000000"/>
                          </a:solidFill>
                          <a:latin typeface="Times New Roman"/>
                          <a:ea typeface="Times New Roman"/>
                          <a:cs typeface="Times New Roman"/>
                        </a:rPr>
                        <a:t>(N/mm2)</a:t>
                      </a:r>
                      <a:endParaRPr lang="en-US" sz="20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0"/>
                  </a:ext>
                </a:extLst>
              </a:tr>
              <a:tr h="637785">
                <a:tc vMerge="1">
                  <a:txBody>
                    <a:bodyPr/>
                    <a:lstStyle/>
                    <a:p>
                      <a:endParaRPr lang="en-US"/>
                    </a:p>
                  </a:txBody>
                  <a:tcPr/>
                </a:tc>
                <a:tc>
                  <a:txBody>
                    <a:bodyPr/>
                    <a:lstStyle/>
                    <a:p>
                      <a:pPr algn="ctr">
                        <a:lnSpc>
                          <a:spcPct val="150000"/>
                        </a:lnSpc>
                        <a:spcAft>
                          <a:spcPts val="600"/>
                        </a:spcAft>
                      </a:pPr>
                      <a:r>
                        <a:rPr lang="en-IN" sz="2000" b="1" dirty="0">
                          <a:solidFill>
                            <a:srgbClr val="000000"/>
                          </a:solidFill>
                          <a:latin typeface="Times New Roman"/>
                          <a:ea typeface="Times New Roman"/>
                          <a:cs typeface="Times New Roman"/>
                        </a:rPr>
                        <a:t>14 Days</a:t>
                      </a:r>
                      <a:endParaRPr lang="en-US" sz="20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600"/>
                        </a:spcAft>
                      </a:pPr>
                      <a:r>
                        <a:rPr lang="en-IN" sz="2000" b="1" dirty="0">
                          <a:solidFill>
                            <a:srgbClr val="000000"/>
                          </a:solidFill>
                          <a:latin typeface="Times New Roman"/>
                          <a:ea typeface="Times New Roman"/>
                          <a:cs typeface="Times New Roman"/>
                        </a:rPr>
                        <a:t>28 Days</a:t>
                      </a:r>
                      <a:endParaRPr lang="en-US" sz="20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37785">
                <a:tc>
                  <a:txBody>
                    <a:bodyPr/>
                    <a:lstStyle/>
                    <a:p>
                      <a:pPr algn="ctr">
                        <a:lnSpc>
                          <a:spcPct val="150000"/>
                        </a:lnSpc>
                        <a:spcAft>
                          <a:spcPts val="0"/>
                        </a:spcAft>
                      </a:pPr>
                      <a:r>
                        <a:rPr lang="en-IN" sz="1800" dirty="0">
                          <a:solidFill>
                            <a:srgbClr val="000000"/>
                          </a:solidFill>
                          <a:latin typeface="Times New Roman"/>
                          <a:ea typeface="Times New Roman"/>
                          <a:cs typeface="Times New Roman"/>
                        </a:rPr>
                        <a:t>0.0</a:t>
                      </a:r>
                      <a:endParaRPr lang="en-US" sz="18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000000"/>
                          </a:solidFill>
                          <a:latin typeface="Times New Roman"/>
                          <a:ea typeface="Times New Roman"/>
                          <a:cs typeface="Times New Roman"/>
                        </a:rPr>
                        <a:t>2.93</a:t>
                      </a:r>
                      <a:endParaRPr lang="en-US" sz="1800" dirty="0">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chemeClr val="bg1"/>
                          </a:solidFill>
                          <a:latin typeface="Times New Roman"/>
                          <a:ea typeface="Times New Roman"/>
                          <a:cs typeface="Times New Roman"/>
                        </a:rPr>
                        <a:t>3.35</a:t>
                      </a:r>
                      <a:endParaRPr lang="en-US" sz="1800" dirty="0">
                        <a:solidFill>
                          <a:schemeClr val="bg1"/>
                        </a:solidFill>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637785">
                <a:tc>
                  <a:txBody>
                    <a:bodyPr/>
                    <a:lstStyle/>
                    <a:p>
                      <a:pPr algn="ctr">
                        <a:lnSpc>
                          <a:spcPct val="150000"/>
                        </a:lnSpc>
                        <a:spcAft>
                          <a:spcPts val="0"/>
                        </a:spcAft>
                      </a:pPr>
                      <a:r>
                        <a:rPr lang="en-IN" sz="1800" dirty="0">
                          <a:solidFill>
                            <a:srgbClr val="000000"/>
                          </a:solidFill>
                          <a:latin typeface="Times New Roman"/>
                          <a:ea typeface="Times New Roman"/>
                          <a:cs typeface="Times New Roman"/>
                        </a:rPr>
                        <a:t>0.5</a:t>
                      </a:r>
                      <a:endParaRPr lang="en-US" sz="18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000000"/>
                          </a:solidFill>
                          <a:latin typeface="Times New Roman"/>
                          <a:ea typeface="Times New Roman"/>
                          <a:cs typeface="Times New Roman"/>
                        </a:rPr>
                        <a:t>3.51</a:t>
                      </a:r>
                      <a:endParaRPr lang="en-US" sz="1800" dirty="0">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chemeClr val="bg1"/>
                          </a:solidFill>
                          <a:latin typeface="Times New Roman"/>
                          <a:ea typeface="Times New Roman"/>
                          <a:cs typeface="Times New Roman"/>
                        </a:rPr>
                        <a:t>4.09</a:t>
                      </a:r>
                      <a:endParaRPr lang="en-US" sz="1800" dirty="0">
                        <a:solidFill>
                          <a:schemeClr val="bg1"/>
                        </a:solidFill>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637785">
                <a:tc>
                  <a:txBody>
                    <a:bodyPr/>
                    <a:lstStyle/>
                    <a:p>
                      <a:pPr algn="ctr">
                        <a:lnSpc>
                          <a:spcPct val="150000"/>
                        </a:lnSpc>
                        <a:spcAft>
                          <a:spcPts val="0"/>
                        </a:spcAft>
                      </a:pPr>
                      <a:r>
                        <a:rPr lang="en-IN" sz="1800" dirty="0">
                          <a:solidFill>
                            <a:srgbClr val="000000"/>
                          </a:solidFill>
                          <a:latin typeface="Times New Roman"/>
                          <a:ea typeface="Times New Roman"/>
                          <a:cs typeface="Times New Roman"/>
                        </a:rPr>
                        <a:t>1.0</a:t>
                      </a:r>
                      <a:endParaRPr lang="en-US" sz="18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000000"/>
                          </a:solidFill>
                          <a:latin typeface="Times New Roman"/>
                          <a:ea typeface="Times New Roman"/>
                          <a:cs typeface="Times New Roman"/>
                        </a:rPr>
                        <a:t>3.59</a:t>
                      </a:r>
                      <a:endParaRPr lang="en-US" sz="1800" dirty="0">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chemeClr val="bg1"/>
                          </a:solidFill>
                          <a:latin typeface="Times New Roman"/>
                          <a:ea typeface="Times New Roman"/>
                          <a:cs typeface="Times New Roman"/>
                        </a:rPr>
                        <a:t>3.92</a:t>
                      </a:r>
                      <a:endParaRPr lang="en-US" sz="1800" dirty="0">
                        <a:solidFill>
                          <a:schemeClr val="bg1"/>
                        </a:solidFill>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637785">
                <a:tc>
                  <a:txBody>
                    <a:bodyPr/>
                    <a:lstStyle/>
                    <a:p>
                      <a:pPr algn="ctr">
                        <a:lnSpc>
                          <a:spcPct val="150000"/>
                        </a:lnSpc>
                        <a:spcAft>
                          <a:spcPts val="0"/>
                        </a:spcAft>
                      </a:pPr>
                      <a:r>
                        <a:rPr lang="en-IN" sz="1800" dirty="0">
                          <a:solidFill>
                            <a:srgbClr val="000000"/>
                          </a:solidFill>
                          <a:latin typeface="Times New Roman"/>
                          <a:ea typeface="Times New Roman"/>
                          <a:cs typeface="Times New Roman"/>
                        </a:rPr>
                        <a:t>1.5</a:t>
                      </a:r>
                      <a:endParaRPr lang="en-US" sz="18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000000"/>
                          </a:solidFill>
                          <a:latin typeface="Times New Roman"/>
                          <a:ea typeface="Times New Roman"/>
                          <a:cs typeface="Times New Roman"/>
                        </a:rPr>
                        <a:t>3.31</a:t>
                      </a:r>
                      <a:endParaRPr lang="en-US" sz="1800" dirty="0">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chemeClr val="bg1"/>
                          </a:solidFill>
                          <a:latin typeface="Times New Roman"/>
                          <a:ea typeface="Times New Roman"/>
                          <a:cs typeface="Times New Roman"/>
                        </a:rPr>
                        <a:t>3.59</a:t>
                      </a:r>
                      <a:endParaRPr lang="en-US" sz="1800" dirty="0">
                        <a:solidFill>
                          <a:schemeClr val="bg1"/>
                        </a:solidFill>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637785">
                <a:tc>
                  <a:txBody>
                    <a:bodyPr/>
                    <a:lstStyle/>
                    <a:p>
                      <a:pPr algn="ctr">
                        <a:lnSpc>
                          <a:spcPct val="150000"/>
                        </a:lnSpc>
                        <a:spcAft>
                          <a:spcPts val="0"/>
                        </a:spcAft>
                      </a:pPr>
                      <a:r>
                        <a:rPr lang="en-IN" sz="1800" dirty="0">
                          <a:solidFill>
                            <a:srgbClr val="000000"/>
                          </a:solidFill>
                          <a:latin typeface="Times New Roman"/>
                          <a:ea typeface="Times New Roman"/>
                          <a:cs typeface="Times New Roman"/>
                        </a:rPr>
                        <a:t>2.0</a:t>
                      </a:r>
                      <a:endParaRPr lang="en-US" sz="18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000000"/>
                          </a:solidFill>
                          <a:latin typeface="Times New Roman"/>
                          <a:ea typeface="Times New Roman"/>
                          <a:cs typeface="Times New Roman"/>
                        </a:rPr>
                        <a:t>3.08</a:t>
                      </a:r>
                      <a:endParaRPr lang="en-US" sz="1800" dirty="0">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chemeClr val="bg1"/>
                          </a:solidFill>
                          <a:latin typeface="Times New Roman"/>
                          <a:ea typeface="Times New Roman"/>
                          <a:cs typeface="Times New Roman"/>
                        </a:rPr>
                        <a:t>3.38</a:t>
                      </a:r>
                      <a:endParaRPr lang="en-US" sz="1800" dirty="0">
                        <a:solidFill>
                          <a:schemeClr val="bg1"/>
                        </a:solidFill>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4014922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395536" y="0"/>
          <a:ext cx="7920880" cy="60486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TextBox 5"/>
          <p:cNvSpPr txBox="1"/>
          <p:nvPr/>
        </p:nvSpPr>
        <p:spPr>
          <a:xfrm flipH="1">
            <a:off x="395536" y="980728"/>
            <a:ext cx="4706809" cy="461665"/>
          </a:xfrm>
          <a:prstGeom prst="rect">
            <a:avLst/>
          </a:prstGeom>
          <a:noFill/>
        </p:spPr>
        <p:txBody>
          <a:bodyPr wrap="square" rtlCol="0">
            <a:spAutoFit/>
          </a:bodyPr>
          <a:lstStyle/>
          <a:p>
            <a:r>
              <a:rPr lang="en-US" sz="2400" b="1" dirty="0"/>
              <a:t>FLEXURE STRENGTH</a:t>
            </a:r>
          </a:p>
        </p:txBody>
      </p:sp>
      <p:graphicFrame>
        <p:nvGraphicFramePr>
          <p:cNvPr id="7" name="Table 6"/>
          <p:cNvGraphicFramePr>
            <a:graphicFrameLocks noGrp="1"/>
          </p:cNvGraphicFramePr>
          <p:nvPr/>
        </p:nvGraphicFramePr>
        <p:xfrm>
          <a:off x="323528" y="2204867"/>
          <a:ext cx="8640961" cy="3384374"/>
        </p:xfrm>
        <a:graphic>
          <a:graphicData uri="http://schemas.openxmlformats.org/drawingml/2006/table">
            <a:tbl>
              <a:tblPr/>
              <a:tblGrid>
                <a:gridCol w="2879707">
                  <a:extLst>
                    <a:ext uri="{9D8B030D-6E8A-4147-A177-3AD203B41FA5}">
                      <a16:colId xmlns:a16="http://schemas.microsoft.com/office/drawing/2014/main" xmlns="" val="20000"/>
                    </a:ext>
                  </a:extLst>
                </a:gridCol>
                <a:gridCol w="2880627">
                  <a:extLst>
                    <a:ext uri="{9D8B030D-6E8A-4147-A177-3AD203B41FA5}">
                      <a16:colId xmlns:a16="http://schemas.microsoft.com/office/drawing/2014/main" xmlns="" val="20001"/>
                    </a:ext>
                  </a:extLst>
                </a:gridCol>
                <a:gridCol w="2880627">
                  <a:extLst>
                    <a:ext uri="{9D8B030D-6E8A-4147-A177-3AD203B41FA5}">
                      <a16:colId xmlns:a16="http://schemas.microsoft.com/office/drawing/2014/main" xmlns="" val="20002"/>
                    </a:ext>
                  </a:extLst>
                </a:gridCol>
              </a:tblGrid>
              <a:tr h="483482">
                <a:tc rowSpan="2">
                  <a:txBody>
                    <a:bodyPr/>
                    <a:lstStyle/>
                    <a:p>
                      <a:pPr algn="ctr">
                        <a:lnSpc>
                          <a:spcPct val="150000"/>
                        </a:lnSpc>
                        <a:spcAft>
                          <a:spcPts val="600"/>
                        </a:spcAft>
                      </a:pPr>
                      <a:r>
                        <a:rPr lang="en-IN" sz="2000" b="1" dirty="0">
                          <a:solidFill>
                            <a:srgbClr val="000000"/>
                          </a:solidFill>
                          <a:latin typeface="Times New Roman"/>
                          <a:ea typeface="Times New Roman"/>
                          <a:cs typeface="Times New Roman"/>
                        </a:rPr>
                        <a:t>Sisal  Fiber %</a:t>
                      </a:r>
                      <a:endParaRPr lang="en-US" sz="20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en-IN" sz="2000" b="1" dirty="0">
                          <a:solidFill>
                            <a:srgbClr val="000000"/>
                          </a:solidFill>
                          <a:latin typeface="Times New Roman"/>
                          <a:ea typeface="Times New Roman"/>
                          <a:cs typeface="Times New Roman"/>
                        </a:rPr>
                        <a:t>Flexural Strength (N/mm2)</a:t>
                      </a:r>
                      <a:endParaRPr lang="en-US" sz="20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0"/>
                  </a:ext>
                </a:extLst>
              </a:tr>
              <a:tr h="483482">
                <a:tc vMerge="1">
                  <a:txBody>
                    <a:bodyPr/>
                    <a:lstStyle/>
                    <a:p>
                      <a:endParaRPr lang="en-US"/>
                    </a:p>
                  </a:txBody>
                  <a:tcPr/>
                </a:tc>
                <a:tc>
                  <a:txBody>
                    <a:bodyPr/>
                    <a:lstStyle/>
                    <a:p>
                      <a:pPr algn="ctr">
                        <a:lnSpc>
                          <a:spcPct val="150000"/>
                        </a:lnSpc>
                        <a:spcAft>
                          <a:spcPts val="600"/>
                        </a:spcAft>
                      </a:pPr>
                      <a:r>
                        <a:rPr lang="en-IN" sz="2000" b="1" dirty="0">
                          <a:solidFill>
                            <a:srgbClr val="000000"/>
                          </a:solidFill>
                          <a:latin typeface="Times New Roman"/>
                          <a:ea typeface="Times New Roman"/>
                          <a:cs typeface="Times New Roman"/>
                        </a:rPr>
                        <a:t>28 Days</a:t>
                      </a:r>
                      <a:endParaRPr lang="en-US" sz="20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2000" b="1" dirty="0">
                          <a:solidFill>
                            <a:srgbClr val="000000"/>
                          </a:solidFill>
                          <a:latin typeface="Times New Roman"/>
                          <a:ea typeface="Times New Roman"/>
                          <a:cs typeface="Times New Roman"/>
                        </a:rPr>
                        <a:t>Percentage Increased</a:t>
                      </a:r>
                      <a:endParaRPr lang="en-US" sz="2000" dirty="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83482">
                <a:tc>
                  <a:txBody>
                    <a:bodyPr/>
                    <a:lstStyle/>
                    <a:p>
                      <a:pPr algn="ctr">
                        <a:lnSpc>
                          <a:spcPct val="150000"/>
                        </a:lnSpc>
                        <a:spcAft>
                          <a:spcPts val="0"/>
                        </a:spcAft>
                      </a:pPr>
                      <a:r>
                        <a:rPr lang="en-IN" sz="1800" dirty="0">
                          <a:solidFill>
                            <a:srgbClr val="000000"/>
                          </a:solidFill>
                          <a:latin typeface="Times New Roman"/>
                          <a:ea typeface="Times New Roman"/>
                          <a:cs typeface="Times New Roman"/>
                        </a:rPr>
                        <a:t>0.0</a:t>
                      </a:r>
                      <a:endParaRPr lang="en-US" sz="18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000000"/>
                          </a:solidFill>
                          <a:latin typeface="Times New Roman"/>
                          <a:ea typeface="Times New Roman"/>
                          <a:cs typeface="Times New Roman"/>
                        </a:rPr>
                        <a:t>2.7</a:t>
                      </a:r>
                      <a:endParaRPr lang="en-US" sz="1800" dirty="0">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dirty="0">
                          <a:solidFill>
                            <a:srgbClr val="000000"/>
                          </a:solidFill>
                          <a:latin typeface="Times New Roman"/>
                          <a:ea typeface="Times New Roman"/>
                          <a:cs typeface="Times New Roman"/>
                        </a:rPr>
                        <a:t>-</a:t>
                      </a:r>
                      <a:endParaRPr lang="en-US" sz="1800" dirty="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83482">
                <a:tc>
                  <a:txBody>
                    <a:bodyPr/>
                    <a:lstStyle/>
                    <a:p>
                      <a:pPr algn="ctr">
                        <a:lnSpc>
                          <a:spcPct val="150000"/>
                        </a:lnSpc>
                        <a:spcAft>
                          <a:spcPts val="0"/>
                        </a:spcAft>
                      </a:pPr>
                      <a:r>
                        <a:rPr lang="en-IN" sz="1800" dirty="0">
                          <a:solidFill>
                            <a:srgbClr val="000000"/>
                          </a:solidFill>
                          <a:latin typeface="Times New Roman"/>
                          <a:ea typeface="Times New Roman"/>
                          <a:cs typeface="Times New Roman"/>
                        </a:rPr>
                        <a:t>0.5</a:t>
                      </a:r>
                      <a:endParaRPr lang="en-US" sz="18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000000"/>
                          </a:solidFill>
                          <a:latin typeface="Times New Roman"/>
                          <a:ea typeface="Times New Roman"/>
                          <a:cs typeface="Times New Roman"/>
                        </a:rPr>
                        <a:t>2.92</a:t>
                      </a:r>
                      <a:endParaRPr lang="en-US" sz="1800" dirty="0">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dirty="0">
                          <a:solidFill>
                            <a:srgbClr val="000000"/>
                          </a:solidFill>
                          <a:latin typeface="Times New Roman"/>
                          <a:ea typeface="Times New Roman"/>
                          <a:cs typeface="Times New Roman"/>
                        </a:rPr>
                        <a:t>10</a:t>
                      </a:r>
                      <a:endParaRPr lang="en-US" sz="1800" dirty="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83482">
                <a:tc>
                  <a:txBody>
                    <a:bodyPr/>
                    <a:lstStyle/>
                    <a:p>
                      <a:pPr algn="ctr">
                        <a:lnSpc>
                          <a:spcPct val="150000"/>
                        </a:lnSpc>
                        <a:spcAft>
                          <a:spcPts val="0"/>
                        </a:spcAft>
                      </a:pPr>
                      <a:r>
                        <a:rPr lang="en-IN" sz="1800" dirty="0">
                          <a:solidFill>
                            <a:srgbClr val="000000"/>
                          </a:solidFill>
                          <a:latin typeface="Times New Roman"/>
                          <a:ea typeface="Times New Roman"/>
                          <a:cs typeface="Times New Roman"/>
                        </a:rPr>
                        <a:t>1.0</a:t>
                      </a:r>
                      <a:endParaRPr lang="en-US" sz="18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000000"/>
                          </a:solidFill>
                          <a:latin typeface="Times New Roman"/>
                          <a:ea typeface="Times New Roman"/>
                          <a:cs typeface="Times New Roman"/>
                        </a:rPr>
                        <a:t>3.41</a:t>
                      </a:r>
                      <a:endParaRPr lang="en-US" sz="1800" dirty="0">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dirty="0">
                          <a:solidFill>
                            <a:srgbClr val="000000"/>
                          </a:solidFill>
                          <a:latin typeface="Times New Roman"/>
                          <a:ea typeface="Times New Roman"/>
                          <a:cs typeface="Times New Roman"/>
                        </a:rPr>
                        <a:t>25.13</a:t>
                      </a:r>
                      <a:endParaRPr lang="en-US" sz="1800" dirty="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83482">
                <a:tc>
                  <a:txBody>
                    <a:bodyPr/>
                    <a:lstStyle/>
                    <a:p>
                      <a:pPr algn="ctr">
                        <a:lnSpc>
                          <a:spcPct val="150000"/>
                        </a:lnSpc>
                        <a:spcAft>
                          <a:spcPts val="0"/>
                        </a:spcAft>
                      </a:pPr>
                      <a:r>
                        <a:rPr lang="en-IN" sz="1800" dirty="0">
                          <a:solidFill>
                            <a:srgbClr val="000000"/>
                          </a:solidFill>
                          <a:latin typeface="Times New Roman"/>
                          <a:ea typeface="Times New Roman"/>
                          <a:cs typeface="Times New Roman"/>
                        </a:rPr>
                        <a:t>1.5</a:t>
                      </a:r>
                      <a:endParaRPr lang="en-US" sz="18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000000"/>
                          </a:solidFill>
                          <a:latin typeface="Times New Roman"/>
                          <a:ea typeface="Times New Roman"/>
                          <a:cs typeface="Times New Roman"/>
                        </a:rPr>
                        <a:t>3.29</a:t>
                      </a:r>
                      <a:endParaRPr lang="en-US" sz="1800" dirty="0">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dirty="0">
                          <a:solidFill>
                            <a:srgbClr val="000000"/>
                          </a:solidFill>
                          <a:latin typeface="Times New Roman"/>
                          <a:ea typeface="Times New Roman"/>
                          <a:cs typeface="Times New Roman"/>
                        </a:rPr>
                        <a:t>20.74</a:t>
                      </a:r>
                      <a:endParaRPr lang="en-US" sz="1800" dirty="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83482">
                <a:tc>
                  <a:txBody>
                    <a:bodyPr/>
                    <a:lstStyle/>
                    <a:p>
                      <a:pPr algn="ctr">
                        <a:lnSpc>
                          <a:spcPct val="150000"/>
                        </a:lnSpc>
                        <a:spcAft>
                          <a:spcPts val="0"/>
                        </a:spcAft>
                      </a:pPr>
                      <a:r>
                        <a:rPr lang="en-IN" sz="1800" dirty="0">
                          <a:solidFill>
                            <a:srgbClr val="000000"/>
                          </a:solidFill>
                          <a:latin typeface="Times New Roman"/>
                          <a:ea typeface="Times New Roman"/>
                          <a:cs typeface="Times New Roman"/>
                        </a:rPr>
                        <a:t>2.0</a:t>
                      </a:r>
                      <a:endParaRPr lang="en-US" sz="1800" dirty="0">
                        <a:solidFill>
                          <a:srgbClr val="000000"/>
                        </a:solidFill>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800" dirty="0">
                          <a:solidFill>
                            <a:srgbClr val="000000"/>
                          </a:solidFill>
                          <a:latin typeface="Times New Roman"/>
                          <a:ea typeface="Times New Roman"/>
                          <a:cs typeface="Times New Roman"/>
                        </a:rPr>
                        <a:t>3.15</a:t>
                      </a:r>
                      <a:endParaRPr lang="en-US" sz="1800" dirty="0">
                        <a:latin typeface="Calibri"/>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800" dirty="0">
                          <a:solidFill>
                            <a:srgbClr val="000000"/>
                          </a:solidFill>
                          <a:latin typeface="Times New Roman"/>
                          <a:ea typeface="Times New Roman"/>
                          <a:cs typeface="Times New Roman"/>
                        </a:rPr>
                        <a:t>15.56</a:t>
                      </a:r>
                      <a:endParaRPr lang="en-US" sz="1800" dirty="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1444481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nvGraphicFramePr>
        <p:xfrm>
          <a:off x="899592" y="548680"/>
          <a:ext cx="7416823" cy="60486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1550633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96752"/>
            <a:ext cx="8640960" cy="4498667"/>
          </a:xfrm>
          <a:prstGeom prst="rect">
            <a:avLst/>
          </a:prstGeom>
        </p:spPr>
        <p:txBody>
          <a:bodyPr wrap="square">
            <a:spAutoFit/>
          </a:bodyPr>
          <a:lstStyle/>
          <a:p>
            <a:pPr marL="628650" marR="0">
              <a:lnSpc>
                <a:spcPct val="150000"/>
              </a:lnSpc>
              <a:spcBef>
                <a:spcPts val="0"/>
              </a:spcBef>
              <a:spcAft>
                <a:spcPts val="1000"/>
              </a:spcAft>
            </a:pPr>
            <a:r>
              <a:rPr lang="en-IN" sz="12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latin typeface="Times New Roman" pitchFamily="18" charset="0"/>
                <a:cs typeface="Times New Roman" pitchFamily="18" charset="0"/>
              </a:rPr>
              <a:t>1.Compressive strength increases as increase in the percentage (%) of Sisal fiber (0% to 1.5%) after 1.5% of SF compressive strength decreases for both 14 days &amp; 28 days cube strength. </a:t>
            </a:r>
            <a:r>
              <a:rPr lang="en-US" sz="2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t </a:t>
            </a:r>
            <a:r>
              <a:rPr lang="en-US" sz="2000" dirty="0">
                <a:latin typeface="Times New Roman" pitchFamily="18" charset="0"/>
                <a:cs typeface="Times New Roman" pitchFamily="18" charset="0"/>
              </a:rPr>
              <a:t>was also observed that optimum percentage increment in compressive strength of concrete was 32.3% for 14 days curing and 39.6% after 28 days curing (from 0% to 1.5% addition of Sisal  fiber).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2.The optimum percentage increment in split tensile strength was 22.19% for 14 days curing at 1.0% SF and 23.69% for 28 days at 0.5% SF.</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3.It was also noted that flexural strength of concrete increase gradually with addition of Sisal fiber and minimum flexural strength was obtained at 0% (2.7 N/mm2). </a:t>
            </a:r>
            <a:r>
              <a:rPr lang="en-US" sz="2000" dirty="0" smtClean="0">
                <a:latin typeface="Times New Roman" pitchFamily="18" charset="0"/>
                <a:cs typeface="Times New Roman" pitchFamily="18" charset="0"/>
              </a:rPr>
              <a:t>3.41 </a:t>
            </a:r>
            <a:r>
              <a:rPr lang="en-US" sz="2000" dirty="0">
                <a:latin typeface="Times New Roman" pitchFamily="18" charset="0"/>
                <a:cs typeface="Times New Roman" pitchFamily="18" charset="0"/>
              </a:rPr>
              <a:t>N/mm2 optimum flexural strength was obtained with addition of 1.0% Sisal fiber after 28 days of curing</a:t>
            </a:r>
            <a:endParaRPr lang="en-US" sz="2000" dirty="0">
              <a:latin typeface="Times New Roman" pitchFamily="18" charset="0"/>
              <a:ea typeface="Times New Roman" panose="02020603050405020304" pitchFamily="18" charset="0"/>
              <a:cs typeface="Times New Roman" pitchFamily="18" charset="0"/>
            </a:endParaRPr>
          </a:p>
        </p:txBody>
      </p:sp>
      <p:sp>
        <p:nvSpPr>
          <p:cNvPr id="3" name="TextBox 2"/>
          <p:cNvSpPr txBox="1"/>
          <p:nvPr/>
        </p:nvSpPr>
        <p:spPr>
          <a:xfrm>
            <a:off x="755576" y="764704"/>
            <a:ext cx="3744416" cy="523220"/>
          </a:xfrm>
          <a:prstGeom prst="rect">
            <a:avLst/>
          </a:prstGeom>
          <a:noFill/>
        </p:spPr>
        <p:txBody>
          <a:bodyPr wrap="square" rtlCol="0">
            <a:spAutoFit/>
          </a:bodyPr>
          <a:lstStyle/>
          <a:p>
            <a:r>
              <a:rPr lang="en-US" sz="2800" b="1" dirty="0" smtClean="0"/>
              <a:t>Conclusions:</a:t>
            </a:r>
            <a:endParaRPr lang="en-US" sz="2800" b="1" dirty="0"/>
          </a:p>
        </p:txBody>
      </p:sp>
    </p:spTree>
    <p:extLst>
      <p:ext uri="{BB962C8B-B14F-4D97-AF65-F5344CB8AC3E}">
        <p14:creationId xmlns:p14="http://schemas.microsoft.com/office/powerpoint/2010/main" xmlns="" val="21993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a:bodyPr>
          <a:lstStyle/>
          <a:p>
            <a:r>
              <a:rPr lang="en-US" dirty="0">
                <a:latin typeface="Arial Black" panose="020B0A04020102020204" pitchFamily="34" charset="0"/>
              </a:rPr>
              <a:t> Contents</a:t>
            </a:r>
          </a:p>
        </p:txBody>
      </p:sp>
      <p:sp>
        <p:nvSpPr>
          <p:cNvPr id="3" name="Content Placeholder 2"/>
          <p:cNvSpPr>
            <a:spLocks noGrp="1"/>
          </p:cNvSpPr>
          <p:nvPr>
            <p:ph idx="1"/>
          </p:nvPr>
        </p:nvSpPr>
        <p:spPr>
          <a:xfrm>
            <a:off x="457200" y="1556792"/>
            <a:ext cx="8229600" cy="4896544"/>
          </a:xfrm>
        </p:spPr>
        <p:txBody>
          <a:bodyPr>
            <a:normAutofit/>
          </a:bodyPr>
          <a:lstStyle/>
          <a:p>
            <a:pPr>
              <a:lnSpc>
                <a:spcPct val="150000"/>
              </a:lnSpc>
            </a:pPr>
            <a:r>
              <a:rPr lang="en-US" sz="2400" dirty="0">
                <a:latin typeface="Times New Roman" pitchFamily="18" charset="0"/>
                <a:cs typeface="Times New Roman" pitchFamily="18" charset="0"/>
              </a:rPr>
              <a:t>Introduction </a:t>
            </a:r>
          </a:p>
          <a:p>
            <a:pPr>
              <a:lnSpc>
                <a:spcPct val="150000"/>
              </a:lnSpc>
            </a:pPr>
            <a:r>
              <a:rPr lang="en-US" sz="2400" dirty="0">
                <a:latin typeface="Times New Roman" pitchFamily="18" charset="0"/>
                <a:cs typeface="Times New Roman" pitchFamily="18" charset="0"/>
              </a:rPr>
              <a:t>Literature Survey</a:t>
            </a:r>
          </a:p>
          <a:p>
            <a:pPr>
              <a:lnSpc>
                <a:spcPct val="150000"/>
              </a:lnSpc>
            </a:pPr>
            <a:r>
              <a:rPr lang="en-US" sz="2400" dirty="0">
                <a:latin typeface="Times New Roman" pitchFamily="18" charset="0"/>
                <a:cs typeface="Times New Roman" pitchFamily="18" charset="0"/>
              </a:rPr>
              <a:t>Objectives</a:t>
            </a:r>
          </a:p>
          <a:p>
            <a:pPr>
              <a:lnSpc>
                <a:spcPct val="150000"/>
              </a:lnSpc>
            </a:pPr>
            <a:r>
              <a:rPr lang="en-US" sz="2400" dirty="0">
                <a:latin typeface="Times New Roman" pitchFamily="18" charset="0"/>
                <a:cs typeface="Times New Roman" pitchFamily="18" charset="0"/>
              </a:rPr>
              <a:t>Result Analysis</a:t>
            </a:r>
          </a:p>
          <a:p>
            <a:pPr>
              <a:lnSpc>
                <a:spcPct val="150000"/>
              </a:lnSpc>
            </a:pPr>
            <a:r>
              <a:rPr lang="en-US" sz="2400" dirty="0">
                <a:latin typeface="Times New Roman" pitchFamily="18" charset="0"/>
                <a:cs typeface="Times New Roman" pitchFamily="18" charset="0"/>
              </a:rPr>
              <a:t>Conclusions</a:t>
            </a:r>
          </a:p>
          <a:p>
            <a:pPr>
              <a:lnSpc>
                <a:spcPct val="150000"/>
              </a:lnSpc>
            </a:pPr>
            <a:r>
              <a:rPr lang="en-US" sz="2400" dirty="0">
                <a:latin typeface="Times New Roman" pitchFamily="18" charset="0"/>
                <a:cs typeface="Times New Roman" pitchFamily="18" charset="0"/>
              </a:rPr>
              <a:t>Future Scope</a:t>
            </a:r>
          </a:p>
          <a:p>
            <a:pPr>
              <a:lnSpc>
                <a:spcPct val="150000"/>
              </a:lnSpc>
            </a:pPr>
            <a:r>
              <a:rPr lang="en-US" sz="2400" dirty="0">
                <a:latin typeface="Times New Roman" pitchFamily="18" charset="0"/>
                <a:cs typeface="Times New Roman" pitchFamily="18" charset="0"/>
              </a:rPr>
              <a:t>References</a:t>
            </a:r>
          </a:p>
        </p:txBody>
      </p:sp>
    </p:spTree>
    <p:extLst>
      <p:ext uri="{BB962C8B-B14F-4D97-AF65-F5344CB8AC3E}">
        <p14:creationId xmlns:p14="http://schemas.microsoft.com/office/powerpoint/2010/main" xmlns="" val="1434484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764704"/>
            <a:ext cx="8604448" cy="5575885"/>
          </a:xfrm>
          <a:prstGeom prst="rect">
            <a:avLst/>
          </a:prstGeom>
        </p:spPr>
        <p:txBody>
          <a:bodyPr wrap="square">
            <a:spAutoFit/>
          </a:bodyPr>
          <a:lstStyle/>
          <a:p>
            <a:pPr marL="628650" marR="0">
              <a:lnSpc>
                <a:spcPct val="150000"/>
              </a:lnSpc>
              <a:spcBef>
                <a:spcPts val="0"/>
              </a:spcBef>
              <a:spcAft>
                <a:spcPts val="1000"/>
              </a:spcAft>
              <a:tabLst>
                <a:tab pos="228600" algn="l"/>
              </a:tabLst>
            </a:pPr>
            <a:r>
              <a:rPr lang="en-IN" sz="12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ea typeface="Times New Roman" panose="02020603050405020304" pitchFamily="18" charset="0"/>
                <a:cs typeface="Times New Roman" panose="02020603050405020304" pitchFamily="18" charset="0"/>
              </a:rPr>
              <a:t>DISCUSSION:</a:t>
            </a: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628650" marR="0">
              <a:lnSpc>
                <a:spcPct val="150000"/>
              </a:lnSpc>
              <a:spcBef>
                <a:spcPts val="0"/>
              </a:spcBef>
              <a:spcAft>
                <a:spcPts val="1000"/>
              </a:spcAft>
              <a:tabLst>
                <a:tab pos="228600" algn="l"/>
              </a:tabLst>
            </a:pPr>
            <a:r>
              <a:rPr lang="en-US" sz="1600" dirty="0">
                <a:latin typeface="Times New Roman" pitchFamily="18" charset="0"/>
                <a:cs typeface="Times New Roman" pitchFamily="18" charset="0"/>
              </a:rPr>
              <a:t>Result </a:t>
            </a:r>
            <a:r>
              <a:rPr lang="en-US" sz="1600" dirty="0" smtClean="0">
                <a:latin typeface="Times New Roman" pitchFamily="18" charset="0"/>
                <a:cs typeface="Times New Roman" pitchFamily="18" charset="0"/>
              </a:rPr>
              <a:t>reveals </a:t>
            </a:r>
            <a:r>
              <a:rPr lang="en-US" sz="1600" dirty="0">
                <a:latin typeface="Times New Roman" pitchFamily="18" charset="0"/>
                <a:cs typeface="Times New Roman" pitchFamily="18" charset="0"/>
              </a:rPr>
              <a:t>that the Sisal fibres (SF) reduce early age shrinkage and moisture loss of the concrete mix even when low volume fractions of SF are used. From the result of this research, it was found that the use of fiber in the concrete decreases the workability of the fresh concrete. It was concluded that the increasing percentage volume of fiber added into the concrete would lead the workability decreased. High volume dosage rate above 1.5% showed that the concrete was significantly stiff and difficult to compact and strength also decreases. However, it also reduced the bleeding and segregation in the concrete mixture. Compressive strength of concrete increases with increase in fiber dosage up to 1.5%, then it starts decreasing. The addition of Sisal fibres at low values actually increases the 28 days compressive strength but when the volumes get higher than the 1.5 % SF decreases from original. The tensile strength increases about 23.73 % up to 1.0% after which it decreases. There is about 25.28% increase in flexure strength by adding 1.0% fibres in concrete after which strength starts reducing with further increment in fiber ratios. </a:t>
            </a:r>
            <a:endParaRPr lang="en-US" sz="1600" dirty="0">
              <a:latin typeface="Times New Roman"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xmlns="" val="3277332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8424936" cy="6581289"/>
          </a:xfrm>
          <a:prstGeom prst="rect">
            <a:avLst/>
          </a:prstGeom>
        </p:spPr>
        <p:txBody>
          <a:bodyPr wrap="square">
            <a:spAutoFit/>
          </a:bodyPr>
          <a:lstStyle/>
          <a:p>
            <a:pPr marL="457200" marR="0" algn="ctr">
              <a:lnSpc>
                <a:spcPct val="150000"/>
              </a:lnSpc>
              <a:spcBef>
                <a:spcPts val="0"/>
              </a:spcBef>
              <a:spcAft>
                <a:spcPts val="1000"/>
              </a:spcAft>
            </a:pPr>
            <a:r>
              <a:rPr lang="en-I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References</a:t>
            </a:r>
            <a:endParaRPr lang="en-US" sz="32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50000"/>
              </a:lnSpc>
              <a:spcBef>
                <a:spcPts val="0"/>
              </a:spcBef>
              <a:spcAft>
                <a:spcPts val="1000"/>
              </a:spcAf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342900" marR="292100" lvl="0" indent="-342900" algn="just" fontAlgn="base">
              <a:lnSpc>
                <a:spcPct val="150000"/>
              </a:lnSpc>
              <a:spcBef>
                <a:spcPts val="0"/>
              </a:spcBef>
              <a:spcAft>
                <a:spcPts val="0"/>
              </a:spcAft>
              <a:buFont typeface="+mj-lt"/>
              <a:buAutoNum type="arabicPeriod"/>
              <a:tabLst>
                <a:tab pos="457200" algn="l"/>
              </a:tabLs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IS:2386-1963 (Part-III). </a:t>
            </a:r>
            <a:r>
              <a:rPr lang="en-IN" sz="1400" i="1" dirty="0">
                <a:latin typeface="Times New Roman" panose="02020603050405020304" pitchFamily="18" charset="0"/>
                <a:ea typeface="Times New Roman" panose="02020603050405020304" pitchFamily="18" charset="0"/>
                <a:cs typeface="Times New Roman" panose="02020603050405020304" pitchFamily="18" charset="0"/>
              </a:rPr>
              <a:t>Methods of Test for aggregates for concrete Part III </a:t>
            </a:r>
            <a:r>
              <a:rPr lang="en-IN" sz="1400" i="1" dirty="0" err="1">
                <a:latin typeface="Times New Roman" panose="02020603050405020304" pitchFamily="18" charset="0"/>
                <a:ea typeface="Times New Roman" panose="02020603050405020304" pitchFamily="18" charset="0"/>
                <a:cs typeface="Times New Roman" panose="02020603050405020304" pitchFamily="18" charset="0"/>
              </a:rPr>
              <a:t>specificgravity</a:t>
            </a:r>
            <a:r>
              <a:rPr lang="en-IN" sz="1400" i="1" dirty="0">
                <a:latin typeface="Times New Roman" panose="02020603050405020304" pitchFamily="18" charset="0"/>
                <a:ea typeface="Times New Roman" panose="02020603050405020304" pitchFamily="18" charset="0"/>
                <a:cs typeface="Times New Roman" panose="02020603050405020304" pitchFamily="18" charset="0"/>
              </a:rPr>
              <a:t>, density, voids, absorption and bulking. </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Bureau of Indian Standards.</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342900" marR="25400" lvl="0" indent="-342900" algn="just" fontAlgn="base">
              <a:lnSpc>
                <a:spcPct val="150000"/>
              </a:lnSpc>
              <a:spcBef>
                <a:spcPts val="0"/>
              </a:spcBef>
              <a:spcAft>
                <a:spcPts val="0"/>
              </a:spcAft>
              <a:buFont typeface="+mj-lt"/>
              <a:buAutoNum type="arabicPeriod"/>
              <a:tabLst>
                <a:tab pos="171450" algn="l"/>
              </a:tabLs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IS:383-1970. </a:t>
            </a:r>
            <a:r>
              <a:rPr lang="en-IN" sz="1400" i="1" dirty="0">
                <a:latin typeface="Times New Roman" panose="02020603050405020304" pitchFamily="18" charset="0"/>
                <a:ea typeface="Times New Roman" panose="02020603050405020304" pitchFamily="18" charset="0"/>
                <a:cs typeface="Times New Roman" panose="02020603050405020304" pitchFamily="18" charset="0"/>
              </a:rPr>
              <a:t>Specification for coarse aggregate and fine aggregate from natural </a:t>
            </a:r>
            <a:r>
              <a:rPr lang="en-IN" sz="1400" i="1" dirty="0" err="1">
                <a:latin typeface="Times New Roman" panose="02020603050405020304" pitchFamily="18" charset="0"/>
                <a:ea typeface="Times New Roman" panose="02020603050405020304" pitchFamily="18" charset="0"/>
                <a:cs typeface="Times New Roman" panose="02020603050405020304" pitchFamily="18" charset="0"/>
              </a:rPr>
              <a:t>sourcesfor</a:t>
            </a:r>
            <a:r>
              <a:rPr lang="en-IN" sz="1400" i="1" dirty="0">
                <a:latin typeface="Times New Roman" panose="02020603050405020304" pitchFamily="18" charset="0"/>
                <a:ea typeface="Times New Roman" panose="02020603050405020304" pitchFamily="18" charset="0"/>
                <a:cs typeface="Times New Roman" panose="02020603050405020304" pitchFamily="18" charset="0"/>
              </a:rPr>
              <a:t> concrete. </a:t>
            </a:r>
            <a:r>
              <a:rPr lang="en-IN" sz="1400" dirty="0" smtClean="0">
                <a:latin typeface="Times New Roman" panose="02020603050405020304" pitchFamily="18" charset="0"/>
                <a:ea typeface="Times New Roman" panose="02020603050405020304" pitchFamily="18" charset="0"/>
                <a:cs typeface="Times New Roman" panose="02020603050405020304" pitchFamily="18" charset="0"/>
              </a:rPr>
              <a:t>Bureau </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of Indian Standards.IS:455-1989. </a:t>
            </a:r>
            <a:r>
              <a:rPr lang="en-IN" sz="1400" i="1" dirty="0">
                <a:latin typeface="Times New Roman" panose="02020603050405020304" pitchFamily="18" charset="0"/>
                <a:ea typeface="Times New Roman" panose="02020603050405020304" pitchFamily="18" charset="0"/>
                <a:cs typeface="Times New Roman" panose="02020603050405020304" pitchFamily="18" charset="0"/>
              </a:rPr>
              <a:t>Portland Slag Cement- </a:t>
            </a:r>
            <a:r>
              <a:rPr lang="en-IN" sz="1400" i="1" dirty="0" err="1" smtClean="0">
                <a:latin typeface="Times New Roman" panose="02020603050405020304" pitchFamily="18" charset="0"/>
                <a:ea typeface="Times New Roman" panose="02020603050405020304" pitchFamily="18" charset="0"/>
                <a:cs typeface="Times New Roman" panose="02020603050405020304" pitchFamily="18" charset="0"/>
              </a:rPr>
              <a:t>Specification.</a:t>
            </a:r>
            <a:r>
              <a:rPr lang="en-IN" sz="1400" dirty="0" err="1" smtClean="0">
                <a:latin typeface="Times New Roman" panose="02020603050405020304" pitchFamily="18" charset="0"/>
                <a:ea typeface="Times New Roman" panose="02020603050405020304" pitchFamily="18" charset="0"/>
                <a:cs typeface="Times New Roman" panose="02020603050405020304" pitchFamily="18" charset="0"/>
              </a:rPr>
              <a:t>Bureau</a:t>
            </a:r>
            <a:r>
              <a:rPr lang="en-IN" sz="1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of Indian Standards.</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342900" marR="63500" lvl="0" indent="-342900" algn="just" fontAlgn="base">
              <a:lnSpc>
                <a:spcPct val="150000"/>
              </a:lnSpc>
              <a:spcBef>
                <a:spcPts val="0"/>
              </a:spcBef>
              <a:spcAft>
                <a:spcPts val="0"/>
              </a:spcAft>
              <a:buFont typeface="+mj-lt"/>
              <a:buAutoNum type="arabicPeriod"/>
              <a:tabLst>
                <a:tab pos="457200" algn="l"/>
              </a:tabLs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IS:456-2000. </a:t>
            </a:r>
            <a:r>
              <a:rPr lang="en-IN" sz="1400" i="1" dirty="0">
                <a:latin typeface="Times New Roman" panose="02020603050405020304" pitchFamily="18" charset="0"/>
                <a:ea typeface="Times New Roman" panose="02020603050405020304" pitchFamily="18" charset="0"/>
                <a:cs typeface="Times New Roman" panose="02020603050405020304" pitchFamily="18" charset="0"/>
              </a:rPr>
              <a:t>Plain and Reinforced concrete- code of practice (Fourth Revision).</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Bureau of Indian Standards</a:t>
            </a:r>
            <a:r>
              <a:rPr lang="en-IN" sz="14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marR="63500" lvl="0" indent="-342900" algn="just" fontAlgn="base">
              <a:lnSpc>
                <a:spcPct val="150000"/>
              </a:lnSpc>
              <a:spcBef>
                <a:spcPts val="0"/>
              </a:spcBef>
              <a:spcAft>
                <a:spcPts val="0"/>
              </a:spcAft>
              <a:buFont typeface="+mj-lt"/>
              <a:buAutoNum type="arabicPeriod"/>
              <a:tabLst>
                <a:tab pos="457200" algn="l"/>
              </a:tabLst>
            </a:pPr>
            <a:r>
              <a:rPr lang="en-US" sz="1400" dirty="0" smtClean="0"/>
              <a:t>IS:456-2000. Plain and Reinforced concrete- code of practice (Fourth Revision). Bureau of Indian Standards. </a:t>
            </a:r>
            <a:endParaRPr lang="en-US" sz="1400" dirty="0" smtClean="0"/>
          </a:p>
          <a:p>
            <a:pPr marL="342900" marR="63500" lvl="0" indent="-342900" algn="just" fontAlgn="base">
              <a:lnSpc>
                <a:spcPct val="150000"/>
              </a:lnSpc>
              <a:spcBef>
                <a:spcPts val="0"/>
              </a:spcBef>
              <a:spcAft>
                <a:spcPts val="0"/>
              </a:spcAft>
              <a:buFont typeface="+mj-lt"/>
              <a:buAutoNum type="arabicPeriod"/>
              <a:tabLst>
                <a:tab pos="457200" algn="l"/>
              </a:tabLst>
            </a:pPr>
            <a:r>
              <a:rPr lang="en-US" sz="1400" dirty="0" smtClean="0"/>
              <a:t> </a:t>
            </a:r>
            <a:r>
              <a:rPr lang="en-US" sz="1400" dirty="0" smtClean="0"/>
              <a:t>Jamilu Usman , Nasiru Yahaya , Mohammed </a:t>
            </a:r>
            <a:r>
              <a:rPr lang="en-US" sz="1400" dirty="0" err="1" smtClean="0"/>
              <a:t>Mazizah</a:t>
            </a:r>
            <a:r>
              <a:rPr lang="en-US" sz="1400" dirty="0" smtClean="0"/>
              <a:t> E2 “Influence of groundnut shell ash on the properties of cement pastes” PSCEE 2019. </a:t>
            </a:r>
            <a:endParaRPr lang="en-US" sz="1400" dirty="0" smtClean="0"/>
          </a:p>
          <a:p>
            <a:pPr marL="342900" marR="63500" lvl="0" indent="-342900" algn="just" fontAlgn="base">
              <a:lnSpc>
                <a:spcPct val="150000"/>
              </a:lnSpc>
              <a:spcBef>
                <a:spcPts val="0"/>
              </a:spcBef>
              <a:spcAft>
                <a:spcPts val="0"/>
              </a:spcAft>
              <a:buFont typeface="+mj-lt"/>
              <a:buAutoNum type="arabicPeriod"/>
              <a:tabLst>
                <a:tab pos="457200" algn="l"/>
              </a:tabLst>
            </a:pPr>
            <a:r>
              <a:rPr lang="en-US" sz="1400" dirty="0" smtClean="0"/>
              <a:t> </a:t>
            </a:r>
            <a:r>
              <a:rPr lang="en-US" sz="1400" dirty="0" smtClean="0"/>
              <a:t>Nadiminti Venkata Lakshmi, Polinati Satya Sagar “Study on partial replacement of groundnut shell ash with cement” challenge Journal of Concrete Research Letters · September 2017. </a:t>
            </a:r>
            <a:endParaRPr lang="en-US" sz="1400" dirty="0" smtClean="0"/>
          </a:p>
          <a:p>
            <a:pPr marL="342900" marR="63500" lvl="0" indent="-342900" algn="just" fontAlgn="base">
              <a:lnSpc>
                <a:spcPct val="150000"/>
              </a:lnSpc>
              <a:spcBef>
                <a:spcPts val="0"/>
              </a:spcBef>
              <a:spcAft>
                <a:spcPts val="0"/>
              </a:spcAft>
              <a:buFont typeface="+mj-lt"/>
              <a:buAutoNum type="arabicPeriod"/>
              <a:tabLst>
                <a:tab pos="457200" algn="l"/>
              </a:tabLst>
            </a:pPr>
            <a:r>
              <a:rPr lang="en-US" sz="1400" dirty="0" smtClean="0"/>
              <a:t> </a:t>
            </a:r>
            <a:r>
              <a:rPr lang="en-US" sz="1400" dirty="0" smtClean="0"/>
              <a:t>Nigeria T.C. Nwofor and S. Sule “stability of groundnut shell ash (GSA)/ordinary </a:t>
            </a:r>
            <a:r>
              <a:rPr lang="en-US" sz="1400" dirty="0" err="1" smtClean="0"/>
              <a:t>portland</a:t>
            </a:r>
            <a:r>
              <a:rPr lang="en-US" sz="1400" dirty="0" smtClean="0"/>
              <a:t> cement (OPC) concrete” Advances in Applied Science Research, 2012, 3 (4):2283-2287 ISSN: 0976-8610 CODEN (USA): AASRFC 2283</a:t>
            </a:r>
            <a:endParaRPr lang="en-IN" sz="1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marR="63500" lvl="0" indent="-342900" algn="just" fontAlgn="base">
              <a:lnSpc>
                <a:spcPct val="150000"/>
              </a:lnSpc>
              <a:spcBef>
                <a:spcPts val="0"/>
              </a:spcBef>
              <a:spcAft>
                <a:spcPts val="0"/>
              </a:spcAft>
              <a:buFont typeface="+mj-lt"/>
              <a:buAutoNum type="arabicPeriod"/>
              <a:tabLst>
                <a:tab pos="457200" algn="l"/>
              </a:tabLst>
            </a:pP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40165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cstate="print"/>
          <a:srcRect/>
          <a:stretch>
            <a:fillRect/>
          </a:stretch>
        </p:blipFill>
        <p:spPr bwMode="auto">
          <a:xfrm>
            <a:off x="1101149" y="2057400"/>
            <a:ext cx="6941702" cy="461962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60000"/>
                    <a:lumOff val="40000"/>
                  </a:schemeClr>
                </a:solidFill>
                <a:latin typeface="Arial Black" panose="020B0A04020102020204" pitchFamily="34" charset="0"/>
              </a:rPr>
              <a:t>INTRODUCTION</a:t>
            </a:r>
            <a:r>
              <a:rPr lang="en-US" dirty="0">
                <a:solidFill>
                  <a:schemeClr val="accent3">
                    <a:lumMod val="60000"/>
                    <a:lumOff val="40000"/>
                  </a:schemeClr>
                </a:solidFill>
              </a:rPr>
              <a:t> </a:t>
            </a:r>
          </a:p>
        </p:txBody>
      </p:sp>
      <p:sp>
        <p:nvSpPr>
          <p:cNvPr id="3" name="Content Placeholder 2"/>
          <p:cNvSpPr>
            <a:spLocks noGrp="1"/>
          </p:cNvSpPr>
          <p:nvPr>
            <p:ph idx="1"/>
          </p:nvPr>
        </p:nvSpPr>
        <p:spPr>
          <a:xfrm>
            <a:off x="395536" y="1412776"/>
            <a:ext cx="8229600" cy="5256584"/>
          </a:xfrm>
        </p:spPr>
        <p:txBody>
          <a:bodyPr>
            <a:normAutofit fontScale="47500" lnSpcReduction="20000"/>
          </a:bodyPr>
          <a:lstStyle/>
          <a:p>
            <a:pPr algn="just">
              <a:lnSpc>
                <a:spcPct val="220000"/>
              </a:lnSpc>
            </a:pPr>
            <a:r>
              <a:rPr lang="en-US" sz="2900" b="1" dirty="0">
                <a:latin typeface="Arial Black" panose="020B0A04020102020204" pitchFamily="34" charset="0"/>
                <a:cs typeface="Times New Roman" pitchFamily="18" charset="0"/>
              </a:rPr>
              <a:t>Concrete</a:t>
            </a:r>
            <a:r>
              <a:rPr lang="en-US" sz="2900" dirty="0">
                <a:latin typeface="Arial Black" panose="020B0A04020102020204" pitchFamily="34" charset="0"/>
                <a:cs typeface="Times New Roman" pitchFamily="18" charset="0"/>
              </a:rPr>
              <a:t> is a popularly used material in the world. More than 10 billion tons of concrete are consumed annually. Conventional concrete is a blend of cement, sand, aggregate and water. </a:t>
            </a:r>
            <a:endParaRPr lang="en-US" sz="2900" dirty="0" smtClean="0">
              <a:latin typeface="Arial Black" panose="020B0A04020102020204" pitchFamily="34" charset="0"/>
              <a:cs typeface="Times New Roman" pitchFamily="18" charset="0"/>
            </a:endParaRPr>
          </a:p>
          <a:p>
            <a:pPr algn="just">
              <a:lnSpc>
                <a:spcPct val="220000"/>
              </a:lnSpc>
            </a:pPr>
            <a:r>
              <a:rPr lang="en-US" sz="2900" dirty="0">
                <a:latin typeface="Arial Black" panose="020B0A04020102020204" pitchFamily="34" charset="0"/>
              </a:rPr>
              <a:t>Groundnut Shell Ash is waste material produced by local markets on shops, carts etc and in large amount by oil industry and many other large scale industry where the shell emerges as waste product. A large of waste is produced by such regular use of groundnut. </a:t>
            </a:r>
            <a:endParaRPr lang="en-US" sz="2900" dirty="0" smtClean="0">
              <a:latin typeface="Arial Black" panose="020B0A04020102020204" pitchFamily="34" charset="0"/>
            </a:endParaRPr>
          </a:p>
          <a:p>
            <a:pPr algn="just">
              <a:lnSpc>
                <a:spcPct val="220000"/>
              </a:lnSpc>
            </a:pPr>
            <a:r>
              <a:rPr lang="en-US" sz="2900" dirty="0" smtClean="0">
                <a:latin typeface="Arial Black" panose="020B0A04020102020204" pitchFamily="34" charset="0"/>
              </a:rPr>
              <a:t>This </a:t>
            </a:r>
            <a:r>
              <a:rPr lang="en-US" sz="2900" dirty="0">
                <a:latin typeface="Arial Black" panose="020B0A04020102020204" pitchFamily="34" charset="0"/>
              </a:rPr>
              <a:t>can be used as a construction material by partially replacing cement that can reduce overall cost and in addition to this waste management is also taking place. A little research is done in this field to find the strength properties of Ground Shell Ash utilized concrete.</a:t>
            </a:r>
          </a:p>
          <a:p>
            <a:pPr algn="just">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1827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980728"/>
            <a:ext cx="8352928" cy="378565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b="1" dirty="0" smtClean="0"/>
              <a:t>Sisal </a:t>
            </a:r>
            <a:r>
              <a:rPr lang="en-US" sz="2000" b="1" dirty="0"/>
              <a:t>fiber </a:t>
            </a:r>
            <a:r>
              <a:rPr lang="en-US" sz="2000" dirty="0"/>
              <a:t>is derived from an agave, Agave sisalana. It is valued for cordage because of its strength, durability, ability to stretch, affinity for certain dyestuffs, and, like coir, it is resistant to deterioration in saltwater. The higher-grade fiber is converted into yarns for the carpet industry. The function of randomly dispersed fibers is to bridge across the cracks that provides some post cracking ductility</a:t>
            </a:r>
            <a:r>
              <a:rPr lang="en-IN" sz="2000" dirty="0"/>
              <a:t>. </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0721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76672"/>
            <a:ext cx="8229600" cy="1080120"/>
          </a:xfrm>
        </p:spPr>
        <p:txBody>
          <a:bodyPr/>
          <a:lstStyle/>
          <a:p>
            <a:r>
              <a:rPr lang="en-US" b="1" dirty="0">
                <a:solidFill>
                  <a:schemeClr val="accent3">
                    <a:lumMod val="60000"/>
                    <a:lumOff val="40000"/>
                  </a:schemeClr>
                </a:solidFill>
              </a:rPr>
              <a:t>Literature Survey</a:t>
            </a:r>
          </a:p>
        </p:txBody>
      </p:sp>
      <p:sp>
        <p:nvSpPr>
          <p:cNvPr id="3" name="Rectangle 2"/>
          <p:cNvSpPr/>
          <p:nvPr/>
        </p:nvSpPr>
        <p:spPr>
          <a:xfrm>
            <a:off x="444080" y="1534120"/>
            <a:ext cx="8448399" cy="4062651"/>
          </a:xfrm>
          <a:prstGeom prst="rect">
            <a:avLst/>
          </a:prstGeom>
        </p:spPr>
        <p:txBody>
          <a:bodyPr wrap="square">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1 </a:t>
            </a:r>
            <a:r>
              <a:rPr lang="en-US" b="1" dirty="0" smtClean="0">
                <a:solidFill>
                  <a:schemeClr val="accent3">
                    <a:lumMod val="60000"/>
                    <a:lumOff val="40000"/>
                  </a:schemeClr>
                </a:solidFill>
              </a:rPr>
              <a:t>MALUGU RAVI PRASANTH (2019) </a:t>
            </a:r>
            <a:r>
              <a:rPr lang="en-US" dirty="0" smtClean="0"/>
              <a:t>The Compressive Strength </a:t>
            </a:r>
          </a:p>
          <a:p>
            <a:pPr algn="just">
              <a:lnSpc>
                <a:spcPct val="150000"/>
              </a:lnSpc>
            </a:pPr>
            <a:r>
              <a:rPr lang="en-US" dirty="0" smtClean="0"/>
              <a:t>and spilt tensile of Concrete is increased when the replacement </a:t>
            </a:r>
          </a:p>
          <a:p>
            <a:pPr algn="just">
              <a:lnSpc>
                <a:spcPct val="150000"/>
              </a:lnSpc>
            </a:pPr>
            <a:r>
              <a:rPr lang="en-US" dirty="0" smtClean="0"/>
              <a:t>of Cement with groundnut shell ash up to 10% replaces by weight of Cement. The Flexural Strength of Concrete is increased when the replacement of Cement with groundnut shell ash up to 15% replaces by weight of Cement</a:t>
            </a: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US" sz="1600" dirty="0"/>
          </a:p>
          <a:p>
            <a:endParaRPr lang="en-IN" dirty="0"/>
          </a:p>
          <a:p>
            <a:endParaRPr lang="en-US" dirty="0"/>
          </a:p>
          <a:p>
            <a:pPr>
              <a:lnSpc>
                <a:spcPct val="200000"/>
              </a:lnSpc>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66973"/>
            <a:ext cx="8568952" cy="7663636"/>
          </a:xfrm>
          <a:prstGeom prst="rect">
            <a:avLst/>
          </a:prstGeom>
        </p:spPr>
        <p:txBody>
          <a:bodyPr wrap="square">
            <a:sp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2. </a:t>
            </a:r>
            <a:r>
              <a:rPr lang="en-US" sz="1600" b="1" dirty="0" smtClean="0">
                <a:solidFill>
                  <a:srgbClr val="FFC000"/>
                </a:solidFill>
              </a:rPr>
              <a:t>Nadiminti Venkata Lakshmi, Polinati Satya Sagar (2017</a:t>
            </a:r>
            <a:r>
              <a:rPr lang="en-US" sz="1600" dirty="0" smtClean="0"/>
              <a:t>) this experimental investigation was carried out to evaluate the strength of concrete, in which cement was replaced with ground nut shell ash for cubes, cylinders, and Prisms with different percentages which vary from 0% to 30% at an interval of 5% were performed. </a:t>
            </a:r>
            <a:r>
              <a:rPr lang="en-US" sz="1600" dirty="0" smtClean="0"/>
              <a:t>These </a:t>
            </a:r>
            <a:r>
              <a:rPr lang="en-US" sz="1600" dirty="0" smtClean="0"/>
              <a:t>Cubes, cylinders, and prisms were tested for 7, 14 and 28 days for compression, flexural and split tensile strengths. It is observed that 10% replacement of ground nut shell ash shown the highest strength values when compared with other percentages and for 15% replacement of ground nut shell ash the compressive and split tensile strength obtained the highest strength rather than other flexural strength.</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dirty="0"/>
              <a:t>3. </a:t>
            </a:r>
            <a:r>
              <a:rPr lang="en-US" sz="1600" b="1" dirty="0">
                <a:solidFill>
                  <a:schemeClr val="accent3">
                    <a:lumMod val="60000"/>
                    <a:lumOff val="40000"/>
                  </a:schemeClr>
                </a:solidFill>
              </a:rPr>
              <a:t>Jamilu Usman 1 , Nasiru Yahaya</a:t>
            </a:r>
            <a:r>
              <a:rPr lang="en-US" sz="1600" dirty="0">
                <a:solidFill>
                  <a:schemeClr val="accent3">
                    <a:lumMod val="60000"/>
                    <a:lumOff val="40000"/>
                  </a:schemeClr>
                </a:solidFill>
              </a:rPr>
              <a:t> ,</a:t>
            </a:r>
            <a:r>
              <a:rPr lang="en-US" sz="1600" b="1" dirty="0">
                <a:solidFill>
                  <a:schemeClr val="accent3">
                    <a:lumMod val="60000"/>
                    <a:lumOff val="40000"/>
                  </a:schemeClr>
                </a:solidFill>
              </a:rPr>
              <a:t> (2013) </a:t>
            </a:r>
            <a:r>
              <a:rPr lang="en-US" sz="1600" dirty="0"/>
              <a:t>. This paper presents the effect of groundnut shell ash (GHA) on the properties of cement paste. Cement pastes containing GHA as cement replacement in different proportions up to 50% by weight were prepared. </a:t>
            </a:r>
            <a:r>
              <a:rPr lang="en-US" sz="1600" dirty="0" smtClean="0"/>
              <a:t>The </a:t>
            </a:r>
            <a:r>
              <a:rPr lang="en-US" sz="1600" dirty="0"/>
              <a:t>results show that GHA increased water demand and delayed setting times, but improved soundness of cement paste. Moreover, compressive strength enhancement of hardened cement paste due pozzolanic reaction as evidenced by the microstructure analysis (FTIR) was observed with up to 10% GHA replacing cement</a:t>
            </a:r>
            <a:r>
              <a:rPr lang="en-IN" sz="1600" dirty="0">
                <a:latin typeface="Times New Roman" panose="02020603050405020304" pitchFamily="18" charset="0"/>
                <a:cs typeface="Times New Roman" panose="02020603050405020304" pitchFamily="18" charset="0"/>
              </a:rPr>
              <a:t>.</a:t>
            </a:r>
          </a:p>
          <a:p>
            <a:endParaRPr lang="en-IN" dirty="0"/>
          </a:p>
          <a:p>
            <a:endParaRPr lang="en-US" dirty="0"/>
          </a:p>
          <a:p>
            <a:endParaRPr lang="en-US" dirty="0"/>
          </a:p>
        </p:txBody>
      </p:sp>
    </p:spTree>
    <p:extLst>
      <p:ext uri="{BB962C8B-B14F-4D97-AF65-F5344CB8AC3E}">
        <p14:creationId xmlns:p14="http://schemas.microsoft.com/office/powerpoint/2010/main" xmlns="" val="59391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908720"/>
            <a:ext cx="8568952" cy="5016758"/>
          </a:xfrm>
          <a:prstGeom prst="rect">
            <a:avLst/>
          </a:prstGeom>
        </p:spPr>
        <p:txBody>
          <a:bodyPr wrap="square">
            <a:spAutoFit/>
          </a:bodyPr>
          <a:lstStyle/>
          <a:p>
            <a:r>
              <a:rPr lang="en-US" sz="1600" dirty="0" smtClean="0">
                <a:solidFill>
                  <a:srgbClr val="FFC000"/>
                </a:solidFill>
              </a:rPr>
              <a:t>4 .DR</a:t>
            </a:r>
            <a:r>
              <a:rPr lang="en-US" sz="1600" dirty="0" smtClean="0">
                <a:solidFill>
                  <a:srgbClr val="FFC000"/>
                </a:solidFill>
              </a:rPr>
              <a:t>. F. A. Olutoge1 Buari T.A2 (2013) </a:t>
            </a:r>
            <a:r>
              <a:rPr lang="en-US" sz="1600" dirty="0" smtClean="0"/>
              <a:t>The principal characteristic measured was the compressive strength of Ordinary Portland Cement (OPC) concrete and OPC/GSA concrete at varying substitution levels of 0%, 5%, 10% and 15% after curing in water and three chemical solutions (MgSO4 , NaSO4 and Ca2 SO4 ) of varying concentrations of 0.5%, 1.5% and 2.5% each at 56 day hydration period. The results showed that the OPC/GSA concrete performed best in these chemical solutions, especially at 10% GSA replacement which exhibited a convincing increase in compressive strengths above that obtain with the use of Ordinary Portland </a:t>
            </a:r>
            <a:r>
              <a:rPr lang="en-US" sz="1600" dirty="0" smtClean="0"/>
              <a:t>cement</a:t>
            </a:r>
          </a:p>
          <a:p>
            <a:r>
              <a:rPr lang="en-US" sz="1600" dirty="0" smtClean="0"/>
              <a:t>. </a:t>
            </a:r>
            <a:endParaRPr lang="en-US" sz="1600" dirty="0" smtClean="0">
              <a:solidFill>
                <a:srgbClr val="FFC000"/>
              </a:solidFill>
            </a:endParaRPr>
          </a:p>
          <a:p>
            <a:r>
              <a:rPr lang="en-US" sz="1600" dirty="0" smtClean="0">
                <a:solidFill>
                  <a:srgbClr val="FFC000"/>
                </a:solidFill>
              </a:rPr>
              <a:t>5. T.C</a:t>
            </a:r>
            <a:r>
              <a:rPr lang="en-US" sz="1600" dirty="0" smtClean="0">
                <a:solidFill>
                  <a:srgbClr val="FFC000"/>
                </a:solidFill>
              </a:rPr>
              <a:t>. Nwofor and S. Sule (2012</a:t>
            </a:r>
            <a:r>
              <a:rPr lang="en-US" sz="1600" dirty="0" smtClean="0"/>
              <a:t>) this study investigates the use of considerable volume of groundnut shell ash as the partial replacement for cement in concrete production. A total of 100 specimens of the GSA/OPC concrete was cured in cubes of 100mm dimension for 7, 14, 21 and 28 days and the compressive strength and density determined. The percentage replacement of Ordinary Portland Cement (OPC) varies to the control (0% replacement) about 40%. The results generally show a decrease in density and compressive strength as the percentage replacement with GSA increases suggesting less hydration with cement. Based on a general analysis of the results as well as the logical comparison to the acceptable standard, a percentage replacement of 10% is suggested for sustainable construction, especially in mass concrete constructions. </a:t>
            </a:r>
            <a:endParaRPr lang="en-US" sz="1600" dirty="0"/>
          </a:p>
        </p:txBody>
      </p:sp>
    </p:spTree>
    <p:extLst>
      <p:ext uri="{BB962C8B-B14F-4D97-AF65-F5344CB8AC3E}">
        <p14:creationId xmlns:p14="http://schemas.microsoft.com/office/powerpoint/2010/main" xmlns="" val="24126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7704856" cy="3693319"/>
          </a:xfrm>
          <a:prstGeom prst="rect">
            <a:avLst/>
          </a:prstGeom>
          <a:noFill/>
        </p:spPr>
        <p:txBody>
          <a:bodyPr wrap="square" rtlCol="0">
            <a:spAutoFit/>
          </a:bodyPr>
          <a:lstStyle/>
          <a:p>
            <a:r>
              <a:rPr lang="en-US" dirty="0" smtClean="0"/>
              <a:t>6. </a:t>
            </a:r>
            <a:r>
              <a:rPr lang="en-US" dirty="0" smtClean="0">
                <a:solidFill>
                  <a:srgbClr val="FFC000"/>
                </a:solidFill>
              </a:rPr>
              <a:t>Adole</a:t>
            </a:r>
            <a:r>
              <a:rPr lang="en-US" dirty="0" smtClean="0">
                <a:solidFill>
                  <a:srgbClr val="FFC000"/>
                </a:solidFill>
              </a:rPr>
              <a:t>, M. A., Dzasu (</a:t>
            </a:r>
            <a:r>
              <a:rPr lang="en-US" dirty="0" smtClean="0">
                <a:solidFill>
                  <a:srgbClr val="FFC000"/>
                </a:solidFill>
              </a:rPr>
              <a:t>2011)</a:t>
            </a:r>
            <a:r>
              <a:rPr lang="en-US" dirty="0" smtClean="0"/>
              <a:t> </a:t>
            </a:r>
            <a:r>
              <a:rPr lang="en-US" dirty="0" smtClean="0"/>
              <a:t>The empirical investigation reported the effects of chemicals on the properties of concrete with cement partially replaced with Groundnut Husk Ash (GHA). The principal characteristic measured was the compressive strength of Ordinary Portland Cement (OPC) concrete and OPC/GHA concrete after curing in three chemical solutions (MgSO4, NaCl and H2SO4) at 14, 21 and 28 days hydration periods. The results revealed that the OPC/GHA concrete performed best in most of the chemical solutions at 28 days hydration 10 period with compressive strength values of 21.05N/mm2 in MgSO4 solution and 22.55Nmm2 in NaCl solution. The study concluded that OPC/GHA concrete having proven resistant to magnesium sulphate and sodium chloride media would perform better in soils containing MgSO4 and NaCl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143000"/>
          </a:xfrm>
        </p:spPr>
        <p:txBody>
          <a:bodyPr/>
          <a:lstStyle/>
          <a:p>
            <a:r>
              <a:rPr lang="en-US" b="1" dirty="0">
                <a:solidFill>
                  <a:schemeClr val="accent3">
                    <a:lumMod val="60000"/>
                    <a:lumOff val="40000"/>
                  </a:schemeClr>
                </a:solidFill>
              </a:rPr>
              <a:t>OBJECTIVES</a:t>
            </a:r>
          </a:p>
        </p:txBody>
      </p:sp>
      <p:sp>
        <p:nvSpPr>
          <p:cNvPr id="3" name="Content Placeholder 2"/>
          <p:cNvSpPr>
            <a:spLocks noGrp="1"/>
          </p:cNvSpPr>
          <p:nvPr>
            <p:ph idx="1"/>
          </p:nvPr>
        </p:nvSpPr>
        <p:spPr>
          <a:xfrm>
            <a:off x="428596" y="1571612"/>
            <a:ext cx="8229600" cy="4389120"/>
          </a:xfrm>
        </p:spPr>
        <p:txBody>
          <a:bodyPr>
            <a:noAutofit/>
          </a:bodyPr>
          <a:lstStyle/>
          <a:p>
            <a:pPr marL="514350" indent="-514350">
              <a:lnSpc>
                <a:spcPct val="150000"/>
              </a:lnSpc>
              <a:spcAft>
                <a:spcPts val="900"/>
              </a:spcAft>
              <a:buNone/>
            </a:pPr>
            <a:r>
              <a:rPr lang="en-US" b="1" dirty="0"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To study and determine compressive strength,  split tensile strength and flexure strength of  concrete.</a:t>
            </a:r>
          </a:p>
          <a:p>
            <a:pPr marL="514350" indent="-514350">
              <a:lnSpc>
                <a:spcPct val="150000"/>
              </a:lnSpc>
              <a:spcAft>
                <a:spcPts val="900"/>
              </a:spcAft>
              <a:buNone/>
            </a:pPr>
            <a:r>
              <a:rPr lang="en-US" sz="2000" b="1" dirty="0">
                <a:latin typeface="Times New Roman" pitchFamily="18" charset="0"/>
                <a:cs typeface="Times New Roman" pitchFamily="18" charset="0"/>
              </a:rPr>
              <a:t>ii)  	To identify the proper percentage of alternate materials  required for  concrete formation in order to improve the hardened properties i.e. strength and durability.</a:t>
            </a:r>
          </a:p>
          <a:p>
            <a:pPr marL="0" indent="0">
              <a:lnSpc>
                <a:spcPct val="150000"/>
              </a:lnSpc>
              <a:spcAft>
                <a:spcPts val="900"/>
              </a:spcAft>
              <a:buNone/>
            </a:pPr>
            <a:r>
              <a:rPr lang="en-US" sz="2000" b="1" dirty="0">
                <a:latin typeface="Times New Roman" pitchFamily="18" charset="0"/>
                <a:cs typeface="Times New Roman" pitchFamily="18" charset="0"/>
              </a:rPr>
              <a:t>iii)    To compare the concrete made with combination of GSA and</a:t>
            </a:r>
            <a:br>
              <a:rPr lang="en-US" sz="2000" b="1" dirty="0">
                <a:latin typeface="Times New Roman" pitchFamily="18" charset="0"/>
                <a:cs typeface="Times New Roman" pitchFamily="18" charset="0"/>
              </a:rPr>
            </a:br>
            <a:r>
              <a:rPr lang="en-US" sz="2000" b="1" dirty="0">
                <a:latin typeface="Times New Roman" pitchFamily="18" charset="0"/>
                <a:cs typeface="Times New Roman" pitchFamily="18" charset="0"/>
              </a:rPr>
              <a:t>         sisal fiber with the conventional concrete.</a:t>
            </a:r>
            <a:endParaRPr lang="en-US" sz="2000" dirty="0"/>
          </a:p>
        </p:txBody>
      </p:sp>
    </p:spTree>
    <p:extLst>
      <p:ext uri="{BB962C8B-B14F-4D97-AF65-F5344CB8AC3E}">
        <p14:creationId xmlns:p14="http://schemas.microsoft.com/office/powerpoint/2010/main" xmlns="" val="2221055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3469</TotalTime>
  <Words>1424</Words>
  <Application>Microsoft Office PowerPoint</Application>
  <PresentationFormat>On-screen Show (4:3)</PresentationFormat>
  <Paragraphs>163</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vt:lpstr>
      <vt:lpstr>                                                                                                                 “A STUDY ON STRENGTH AND DURABILITY OF M30 CONCRETE USING GROUNDNUTSHELL ASH AND SISAL FIBER”  </vt:lpstr>
      <vt:lpstr> Contents</vt:lpstr>
      <vt:lpstr>INTRODUCTION </vt:lpstr>
      <vt:lpstr>Slide 4</vt:lpstr>
      <vt:lpstr>Literature Survey</vt:lpstr>
      <vt:lpstr>Slide 6</vt:lpstr>
      <vt:lpstr>Slide 7</vt:lpstr>
      <vt:lpstr>Slide 8</vt:lpstr>
      <vt:lpstr>OBJECTIVES</vt:lpstr>
      <vt:lpstr>Slide 10</vt:lpstr>
      <vt:lpstr>RESULTS:  Selection of optimum percentage for GSA: A. Compressive Strength  </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muj</cp:lastModifiedBy>
  <cp:revision>271</cp:revision>
  <dcterms:created xsi:type="dcterms:W3CDTF">2018-05-03T08:02:15Z</dcterms:created>
  <dcterms:modified xsi:type="dcterms:W3CDTF">2022-03-20T12:42:05Z</dcterms:modified>
</cp:coreProperties>
</file>